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6" r:id="rId2"/>
    <p:sldId id="362" r:id="rId3"/>
    <p:sldId id="386" r:id="rId4"/>
    <p:sldId id="276" r:id="rId5"/>
    <p:sldId id="274" r:id="rId6"/>
    <p:sldId id="309" r:id="rId7"/>
    <p:sldId id="275" r:id="rId8"/>
    <p:sldId id="363" r:id="rId9"/>
    <p:sldId id="466" r:id="rId10"/>
    <p:sldId id="465" r:id="rId11"/>
    <p:sldId id="453" r:id="rId12"/>
    <p:sldId id="461" r:id="rId13"/>
    <p:sldId id="561" r:id="rId14"/>
    <p:sldId id="562" r:id="rId15"/>
    <p:sldId id="462" r:id="rId16"/>
    <p:sldId id="463" r:id="rId17"/>
    <p:sldId id="464" r:id="rId18"/>
    <p:sldId id="259" r:id="rId19"/>
    <p:sldId id="431" r:id="rId20"/>
    <p:sldId id="262" r:id="rId21"/>
    <p:sldId id="547" r:id="rId22"/>
    <p:sldId id="472" r:id="rId23"/>
    <p:sldId id="563" r:id="rId24"/>
    <p:sldId id="564" r:id="rId25"/>
    <p:sldId id="565" r:id="rId26"/>
    <p:sldId id="566" r:id="rId27"/>
    <p:sldId id="567" r:id="rId28"/>
    <p:sldId id="478" r:id="rId29"/>
    <p:sldId id="263" r:id="rId30"/>
    <p:sldId id="454" r:id="rId31"/>
    <p:sldId id="278" r:id="rId32"/>
    <p:sldId id="308" r:id="rId33"/>
    <p:sldId id="310" r:id="rId34"/>
    <p:sldId id="428" r:id="rId35"/>
    <p:sldId id="429" r:id="rId36"/>
    <p:sldId id="434" r:id="rId37"/>
    <p:sldId id="458" r:id="rId38"/>
    <p:sldId id="459" r:id="rId39"/>
    <p:sldId id="433" r:id="rId40"/>
    <p:sldId id="313" r:id="rId41"/>
    <p:sldId id="437" r:id="rId42"/>
    <p:sldId id="317" r:id="rId43"/>
    <p:sldId id="406" r:id="rId44"/>
    <p:sldId id="407" r:id="rId45"/>
    <p:sldId id="408" r:id="rId46"/>
    <p:sldId id="381" r:id="rId47"/>
    <p:sldId id="382" r:id="rId48"/>
    <p:sldId id="410" r:id="rId49"/>
    <p:sldId id="411" r:id="rId50"/>
    <p:sldId id="412" r:id="rId51"/>
    <p:sldId id="438" r:id="rId52"/>
    <p:sldId id="314" r:id="rId53"/>
    <p:sldId id="319" r:id="rId54"/>
    <p:sldId id="315" r:id="rId55"/>
    <p:sldId id="320" r:id="rId56"/>
    <p:sldId id="321" r:id="rId57"/>
    <p:sldId id="322" r:id="rId58"/>
    <p:sldId id="323" r:id="rId59"/>
    <p:sldId id="316" r:id="rId60"/>
    <p:sldId id="366" r:id="rId61"/>
    <p:sldId id="384" r:id="rId62"/>
    <p:sldId id="385" r:id="rId63"/>
    <p:sldId id="325" r:id="rId64"/>
    <p:sldId id="328" r:id="rId65"/>
    <p:sldId id="414" r:id="rId66"/>
    <p:sldId id="415" r:id="rId67"/>
    <p:sldId id="417" r:id="rId68"/>
    <p:sldId id="568" r:id="rId69"/>
    <p:sldId id="577" r:id="rId70"/>
    <p:sldId id="569" r:id="rId71"/>
    <p:sldId id="570" r:id="rId72"/>
    <p:sldId id="572" r:id="rId73"/>
    <p:sldId id="573" r:id="rId74"/>
    <p:sldId id="574" r:id="rId75"/>
    <p:sldId id="575" r:id="rId76"/>
    <p:sldId id="576" r:id="rId77"/>
    <p:sldId id="439" r:id="rId78"/>
    <p:sldId id="446" r:id="rId79"/>
    <p:sldId id="307" r:id="rId80"/>
    <p:sldId id="277" r:id="rId81"/>
  </p:sldIdLst>
  <p:sldSz cx="9144000" cy="6858000" type="screen4x3"/>
  <p:notesSz cx="6648450" cy="9782175"/>
  <p:defaultTextStyle>
    <a:defPPr>
      <a:defRPr lang="zh-CN"/>
    </a:defPPr>
    <a:lvl1pPr algn="ctr" rtl="0" fontAlgn="base">
      <a:spcBef>
        <a:spcPct val="0"/>
      </a:spcBef>
      <a:spcAft>
        <a:spcPct val="0"/>
      </a:spcAft>
      <a:buClr>
        <a:srgbClr val="800080"/>
      </a:buClr>
      <a:buFont typeface="Symbol" panose="05050102010706020507" pitchFamily="18" charset="2"/>
      <a:defRPr kumimoji="1" sz="2000" b="1" kern="1200">
        <a:solidFill>
          <a:srgbClr val="800080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rgbClr val="800080"/>
      </a:buClr>
      <a:buFont typeface="Symbol" panose="05050102010706020507" pitchFamily="18" charset="2"/>
      <a:defRPr kumimoji="1" sz="2000" b="1" kern="1200">
        <a:solidFill>
          <a:srgbClr val="800080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rgbClr val="800080"/>
      </a:buClr>
      <a:buFont typeface="Symbol" panose="05050102010706020507" pitchFamily="18" charset="2"/>
      <a:defRPr kumimoji="1" sz="2000" b="1" kern="1200">
        <a:solidFill>
          <a:srgbClr val="800080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rgbClr val="800080"/>
      </a:buClr>
      <a:buFont typeface="Symbol" panose="05050102010706020507" pitchFamily="18" charset="2"/>
      <a:defRPr kumimoji="1" sz="2000" b="1" kern="1200">
        <a:solidFill>
          <a:srgbClr val="800080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rgbClr val="800080"/>
      </a:buClr>
      <a:buFont typeface="Symbol" panose="05050102010706020507" pitchFamily="18" charset="2"/>
      <a:defRPr kumimoji="1" sz="2000" b="1" kern="1200">
        <a:solidFill>
          <a:srgbClr val="800080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800080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800080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800080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800080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2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333399"/>
    <a:srgbClr val="990099"/>
    <a:srgbClr val="CC66FF"/>
    <a:srgbClr val="CC99FF"/>
    <a:srgbClr val="9933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9" autoAdjust="0"/>
    <p:restoredTop sz="94511" autoAdjust="0"/>
  </p:normalViewPr>
  <p:slideViewPr>
    <p:cSldViewPr>
      <p:cViewPr varScale="1">
        <p:scale>
          <a:sx n="85" d="100"/>
          <a:sy n="85" d="100"/>
        </p:scale>
        <p:origin x="656" y="60"/>
      </p:cViewPr>
      <p:guideLst>
        <p:guide orient="horz" pos="215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72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E760C6-7CA1-4B43-A4A6-6C8385379C9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43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589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539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0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716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091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73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026"/>
          <p:cNvGrpSpPr/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220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altLang="zh-CN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编译原理</a:t>
            </a:r>
            <a:r>
              <a:rPr lang="en-US" altLang="zh-CN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Tx/>
              <a:buFontTx/>
              <a:buNone/>
              <a:defRPr/>
            </a:pPr>
            <a:endParaRPr lang="zh-CN" altLang="zh-CN" sz="24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wwssyy@tsinghua.edu.cn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daizy19@mails.tsinghua.edu.cn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jyk19@mails.tsinghua.edu.cn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kmy19@mails.tsinghua.edu.cn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li-ch17@mails.tsinghua.edu.cn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5.xml"/><Relationship Id="rId7" Type="http://schemas.openxmlformats.org/officeDocument/2006/relationships/slide" Target="slide18.xml"/><Relationship Id="rId12" Type="http://schemas.openxmlformats.org/officeDocument/2006/relationships/slide" Target="slide2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29.xml"/><Relationship Id="rId5" Type="http://schemas.openxmlformats.org/officeDocument/2006/relationships/slide" Target="slide6.xml"/><Relationship Id="rId10" Type="http://schemas.openxmlformats.org/officeDocument/2006/relationships/slide" Target="slide32.xml"/><Relationship Id="rId4" Type="http://schemas.openxmlformats.org/officeDocument/2006/relationships/slide" Target="slide7.xml"/><Relationship Id="rId9" Type="http://schemas.openxmlformats.org/officeDocument/2006/relationships/slide" Target="slide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7" Type="http://schemas.openxmlformats.org/officeDocument/2006/relationships/slide" Target="slide5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2.xml"/><Relationship Id="rId5" Type="http://schemas.openxmlformats.org/officeDocument/2006/relationships/slide" Target="slide54.xml"/><Relationship Id="rId4" Type="http://schemas.openxmlformats.org/officeDocument/2006/relationships/slide" Target="slide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wwssyy@tsinghua.edu.cn" TargetMode="Externa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wwssyy@tsinghua.edu.c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Rectangle 17"/>
          <p:cNvSpPr>
            <a:spLocks noChangeArrowheads="1"/>
          </p:cNvSpPr>
          <p:nvPr/>
        </p:nvSpPr>
        <p:spPr bwMode="auto">
          <a:xfrm>
            <a:off x="1490663" y="195263"/>
            <a:ext cx="1712912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第一讲</a:t>
            </a:r>
          </a:p>
        </p:txBody>
      </p:sp>
      <p:sp>
        <p:nvSpPr>
          <p:cNvPr id="10247" name="Text Box 1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16013" y="1557338"/>
            <a:ext cx="4830762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课程概述</a:t>
            </a:r>
          </a:p>
        </p:txBody>
      </p:sp>
      <p:sp>
        <p:nvSpPr>
          <p:cNvPr id="10248" name="Text Box 21"/>
          <p:cNvSpPr txBox="1">
            <a:spLocks noChangeArrowheads="1"/>
          </p:cNvSpPr>
          <p:nvPr/>
        </p:nvSpPr>
        <p:spPr bwMode="auto">
          <a:xfrm>
            <a:off x="3352457" y="3031910"/>
            <a:ext cx="2659703" cy="75713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800" dirty="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编译原理</a:t>
            </a:r>
          </a:p>
        </p:txBody>
      </p:sp>
      <p:sp>
        <p:nvSpPr>
          <p:cNvPr id="10249" name="Text Box 22"/>
          <p:cNvSpPr txBox="1">
            <a:spLocks noChangeArrowheads="1"/>
          </p:cNvSpPr>
          <p:nvPr/>
        </p:nvSpPr>
        <p:spPr bwMode="auto">
          <a:xfrm>
            <a:off x="2486681" y="4292600"/>
            <a:ext cx="4809330" cy="111722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0" i="1" dirty="0">
                <a:solidFill>
                  <a:srgbClr val="333399"/>
                </a:solidFill>
              </a:rPr>
              <a:t>Principles and Practice of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1000" b="0" i="1" dirty="0">
                <a:solidFill>
                  <a:srgbClr val="333399"/>
                </a:solidFill>
              </a:rPr>
              <a:t>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0" i="1" dirty="0">
                <a:solidFill>
                  <a:srgbClr val="333399"/>
                </a:solidFill>
              </a:rPr>
              <a:t>Compiler Construction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2471DB-EEE2-4398-97D5-1846D2814AB4}"/>
              </a:ext>
            </a:extLst>
          </p:cNvPr>
          <p:cNvSpPr txBox="1"/>
          <p:nvPr/>
        </p:nvSpPr>
        <p:spPr>
          <a:xfrm>
            <a:off x="872132" y="5961474"/>
            <a:ext cx="65801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腾讯会议 ID：</a:t>
            </a:r>
            <a:r>
              <a:rPr lang="en-US" altLang="zh-CN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505 9660 2480</a:t>
            </a:r>
            <a:endParaRPr lang="zh-CN" altLang="en-US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链接：</a:t>
            </a:r>
            <a:r>
              <a:rPr lang="en-US" altLang="zh-CN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https://meeting.tencent.com/dm/nhFLJX3EAfIl?rs=25</a:t>
            </a:r>
            <a:endParaRPr lang="zh-CN" altLang="en-US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61A28B-68DA-498E-AD6D-647B04BB0D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059572"/>
            <a:ext cx="1728193" cy="229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9"/>
          <p:cNvSpPr txBox="1">
            <a:spLocks noChangeArrowheads="1"/>
          </p:cNvSpPr>
          <p:nvPr/>
        </p:nvSpPr>
        <p:spPr bwMode="auto">
          <a:xfrm>
            <a:off x="858867" y="1144392"/>
            <a:ext cx="8285133" cy="55707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姚海龙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计算机系软件技术研究所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62795403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13581598529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东主楼</a:t>
            </a:r>
            <a:r>
              <a:rPr lang="zh-CN" altLang="en-US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区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406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电子信箱</a:t>
            </a: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hailongyao@tsinghua.edu.cn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研究领域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新型芯片综合与编译优化</a:t>
            </a:r>
            <a:endParaRPr lang="en-US" altLang="zh-CN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/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集成电路设计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EDA</a:t>
            </a:r>
          </a:p>
          <a:p>
            <a:pPr lvl="1" algn="just"/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微流控生物芯片设计自动化</a:t>
            </a:r>
            <a:endParaRPr lang="en-US" altLang="zh-CN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8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11300" y="19526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教 师 信 息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900113" y="1628775"/>
            <a:ext cx="8064500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谢兴宇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软件学院</a:t>
            </a:r>
          </a:p>
          <a:p>
            <a:pPr algn="l">
              <a:buClrTx/>
              <a:buFont typeface="Wingdings" panose="05000000000000000000" pitchFamily="2" charset="2"/>
              <a:buNone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17810264533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上机作业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语言规范制定和测试用例设计</a:t>
            </a:r>
            <a:endParaRPr lang="en-US" altLang="zh-CN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答疑地点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东主楼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区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209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None/>
            </a:pP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网上答疑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清华网络学堂 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电子信箱      </a:t>
            </a:r>
            <a:r>
              <a:rPr lang="en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xiexy21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@mails.tsinghua.edu.cn</a:t>
            </a:r>
          </a:p>
        </p:txBody>
      </p:sp>
      <p:sp>
        <p:nvSpPr>
          <p:cNvPr id="1945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助 教 信 息</a:t>
            </a: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900113" y="1628775"/>
            <a:ext cx="8064500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刘润达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</a:t>
            </a:r>
          </a:p>
          <a:p>
            <a:pPr algn="l">
              <a:buClrTx/>
              <a:buFont typeface="Wingdings" panose="05000000000000000000" pitchFamily="2" charset="2"/>
              <a:buNone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18630718678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上机作业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负责 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框架前端</a:t>
            </a:r>
            <a:endParaRPr lang="en-US" altLang="zh-CN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答疑地点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东主楼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区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209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None/>
            </a:pP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网上答疑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清华网络学堂 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电子信箱  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liurd18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@mails.tsinghua.edu.cn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45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助 教 信 息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900113" y="1628775"/>
            <a:ext cx="8064500" cy="44615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唐适之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</a:t>
            </a:r>
          </a:p>
          <a:p>
            <a:pPr algn="l">
              <a:buClrTx/>
              <a:buFont typeface="Wingdings" panose="05000000000000000000" pitchFamily="2" charset="2"/>
              <a:buNone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18810202232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上机作业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负责 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框架中端</a:t>
            </a:r>
            <a:endParaRPr lang="en-US" altLang="zh-CN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答疑地点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东主楼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区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209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None/>
            </a:pP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网上答疑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清华网络学堂 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电子信箱    </a:t>
            </a:r>
            <a:r>
              <a:rPr lang="zh-CN" altLang="en-US" sz="24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tsz19@mails.tsinghua.edu.cn</a:t>
            </a:r>
          </a:p>
        </p:txBody>
      </p:sp>
      <p:sp>
        <p:nvSpPr>
          <p:cNvPr id="1945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助 教 信 息</a:t>
            </a:r>
          </a:p>
        </p:txBody>
      </p:sp>
    </p:spTree>
    <p:extLst>
      <p:ext uri="{BB962C8B-B14F-4D97-AF65-F5344CB8AC3E}">
        <p14:creationId xmlns:p14="http://schemas.microsoft.com/office/powerpoint/2010/main" val="4213403091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900113" y="1628775"/>
            <a:ext cx="8064500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曾军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</a:t>
            </a:r>
          </a:p>
          <a:p>
            <a:pPr algn="l">
              <a:buClrTx/>
              <a:buFont typeface="Wingdings" panose="05000000000000000000" pitchFamily="2" charset="2"/>
              <a:buNone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13121011966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上机作业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负责 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框架后端</a:t>
            </a:r>
            <a:endParaRPr lang="en-US" altLang="zh-CN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答疑地点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东主楼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区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209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None/>
            </a:pP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网上答疑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清华网络学堂 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电子信箱    </a:t>
            </a:r>
            <a:r>
              <a:rPr lang="zh-CN" altLang="en-US" sz="24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zengj20@mails.tsinghua.edu.cn</a:t>
            </a:r>
          </a:p>
        </p:txBody>
      </p:sp>
      <p:sp>
        <p:nvSpPr>
          <p:cNvPr id="1945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助 教 信 息</a:t>
            </a:r>
          </a:p>
        </p:txBody>
      </p:sp>
    </p:spTree>
    <p:extLst>
      <p:ext uri="{BB962C8B-B14F-4D97-AF65-F5344CB8AC3E}">
        <p14:creationId xmlns:p14="http://schemas.microsoft.com/office/powerpoint/2010/main" val="3266932853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900113" y="1628775"/>
            <a:ext cx="8064500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周智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</a:t>
            </a:r>
          </a:p>
          <a:p>
            <a:pPr algn="l">
              <a:buClrTx/>
              <a:buFont typeface="Wingdings" panose="05000000000000000000" pitchFamily="2" charset="2"/>
              <a:buNone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17620439846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上机作业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负责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框架前端</a:t>
            </a:r>
            <a:endParaRPr lang="en-US" altLang="zh-CN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答疑地点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东主楼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区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209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None/>
            </a:pP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网上答疑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清华网络学堂 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电子信箱      </a:t>
            </a:r>
            <a:r>
              <a:rPr lang="en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zhou-z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@mails.tsinghua.edu.cn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45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助 教 信 息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900113" y="1628775"/>
            <a:ext cx="8064500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陈之杨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</a:t>
            </a:r>
          </a:p>
          <a:p>
            <a:pPr algn="l">
              <a:buClrTx/>
              <a:buFont typeface="Wingdings" panose="05000000000000000000" pitchFamily="2" charset="2"/>
              <a:buNone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18810331828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PA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辅导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负责 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框架中端</a:t>
            </a:r>
            <a:endParaRPr lang="en-US" altLang="zh-CN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答疑地点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东主楼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区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209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None/>
            </a:pP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网上答疑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清华网络学堂 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电子信箱      </a:t>
            </a:r>
            <a:r>
              <a:rPr lang="en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chenzhiy21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@mails.tsinghua.edu.cn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45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助 教 信 息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900113" y="1628775"/>
            <a:ext cx="8064500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杨耀良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</a:t>
            </a:r>
          </a:p>
          <a:p>
            <a:pPr algn="l">
              <a:buClrTx/>
              <a:buFont typeface="Wingdings" panose="05000000000000000000" pitchFamily="2" charset="2"/>
              <a:buNone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13925641080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PA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辅导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负责 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框架后端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答疑地点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东主楼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区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209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None/>
            </a:pP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网上答疑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清华网络学堂 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电子信箱      </a:t>
            </a:r>
            <a:r>
              <a:rPr lang="en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yang-yl18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@mails.tsinghua.edu.cn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45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助 教 信 息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3"/>
          <p:cNvSpPr txBox="1">
            <a:spLocks noChangeArrowheads="1"/>
          </p:cNvSpPr>
          <p:nvPr/>
        </p:nvSpPr>
        <p:spPr bwMode="auto">
          <a:xfrm>
            <a:off x="684213" y="1444625"/>
            <a:ext cx="8334375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  Compilers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Principles, Techniques, and Tools</a:t>
            </a: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Alfred V. </a:t>
            </a:r>
            <a:r>
              <a:rPr lang="en-US" altLang="zh-CN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Aho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Monica S. Lam, Ravi Sethi, Jeffrey D. Ullman,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Addison Wesley,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2007</a:t>
            </a:r>
          </a:p>
          <a:p>
            <a:pPr algn="l">
              <a:buFont typeface="Wingdings" panose="05000000000000000000" pitchFamily="2" charset="2"/>
              <a:buNone/>
            </a:pPr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（龙书）</a:t>
            </a:r>
          </a:p>
        </p:txBody>
      </p:sp>
      <p:sp>
        <p:nvSpPr>
          <p:cNvPr id="22531" name="Rectangle 14"/>
          <p:cNvSpPr>
            <a:spLocks noChangeArrowheads="1"/>
          </p:cNvSpPr>
          <p:nvPr/>
        </p:nvSpPr>
        <p:spPr bwMode="auto">
          <a:xfrm>
            <a:off x="1494723" y="195263"/>
            <a:ext cx="3887603" cy="64633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主 要 参 考 书 目</a:t>
            </a:r>
          </a:p>
        </p:txBody>
      </p:sp>
      <p:sp>
        <p:nvSpPr>
          <p:cNvPr id="22532" name="Text Box 15"/>
          <p:cNvSpPr txBox="1">
            <a:spLocks noChangeArrowheads="1"/>
          </p:cNvSpPr>
          <p:nvPr/>
        </p:nvSpPr>
        <p:spPr bwMode="auto">
          <a:xfrm>
            <a:off x="684213" y="2924175"/>
            <a:ext cx="8280400" cy="1433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None/>
            </a:pPr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Crafting a Compiler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</a:p>
          <a:p>
            <a:pPr algn="l">
              <a:buFont typeface="Wingdings" panose="05000000000000000000" pitchFamily="2" charset="2"/>
              <a:buNone/>
            </a:pPr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Charles N. Fischer, Ronald </a:t>
            </a:r>
            <a:r>
              <a:rPr lang="en-US" altLang="zh-CN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K.Cytron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 Richard J. LeBlanc, Jr., 2010.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清华大学出版社影印，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2010</a:t>
            </a:r>
          </a:p>
        </p:txBody>
      </p:sp>
      <p:sp>
        <p:nvSpPr>
          <p:cNvPr id="22533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Text Box 16"/>
          <p:cNvSpPr txBox="1">
            <a:spLocks noChangeArrowheads="1"/>
          </p:cNvSpPr>
          <p:nvPr/>
        </p:nvSpPr>
        <p:spPr bwMode="auto">
          <a:xfrm>
            <a:off x="684213" y="4357688"/>
            <a:ext cx="8280400" cy="1128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None/>
            </a:pPr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本课程讲稿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课后从网络学堂下载</a:t>
            </a:r>
            <a:endParaRPr lang="zh-CN" altLang="en-US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01675" y="1052736"/>
            <a:ext cx="8334375" cy="2431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None/>
            </a:pPr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24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Modern Compiler Implementation in Java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Modern Compiler Implementation in C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Andrew </a:t>
            </a:r>
            <a:r>
              <a:rPr lang="en-US" altLang="zh-CN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W.Appel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Maia Ginsburg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Cambridge University Press,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66A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人民邮电出版社影印，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2005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（虎书）</a:t>
            </a:r>
            <a:endParaRPr lang="zh-CN" altLang="en-US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Advanced Compiler Design and Implementation 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Steven S. </a:t>
            </a:r>
            <a:r>
              <a:rPr lang="en-US" altLang="zh-CN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Muchnick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1997.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机械工业出版社影印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2003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（鲸书）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684213" y="3500438"/>
            <a:ext cx="7704137" cy="32008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The Theory of Parsing, Translation, and Compiling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Alfred V. </a:t>
            </a:r>
            <a:r>
              <a:rPr lang="en-US" altLang="zh-CN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Aho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Jefferey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D. Ullman,   Volume 1 &amp; Volume 2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Prentice-Hall Series in Automatic Computation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1972</a:t>
            </a:r>
          </a:p>
          <a:p>
            <a:pPr algn="l">
              <a:buFont typeface="Wingdings" panose="05000000000000000000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Engineering a Compiler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2400" b="0" dirty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Keith Cooper, Linda </a:t>
            </a:r>
            <a:r>
              <a:rPr lang="en-US" altLang="zh-CN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Torczon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Morgan Kaufmann, 2003</a:t>
            </a:r>
          </a:p>
          <a:p>
            <a:pPr algn="l">
              <a:buFont typeface="Wingdings" panose="05000000000000000000" pitchFamily="2" charset="2"/>
              <a:buChar char=" "/>
            </a:pPr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内地    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陈火旺等（国防科大版）     陈意云等（中国科技大学版）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王生原等（人民邮电版）     王生原等（清华大学第三版） </a:t>
            </a:r>
          </a:p>
        </p:txBody>
      </p:sp>
      <p:sp>
        <p:nvSpPr>
          <p:cNvPr id="2355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1516063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参 考 阅 读 书 目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2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557338"/>
            <a:ext cx="4830763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有关信息</a:t>
            </a:r>
          </a:p>
        </p:txBody>
      </p:sp>
      <p:sp>
        <p:nvSpPr>
          <p:cNvPr id="11267" name="AutoShape 10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10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10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Text Box 103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2344738"/>
            <a:ext cx="5251450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编译程序（系统）概述</a:t>
            </a:r>
          </a:p>
        </p:txBody>
      </p:sp>
      <p:sp>
        <p:nvSpPr>
          <p:cNvPr id="11272" name="Rectangle 1036"/>
          <p:cNvSpPr>
            <a:spLocks noChangeArrowheads="1"/>
          </p:cNvSpPr>
          <p:nvPr/>
        </p:nvSpPr>
        <p:spPr bwMode="auto">
          <a:xfrm>
            <a:off x="1490663" y="195263"/>
            <a:ext cx="2360612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课程概述</a:t>
            </a:r>
          </a:p>
        </p:txBody>
      </p:sp>
      <p:sp>
        <p:nvSpPr>
          <p:cNvPr id="11273" name="Text Box 103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3068638"/>
            <a:ext cx="48307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教学内容预览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Rectangle 13"/>
          <p:cNvSpPr>
            <a:spLocks noChangeArrowheads="1"/>
          </p:cNvSpPr>
          <p:nvPr/>
        </p:nvSpPr>
        <p:spPr bwMode="auto">
          <a:xfrm>
            <a:off x="1485900" y="158750"/>
            <a:ext cx="2222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书面作业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827088" y="1521946"/>
            <a:ext cx="8066087" cy="23391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原理部分书面作业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随堂布置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登记完成情况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部分批阅</a:t>
            </a: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实 验 计 划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827088" y="1079440"/>
            <a:ext cx="8137400" cy="550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Font typeface="Wingdings" panose="05000000000000000000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实现一个小型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语言 </a:t>
            </a:r>
            <a:r>
              <a:rPr lang="en-US" altLang="zh-CN" sz="2800" b="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的小子集）</a:t>
            </a:r>
            <a:endParaRPr lang="en-US" altLang="zh-CN" sz="2800" dirty="0">
              <a:solidFill>
                <a:srgbClr val="9900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1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2" algn="l">
              <a:buFontTx/>
              <a:buChar char="•"/>
            </a:pPr>
            <a:r>
              <a:rPr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目标</a:t>
            </a:r>
            <a:endParaRPr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r>
              <a:rPr kumimoji="0"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通过渐进式开发来逐步完成一个完整编译器</a:t>
            </a:r>
            <a:endParaRPr kumimoji="0"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lvl="2" algn="l"/>
            <a:endParaRPr kumimoji="0"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lvl="2" algn="l"/>
            <a:r>
              <a:rPr kumimoji="0"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</a:t>
            </a:r>
            <a:r>
              <a:rPr kumimoji="0"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掌握实现一个编译器的完整开发过程</a:t>
            </a:r>
            <a:endParaRPr kumimoji="0"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>
              <a:buFontTx/>
              <a:buChar char="•"/>
            </a:pPr>
            <a:r>
              <a:rPr kumimoji="0"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过程</a:t>
            </a:r>
            <a:endParaRPr kumimoji="0"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zh-CN" altLang="en-US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r>
              <a:rPr kumimoji="0"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6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个阶段（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12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 </a:t>
            </a:r>
            <a:r>
              <a:rPr lang="en-US" altLang="zh-CN" sz="2400" b="0" dirty="0">
                <a:solidFill>
                  <a:srgbClr val="333399"/>
                </a:solidFill>
              </a:rPr>
              <a:t>step</a:t>
            </a:r>
            <a:r>
              <a:rPr lang="en-US" altLang="zh-CN" sz="2400" dirty="0">
                <a:solidFill>
                  <a:srgbClr val="333399"/>
                </a:solidFill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endParaRPr kumimoji="0"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>
              <a:buFontTx/>
              <a:buChar char="•"/>
            </a:pPr>
            <a:r>
              <a:rPr kumimoji="0"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编程语言</a:t>
            </a:r>
            <a:endParaRPr kumimoji="0"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zh-CN" altLang="en-US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r>
              <a:rPr kumimoji="0"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两个框架二选一：</a:t>
            </a:r>
            <a:r>
              <a:rPr kumimoji="0"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</a:t>
            </a:r>
            <a:r>
              <a:rPr kumimoji="0"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</a:p>
          <a:p>
            <a:pPr lvl="2" algn="l"/>
            <a:endParaRPr kumimoji="0"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r>
              <a:rPr kumimoji="0"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如果你想用其他语言重写框架，请与助教联系</a:t>
            </a: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实 验 计 划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82E9A07D-6AFB-ED40-8FE9-D6B3F3D27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1" y="1268760"/>
            <a:ext cx="806608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</a:t>
            </a: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实现一个小型语言 </a:t>
            </a:r>
            <a:r>
              <a:rPr lang="en-US" altLang="zh-CN" sz="2800" b="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的小子集）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lnSpc>
                <a:spcPct val="130000"/>
              </a:lnSpc>
            </a:pPr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>
              <a:buFont typeface="Symbol" pitchFamily="18" charset="2"/>
              <a:buChar char="-"/>
            </a:pPr>
            <a:r>
              <a:rPr lang="zh-CN" altLang="en-US" sz="2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stage0:</a:t>
            </a:r>
            <a:r>
              <a:rPr lang="en-US" altLang="zh-CN" sz="2400" dirty="0">
                <a:solidFill>
                  <a:srgbClr val="990099"/>
                </a:solidFill>
              </a:rPr>
              <a:t>    </a:t>
            </a:r>
            <a:r>
              <a:rPr kumimoji="0"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一个完整编译器</a:t>
            </a:r>
            <a:endParaRPr kumimoji="0"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step0:</a:t>
            </a:r>
            <a:r>
              <a:rPr lang="en-US" altLang="zh-CN" sz="2400" dirty="0">
                <a:solidFill>
                  <a:srgbClr val="333399"/>
                </a:solidFill>
              </a:rPr>
              <a:t>  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环境配置，熟悉实验框架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step1:</a:t>
            </a:r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仅一个</a:t>
            </a:r>
            <a:r>
              <a:rPr lang="zh-CN" altLang="en-US" sz="2400" dirty="0">
                <a:solidFill>
                  <a:srgbClr val="333399"/>
                </a:solidFill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</a:rPr>
              <a:t>return</a:t>
            </a:r>
            <a:r>
              <a:rPr lang="zh-CN" altLang="en-US" sz="2400" dirty="0">
                <a:solidFill>
                  <a:srgbClr val="333399"/>
                </a:solidFill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sz="2400" dirty="0">
                <a:solidFill>
                  <a:srgbClr val="333399"/>
                </a:solidFill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</a:rPr>
              <a:t>main</a:t>
            </a:r>
            <a:r>
              <a:rPr lang="zh-CN" altLang="en-US" sz="2400" dirty="0">
                <a:solidFill>
                  <a:srgbClr val="333399"/>
                </a:solidFill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函数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848516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实 验 计 划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82E9A07D-6AFB-ED40-8FE9-D6B3F3D27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1" y="1268760"/>
            <a:ext cx="8066087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</a:t>
            </a: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实现一个小型语言 </a:t>
            </a:r>
            <a:r>
              <a:rPr lang="en-US" altLang="zh-CN" sz="2800" b="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的小子集）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lnSpc>
                <a:spcPct val="130000"/>
              </a:lnSpc>
            </a:pPr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>
              <a:buFont typeface="Symbol" pitchFamily="18" charset="2"/>
              <a:buChar char="-"/>
            </a:pPr>
            <a:r>
              <a:rPr lang="zh-CN" altLang="en-US" sz="2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stage1:</a:t>
            </a:r>
            <a:r>
              <a:rPr lang="en-US" altLang="zh-CN" sz="2400" dirty="0">
                <a:solidFill>
                  <a:srgbClr val="990099"/>
                </a:solidFill>
              </a:rPr>
              <a:t>   </a:t>
            </a:r>
            <a:r>
              <a:rPr kumimoji="0"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常量表达式</a:t>
            </a:r>
            <a:endParaRPr kumimoji="0"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step2:</a:t>
            </a:r>
            <a:r>
              <a:rPr lang="en-US" altLang="zh-CN" sz="2400" dirty="0">
                <a:solidFill>
                  <a:srgbClr val="333399"/>
                </a:solidFill>
              </a:rPr>
              <a:t>  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一元算术运算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step3:</a:t>
            </a:r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二元算术运算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step4:</a:t>
            </a:r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比较和逻辑表达式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895782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实 验 计 划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82E9A07D-6AFB-ED40-8FE9-D6B3F3D27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1" y="1268760"/>
            <a:ext cx="806608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</a:t>
            </a: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实现一个小型语言 </a:t>
            </a:r>
            <a:r>
              <a:rPr lang="en-US" altLang="zh-CN" sz="2800" b="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的小子集）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lnSpc>
                <a:spcPct val="130000"/>
              </a:lnSpc>
            </a:pPr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>
              <a:buFont typeface="Symbol" pitchFamily="18" charset="2"/>
              <a:buChar char="-"/>
            </a:pPr>
            <a:r>
              <a:rPr lang="zh-CN" altLang="en-US" sz="2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stage2:</a:t>
            </a:r>
            <a:r>
              <a:rPr lang="en-US" altLang="zh-CN" sz="2400" dirty="0">
                <a:solidFill>
                  <a:srgbClr val="990099"/>
                </a:solidFill>
              </a:rPr>
              <a:t>   </a:t>
            </a:r>
            <a:r>
              <a:rPr kumimoji="0"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变量和语句</a:t>
            </a:r>
            <a:endParaRPr kumimoji="0"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step5:</a:t>
            </a:r>
            <a:r>
              <a:rPr lang="en-US" altLang="zh-CN" sz="2400" dirty="0">
                <a:solidFill>
                  <a:srgbClr val="333399"/>
                </a:solidFill>
              </a:rPr>
              <a:t>  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局部变量和赋值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step6:</a:t>
            </a:r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</a:rPr>
              <a:t>if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语句和条件表达式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77021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实 验 计 划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82E9A07D-6AFB-ED40-8FE9-D6B3F3D27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1" y="1268760"/>
            <a:ext cx="806608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</a:t>
            </a: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实现一个小型语言 </a:t>
            </a:r>
            <a:r>
              <a:rPr lang="en-US" altLang="zh-CN" sz="2800" b="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的小子集）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lnSpc>
                <a:spcPct val="130000"/>
              </a:lnSpc>
            </a:pPr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>
              <a:buFont typeface="Symbol" pitchFamily="18" charset="2"/>
              <a:buChar char="-"/>
            </a:pPr>
            <a:r>
              <a:rPr lang="zh-CN" altLang="en-US" sz="2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stage3:</a:t>
            </a:r>
            <a:r>
              <a:rPr lang="en-US" altLang="zh-CN" sz="2400" dirty="0">
                <a:solidFill>
                  <a:srgbClr val="990099"/>
                </a:solidFill>
              </a:rPr>
              <a:t>   </a:t>
            </a:r>
            <a:r>
              <a:rPr kumimoji="0"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作用域与控制语句</a:t>
            </a:r>
            <a:endParaRPr kumimoji="0"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step7:</a:t>
            </a:r>
            <a:r>
              <a:rPr lang="en-US" altLang="zh-CN" sz="2400" dirty="0">
                <a:solidFill>
                  <a:srgbClr val="333399"/>
                </a:solidFill>
              </a:rPr>
              <a:t>  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作用域和块语句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step8:</a:t>
            </a:r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循环语句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974181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实 验 计 划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82E9A07D-6AFB-ED40-8FE9-D6B3F3D27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1" y="1268760"/>
            <a:ext cx="806608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</a:t>
            </a: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实现一个小型语言 </a:t>
            </a:r>
            <a:r>
              <a:rPr lang="en-US" altLang="zh-CN" sz="2800" b="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的小子集）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lnSpc>
                <a:spcPct val="130000"/>
              </a:lnSpc>
            </a:pPr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>
              <a:buFont typeface="Symbol" pitchFamily="18" charset="2"/>
              <a:buChar char="-"/>
            </a:pPr>
            <a:r>
              <a:rPr lang="zh-CN" altLang="en-US" sz="2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stage4:</a:t>
            </a:r>
            <a:r>
              <a:rPr lang="en-US" altLang="zh-CN" sz="2400" dirty="0">
                <a:solidFill>
                  <a:srgbClr val="990099"/>
                </a:solidFill>
              </a:rPr>
              <a:t>   </a:t>
            </a:r>
            <a:r>
              <a:rPr kumimoji="0"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函数和全局变量</a:t>
            </a:r>
            <a:endParaRPr kumimoji="0"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step9:</a:t>
            </a:r>
            <a:r>
              <a:rPr lang="en-US" altLang="zh-CN" sz="2400" dirty="0">
                <a:solidFill>
                  <a:srgbClr val="333399"/>
                </a:solidFill>
              </a:rPr>
              <a:t>  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函数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step10:</a:t>
            </a:r>
            <a:r>
              <a:rPr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全局变量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315419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实 验 计 划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82E9A07D-6AFB-ED40-8FE9-D6B3F3D27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1" y="1268760"/>
            <a:ext cx="8066087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</a:t>
            </a: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实现一个小型语言 </a:t>
            </a:r>
            <a:r>
              <a:rPr lang="en-US" altLang="zh-CN" sz="2800" b="0" dirty="0" err="1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MiniDecaf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的小子集）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lnSpc>
                <a:spcPct val="130000"/>
              </a:lnSpc>
            </a:pPr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>
              <a:buFont typeface="Symbol" pitchFamily="18" charset="2"/>
              <a:buChar char="-"/>
            </a:pPr>
            <a:r>
              <a:rPr lang="zh-CN" altLang="en-US" sz="2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stage6:   </a:t>
            </a:r>
            <a:r>
              <a:rPr kumimoji="0"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kumimoji="0" lang="en-US" altLang="zh-CN" sz="24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l"/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step11:</a:t>
            </a:r>
            <a:r>
              <a:rPr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数组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16120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实 验 计 划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82E9A07D-6AFB-ED40-8FE9-D6B3F3D27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1" y="1268760"/>
            <a:ext cx="8066087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</a:t>
            </a: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基础实验项目分为基础关卡和升级关卡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990099"/>
                </a:solidFill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基础关卡（</a:t>
            </a:r>
            <a:r>
              <a:rPr lang="en-US" altLang="zh-CN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个，必做）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stage1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stage2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stage3</a:t>
            </a:r>
            <a:r>
              <a:rPr kumimoji="0"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、一个手工词法语法分析器</a:t>
            </a:r>
            <a:endParaRPr kumimoji="0"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kumimoji="0"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990099"/>
                </a:solidFill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升级关卡（</a:t>
            </a:r>
            <a:r>
              <a:rPr lang="en-US" altLang="zh-CN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个，选做）</a:t>
            </a:r>
            <a:endParaRPr lang="en-US" altLang="zh-CN" sz="28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99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990099"/>
                </a:solidFill>
              </a:rPr>
              <a:t>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stage4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stage5</a:t>
            </a:r>
          </a:p>
          <a:p>
            <a:pPr lvl="1" algn="l"/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</a:rPr>
              <a:t>    </a:t>
            </a:r>
            <a:r>
              <a:rPr kumimoji="0"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完成升级关卡可以减少期末考试占总评比例</a:t>
            </a:r>
            <a:endParaRPr kumimoji="0"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175681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3"/>
          <p:cNvSpPr txBox="1">
            <a:spLocks noChangeArrowheads="1"/>
          </p:cNvSpPr>
          <p:nvPr/>
        </p:nvSpPr>
        <p:spPr bwMode="auto">
          <a:xfrm>
            <a:off x="827088" y="1124744"/>
            <a:ext cx="7993062" cy="57554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成绩分布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 </a:t>
            </a:r>
            <a:r>
              <a:rPr lang="zh-CN" altLang="en-US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原理部分书面作业 </a:t>
            </a:r>
            <a:r>
              <a:rPr lang="en-US" altLang="zh-CN" sz="2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出勤（雨课堂）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10 %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lvl="1" algn="l"/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0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基本实验成绩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（必做，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40%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 </a:t>
            </a:r>
            <a:r>
              <a:rPr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个基础关卡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</a:t>
            </a:r>
            <a:r>
              <a:rPr lang="en-US" altLang="zh-CN" sz="2400" b="0" dirty="0">
                <a:solidFill>
                  <a:srgbClr val="333399"/>
                </a:solidFill>
              </a:rPr>
              <a:t>10%</a:t>
            </a:r>
            <a:r>
              <a:rPr lang="zh-CN" altLang="en-US" sz="2400" b="0" dirty="0">
                <a:solidFill>
                  <a:srgbClr val="333399"/>
                </a:solidFill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代码</a:t>
            </a:r>
            <a:r>
              <a:rPr lang="en-US" altLang="zh-CN" sz="2400" b="0" dirty="0">
                <a:solidFill>
                  <a:srgbClr val="333399"/>
                </a:solidFill>
              </a:rPr>
              <a:t>8%</a:t>
            </a:r>
            <a:r>
              <a:rPr lang="zh-CN" altLang="en-US" sz="2400" b="0" dirty="0">
                <a:solidFill>
                  <a:srgbClr val="333399"/>
                </a:solidFill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文档</a:t>
            </a:r>
            <a:r>
              <a:rPr lang="en-US" altLang="zh-CN" sz="2400" b="0" dirty="0">
                <a:solidFill>
                  <a:srgbClr val="333399"/>
                </a:solidFill>
              </a:rPr>
              <a:t>2%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  <a:endParaRPr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tabLst/>
              <a:defRPr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升级实验成绩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（选做，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20%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 </a:t>
            </a:r>
            <a:r>
              <a:rPr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个升级关卡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</a:t>
            </a:r>
            <a:r>
              <a:rPr lang="en-US" altLang="zh-CN" sz="2400" b="0" dirty="0">
                <a:solidFill>
                  <a:srgbClr val="333399"/>
                </a:solidFill>
              </a:rPr>
              <a:t>10%</a:t>
            </a:r>
            <a:r>
              <a:rPr lang="zh-CN" altLang="en-US" sz="2400" b="0" dirty="0">
                <a:solidFill>
                  <a:srgbClr val="333399"/>
                </a:solidFill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代码</a:t>
            </a:r>
            <a:r>
              <a:rPr lang="en-US" altLang="zh-CN" sz="2400" b="0" dirty="0">
                <a:solidFill>
                  <a:srgbClr val="333399"/>
                </a:solidFill>
              </a:rPr>
              <a:t>8%</a:t>
            </a:r>
            <a:r>
              <a:rPr lang="zh-CN" altLang="en-US" sz="2400" b="0" dirty="0">
                <a:solidFill>
                  <a:srgbClr val="333399"/>
                </a:solidFill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文档</a:t>
            </a:r>
            <a:r>
              <a:rPr lang="en-US" altLang="zh-CN" sz="2400" b="0" dirty="0">
                <a:solidFill>
                  <a:srgbClr val="333399"/>
                </a:solidFill>
              </a:rPr>
              <a:t>2% 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  <a:endParaRPr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tabLst/>
              <a:defRPr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en-US" altLang="zh-CN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期末考试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没有完成升级关卡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期末考试占 </a:t>
            </a:r>
            <a:r>
              <a:rPr lang="en-US" altLang="zh-CN" sz="24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50%</a:t>
            </a:r>
            <a:endParaRPr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tabLst/>
              <a:defRPr/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tabLst/>
              <a:defRPr/>
            </a:pPr>
            <a:r>
              <a:rPr lang="zh-CN" altLang="en-US" sz="24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完成了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个升级关卡  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期末考试占 </a:t>
            </a:r>
            <a:r>
              <a:rPr lang="en-US" altLang="zh-CN" sz="24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40%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tabLst/>
              <a:defRPr/>
            </a:pPr>
            <a:endParaRPr lang="en-US" altLang="zh-CN" sz="10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tabLst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完成了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个升级关卡  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期末考试占 </a:t>
            </a:r>
            <a:r>
              <a:rPr lang="en-US" altLang="zh-CN" sz="24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endParaRPr lang="en-US" altLang="zh-CN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627" name="Rectangle 14"/>
          <p:cNvSpPr>
            <a:spLocks noChangeArrowheads="1"/>
          </p:cNvSpPr>
          <p:nvPr/>
        </p:nvSpPr>
        <p:spPr bwMode="auto">
          <a:xfrm>
            <a:off x="1511300" y="158750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考 核 计 划</a:t>
            </a:r>
          </a:p>
        </p:txBody>
      </p:sp>
      <p:sp>
        <p:nvSpPr>
          <p:cNvPr id="266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1487488"/>
            <a:ext cx="28876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课程信息</a:t>
            </a:r>
          </a:p>
        </p:txBody>
      </p:sp>
      <p:sp>
        <p:nvSpPr>
          <p:cNvPr id="1229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2208213"/>
            <a:ext cx="32480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课程的地位</a:t>
            </a:r>
          </a:p>
        </p:txBody>
      </p:sp>
      <p:sp>
        <p:nvSpPr>
          <p:cNvPr id="12296" name="Text Box 1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4505325"/>
            <a:ext cx="2816225" cy="5794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教师信息</a:t>
            </a:r>
          </a:p>
        </p:txBody>
      </p:sp>
      <p:sp>
        <p:nvSpPr>
          <p:cNvPr id="12297" name="Text Box 11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2982913"/>
            <a:ext cx="3319462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教学目的要求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1487488" y="195263"/>
            <a:ext cx="236378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有关信息</a:t>
            </a:r>
          </a:p>
        </p:txBody>
      </p:sp>
      <p:sp>
        <p:nvSpPr>
          <p:cNvPr id="12299" name="Text Box 1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44575" y="5289550"/>
            <a:ext cx="27352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助教信息</a:t>
            </a:r>
          </a:p>
        </p:txBody>
      </p:sp>
      <p:sp>
        <p:nvSpPr>
          <p:cNvPr id="12300" name="Text Box 14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4643438" y="1484313"/>
            <a:ext cx="324167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主要参考教材</a:t>
            </a:r>
          </a:p>
        </p:txBody>
      </p:sp>
      <p:sp>
        <p:nvSpPr>
          <p:cNvPr id="12301" name="Text Box 15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4643438" y="3716338"/>
            <a:ext cx="2879725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实验计划</a:t>
            </a:r>
          </a:p>
        </p:txBody>
      </p:sp>
      <p:sp>
        <p:nvSpPr>
          <p:cNvPr id="12302" name="Text Box 16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4645025" y="2201863"/>
            <a:ext cx="3240088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参考阅读书目</a:t>
            </a:r>
          </a:p>
        </p:txBody>
      </p:sp>
      <p:sp>
        <p:nvSpPr>
          <p:cNvPr id="12303" name="Text Box 18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4645025" y="5300663"/>
            <a:ext cx="3455988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答疑与交流</a:t>
            </a:r>
          </a:p>
        </p:txBody>
      </p:sp>
      <p:sp>
        <p:nvSpPr>
          <p:cNvPr id="12304" name="Text Box 19">
            <a:hlinkClick r:id="rId11" action="ppaction://hlinksldjump"/>
          </p:cNvPr>
          <p:cNvSpPr txBox="1">
            <a:spLocks noChangeArrowheads="1"/>
          </p:cNvSpPr>
          <p:nvPr/>
        </p:nvSpPr>
        <p:spPr bwMode="auto">
          <a:xfrm>
            <a:off x="4645025" y="4508500"/>
            <a:ext cx="3095625" cy="5794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考核计划</a:t>
            </a:r>
          </a:p>
        </p:txBody>
      </p:sp>
      <p:sp>
        <p:nvSpPr>
          <p:cNvPr id="12305" name="Text Box 20">
            <a:hlinkClick r:id="rId12" action="ppaction://hlinksldjump"/>
          </p:cNvPr>
          <p:cNvSpPr txBox="1">
            <a:spLocks noChangeArrowheads="1"/>
          </p:cNvSpPr>
          <p:nvPr/>
        </p:nvSpPr>
        <p:spPr bwMode="auto">
          <a:xfrm>
            <a:off x="4645025" y="2994025"/>
            <a:ext cx="2879725" cy="5794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书面作业</a:t>
            </a:r>
          </a:p>
        </p:txBody>
      </p:sp>
      <p:sp>
        <p:nvSpPr>
          <p:cNvPr id="12306" name="Text Box 2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3713163"/>
            <a:ext cx="2816225" cy="5794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相关课程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1187524" y="1052736"/>
            <a:ext cx="7200900" cy="5847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通过网络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清华网络学堂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（课程讨论区）</a:t>
            </a:r>
          </a:p>
          <a:p>
            <a:pPr lvl="1" algn="l"/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问题探讨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电子邮件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微信群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面对面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（老师答疑可预约）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助教固定答疑时间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（节假日除外）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</a:p>
          <a:p>
            <a:pPr lvl="1" algn="l">
              <a:buFont typeface="Symbol" panose="05050102010706020507" pitchFamily="18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地点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 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东主楼 </a:t>
            </a:r>
            <a:r>
              <a:rPr lang="en-US" altLang="zh-CN" sz="24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区 </a:t>
            </a:r>
            <a:r>
              <a:rPr lang="en-US" altLang="zh-CN" sz="24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209</a:t>
            </a:r>
            <a:r>
              <a:rPr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 </a:t>
            </a:r>
          </a:p>
        </p:txBody>
      </p:sp>
      <p:sp>
        <p:nvSpPr>
          <p:cNvPr id="27651" name="Rectangle 13"/>
          <p:cNvSpPr>
            <a:spLocks noChangeArrowheads="1"/>
          </p:cNvSpPr>
          <p:nvPr/>
        </p:nvSpPr>
        <p:spPr bwMode="auto">
          <a:xfrm>
            <a:off x="1538288" y="188913"/>
            <a:ext cx="37544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答 疑 与 交 流</a:t>
            </a:r>
          </a:p>
        </p:txBody>
      </p:sp>
      <p:sp>
        <p:nvSpPr>
          <p:cNvPr id="27652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Rectangle 11"/>
          <p:cNvSpPr>
            <a:spLocks noChangeArrowheads="1"/>
          </p:cNvSpPr>
          <p:nvPr/>
        </p:nvSpPr>
        <p:spPr bwMode="auto">
          <a:xfrm>
            <a:off x="1512888" y="188913"/>
            <a:ext cx="55070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编译程序（系统）概述</a:t>
            </a:r>
          </a:p>
        </p:txBody>
      </p:sp>
      <p:sp>
        <p:nvSpPr>
          <p:cNvPr id="28679" name="Text Box 1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1638300"/>
            <a:ext cx="554513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什么是编译程序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80" name="Text Box 1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2420938"/>
            <a:ext cx="583247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编译程序的逻辑结构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81" name="Text Box 1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4011613"/>
            <a:ext cx="5545138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编译程序的伙伴程序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82" name="Text Box 1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3219450"/>
            <a:ext cx="56896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编译程序的组织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83" name="Text Box 16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4803775"/>
            <a:ext cx="532923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编译程序与</a:t>
            </a:r>
            <a:r>
              <a:rPr lang="zh-CN" altLang="en-US" sz="32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T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型图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什么是编译程序</a:t>
            </a:r>
          </a:p>
        </p:txBody>
      </p:sp>
      <p:sp>
        <p:nvSpPr>
          <p:cNvPr id="29703" name="Text Box 14"/>
          <p:cNvSpPr txBox="1">
            <a:spLocks noChangeArrowheads="1"/>
          </p:cNvSpPr>
          <p:nvPr/>
        </p:nvSpPr>
        <p:spPr bwMode="auto">
          <a:xfrm>
            <a:off x="684213" y="1576388"/>
            <a:ext cx="8066087" cy="250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从基本功能来看，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编译程序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Compiler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是一种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翻译程序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Translator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将语言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的程序翻译为语言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的程序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称语言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源语言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Source Language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称语言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目标语言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Target Language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898525" y="4391025"/>
            <a:ext cx="1873250" cy="8604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source program</a:t>
            </a: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6659563" y="4386263"/>
            <a:ext cx="1873250" cy="8604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target program</a:t>
            </a:r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3851275" y="4386263"/>
            <a:ext cx="1657350" cy="914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333399"/>
            </a:solidFill>
            <a:miter lim="800000"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 dirty="0">
                <a:solidFill>
                  <a:srgbClr val="333399"/>
                </a:solidFill>
              </a:rPr>
              <a:t>compiler</a:t>
            </a:r>
          </a:p>
        </p:txBody>
      </p:sp>
      <p:sp>
        <p:nvSpPr>
          <p:cNvPr id="73748" name="AutoShape 20"/>
          <p:cNvSpPr>
            <a:spLocks noChangeArrowheads="1"/>
          </p:cNvSpPr>
          <p:nvPr/>
        </p:nvSpPr>
        <p:spPr bwMode="auto">
          <a:xfrm>
            <a:off x="2700338" y="4652963"/>
            <a:ext cx="1008062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9" name="AutoShape 21"/>
          <p:cNvSpPr>
            <a:spLocks noChangeArrowheads="1"/>
          </p:cNvSpPr>
          <p:nvPr/>
        </p:nvSpPr>
        <p:spPr bwMode="auto">
          <a:xfrm>
            <a:off x="5724525" y="4652963"/>
            <a:ext cx="1008063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1" name="AutoShape 23"/>
          <p:cNvSpPr>
            <a:spLocks noChangeArrowheads="1"/>
          </p:cNvSpPr>
          <p:nvPr/>
        </p:nvSpPr>
        <p:spPr bwMode="auto">
          <a:xfrm>
            <a:off x="4570413" y="5445125"/>
            <a:ext cx="288925" cy="360363"/>
          </a:xfrm>
          <a:prstGeom prst="downArrow">
            <a:avLst>
              <a:gd name="adj1" fmla="val 50000"/>
              <a:gd name="adj2" fmla="val 31181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2916238" y="5832475"/>
            <a:ext cx="3816350" cy="4762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 dirty="0">
                <a:solidFill>
                  <a:srgbClr val="333399"/>
                </a:solidFill>
              </a:rPr>
              <a:t>feedback messages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4" grpId="0"/>
      <p:bldP spid="73745" grpId="0"/>
      <p:bldP spid="73747" grpId="0" animBg="1"/>
      <p:bldP spid="73748" grpId="0" animBg="1"/>
      <p:bldP spid="73749" grpId="0" animBg="1"/>
      <p:bldP spid="73751" grpId="0" animBg="1"/>
      <p:bldP spid="737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什么是编译程序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611188" y="1340768"/>
            <a:ext cx="8353425" cy="51706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编译程序是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较为复杂的翻译程序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需要对源程序进行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分析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Analysis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识别源程序的语法结构信息，理解源程序的语义信息，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反馈相应的出错信息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根据分析结果及目标信息进行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综合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Synthesis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生成语义上等价于源程序的目标程序</a:t>
            </a:r>
          </a:p>
          <a:p>
            <a:pPr lvl="2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较为简单的翻译程序如：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预处理程序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Preprocessor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汇编程序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Assembler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8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88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88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什么是编译程序</a:t>
            </a: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468313" y="1268413"/>
            <a:ext cx="8137525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通常</a:t>
            </a:r>
            <a:r>
              <a:rPr lang="zh-CN" altLang="en-US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从较高级语言的程序翻译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3200">
                <a:latin typeface="+mn-lt"/>
                <a:ea typeface="华文楷体" panose="02010600040101010101" pitchFamily="2" charset="-122"/>
              </a:rPr>
              <a:t>    至较低级语言的程序</a:t>
            </a:r>
            <a:r>
              <a:rPr lang="zh-CN" altLang="en-US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，如</a:t>
            </a:r>
            <a:endParaRPr lang="zh-CN" altLang="en-US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31752" name="Group 10"/>
          <p:cNvGrpSpPr/>
          <p:nvPr/>
        </p:nvGrpSpPr>
        <p:grpSpPr bwMode="auto">
          <a:xfrm>
            <a:off x="647700" y="2779713"/>
            <a:ext cx="8172450" cy="3529012"/>
            <a:chOff x="408" y="1751"/>
            <a:chExt cx="5148" cy="2223"/>
          </a:xfrm>
        </p:grpSpPr>
        <p:sp>
          <p:nvSpPr>
            <p:cNvPr id="31753" name="Text Box 11"/>
            <p:cNvSpPr txBox="1">
              <a:spLocks noChangeArrowheads="1"/>
            </p:cNvSpPr>
            <p:nvPr/>
          </p:nvSpPr>
          <p:spPr bwMode="auto">
            <a:xfrm>
              <a:off x="839" y="1799"/>
              <a:ext cx="907" cy="30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C </a:t>
              </a:r>
              <a:r>
                <a:rPr lang="zh-CN" altLang="en-US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代码</a:t>
              </a:r>
            </a:p>
          </p:txBody>
        </p:sp>
        <p:sp>
          <p:nvSpPr>
            <p:cNvPr id="31754" name="Text Box 12"/>
            <p:cNvSpPr txBox="1">
              <a:spLocks noChangeArrowheads="1"/>
            </p:cNvSpPr>
            <p:nvPr/>
          </p:nvSpPr>
          <p:spPr bwMode="auto">
            <a:xfrm>
              <a:off x="3832" y="1796"/>
              <a:ext cx="1044" cy="30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汇编代码</a:t>
              </a:r>
            </a:p>
          </p:txBody>
        </p:sp>
        <p:sp>
          <p:nvSpPr>
            <p:cNvPr id="31755" name="Rectangle 13"/>
            <p:cNvSpPr>
              <a:spLocks noChangeArrowheads="1"/>
            </p:cNvSpPr>
            <p:nvPr/>
          </p:nvSpPr>
          <p:spPr bwMode="auto">
            <a:xfrm>
              <a:off x="2064" y="1751"/>
              <a:ext cx="1451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C c</a:t>
              </a:r>
              <a:r>
                <a:rPr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ompiler</a:t>
              </a:r>
            </a:p>
          </p:txBody>
        </p:sp>
        <p:sp>
          <p:nvSpPr>
            <p:cNvPr id="31756" name="Line 14"/>
            <p:cNvSpPr>
              <a:spLocks noChangeShapeType="1"/>
            </p:cNvSpPr>
            <p:nvPr/>
          </p:nvSpPr>
          <p:spPr bwMode="auto">
            <a:xfrm>
              <a:off x="1701" y="1933"/>
              <a:ext cx="363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1757" name="Line 15"/>
            <p:cNvSpPr>
              <a:spLocks noChangeShapeType="1"/>
            </p:cNvSpPr>
            <p:nvPr/>
          </p:nvSpPr>
          <p:spPr bwMode="auto">
            <a:xfrm>
              <a:off x="3515" y="1933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567" y="2434"/>
              <a:ext cx="1223" cy="30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C++ </a:t>
              </a:r>
              <a:r>
                <a:rPr lang="zh-CN" altLang="en-US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代码</a:t>
              </a:r>
            </a:p>
          </p:txBody>
        </p:sp>
        <p:sp>
          <p:nvSpPr>
            <p:cNvPr id="31759" name="Text Box 17"/>
            <p:cNvSpPr txBox="1">
              <a:spLocks noChangeArrowheads="1"/>
            </p:cNvSpPr>
            <p:nvPr/>
          </p:nvSpPr>
          <p:spPr bwMode="auto">
            <a:xfrm>
              <a:off x="4059" y="2431"/>
              <a:ext cx="1089" cy="30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汇编代码</a:t>
              </a:r>
            </a:p>
          </p:txBody>
        </p:sp>
        <p:sp>
          <p:nvSpPr>
            <p:cNvPr id="31760" name="Rectangle 18"/>
            <p:cNvSpPr>
              <a:spLocks noChangeArrowheads="1"/>
            </p:cNvSpPr>
            <p:nvPr/>
          </p:nvSpPr>
          <p:spPr bwMode="auto">
            <a:xfrm>
              <a:off x="2107" y="2386"/>
              <a:ext cx="1679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C++ c</a:t>
              </a:r>
              <a:r>
                <a:rPr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ompiler</a:t>
              </a:r>
            </a:p>
          </p:txBody>
        </p:sp>
        <p:sp>
          <p:nvSpPr>
            <p:cNvPr id="31761" name="Line 19"/>
            <p:cNvSpPr>
              <a:spLocks noChangeShapeType="1"/>
            </p:cNvSpPr>
            <p:nvPr/>
          </p:nvSpPr>
          <p:spPr bwMode="auto">
            <a:xfrm>
              <a:off x="1745" y="2567"/>
              <a:ext cx="362" cy="1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1762" name="Line 20"/>
            <p:cNvSpPr>
              <a:spLocks noChangeShapeType="1"/>
            </p:cNvSpPr>
            <p:nvPr/>
          </p:nvSpPr>
          <p:spPr bwMode="auto">
            <a:xfrm>
              <a:off x="3786" y="2568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1763" name="Text Box 21"/>
            <p:cNvSpPr txBox="1">
              <a:spLocks noChangeArrowheads="1"/>
            </p:cNvSpPr>
            <p:nvPr/>
          </p:nvSpPr>
          <p:spPr bwMode="auto">
            <a:xfrm>
              <a:off x="429" y="3024"/>
              <a:ext cx="1134" cy="30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C++ </a:t>
              </a:r>
              <a:r>
                <a:rPr lang="zh-CN" altLang="en-US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代码</a:t>
              </a:r>
            </a:p>
          </p:txBody>
        </p:sp>
        <p:sp>
          <p:nvSpPr>
            <p:cNvPr id="31764" name="Text Box 22"/>
            <p:cNvSpPr txBox="1">
              <a:spLocks noChangeArrowheads="1"/>
            </p:cNvSpPr>
            <p:nvPr/>
          </p:nvSpPr>
          <p:spPr bwMode="auto">
            <a:xfrm>
              <a:off x="4513" y="3021"/>
              <a:ext cx="816" cy="30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C</a:t>
              </a:r>
              <a:r>
                <a:rPr lang="zh-CN" altLang="en-US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代码</a:t>
              </a:r>
            </a:p>
          </p:txBody>
        </p:sp>
        <p:sp>
          <p:nvSpPr>
            <p:cNvPr id="31765" name="Line 23"/>
            <p:cNvSpPr>
              <a:spLocks noChangeShapeType="1"/>
            </p:cNvSpPr>
            <p:nvPr/>
          </p:nvSpPr>
          <p:spPr bwMode="auto">
            <a:xfrm>
              <a:off x="1518" y="3157"/>
              <a:ext cx="362" cy="1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1766" name="Line 24"/>
            <p:cNvSpPr>
              <a:spLocks noChangeShapeType="1"/>
            </p:cNvSpPr>
            <p:nvPr/>
          </p:nvSpPr>
          <p:spPr bwMode="auto">
            <a:xfrm>
              <a:off x="4193" y="3158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1767" name="Rectangle 25"/>
            <p:cNvSpPr>
              <a:spLocks noChangeArrowheads="1"/>
            </p:cNvSpPr>
            <p:nvPr/>
          </p:nvSpPr>
          <p:spPr bwMode="auto">
            <a:xfrm>
              <a:off x="1880" y="2976"/>
              <a:ext cx="2314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another C++ c</a:t>
              </a:r>
              <a:r>
                <a:rPr lang="en-US" altLang="zh-CN" sz="2800" b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ompiler</a:t>
              </a:r>
            </a:p>
          </p:txBody>
        </p:sp>
        <p:sp>
          <p:nvSpPr>
            <p:cNvPr id="31768" name="Text Box 26"/>
            <p:cNvSpPr txBox="1">
              <a:spLocks noChangeArrowheads="1"/>
            </p:cNvSpPr>
            <p:nvPr/>
          </p:nvSpPr>
          <p:spPr bwMode="auto">
            <a:xfrm>
              <a:off x="408" y="3659"/>
              <a:ext cx="1223" cy="30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Java </a:t>
              </a:r>
              <a:r>
                <a:rPr lang="zh-CN" altLang="en-US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代码</a:t>
              </a:r>
            </a:p>
          </p:txBody>
        </p:sp>
        <p:sp>
          <p:nvSpPr>
            <p:cNvPr id="31769" name="Text Box 27"/>
            <p:cNvSpPr txBox="1">
              <a:spLocks noChangeArrowheads="1"/>
            </p:cNvSpPr>
            <p:nvPr/>
          </p:nvSpPr>
          <p:spPr bwMode="auto">
            <a:xfrm>
              <a:off x="3900" y="3656"/>
              <a:ext cx="1656" cy="30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Bytecode</a:t>
              </a:r>
              <a:r>
                <a:rPr lang="zh-CN" altLang="en-US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代码</a:t>
              </a:r>
            </a:p>
          </p:txBody>
        </p:sp>
        <p:sp>
          <p:nvSpPr>
            <p:cNvPr id="31770" name="Rectangle 28"/>
            <p:cNvSpPr>
              <a:spLocks noChangeArrowheads="1"/>
            </p:cNvSpPr>
            <p:nvPr/>
          </p:nvSpPr>
          <p:spPr bwMode="auto">
            <a:xfrm>
              <a:off x="1948" y="3611"/>
              <a:ext cx="1679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Java c</a:t>
              </a:r>
              <a:r>
                <a:rPr lang="en-US" altLang="zh-CN" sz="28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ompiler</a:t>
              </a:r>
            </a:p>
          </p:txBody>
        </p:sp>
        <p:sp>
          <p:nvSpPr>
            <p:cNvPr id="31771" name="Line 29"/>
            <p:cNvSpPr>
              <a:spLocks noChangeShapeType="1"/>
            </p:cNvSpPr>
            <p:nvPr/>
          </p:nvSpPr>
          <p:spPr bwMode="auto">
            <a:xfrm>
              <a:off x="1586" y="3792"/>
              <a:ext cx="362" cy="1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1772" name="Line 30"/>
            <p:cNvSpPr>
              <a:spLocks noChangeShapeType="1"/>
            </p:cNvSpPr>
            <p:nvPr/>
          </p:nvSpPr>
          <p:spPr bwMode="auto">
            <a:xfrm>
              <a:off x="3627" y="3793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什么是编译程序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39750" y="1484313"/>
            <a:ext cx="8424863" cy="4647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传统的编译程序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源语言通常为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高级语言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High-Level Programming</a:t>
            </a:r>
          </a:p>
          <a:p>
            <a:pPr lvl="1" algn="l"/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Languages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Fortran, Algol, C, Pascal, Ada, C++, Java, Lisp, Prolog, Python…</a:t>
            </a: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目标语言通常为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机器级语言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Machine-Level </a:t>
            </a:r>
          </a:p>
          <a:p>
            <a:pPr lvl="1" algn="l"/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Languages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或较低级的虚拟机语言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汇编语言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Assembly Languages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机器语言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Machine Languages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 algn="l"/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Bytecode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Java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虚拟机语言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什么是编译程序</a:t>
            </a:r>
          </a:p>
        </p:txBody>
      </p:sp>
      <p:sp>
        <p:nvSpPr>
          <p:cNvPr id="34819" name="Text Box 7"/>
          <p:cNvSpPr txBox="1">
            <a:spLocks noChangeArrowheads="1"/>
          </p:cNvSpPr>
          <p:nvPr/>
        </p:nvSpPr>
        <p:spPr bwMode="auto">
          <a:xfrm>
            <a:off x="467742" y="1196752"/>
            <a:ext cx="8640762" cy="54168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编程语言的主要范型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Paradigms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命令式语言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Imperative Languages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描述问题如何实现（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how</a:t>
            </a:r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it</a:t>
            </a:r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to</a:t>
            </a:r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be</a:t>
            </a:r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done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程序具有状态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通过语句改变程序状态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Fortran, Algol,</a:t>
            </a:r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C, C++, Pascal, Basic, Java, C#, …</a:t>
            </a: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陈述式（或声明式）语言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Declarative Languages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描述问题做什么（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what</a:t>
            </a:r>
            <a:r>
              <a:rPr lang="zh-CN" altLang="en-US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it</a:t>
            </a:r>
            <a:r>
              <a:rPr lang="zh-CN" altLang="en-US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to</a:t>
            </a:r>
            <a:r>
              <a:rPr lang="zh-CN" altLang="en-US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be</a:t>
            </a:r>
            <a:r>
              <a:rPr lang="zh-CN" altLang="en-US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done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程序无状态（对纯的陈述式语言而言）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函数式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Functional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Lisp, Scheme, Haskell, ML, </a:t>
            </a:r>
            <a:r>
              <a:rPr lang="en-US" altLang="zh-CN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Caml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 …</a:t>
            </a:r>
          </a:p>
          <a:p>
            <a:pPr lvl="1" algn="l"/>
            <a:endParaRPr lang="en-US" altLang="zh-CN" sz="1000" b="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逻辑型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Logic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Prolog, …</a:t>
            </a:r>
          </a:p>
        </p:txBody>
      </p:sp>
      <p:sp>
        <p:nvSpPr>
          <p:cNvPr id="3482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什么是编译程序</a:t>
            </a:r>
          </a:p>
        </p:txBody>
      </p:sp>
      <p:sp>
        <p:nvSpPr>
          <p:cNvPr id="34819" name="Text Box 7"/>
          <p:cNvSpPr txBox="1">
            <a:spLocks noChangeArrowheads="1"/>
          </p:cNvSpPr>
          <p:nvPr/>
        </p:nvSpPr>
        <p:spPr bwMode="auto">
          <a:xfrm>
            <a:off x="467544" y="1124744"/>
            <a:ext cx="8640762" cy="57246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编程语言的主要范型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Paradigms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面向对象语言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Object-Oriented Languages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基于对象（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object-based</a:t>
            </a:r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类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对象及对象间交互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面向对象（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object-oriented</a:t>
            </a:r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类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对象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对象间交互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继承及多态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如：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Smalltalk, Simula67, Java, C++, C#, …</a:t>
            </a: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en-US" altLang="zh-CN" sz="1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并发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并行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分布式语言</a:t>
            </a:r>
            <a:endParaRPr lang="en-US" altLang="zh-CN" sz="2800" dirty="0"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Concurrent / Parallel / Distributed Languages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dirty="0"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Ada, Java, Modula-3, Linda, HPF, </a:t>
            </a:r>
            <a:r>
              <a:rPr lang="en-US" altLang="zh-CN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OpenMP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MPI, CUDA, …</a:t>
            </a:r>
          </a:p>
          <a:p>
            <a:pPr lvl="1" algn="l"/>
            <a:endParaRPr lang="en-US" altLang="zh-CN" sz="1000" b="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进程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线程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任务间通信：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基于共享内存（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memory/variable-</a:t>
            </a:r>
          </a:p>
          <a:p>
            <a:pPr lvl="1" algn="l"/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sharing,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</a:t>
            </a:r>
            <a:r>
              <a:rPr lang="en-US" altLang="zh-CN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OpenMP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, Java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基于消息传递（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message passing,</a:t>
            </a:r>
          </a:p>
          <a:p>
            <a:pPr lvl="1" algn="l"/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MPI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），基于远方过程调用（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remote procedure/method call,</a:t>
            </a:r>
          </a:p>
          <a:p>
            <a:pPr lvl="1" algn="l"/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Ada, Java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），基于数据并行（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data parallel,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HPF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b="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什么是编译程序</a:t>
            </a:r>
          </a:p>
        </p:txBody>
      </p:sp>
      <p:sp>
        <p:nvSpPr>
          <p:cNvPr id="34819" name="Text Box 7"/>
          <p:cNvSpPr txBox="1">
            <a:spLocks noChangeArrowheads="1"/>
          </p:cNvSpPr>
          <p:nvPr/>
        </p:nvSpPr>
        <p:spPr bwMode="auto">
          <a:xfrm>
            <a:off x="467544" y="1350054"/>
            <a:ext cx="8640762" cy="52014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编程语言的主要范型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Paradigms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其他</a:t>
            </a:r>
            <a:endParaRPr lang="zh-CN" altLang="en-US" sz="24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同步语言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Synchronous Languages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）：面向实时控制，时钟周期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同步，含时钟（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clock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）和时态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temporal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算子，如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Signal, </a:t>
            </a:r>
            <a:r>
              <a:rPr lang="en-US" altLang="zh-CN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Lustre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</a:p>
          <a:p>
            <a:pPr lvl="1" algn="l"/>
            <a:endParaRPr lang="en-US" altLang="zh-CN" sz="1000" b="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数据库语言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database language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):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SQL,…</a:t>
            </a:r>
          </a:p>
          <a:p>
            <a:pPr lvl="1" algn="l"/>
            <a:endParaRPr lang="en-US" altLang="zh-CN" sz="1000" b="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脚本语言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Scripting Languages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）：解释型语言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显式的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glue</a:t>
            </a:r>
          </a:p>
          <a:p>
            <a:pPr lvl="1" algn="l"/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together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算子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Perl, PHP, Python, </a:t>
            </a:r>
            <a:r>
              <a:rPr lang="en-US" altLang="zh-CN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Javascript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</a:p>
          <a:p>
            <a:pPr lvl="1" algn="l"/>
            <a:endParaRPr lang="en-US" altLang="zh-CN" b="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趋势：多范型融合</a:t>
            </a:r>
            <a:endParaRPr lang="zh-CN" altLang="en-US" sz="24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b="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Java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（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低版本：并发，命令式面向对象；高版本：新增函数式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b="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Rust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（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混合范型：并发，面向对象，命令式，函数式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82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什么是编译程序</a:t>
            </a:r>
          </a:p>
        </p:txBody>
      </p:sp>
      <p:sp>
        <p:nvSpPr>
          <p:cNvPr id="35843" name="Text Box 8"/>
          <p:cNvSpPr txBox="1">
            <a:spLocks noChangeArrowheads="1"/>
          </p:cNvSpPr>
          <p:nvPr/>
        </p:nvSpPr>
        <p:spPr bwMode="auto">
          <a:xfrm>
            <a:off x="755650" y="1125538"/>
            <a:ext cx="8280400" cy="5638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编译架构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Compiler Infrastructure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ClrTx/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共享的编译程序研究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开发平台</a:t>
            </a:r>
          </a:p>
          <a:p>
            <a:pPr lvl="1" algn="l"/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algn="l"/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SUIF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(Stanford)</a:t>
            </a:r>
          </a:p>
          <a:p>
            <a:pPr algn="l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 Zephyr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(Virginia and Princeton )</a:t>
            </a:r>
          </a:p>
          <a:p>
            <a:pPr algn="l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IMPACT, LLVM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(UIUC)</a:t>
            </a:r>
          </a:p>
          <a:p>
            <a:pPr algn="l"/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GCC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GNU Compiler Collection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/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Open64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SGI,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中科院计算所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Intel,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HP,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Delaware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清华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…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/>
            <a:r>
              <a:rPr lang="zh-CN" altLang="en-US" b="0" dirty="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方舟编译器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华为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https://www.openarkcompiler.cn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）</a:t>
            </a:r>
            <a:endParaRPr lang="en-US" altLang="zh-CN" dirty="0">
              <a:latin typeface="+mn-lt"/>
              <a:ea typeface="华文楷体" panose="02010600040101010101" pitchFamily="2" charset="-122"/>
            </a:endParaRPr>
          </a:p>
          <a:p>
            <a:pPr algn="l"/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多源语言多目标机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体系结构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ClrTx/>
            </a:pP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GCC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有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C, C++, Objective C, Fortran, </a:t>
            </a:r>
            <a:r>
              <a:rPr lang="en-US" altLang="zh-CN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Ada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and Java 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</a:p>
          <a:p>
            <a:pPr lvl="1" algn="l">
              <a:buClrTx/>
            </a:pP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等诸多前端，以及支持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30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多类体系结构、上百种平台的后端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buClrTx/>
            </a:pPr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多级中间表示</a:t>
            </a:r>
          </a:p>
          <a:p>
            <a:pPr lvl="1" algn="l"/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 algn="l">
              <a:buClrTx/>
            </a:pP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Open64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的中间表示语言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WHIRL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分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个级别</a:t>
            </a:r>
          </a:p>
        </p:txBody>
      </p:sp>
      <p:sp>
        <p:nvSpPr>
          <p:cNvPr id="35844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1258888" y="1700213"/>
            <a:ext cx="7273925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课名     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编译原理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类别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必修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3200" b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21-09-15</a:t>
            </a:r>
            <a:r>
              <a:rPr lang="en-US" altLang="zh-CN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至 </a:t>
            </a:r>
            <a:r>
              <a:rPr lang="en-US" altLang="zh-CN" sz="3200" b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20-12-29</a:t>
            </a:r>
          </a:p>
          <a:p>
            <a:pPr algn="l"/>
            <a:r>
              <a:rPr lang="en-US" altLang="zh-CN" sz="10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每周三下午 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1:30-3:05</a:t>
            </a:r>
            <a:endParaRPr lang="en-US" altLang="zh-CN" sz="3200" b="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教室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三教 </a:t>
            </a:r>
            <a:r>
              <a:rPr lang="en-US" altLang="zh-CN" sz="3200" b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3300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班级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计 </a:t>
            </a:r>
            <a:r>
              <a:rPr lang="en-US" altLang="zh-CN" sz="3200" b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 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年级</a:t>
            </a:r>
            <a:endParaRPr lang="en-US" altLang="zh-CN" sz="320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时数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3200" b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32-2</a:t>
            </a:r>
            <a:endParaRPr lang="zh-CN" altLang="en-US" sz="3200" b="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Rectangle 10"/>
          <p:cNvSpPr>
            <a:spLocks noChangeArrowheads="1"/>
          </p:cNvSpPr>
          <p:nvPr/>
        </p:nvSpPr>
        <p:spPr bwMode="auto">
          <a:xfrm>
            <a:off x="1476375" y="165100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课 程 信 息</a:t>
            </a: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36867" name="Text Box 14"/>
          <p:cNvSpPr txBox="1">
            <a:spLocks noChangeArrowheads="1"/>
          </p:cNvSpPr>
          <p:nvPr/>
        </p:nvSpPr>
        <p:spPr bwMode="auto">
          <a:xfrm>
            <a:off x="828675" y="1539875"/>
            <a:ext cx="8135938" cy="2897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逻辑结构上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至少包含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两大阶段</a:t>
            </a:r>
            <a:endParaRPr lang="zh-CN" altLang="en-US" sz="32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分析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Analysis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阶段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理解源程序，挖掘源程序的语义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综合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Synthesis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阶段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生成与源程序语义上等价的目标程序</a:t>
            </a:r>
          </a:p>
        </p:txBody>
      </p:sp>
      <p:sp>
        <p:nvSpPr>
          <p:cNvPr id="3686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28675" y="1341438"/>
            <a:ext cx="8315325" cy="5153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编译程序的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前端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中端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后端</a:t>
            </a:r>
            <a:endParaRPr lang="zh-CN" altLang="en-US" sz="32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前端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Front End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实现主要的分析任务</a:t>
            </a:r>
          </a:p>
          <a:p>
            <a:pPr lvl="1" algn="l"/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通常以第一次生成中间代码为标志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后端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Back End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实现主要的综合任务（目标代码生成和优化）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通常以从最后一级中间代码生成目标代码为标志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中端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Middle End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 algn="l"/>
            <a:endParaRPr lang="zh-CN" altLang="en-US" sz="1000" b="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实现各级中间代码上的操作（中间代码生成与优化）</a:t>
            </a:r>
          </a:p>
        </p:txBody>
      </p:sp>
      <p:sp>
        <p:nvSpPr>
          <p:cNvPr id="3789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91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91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91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611188" y="1125538"/>
            <a:ext cx="529113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典型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编译程序的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逻辑过程</a:t>
            </a: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4643438" y="2276475"/>
            <a:ext cx="11525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词法分析</a:t>
            </a:r>
          </a:p>
        </p:txBody>
      </p:sp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4643438" y="2997200"/>
            <a:ext cx="11525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语法分析</a:t>
            </a:r>
          </a:p>
        </p:txBody>
      </p:sp>
      <p:sp>
        <p:nvSpPr>
          <p:cNvPr id="87052" name="AutoShape 12"/>
          <p:cNvSpPr>
            <a:spLocks noChangeArrowheads="1"/>
          </p:cNvSpPr>
          <p:nvPr/>
        </p:nvSpPr>
        <p:spPr bwMode="auto">
          <a:xfrm>
            <a:off x="3779838" y="3644900"/>
            <a:ext cx="3097212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语义分析 </a:t>
            </a:r>
            <a:r>
              <a:rPr lang="en-US" altLang="zh-CN" b="0"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中间代码生成</a:t>
            </a:r>
          </a:p>
        </p:txBody>
      </p:sp>
      <p:sp>
        <p:nvSpPr>
          <p:cNvPr id="87053" name="AutoShape 13"/>
          <p:cNvSpPr>
            <a:spLocks noChangeArrowheads="1"/>
          </p:cNvSpPr>
          <p:nvPr/>
        </p:nvSpPr>
        <p:spPr bwMode="auto">
          <a:xfrm>
            <a:off x="4248150" y="4292600"/>
            <a:ext cx="2124075" cy="8651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中间代码生成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b="0"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中间代码优化</a:t>
            </a:r>
          </a:p>
        </p:txBody>
      </p:sp>
      <p:sp>
        <p:nvSpPr>
          <p:cNvPr id="87055" name="AutoShape 15"/>
          <p:cNvSpPr>
            <a:spLocks noChangeArrowheads="1"/>
          </p:cNvSpPr>
          <p:nvPr/>
        </p:nvSpPr>
        <p:spPr bwMode="auto">
          <a:xfrm>
            <a:off x="4500563" y="6092825"/>
            <a:ext cx="1620837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目标代码优化</a:t>
            </a:r>
          </a:p>
        </p:txBody>
      </p:sp>
      <p:sp>
        <p:nvSpPr>
          <p:cNvPr id="87056" name="AutoShape 16"/>
          <p:cNvSpPr>
            <a:spLocks noChangeArrowheads="1"/>
          </p:cNvSpPr>
          <p:nvPr/>
        </p:nvSpPr>
        <p:spPr bwMode="auto">
          <a:xfrm>
            <a:off x="4500563" y="5445125"/>
            <a:ext cx="15843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目标代码生成</a:t>
            </a:r>
          </a:p>
        </p:txBody>
      </p:sp>
      <p:sp>
        <p:nvSpPr>
          <p:cNvPr id="38926" name="Text Box 17"/>
          <p:cNvSpPr txBox="1">
            <a:spLocks noChangeArrowheads="1"/>
          </p:cNvSpPr>
          <p:nvPr/>
        </p:nvSpPr>
        <p:spPr bwMode="auto">
          <a:xfrm>
            <a:off x="968375" y="1844675"/>
            <a:ext cx="2592388" cy="3715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字符流形式的源程序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1000612" y="2636838"/>
            <a:ext cx="2492990" cy="3715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单词流形式的源程序</a:t>
            </a:r>
          </a:p>
        </p:txBody>
      </p:sp>
      <p:sp>
        <p:nvSpPr>
          <p:cNvPr id="87064" name="Line 24"/>
          <p:cNvSpPr>
            <a:spLocks noChangeShapeType="1"/>
          </p:cNvSpPr>
          <p:nvPr/>
        </p:nvSpPr>
        <p:spPr bwMode="auto">
          <a:xfrm>
            <a:off x="2265363" y="2211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966788" y="3355975"/>
            <a:ext cx="2593975" cy="3715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源程序的语法分析树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1619250" y="5667375"/>
            <a:ext cx="1223963" cy="3715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目标代码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1189038" y="6315075"/>
            <a:ext cx="2087562" cy="3715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优化的目标代码</a:t>
            </a:r>
          </a:p>
        </p:txBody>
      </p:sp>
      <p:sp>
        <p:nvSpPr>
          <p:cNvPr id="87077" name="Text Box 37"/>
          <p:cNvSpPr txBox="1">
            <a:spLocks noChangeArrowheads="1"/>
          </p:cNvSpPr>
          <p:nvPr/>
        </p:nvSpPr>
        <p:spPr bwMode="auto">
          <a:xfrm>
            <a:off x="7703582" y="6048375"/>
            <a:ext cx="902811" cy="48320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后端</a:t>
            </a:r>
          </a:p>
        </p:txBody>
      </p:sp>
      <p:sp>
        <p:nvSpPr>
          <p:cNvPr id="87082" name="Line 42"/>
          <p:cNvSpPr>
            <a:spLocks noChangeShapeType="1"/>
          </p:cNvSpPr>
          <p:nvPr/>
        </p:nvSpPr>
        <p:spPr bwMode="auto">
          <a:xfrm>
            <a:off x="6084888" y="5734050"/>
            <a:ext cx="1727200" cy="3587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083" name="Line 43"/>
          <p:cNvSpPr>
            <a:spLocks noChangeShapeType="1"/>
          </p:cNvSpPr>
          <p:nvPr/>
        </p:nvSpPr>
        <p:spPr bwMode="auto">
          <a:xfrm flipV="1">
            <a:off x="6157913" y="6308725"/>
            <a:ext cx="158273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076" name="Text Box 36"/>
          <p:cNvSpPr txBox="1">
            <a:spLocks noChangeArrowheads="1"/>
          </p:cNvSpPr>
          <p:nvPr/>
        </p:nvSpPr>
        <p:spPr bwMode="auto">
          <a:xfrm>
            <a:off x="7665482" y="2305050"/>
            <a:ext cx="902811" cy="48320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前端</a:t>
            </a:r>
          </a:p>
        </p:txBody>
      </p:sp>
      <p:sp>
        <p:nvSpPr>
          <p:cNvPr id="87078" name="Line 38"/>
          <p:cNvSpPr>
            <a:spLocks noChangeShapeType="1"/>
          </p:cNvSpPr>
          <p:nvPr/>
        </p:nvSpPr>
        <p:spPr bwMode="auto">
          <a:xfrm>
            <a:off x="2268538" y="2490788"/>
            <a:ext cx="2373312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079" name="Line 39"/>
          <p:cNvSpPr>
            <a:spLocks noChangeShapeType="1"/>
          </p:cNvSpPr>
          <p:nvPr/>
        </p:nvSpPr>
        <p:spPr bwMode="auto">
          <a:xfrm>
            <a:off x="5795963" y="2349500"/>
            <a:ext cx="1944687" cy="2159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080" name="Line 40"/>
          <p:cNvSpPr>
            <a:spLocks noChangeShapeType="1"/>
          </p:cNvSpPr>
          <p:nvPr/>
        </p:nvSpPr>
        <p:spPr bwMode="auto">
          <a:xfrm flipV="1">
            <a:off x="5795963" y="2708275"/>
            <a:ext cx="1944687" cy="4333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095" name="Line 55"/>
          <p:cNvSpPr>
            <a:spLocks noChangeShapeType="1"/>
          </p:cNvSpPr>
          <p:nvPr/>
        </p:nvSpPr>
        <p:spPr bwMode="auto">
          <a:xfrm flipV="1">
            <a:off x="6877050" y="2708275"/>
            <a:ext cx="1223963" cy="10810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099" name="Line 59"/>
          <p:cNvSpPr>
            <a:spLocks noChangeShapeType="1"/>
          </p:cNvSpPr>
          <p:nvPr/>
        </p:nvSpPr>
        <p:spPr bwMode="auto">
          <a:xfrm>
            <a:off x="2265363" y="29972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00" name="Text Box 60"/>
          <p:cNvSpPr txBox="1">
            <a:spLocks noChangeArrowheads="1"/>
          </p:cNvSpPr>
          <p:nvPr/>
        </p:nvSpPr>
        <p:spPr bwMode="auto">
          <a:xfrm>
            <a:off x="968375" y="4070350"/>
            <a:ext cx="2593975" cy="3715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中间代码（</a:t>
            </a:r>
            <a:r>
              <a:rPr lang="en-US" altLang="zh-CN" b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87101" name="Line 61"/>
          <p:cNvSpPr>
            <a:spLocks noChangeShapeType="1"/>
          </p:cNvSpPr>
          <p:nvPr/>
        </p:nvSpPr>
        <p:spPr bwMode="auto">
          <a:xfrm>
            <a:off x="2265363" y="3716338"/>
            <a:ext cx="0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02" name="Text Box 62"/>
          <p:cNvSpPr txBox="1">
            <a:spLocks noChangeArrowheads="1"/>
          </p:cNvSpPr>
          <p:nvPr/>
        </p:nvSpPr>
        <p:spPr bwMode="auto">
          <a:xfrm>
            <a:off x="969963" y="4737100"/>
            <a:ext cx="2593975" cy="64851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┆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中间代码（</a:t>
            </a:r>
            <a:r>
              <a:rPr lang="en-US" altLang="zh-CN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87103" name="Line 63"/>
          <p:cNvSpPr>
            <a:spLocks noChangeShapeType="1"/>
          </p:cNvSpPr>
          <p:nvPr/>
        </p:nvSpPr>
        <p:spPr bwMode="auto">
          <a:xfrm>
            <a:off x="2263775" y="436403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04" name="Line 64"/>
          <p:cNvSpPr>
            <a:spLocks noChangeShapeType="1"/>
          </p:cNvSpPr>
          <p:nvPr/>
        </p:nvSpPr>
        <p:spPr bwMode="auto">
          <a:xfrm>
            <a:off x="2266950" y="53070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05" name="Line 65"/>
          <p:cNvSpPr>
            <a:spLocks noChangeShapeType="1"/>
          </p:cNvSpPr>
          <p:nvPr/>
        </p:nvSpPr>
        <p:spPr bwMode="auto">
          <a:xfrm>
            <a:off x="2266950" y="59547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06" name="Line 66"/>
          <p:cNvSpPr>
            <a:spLocks noChangeShapeType="1"/>
          </p:cNvSpPr>
          <p:nvPr/>
        </p:nvSpPr>
        <p:spPr bwMode="auto">
          <a:xfrm>
            <a:off x="2268538" y="3211513"/>
            <a:ext cx="2373312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07" name="Line 67"/>
          <p:cNvSpPr>
            <a:spLocks noChangeShapeType="1"/>
          </p:cNvSpPr>
          <p:nvPr/>
        </p:nvSpPr>
        <p:spPr bwMode="auto">
          <a:xfrm>
            <a:off x="2268538" y="3860800"/>
            <a:ext cx="1511300" cy="1588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08" name="Line 68"/>
          <p:cNvSpPr>
            <a:spLocks noChangeShapeType="1"/>
          </p:cNvSpPr>
          <p:nvPr/>
        </p:nvSpPr>
        <p:spPr bwMode="auto">
          <a:xfrm>
            <a:off x="2268538" y="4652963"/>
            <a:ext cx="1943100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09" name="Line 69"/>
          <p:cNvSpPr>
            <a:spLocks noChangeShapeType="1"/>
          </p:cNvSpPr>
          <p:nvPr/>
        </p:nvSpPr>
        <p:spPr bwMode="auto">
          <a:xfrm>
            <a:off x="2268538" y="5588000"/>
            <a:ext cx="2232025" cy="1588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10" name="Line 70"/>
          <p:cNvSpPr>
            <a:spLocks noChangeShapeType="1"/>
          </p:cNvSpPr>
          <p:nvPr/>
        </p:nvSpPr>
        <p:spPr bwMode="auto">
          <a:xfrm>
            <a:off x="2268538" y="6237288"/>
            <a:ext cx="2232025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11" name="Line 71"/>
          <p:cNvSpPr>
            <a:spLocks noChangeShapeType="1"/>
          </p:cNvSpPr>
          <p:nvPr/>
        </p:nvSpPr>
        <p:spPr bwMode="auto">
          <a:xfrm flipV="1">
            <a:off x="6372225" y="3933825"/>
            <a:ext cx="1512888" cy="6477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12" name="Text Box 72"/>
          <p:cNvSpPr txBox="1">
            <a:spLocks noChangeArrowheads="1"/>
          </p:cNvSpPr>
          <p:nvPr/>
        </p:nvSpPr>
        <p:spPr bwMode="auto">
          <a:xfrm>
            <a:off x="7665482" y="3457575"/>
            <a:ext cx="902811" cy="48320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</a:p>
        </p:txBody>
      </p:sp>
      <p:sp>
        <p:nvSpPr>
          <p:cNvPr id="87113" name="Text Box 73"/>
          <p:cNvSpPr txBox="1">
            <a:spLocks noChangeArrowheads="1"/>
          </p:cNvSpPr>
          <p:nvPr/>
        </p:nvSpPr>
        <p:spPr bwMode="auto">
          <a:xfrm>
            <a:off x="7703582" y="5229225"/>
            <a:ext cx="902811" cy="48320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综合</a:t>
            </a:r>
          </a:p>
        </p:txBody>
      </p:sp>
      <p:sp>
        <p:nvSpPr>
          <p:cNvPr id="87114" name="Line 74"/>
          <p:cNvSpPr>
            <a:spLocks noChangeShapeType="1"/>
          </p:cNvSpPr>
          <p:nvPr/>
        </p:nvSpPr>
        <p:spPr bwMode="auto">
          <a:xfrm>
            <a:off x="5795963" y="2565400"/>
            <a:ext cx="2016125" cy="9350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5795963" y="3213100"/>
            <a:ext cx="1944687" cy="431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16" name="Line 76"/>
          <p:cNvSpPr>
            <a:spLocks noChangeShapeType="1"/>
          </p:cNvSpPr>
          <p:nvPr/>
        </p:nvSpPr>
        <p:spPr bwMode="auto">
          <a:xfrm flipV="1">
            <a:off x="6372225" y="4508500"/>
            <a:ext cx="1368425" cy="2159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17" name="Line 77"/>
          <p:cNvSpPr>
            <a:spLocks noChangeShapeType="1"/>
          </p:cNvSpPr>
          <p:nvPr/>
        </p:nvSpPr>
        <p:spPr bwMode="auto">
          <a:xfrm flipV="1">
            <a:off x="6877050" y="3789363"/>
            <a:ext cx="863600" cy="144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18" name="Line 78"/>
          <p:cNvSpPr>
            <a:spLocks noChangeShapeType="1"/>
          </p:cNvSpPr>
          <p:nvPr/>
        </p:nvSpPr>
        <p:spPr bwMode="auto">
          <a:xfrm>
            <a:off x="6372225" y="4941888"/>
            <a:ext cx="1439863" cy="431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19" name="Line 79"/>
          <p:cNvSpPr>
            <a:spLocks noChangeShapeType="1"/>
          </p:cNvSpPr>
          <p:nvPr/>
        </p:nvSpPr>
        <p:spPr bwMode="auto">
          <a:xfrm flipV="1">
            <a:off x="6084888" y="5445125"/>
            <a:ext cx="1655762" cy="714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7121" name="Text Box 81"/>
          <p:cNvSpPr txBox="1">
            <a:spLocks noChangeArrowheads="1"/>
          </p:cNvSpPr>
          <p:nvPr/>
        </p:nvSpPr>
        <p:spPr bwMode="auto">
          <a:xfrm>
            <a:off x="7705170" y="4292600"/>
            <a:ext cx="902811" cy="48320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中端</a:t>
            </a:r>
          </a:p>
        </p:txBody>
      </p:sp>
      <p:sp>
        <p:nvSpPr>
          <p:cNvPr id="87122" name="Line 82"/>
          <p:cNvSpPr>
            <a:spLocks noChangeShapeType="1"/>
          </p:cNvSpPr>
          <p:nvPr/>
        </p:nvSpPr>
        <p:spPr bwMode="auto">
          <a:xfrm>
            <a:off x="6300788" y="4005263"/>
            <a:ext cx="1584325" cy="12239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7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7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7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7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7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7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8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0" grpId="0" animBg="1"/>
      <p:bldP spid="87051" grpId="0" animBg="1"/>
      <p:bldP spid="87052" grpId="0" animBg="1"/>
      <p:bldP spid="87053" grpId="0" animBg="1"/>
      <p:bldP spid="87055" grpId="0" animBg="1"/>
      <p:bldP spid="87056" grpId="0" animBg="1"/>
      <p:bldP spid="87058" grpId="0"/>
      <p:bldP spid="87064" grpId="0" animBg="1"/>
      <p:bldP spid="87059" grpId="0"/>
      <p:bldP spid="87062" grpId="0"/>
      <p:bldP spid="87063" grpId="0"/>
      <p:bldP spid="87077" grpId="0"/>
      <p:bldP spid="87082" grpId="0" animBg="1"/>
      <p:bldP spid="87083" grpId="0" animBg="1"/>
      <p:bldP spid="87076" grpId="0"/>
      <p:bldP spid="87078" grpId="0" animBg="1"/>
      <p:bldP spid="87079" grpId="0" animBg="1"/>
      <p:bldP spid="87080" grpId="0" animBg="1"/>
      <p:bldP spid="87095" grpId="0" animBg="1"/>
      <p:bldP spid="87099" grpId="0" animBg="1"/>
      <p:bldP spid="87100" grpId="0"/>
      <p:bldP spid="87101" grpId="0" animBg="1"/>
      <p:bldP spid="87102" grpId="0"/>
      <p:bldP spid="87103" grpId="0" animBg="1"/>
      <p:bldP spid="87104" grpId="0" animBg="1"/>
      <p:bldP spid="87105" grpId="0" animBg="1"/>
      <p:bldP spid="87106" grpId="0" animBg="1"/>
      <p:bldP spid="87107" grpId="0" animBg="1"/>
      <p:bldP spid="87108" grpId="0" animBg="1"/>
      <p:bldP spid="87109" grpId="0" animBg="1"/>
      <p:bldP spid="87110" grpId="0" animBg="1"/>
      <p:bldP spid="87111" grpId="0" animBg="1"/>
      <p:bldP spid="87112" grpId="0"/>
      <p:bldP spid="87113" grpId="0"/>
      <p:bldP spid="87114" grpId="0" animBg="1"/>
      <p:bldP spid="87115" grpId="0" animBg="1"/>
      <p:bldP spid="87116" grpId="0" animBg="1"/>
      <p:bldP spid="87117" grpId="0" animBg="1"/>
      <p:bldP spid="87118" grpId="0" animBg="1"/>
      <p:bldP spid="87119" grpId="0" animBg="1"/>
      <p:bldP spid="87121" grpId="0"/>
      <p:bldP spid="871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684213" y="1341438"/>
            <a:ext cx="3743325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词法分析</a:t>
            </a:r>
            <a:endParaRPr lang="zh-CN" altLang="en-US" sz="32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扫描源程序字符流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1" algn="l"/>
            <a:r>
              <a:rPr lang="zh-CN" altLang="en-US" sz="2400">
                <a:solidFill>
                  <a:srgbClr val="993366"/>
                </a:solidFill>
                <a:latin typeface="+mn-lt"/>
                <a:ea typeface="华文楷体" panose="02010600040101010101" pitchFamily="2" charset="-122"/>
              </a:rPr>
              <a:t>    识别出有词法意义</a:t>
            </a:r>
          </a:p>
          <a:p>
            <a:pPr lvl="1" algn="l"/>
            <a:r>
              <a:rPr lang="zh-CN" altLang="en-US" sz="2400">
                <a:solidFill>
                  <a:srgbClr val="993366"/>
                </a:solidFill>
                <a:latin typeface="+mn-lt"/>
                <a:ea typeface="华文楷体" panose="02010600040101010101" pitchFamily="2" charset="-122"/>
              </a:rPr>
              <a:t>    的单词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返回单词</a:t>
            </a:r>
          </a:p>
          <a:p>
            <a:pPr lvl="1" algn="l"/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的类别和单词的值，</a:t>
            </a:r>
          </a:p>
          <a:p>
            <a:pPr lvl="1" algn="l"/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或词法错误信息</a:t>
            </a: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4413250" y="1655440"/>
            <a:ext cx="4551363" cy="48699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单词类别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	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单词值</a:t>
            </a:r>
            <a:endParaRPr lang="zh-CN" altLang="en-US" sz="24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保留字</a:t>
            </a:r>
            <a:r>
              <a:rPr lang="zh-CN" altLang="en-US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int  </a:t>
            </a:r>
            <a:endParaRPr lang="en-US" altLang="en-US" sz="1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标识符</a:t>
            </a:r>
            <a:r>
              <a:rPr lang="zh-CN" altLang="en-US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      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main</a:t>
            </a:r>
            <a:endParaRPr lang="en-US" altLang="en-US" sz="1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endParaRPr lang="en-US" altLang="zh-CN" sz="1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分隔符</a:t>
            </a:r>
            <a:r>
              <a:rPr lang="zh-CN" altLang="en-US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endParaRPr lang="en-US" altLang="en-US" sz="1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分隔符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endParaRPr lang="en-US" altLang="en-US" sz="1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保留字</a:t>
            </a:r>
            <a:r>
              <a:rPr lang="zh-CN" altLang="en-US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int</a:t>
            </a:r>
            <a:r>
              <a:rPr lang="zh-CN" altLang="en-US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1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标识符                            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操作符 </a:t>
            </a:r>
            <a:r>
              <a:rPr lang="en-US" altLang="zh-CN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整数型常量                     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2021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分隔符 ；</a:t>
            </a:r>
            <a:r>
              <a:rPr lang="en-US" altLang="zh-CN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保留字</a:t>
            </a:r>
            <a:r>
              <a:rPr lang="zh-CN" altLang="en-US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return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标识符                            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分隔符 ；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分隔符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sz="1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</a:p>
        </p:txBody>
      </p:sp>
      <p:sp>
        <p:nvSpPr>
          <p:cNvPr id="103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4" name="AutoShape 19"/>
          <p:cNvSpPr>
            <a:spLocks noChangeArrowheads="1"/>
          </p:cNvSpPr>
          <p:nvPr/>
        </p:nvSpPr>
        <p:spPr bwMode="auto">
          <a:xfrm>
            <a:off x="3771208" y="4941168"/>
            <a:ext cx="368744" cy="794802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19050" algn="ctr">
            <a:solidFill>
              <a:srgbClr val="800080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8CA87E-1EA0-4C3C-A767-32ECC81FC1FC}"/>
              </a:ext>
            </a:extLst>
          </p:cNvPr>
          <p:cNvSpPr txBox="1"/>
          <p:nvPr/>
        </p:nvSpPr>
        <p:spPr>
          <a:xfrm>
            <a:off x="1512888" y="4701043"/>
            <a:ext cx="1951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int main() {</a:t>
            </a:r>
          </a:p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    int a = 2021;</a:t>
            </a:r>
          </a:p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    return a;</a:t>
            </a:r>
          </a:p>
          <a:p>
            <a:pPr algn="l"/>
            <a:r>
              <a:rPr kumimoji="1" lang="en-US" altLang="zh-CN" sz="1600" dirty="0">
                <a:solidFill>
                  <a:srgbClr val="333399"/>
                </a:solidFill>
                <a:ea typeface="宋体" pitchFamily="2" charset="-122"/>
              </a:rPr>
              <a:t>}</a:t>
            </a:r>
            <a:endParaRPr kumimoji="1" lang="zh-CN" altLang="en-US" sz="1600" dirty="0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15"/>
          <p:cNvSpPr txBox="1">
            <a:spLocks noChangeArrowheads="1"/>
          </p:cNvSpPr>
          <p:nvPr/>
        </p:nvSpPr>
        <p:spPr bwMode="auto">
          <a:xfrm>
            <a:off x="827088" y="1341438"/>
            <a:ext cx="806608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语法分析</a:t>
            </a:r>
            <a:endParaRPr lang="zh-CN" altLang="en-US" sz="24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4" name="Rectangle 16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2055" name="AutoShape 18"/>
          <p:cNvSpPr>
            <a:spLocks noChangeArrowheads="1"/>
          </p:cNvSpPr>
          <p:nvPr/>
        </p:nvSpPr>
        <p:spPr bwMode="auto">
          <a:xfrm>
            <a:off x="2666627" y="3879329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19050" algn="ctr">
            <a:solidFill>
              <a:srgbClr val="800080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6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A0308B-94F0-4799-B349-2BA67DA7EBB1}"/>
              </a:ext>
            </a:extLst>
          </p:cNvPr>
          <p:cNvSpPr txBox="1"/>
          <p:nvPr/>
        </p:nvSpPr>
        <p:spPr>
          <a:xfrm>
            <a:off x="827584" y="3719934"/>
            <a:ext cx="1951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int main() {</a:t>
            </a:r>
          </a:p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    int a = 2021;</a:t>
            </a:r>
          </a:p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    return a;</a:t>
            </a:r>
          </a:p>
          <a:p>
            <a:pPr algn="l"/>
            <a:r>
              <a:rPr kumimoji="1" lang="en-US" altLang="zh-CN" sz="1600" dirty="0">
                <a:solidFill>
                  <a:srgbClr val="333399"/>
                </a:solidFill>
                <a:ea typeface="宋体" pitchFamily="2" charset="-122"/>
              </a:rPr>
              <a:t>}</a:t>
            </a:r>
            <a:endParaRPr kumimoji="1"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5E9F73-5C86-4829-95C7-750187C41315}"/>
              </a:ext>
            </a:extLst>
          </p:cNvPr>
          <p:cNvSpPr txBox="1"/>
          <p:nvPr/>
        </p:nvSpPr>
        <p:spPr>
          <a:xfrm>
            <a:off x="755576" y="5428381"/>
            <a:ext cx="5193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Program -&gt; Function</a:t>
            </a:r>
          </a:p>
          <a:p>
            <a:pPr algn="l"/>
            <a:r>
              <a:rPr kumimoji="1" lang="en-US" altLang="zh-CN" sz="1400" b="0" dirty="0">
                <a:solidFill>
                  <a:srgbClr val="333399"/>
                </a:solidFill>
                <a:ea typeface="宋体" pitchFamily="2" charset="-122"/>
              </a:rPr>
              <a:t>Function -&gt; Type </a:t>
            </a:r>
            <a:r>
              <a:rPr kumimoji="1" lang="en-US" altLang="zh-CN" sz="1400" b="0" dirty="0">
                <a:ea typeface="宋体" pitchFamily="2" charset="-122"/>
              </a:rPr>
              <a:t>identifier ‘(’ ‘)’ ‘{’ </a:t>
            </a:r>
            <a:r>
              <a:rPr kumimoji="1" lang="en-US" altLang="zh-CN" sz="1400" b="0" dirty="0">
                <a:solidFill>
                  <a:srgbClr val="333399"/>
                </a:solidFill>
                <a:ea typeface="宋体" pitchFamily="2" charset="-122"/>
              </a:rPr>
              <a:t>Block </a:t>
            </a:r>
            <a:r>
              <a:rPr kumimoji="1" lang="en-US" altLang="zh-CN" sz="1400" b="0" dirty="0">
                <a:ea typeface="宋体" pitchFamily="2" charset="-122"/>
              </a:rPr>
              <a:t>‘}’</a:t>
            </a:r>
          </a:p>
          <a:p>
            <a:pPr algn="l"/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Block -&gt; </a:t>
            </a:r>
            <a:r>
              <a:rPr lang="en-US" altLang="zh-CN" sz="1400" b="0" dirty="0" err="1">
                <a:solidFill>
                  <a:srgbClr val="333399"/>
                </a:solidFill>
                <a:ea typeface="宋体" pitchFamily="2" charset="-122"/>
              </a:rPr>
              <a:t>StatementList</a:t>
            </a:r>
            <a:endParaRPr lang="en-US" altLang="zh-CN" sz="1400" b="0" dirty="0">
              <a:solidFill>
                <a:srgbClr val="333399"/>
              </a:solidFill>
              <a:ea typeface="宋体" pitchFamily="2" charset="-122"/>
            </a:endParaRPr>
          </a:p>
          <a:p>
            <a:pPr algn="l"/>
            <a:r>
              <a:rPr lang="en-US" altLang="zh-CN" sz="1400" b="0" dirty="0" err="1">
                <a:solidFill>
                  <a:srgbClr val="333399"/>
                </a:solidFill>
                <a:ea typeface="宋体" pitchFamily="2" charset="-122"/>
              </a:rPr>
              <a:t>StatementList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-&gt; Statement </a:t>
            </a:r>
            <a:r>
              <a:rPr lang="en-US" altLang="zh-CN" sz="1400" b="0" dirty="0" err="1">
                <a:solidFill>
                  <a:srgbClr val="333399"/>
                </a:solidFill>
                <a:ea typeface="宋体" pitchFamily="2" charset="-122"/>
              </a:rPr>
              <a:t>StatementList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| ε</a:t>
            </a:r>
          </a:p>
          <a:p>
            <a:pPr algn="l"/>
            <a:r>
              <a:rPr kumimoji="1" lang="en-US" altLang="zh-CN" sz="1400" b="0" dirty="0">
                <a:solidFill>
                  <a:srgbClr val="333399"/>
                </a:solidFill>
                <a:ea typeface="宋体" pitchFamily="2" charset="-122"/>
              </a:rPr>
              <a:t>Statement -&gt;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Type </a:t>
            </a:r>
            <a:r>
              <a:rPr lang="en-US" altLang="zh-CN" sz="1400" b="0" dirty="0">
                <a:ea typeface="宋体" pitchFamily="2" charset="-122"/>
              </a:rPr>
              <a:t>identifier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</a:t>
            </a:r>
            <a:r>
              <a:rPr lang="en-US" altLang="zh-CN" sz="1400" b="0" dirty="0">
                <a:ea typeface="宋体" pitchFamily="2" charset="-122"/>
              </a:rPr>
              <a:t>‘=’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</a:t>
            </a:r>
            <a:r>
              <a:rPr lang="en-US" altLang="zh-CN" sz="1400" b="0" dirty="0" err="1">
                <a:ea typeface="宋体" pitchFamily="2" charset="-122"/>
              </a:rPr>
              <a:t>intLiteral</a:t>
            </a:r>
            <a:r>
              <a:rPr lang="en-US" altLang="zh-CN" sz="1400" b="0" dirty="0">
                <a:ea typeface="宋体" pitchFamily="2" charset="-122"/>
              </a:rPr>
              <a:t> ‘;’ 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| </a:t>
            </a:r>
            <a:r>
              <a:rPr lang="en-US" altLang="zh-CN" sz="1400" b="0" dirty="0">
                <a:ea typeface="宋体" pitchFamily="2" charset="-122"/>
              </a:rPr>
              <a:t>‘return’ identifier ‘;’</a:t>
            </a:r>
          </a:p>
          <a:p>
            <a:pPr algn="l"/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……</a:t>
            </a:r>
            <a:endParaRPr kumimoji="1" lang="zh-CN" altLang="en-US" sz="1400" b="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2EE1EA-4370-4FCD-9A95-700413079174}"/>
              </a:ext>
            </a:extLst>
          </p:cNvPr>
          <p:cNvSpPr txBox="1"/>
          <p:nvPr/>
        </p:nvSpPr>
        <p:spPr>
          <a:xfrm>
            <a:off x="5531556" y="1378088"/>
            <a:ext cx="1069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Program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96ABE31-D411-4A05-A0AA-E3779ECA5E63}"/>
              </a:ext>
            </a:extLst>
          </p:cNvPr>
          <p:cNvCxnSpPr>
            <a:cxnSpLocks/>
          </p:cNvCxnSpPr>
          <p:nvPr/>
        </p:nvCxnSpPr>
        <p:spPr bwMode="auto">
          <a:xfrm>
            <a:off x="6066439" y="1700108"/>
            <a:ext cx="0" cy="2682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F4A0A89-A8F0-45CB-A04B-0018B1D4C18F}"/>
              </a:ext>
            </a:extLst>
          </p:cNvPr>
          <p:cNvSpPr txBox="1"/>
          <p:nvPr/>
        </p:nvSpPr>
        <p:spPr>
          <a:xfrm>
            <a:off x="5094331" y="2007885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Function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1DD9A94-530A-4403-9378-679999C387F7}"/>
              </a:ext>
            </a:extLst>
          </p:cNvPr>
          <p:cNvCxnSpPr>
            <a:cxnSpLocks/>
            <a:endCxn id="20" idx="0"/>
          </p:cNvCxnSpPr>
          <p:nvPr/>
        </p:nvCxnSpPr>
        <p:spPr bwMode="auto">
          <a:xfrm flipH="1">
            <a:off x="3938130" y="2315662"/>
            <a:ext cx="2128310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D6D7214-AB29-44F0-9EEA-CB0BC799229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 bwMode="auto">
          <a:xfrm flipH="1">
            <a:off x="4658210" y="2315662"/>
            <a:ext cx="1408229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73309-0A98-4216-9D4D-B762FDE9575B}"/>
              </a:ext>
            </a:extLst>
          </p:cNvPr>
          <p:cNvSpPr txBox="1"/>
          <p:nvPr/>
        </p:nvSpPr>
        <p:spPr>
          <a:xfrm>
            <a:off x="3618167" y="2686743"/>
            <a:ext cx="639926" cy="312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Type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0388A95-F019-4220-B2C3-760A0EA224B3}"/>
              </a:ext>
            </a:extLst>
          </p:cNvPr>
          <p:cNvSpPr txBox="1"/>
          <p:nvPr/>
        </p:nvSpPr>
        <p:spPr>
          <a:xfrm>
            <a:off x="4154154" y="268674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identifier</a:t>
            </a:r>
            <a:endParaRPr lang="zh-CN" altLang="en-US" sz="14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8E09819-ABDA-408D-B0C4-969C8E1450BD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 bwMode="auto">
          <a:xfrm flipH="1">
            <a:off x="5346359" y="2315662"/>
            <a:ext cx="720080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0B52D6C-0F34-4368-8C42-0401732473CD}"/>
              </a:ext>
            </a:extLst>
          </p:cNvPr>
          <p:cNvSpPr txBox="1"/>
          <p:nvPr/>
        </p:nvSpPr>
        <p:spPr>
          <a:xfrm>
            <a:off x="5094331" y="2686743"/>
            <a:ext cx="50405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‘(’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69FC601-E454-4D8A-9573-6F7EC852186A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 bwMode="auto">
          <a:xfrm flipH="1">
            <a:off x="5861757" y="2315662"/>
            <a:ext cx="204682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9EE9260-46E3-4823-AD58-3BCF8DC8D8B1}"/>
              </a:ext>
            </a:extLst>
          </p:cNvPr>
          <p:cNvSpPr txBox="1"/>
          <p:nvPr/>
        </p:nvSpPr>
        <p:spPr>
          <a:xfrm>
            <a:off x="5621071" y="2686743"/>
            <a:ext cx="48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‘)’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B9972DB-6138-4AC5-9012-965E6DB60DB3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6066439" y="2315662"/>
            <a:ext cx="191919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F6FD8D4-F54E-4749-B04E-E26CE399EDE4}"/>
              </a:ext>
            </a:extLst>
          </p:cNvPr>
          <p:cNvSpPr txBox="1"/>
          <p:nvPr/>
        </p:nvSpPr>
        <p:spPr>
          <a:xfrm>
            <a:off x="6004784" y="2686743"/>
            <a:ext cx="48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‘{’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EFAC477-BB9D-4540-9239-ED09C453DAAD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6066439" y="2315662"/>
            <a:ext cx="720080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1E2650A-5FD8-481C-A86F-0B97A166E8FF}"/>
              </a:ext>
            </a:extLst>
          </p:cNvPr>
          <p:cNvSpPr txBox="1"/>
          <p:nvPr/>
        </p:nvSpPr>
        <p:spPr>
          <a:xfrm>
            <a:off x="6426479" y="268674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Block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E410885-2CC9-4103-AEDB-3DEA75EAB934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6066439" y="2315662"/>
            <a:ext cx="1487506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0917557-3F11-4DE4-B3FC-A1100017DCB1}"/>
              </a:ext>
            </a:extLst>
          </p:cNvPr>
          <p:cNvSpPr txBox="1"/>
          <p:nvPr/>
        </p:nvSpPr>
        <p:spPr>
          <a:xfrm>
            <a:off x="7313259" y="2686743"/>
            <a:ext cx="48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‘}’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069C3AE-05E9-493B-8E3B-AAEC51E39A55}"/>
              </a:ext>
            </a:extLst>
          </p:cNvPr>
          <p:cNvCxnSpPr>
            <a:cxnSpLocks/>
            <a:stCxn id="20" idx="2"/>
          </p:cNvCxnSpPr>
          <p:nvPr/>
        </p:nvCxnSpPr>
        <p:spPr bwMode="auto">
          <a:xfrm>
            <a:off x="3938130" y="2998965"/>
            <a:ext cx="0" cy="3375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D59DC78-F9CA-4A9F-B09D-041BBA190341}"/>
              </a:ext>
            </a:extLst>
          </p:cNvPr>
          <p:cNvSpPr txBox="1"/>
          <p:nvPr/>
        </p:nvSpPr>
        <p:spPr>
          <a:xfrm>
            <a:off x="4167954" y="289025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(main)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7CBE3DC-B32B-4C75-A04D-040B7BA7EB2F}"/>
              </a:ext>
            </a:extLst>
          </p:cNvPr>
          <p:cNvCxnSpPr>
            <a:cxnSpLocks/>
            <a:stCxn id="64" idx="2"/>
            <a:endCxn id="37" idx="0"/>
          </p:cNvCxnSpPr>
          <p:nvPr/>
        </p:nvCxnSpPr>
        <p:spPr bwMode="auto">
          <a:xfrm flipH="1">
            <a:off x="5312613" y="3515471"/>
            <a:ext cx="1617428" cy="3402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3D8B4AD-BFD6-4187-AD3D-F9FCB78725FD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 bwMode="auto">
          <a:xfrm>
            <a:off x="6930041" y="3515471"/>
            <a:ext cx="877807" cy="175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DB59826-7E85-4172-A78A-3315191B846C}"/>
              </a:ext>
            </a:extLst>
          </p:cNvPr>
          <p:cNvSpPr txBox="1"/>
          <p:nvPr/>
        </p:nvSpPr>
        <p:spPr>
          <a:xfrm>
            <a:off x="4789970" y="3855683"/>
            <a:ext cx="104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Statement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04FC2E9-FAE4-4A50-8C86-F9FDE91BEBB2}"/>
              </a:ext>
            </a:extLst>
          </p:cNvPr>
          <p:cNvSpPr txBox="1"/>
          <p:nvPr/>
        </p:nvSpPr>
        <p:spPr>
          <a:xfrm>
            <a:off x="6916855" y="4502415"/>
            <a:ext cx="104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Statement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DC22C23-7A4B-4192-B715-76135B72D6E1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 bwMode="auto">
          <a:xfrm flipH="1">
            <a:off x="4249655" y="4163460"/>
            <a:ext cx="1062958" cy="3228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EB58FC1-2334-4E1D-A386-A5F266FD0D6D}"/>
              </a:ext>
            </a:extLst>
          </p:cNvPr>
          <p:cNvSpPr txBox="1"/>
          <p:nvPr/>
        </p:nvSpPr>
        <p:spPr>
          <a:xfrm>
            <a:off x="3929692" y="4486348"/>
            <a:ext cx="639926" cy="312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Type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DACF458-2B27-46CB-8E0B-F39AB988F8E3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>
            <a:off x="4249655" y="4798570"/>
            <a:ext cx="3581" cy="3666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B2B7A7E-7A03-48E6-9DC9-35EFB641C452}"/>
              </a:ext>
            </a:extLst>
          </p:cNvPr>
          <p:cNvSpPr txBox="1"/>
          <p:nvPr/>
        </p:nvSpPr>
        <p:spPr>
          <a:xfrm>
            <a:off x="3749180" y="516520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int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C7299A3-AFE9-4A28-B0BD-19C6E95B807F}"/>
              </a:ext>
            </a:extLst>
          </p:cNvPr>
          <p:cNvSpPr txBox="1"/>
          <p:nvPr/>
        </p:nvSpPr>
        <p:spPr>
          <a:xfrm>
            <a:off x="4397081" y="450299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identifier</a:t>
            </a:r>
            <a:endParaRPr lang="zh-CN" altLang="en-US" sz="1400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8CD8804-4DB1-41C8-8FDE-A67BDB32A262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 bwMode="auto">
          <a:xfrm flipH="1">
            <a:off x="4901137" y="4163460"/>
            <a:ext cx="411476" cy="3395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1AC832D-135B-45D6-AB77-6A7A882649CD}"/>
              </a:ext>
            </a:extLst>
          </p:cNvPr>
          <p:cNvCxnSpPr>
            <a:cxnSpLocks/>
            <a:stCxn id="37" idx="2"/>
            <a:endCxn id="48" idx="0"/>
          </p:cNvCxnSpPr>
          <p:nvPr/>
        </p:nvCxnSpPr>
        <p:spPr bwMode="auto">
          <a:xfrm>
            <a:off x="5312613" y="4163460"/>
            <a:ext cx="245128" cy="3451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D484959-C7FC-4F38-8780-5C46FADBC522}"/>
              </a:ext>
            </a:extLst>
          </p:cNvPr>
          <p:cNvSpPr txBox="1"/>
          <p:nvPr/>
        </p:nvSpPr>
        <p:spPr>
          <a:xfrm>
            <a:off x="5312613" y="4508566"/>
            <a:ext cx="490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‘=‘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F5F12D1-0D84-4C3E-95A8-FF1D26822C87}"/>
              </a:ext>
            </a:extLst>
          </p:cNvPr>
          <p:cNvSpPr txBox="1"/>
          <p:nvPr/>
        </p:nvSpPr>
        <p:spPr>
          <a:xfrm>
            <a:off x="5682526" y="448613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intLiteral</a:t>
            </a:r>
            <a:endParaRPr lang="zh-CN" altLang="en-US" sz="1400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D1CD155-DF2B-40C8-B9C7-CB418C5CF8D1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 bwMode="auto">
          <a:xfrm>
            <a:off x="5312613" y="4163460"/>
            <a:ext cx="873969" cy="3226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D209199-BB67-43DF-9B81-DD5253BF0A1E}"/>
              </a:ext>
            </a:extLst>
          </p:cNvPr>
          <p:cNvCxnSpPr>
            <a:cxnSpLocks/>
            <a:stCxn id="37" idx="2"/>
            <a:endCxn id="54" idx="0"/>
          </p:cNvCxnSpPr>
          <p:nvPr/>
        </p:nvCxnSpPr>
        <p:spPr bwMode="auto">
          <a:xfrm>
            <a:off x="5312613" y="4163460"/>
            <a:ext cx="1498368" cy="3273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0C1AD87-3741-4FFC-A667-896D93E1F384}"/>
              </a:ext>
            </a:extLst>
          </p:cNvPr>
          <p:cNvSpPr txBox="1"/>
          <p:nvPr/>
        </p:nvSpPr>
        <p:spPr>
          <a:xfrm>
            <a:off x="6570295" y="4490793"/>
            <a:ext cx="48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‘;’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5CB82B7-B44F-45EB-8BC9-9BA6CBE56EF5}"/>
              </a:ext>
            </a:extLst>
          </p:cNvPr>
          <p:cNvCxnSpPr>
            <a:cxnSpLocks/>
            <a:endCxn id="56" idx="0"/>
          </p:cNvCxnSpPr>
          <p:nvPr/>
        </p:nvCxnSpPr>
        <p:spPr bwMode="auto">
          <a:xfrm flipH="1">
            <a:off x="6089932" y="4810192"/>
            <a:ext cx="1133542" cy="8544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6E94BFC-EF23-47F2-ACFB-48AF3D4B2CF4}"/>
              </a:ext>
            </a:extLst>
          </p:cNvPr>
          <p:cNvSpPr txBox="1"/>
          <p:nvPr/>
        </p:nvSpPr>
        <p:spPr>
          <a:xfrm>
            <a:off x="5585876" y="566468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‘return’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5136624-BBF0-4A93-BF09-735D89FACEBF}"/>
              </a:ext>
            </a:extLst>
          </p:cNvPr>
          <p:cNvSpPr txBox="1"/>
          <p:nvPr/>
        </p:nvSpPr>
        <p:spPr>
          <a:xfrm>
            <a:off x="6412244" y="566468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identifier</a:t>
            </a:r>
            <a:endParaRPr lang="zh-CN" altLang="en-US" sz="1400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078A71A-857D-4592-8611-B83ACD01DE51}"/>
              </a:ext>
            </a:extLst>
          </p:cNvPr>
          <p:cNvCxnSpPr>
            <a:cxnSpLocks/>
            <a:endCxn id="57" idx="0"/>
          </p:cNvCxnSpPr>
          <p:nvPr/>
        </p:nvCxnSpPr>
        <p:spPr bwMode="auto">
          <a:xfrm flipH="1">
            <a:off x="6916300" y="4810192"/>
            <a:ext cx="307174" cy="8544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04D5C3C-38D7-4488-8828-D32915E5B898}"/>
              </a:ext>
            </a:extLst>
          </p:cNvPr>
          <p:cNvCxnSpPr>
            <a:cxnSpLocks/>
            <a:endCxn id="62" idx="0"/>
          </p:cNvCxnSpPr>
          <p:nvPr/>
        </p:nvCxnSpPr>
        <p:spPr bwMode="auto">
          <a:xfrm>
            <a:off x="7223474" y="4810192"/>
            <a:ext cx="377457" cy="8546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FB2BCF3-46B1-476F-A828-1221179C7D2C}"/>
              </a:ext>
            </a:extLst>
          </p:cNvPr>
          <p:cNvSpPr txBox="1"/>
          <p:nvPr/>
        </p:nvSpPr>
        <p:spPr>
          <a:xfrm>
            <a:off x="7360245" y="5664801"/>
            <a:ext cx="48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‘;’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3717D687-14F2-41CE-B8AB-B8011C516BD9}"/>
              </a:ext>
            </a:extLst>
          </p:cNvPr>
          <p:cNvCxnSpPr>
            <a:cxnSpLocks/>
            <a:stCxn id="29" idx="2"/>
            <a:endCxn id="64" idx="0"/>
          </p:cNvCxnSpPr>
          <p:nvPr/>
        </p:nvCxnSpPr>
        <p:spPr bwMode="auto">
          <a:xfrm flipH="1">
            <a:off x="6930041" y="2994520"/>
            <a:ext cx="494" cy="213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B6B0357-485F-4403-ABF7-4AECF9164CD3}"/>
              </a:ext>
            </a:extLst>
          </p:cNvPr>
          <p:cNvSpPr txBox="1"/>
          <p:nvPr/>
        </p:nvSpPr>
        <p:spPr>
          <a:xfrm>
            <a:off x="6222876" y="3207694"/>
            <a:ext cx="1414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333399"/>
                </a:solidFill>
              </a:rPr>
              <a:t>StatementList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DBABD1A-0E1D-4E6E-9809-4A279285922E}"/>
              </a:ext>
            </a:extLst>
          </p:cNvPr>
          <p:cNvSpPr txBox="1"/>
          <p:nvPr/>
        </p:nvSpPr>
        <p:spPr>
          <a:xfrm>
            <a:off x="7100683" y="3690508"/>
            <a:ext cx="1414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333399"/>
                </a:solidFill>
              </a:rPr>
              <a:t>StatementList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14D2EEF-8B69-48D9-8DE9-F8F45EBD182A}"/>
              </a:ext>
            </a:extLst>
          </p:cNvPr>
          <p:cNvCxnSpPr>
            <a:cxnSpLocks/>
            <a:stCxn id="38" idx="0"/>
            <a:endCxn id="65" idx="2"/>
          </p:cNvCxnSpPr>
          <p:nvPr/>
        </p:nvCxnSpPr>
        <p:spPr bwMode="auto">
          <a:xfrm flipV="1">
            <a:off x="7439498" y="3998285"/>
            <a:ext cx="368350" cy="5041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BF82E4C6-CE42-415B-8BF1-A41962C8A816}"/>
              </a:ext>
            </a:extLst>
          </p:cNvPr>
          <p:cNvSpPr txBox="1"/>
          <p:nvPr/>
        </p:nvSpPr>
        <p:spPr>
          <a:xfrm>
            <a:off x="7694175" y="5122504"/>
            <a:ext cx="1414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333399"/>
                </a:solidFill>
              </a:rPr>
              <a:t>StatementList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CFC4C55-8648-4AC0-922F-EB763E0E7EBE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 bwMode="auto">
          <a:xfrm>
            <a:off x="7807848" y="3998285"/>
            <a:ext cx="593492" cy="11242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1CB55940-516A-4B4A-9589-E6357A94CFD3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 bwMode="auto">
          <a:xfrm>
            <a:off x="8401340" y="5430281"/>
            <a:ext cx="5835" cy="4272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5B177E05-41D7-448D-8C99-667FD3DA84E0}"/>
              </a:ext>
            </a:extLst>
          </p:cNvPr>
          <p:cNvSpPr txBox="1"/>
          <p:nvPr/>
        </p:nvSpPr>
        <p:spPr>
          <a:xfrm>
            <a:off x="7884532" y="5857527"/>
            <a:ext cx="104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ε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459ABFE-87C9-473A-A2A0-033230E52E51}"/>
              </a:ext>
            </a:extLst>
          </p:cNvPr>
          <p:cNvSpPr txBox="1"/>
          <p:nvPr/>
        </p:nvSpPr>
        <p:spPr>
          <a:xfrm>
            <a:off x="3445703" y="330255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90099"/>
                </a:solidFill>
              </a:rPr>
              <a:t>int</a:t>
            </a:r>
            <a:endParaRPr lang="zh-CN" altLang="en-US" sz="1400" dirty="0">
              <a:solidFill>
                <a:srgbClr val="990099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1307C20-D75D-42CC-9CB3-7416D9548191}"/>
              </a:ext>
            </a:extLst>
          </p:cNvPr>
          <p:cNvSpPr txBox="1"/>
          <p:nvPr/>
        </p:nvSpPr>
        <p:spPr>
          <a:xfrm>
            <a:off x="4381807" y="469045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(a)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E91FF11-4E8E-4DBC-947D-51A00C19858E}"/>
              </a:ext>
            </a:extLst>
          </p:cNvPr>
          <p:cNvSpPr txBox="1"/>
          <p:nvPr/>
        </p:nvSpPr>
        <p:spPr>
          <a:xfrm>
            <a:off x="5461927" y="469045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(2021)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AC7B794-49A4-4703-B4F6-5EF3B91A6A68}"/>
              </a:ext>
            </a:extLst>
          </p:cNvPr>
          <p:cNvSpPr txBox="1"/>
          <p:nvPr/>
        </p:nvSpPr>
        <p:spPr>
          <a:xfrm>
            <a:off x="6470039" y="584258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(a)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827088" y="1330325"/>
            <a:ext cx="7993062" cy="1585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语义分析</a:t>
            </a:r>
            <a:endParaRPr lang="zh-CN" altLang="en-US" sz="32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对语法分析后的程序进行语义分析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不符合语义规则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时给出语义错误信息</a:t>
            </a:r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010C24-62F5-4F56-A04C-1C0905FC27BB}"/>
              </a:ext>
            </a:extLst>
          </p:cNvPr>
          <p:cNvSpPr txBox="1"/>
          <p:nvPr/>
        </p:nvSpPr>
        <p:spPr>
          <a:xfrm>
            <a:off x="1691680" y="3553275"/>
            <a:ext cx="4769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333399"/>
                </a:solidFill>
                <a:ea typeface="宋体" pitchFamily="2" charset="-122"/>
              </a:rPr>
              <a:t>int main() {</a:t>
            </a:r>
          </a:p>
          <a:p>
            <a:pPr algn="l"/>
            <a:r>
              <a:rPr lang="en-US" altLang="zh-CN" sz="2400" dirty="0">
                <a:solidFill>
                  <a:srgbClr val="333399"/>
                </a:solidFill>
                <a:ea typeface="宋体" pitchFamily="2" charset="-122"/>
              </a:rPr>
              <a:t>    int a = 2021;</a:t>
            </a:r>
          </a:p>
          <a:p>
            <a:pPr algn="l"/>
            <a:r>
              <a:rPr lang="zh-CN" altLang="en-US" sz="2400" dirty="0">
                <a:solidFill>
                  <a:srgbClr val="333399"/>
                </a:solidFill>
                <a:ea typeface="宋体" pitchFamily="2" charset="-122"/>
              </a:rPr>
              <a:t>    </a:t>
            </a:r>
            <a:r>
              <a:rPr lang="en-US" altLang="zh-CN" sz="2400" dirty="0">
                <a:solidFill>
                  <a:srgbClr val="333399"/>
                </a:solidFill>
                <a:ea typeface="宋体" pitchFamily="2" charset="-122"/>
              </a:rPr>
              <a:t>a[1] = 2021;</a:t>
            </a:r>
          </a:p>
          <a:p>
            <a:pPr algn="l"/>
            <a:endParaRPr lang="en-US" altLang="zh-CN" sz="2400" dirty="0">
              <a:solidFill>
                <a:srgbClr val="333399"/>
              </a:solidFill>
              <a:ea typeface="宋体" pitchFamily="2" charset="-122"/>
            </a:endParaRPr>
          </a:p>
          <a:p>
            <a:pPr algn="l"/>
            <a:r>
              <a:rPr lang="en-US" altLang="zh-CN" sz="2400" dirty="0">
                <a:solidFill>
                  <a:srgbClr val="333399"/>
                </a:solidFill>
                <a:ea typeface="宋体" pitchFamily="2" charset="-122"/>
              </a:rPr>
              <a:t>    return b;</a:t>
            </a:r>
          </a:p>
          <a:p>
            <a:pPr algn="l"/>
            <a:r>
              <a:rPr kumimoji="1" lang="en-US" altLang="zh-CN" sz="2400" dirty="0">
                <a:solidFill>
                  <a:srgbClr val="333399"/>
                </a:solidFill>
                <a:ea typeface="宋体" pitchFamily="2" charset="-122"/>
              </a:rPr>
              <a:t>}</a:t>
            </a:r>
            <a:endParaRPr kumimoji="1" lang="zh-CN" altLang="en-US" sz="28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4E8C87E-9F28-4BA1-B86B-83D29EBD098D}"/>
              </a:ext>
            </a:extLst>
          </p:cNvPr>
          <p:cNvCxnSpPr>
            <a:cxnSpLocks/>
          </p:cNvCxnSpPr>
          <p:nvPr/>
        </p:nvCxnSpPr>
        <p:spPr bwMode="auto">
          <a:xfrm>
            <a:off x="3181276" y="5464969"/>
            <a:ext cx="504056" cy="268287"/>
          </a:xfrm>
          <a:prstGeom prst="line">
            <a:avLst/>
          </a:prstGeom>
          <a:ln>
            <a:solidFill>
              <a:srgbClr val="9900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B81B44B-2CEA-4961-9284-DF409BFB16B2}"/>
              </a:ext>
            </a:extLst>
          </p:cNvPr>
          <p:cNvCxnSpPr>
            <a:cxnSpLocks/>
          </p:cNvCxnSpPr>
          <p:nvPr/>
        </p:nvCxnSpPr>
        <p:spPr bwMode="auto">
          <a:xfrm>
            <a:off x="3685332" y="5733256"/>
            <a:ext cx="4392488" cy="0"/>
          </a:xfrm>
          <a:prstGeom prst="line">
            <a:avLst/>
          </a:prstGeom>
          <a:ln>
            <a:solidFill>
              <a:srgbClr val="9900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56935EF-84F8-462A-9A54-F7C9ADD916F4}"/>
              </a:ext>
            </a:extLst>
          </p:cNvPr>
          <p:cNvSpPr txBox="1"/>
          <p:nvPr/>
        </p:nvSpPr>
        <p:spPr>
          <a:xfrm>
            <a:off x="4045372" y="5394702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Error: using undefined variable ‘b’</a:t>
            </a:r>
            <a:endParaRPr lang="zh-CN" altLang="en-US" sz="1600" dirty="0"/>
          </a:p>
        </p:txBody>
      </p:sp>
      <p:cxnSp>
        <p:nvCxnSpPr>
          <p:cNvPr id="13" name="直接连接符 9">
            <a:extLst>
              <a:ext uri="{FF2B5EF4-FFF2-40B4-BE49-F238E27FC236}">
                <a16:creationId xmlns:a16="http://schemas.microsoft.com/office/drawing/2014/main" id="{26912CE2-E908-40AE-B483-1ECD3AF644EC}"/>
              </a:ext>
            </a:extLst>
          </p:cNvPr>
          <p:cNvCxnSpPr>
            <a:cxnSpLocks/>
          </p:cNvCxnSpPr>
          <p:nvPr/>
        </p:nvCxnSpPr>
        <p:spPr bwMode="auto">
          <a:xfrm>
            <a:off x="3181276" y="4708887"/>
            <a:ext cx="504056" cy="268287"/>
          </a:xfrm>
          <a:prstGeom prst="line">
            <a:avLst/>
          </a:prstGeom>
          <a:ln>
            <a:solidFill>
              <a:srgbClr val="9900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1">
            <a:extLst>
              <a:ext uri="{FF2B5EF4-FFF2-40B4-BE49-F238E27FC236}">
                <a16:creationId xmlns:a16="http://schemas.microsoft.com/office/drawing/2014/main" id="{66B77078-79CF-4636-941B-3F74BEE11A3A}"/>
              </a:ext>
            </a:extLst>
          </p:cNvPr>
          <p:cNvCxnSpPr>
            <a:cxnSpLocks/>
          </p:cNvCxnSpPr>
          <p:nvPr/>
        </p:nvCxnSpPr>
        <p:spPr bwMode="auto">
          <a:xfrm>
            <a:off x="3685332" y="4977174"/>
            <a:ext cx="4392488" cy="0"/>
          </a:xfrm>
          <a:prstGeom prst="line">
            <a:avLst/>
          </a:prstGeom>
          <a:ln>
            <a:solidFill>
              <a:srgbClr val="9900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E31BF02-6DF3-4A07-ADCE-DCA5BF3AF175}"/>
              </a:ext>
            </a:extLst>
          </p:cNvPr>
          <p:cNvSpPr txBox="1"/>
          <p:nvPr/>
        </p:nvSpPr>
        <p:spPr>
          <a:xfrm>
            <a:off x="4045372" y="4638620"/>
            <a:ext cx="37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Error: subscripted value is not array</a:t>
            </a:r>
            <a:endParaRPr lang="zh-CN" altLang="en-US" sz="1600" dirty="0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1125538"/>
            <a:ext cx="8316912" cy="115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符号表</a:t>
            </a:r>
            <a:endParaRPr lang="zh-CN" altLang="en-US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b="0" i="1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收集每个名字的各种属性用于语义分析及后续各阶段</a:t>
            </a:r>
          </a:p>
        </p:txBody>
      </p:sp>
      <p:sp>
        <p:nvSpPr>
          <p:cNvPr id="4101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50EBD2-3410-4704-9438-A164E5207EAF}"/>
              </a:ext>
            </a:extLst>
          </p:cNvPr>
          <p:cNvSpPr txBox="1"/>
          <p:nvPr/>
        </p:nvSpPr>
        <p:spPr>
          <a:xfrm>
            <a:off x="1435077" y="3762544"/>
            <a:ext cx="1951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int main() {</a:t>
            </a:r>
          </a:p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    int a = 2021;</a:t>
            </a:r>
          </a:p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    return a;</a:t>
            </a:r>
          </a:p>
          <a:p>
            <a:pPr algn="l"/>
            <a:r>
              <a:rPr kumimoji="1" lang="en-US" altLang="zh-CN" sz="1600" dirty="0">
                <a:solidFill>
                  <a:srgbClr val="333399"/>
                </a:solidFill>
                <a:ea typeface="宋体" pitchFamily="2" charset="-122"/>
              </a:rPr>
              <a:t>}</a:t>
            </a:r>
            <a:endParaRPr kumimoji="1" lang="zh-CN" altLang="en-US" sz="1600" dirty="0"/>
          </a:p>
        </p:txBody>
      </p:sp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CF727D19-9CBB-42FA-87D2-B659183D1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18197"/>
              </p:ext>
            </p:extLst>
          </p:nvPr>
        </p:nvGraphicFramePr>
        <p:xfrm>
          <a:off x="3972273" y="3021704"/>
          <a:ext cx="3736650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7759">
                  <a:extLst>
                    <a:ext uri="{9D8B030D-6E8A-4147-A177-3AD203B41FA5}">
                      <a16:colId xmlns:a16="http://schemas.microsoft.com/office/drawing/2014/main" val="67761461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607374596"/>
                    </a:ext>
                  </a:extLst>
                </a:gridCol>
                <a:gridCol w="1696763">
                  <a:extLst>
                    <a:ext uri="{9D8B030D-6E8A-4147-A177-3AD203B41FA5}">
                      <a16:colId xmlns:a16="http://schemas.microsoft.com/office/drawing/2014/main" val="25421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类别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子符号表指针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239895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AF84FF1-1AAD-4D4C-A916-3BE5EF2ED03A}"/>
              </a:ext>
            </a:extLst>
          </p:cNvPr>
          <p:cNvCxnSpPr/>
          <p:nvPr/>
        </p:nvCxnSpPr>
        <p:spPr bwMode="auto">
          <a:xfrm>
            <a:off x="6804249" y="3613544"/>
            <a:ext cx="0" cy="1152128"/>
          </a:xfrm>
          <a:prstGeom prst="straightConnector1">
            <a:avLst/>
          </a:prstGeom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DF3FEA0D-EC66-468B-95E5-2D1B61B08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270868"/>
              </p:ext>
            </p:extLst>
          </p:nvPr>
        </p:nvGraphicFramePr>
        <p:xfrm>
          <a:off x="3972272" y="4837680"/>
          <a:ext cx="3800125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val="67761461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607374596"/>
                    </a:ext>
                  </a:extLst>
                </a:gridCol>
                <a:gridCol w="1760237">
                  <a:extLst>
                    <a:ext uri="{9D8B030D-6E8A-4147-A177-3AD203B41FA5}">
                      <a16:colId xmlns:a16="http://schemas.microsoft.com/office/drawing/2014/main" val="25421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类别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990099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子符号表指针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23989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60D7D383-7F07-4B00-8C6B-08C313277CC3}"/>
              </a:ext>
            </a:extLst>
          </p:cNvPr>
          <p:cNvSpPr txBox="1"/>
          <p:nvPr/>
        </p:nvSpPr>
        <p:spPr>
          <a:xfrm>
            <a:off x="4650087" y="2549586"/>
            <a:ext cx="22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全局作用域符号表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C7D691-D941-4C18-8119-E82D6CF9E21B}"/>
              </a:ext>
            </a:extLst>
          </p:cNvPr>
          <p:cNvSpPr txBox="1"/>
          <p:nvPr/>
        </p:nvSpPr>
        <p:spPr>
          <a:xfrm>
            <a:off x="4416971" y="5693186"/>
            <a:ext cx="2847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main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函数作用域符号表</a:t>
            </a: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331913"/>
            <a:ext cx="7561262" cy="3201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出错处理</a:t>
            </a:r>
            <a:endParaRPr lang="zh-CN" altLang="en-US" sz="32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2" algn="l">
              <a:buFont typeface="Symbol" panose="05050102010706020507" pitchFamily="18" charset="2"/>
              <a:buChar char="-"/>
            </a:pPr>
            <a:r>
              <a:rPr lang="zh-CN" altLang="en-US" sz="2800" b="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检查错误</a:t>
            </a:r>
          </a:p>
          <a:p>
            <a:pPr lvl="2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报告出错信息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error reporting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2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>
              <a:buFont typeface="Symbol" panose="05050102010706020507" pitchFamily="18" charset="2"/>
              <a:buChar char="-"/>
            </a:pPr>
            <a:r>
              <a:rPr lang="zh-CN" altLang="en-US" sz="2800" b="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排错</a:t>
            </a:r>
          </a:p>
          <a:p>
            <a:pPr lvl="2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/>
            <a:r>
              <a:rPr lang="zh-CN" altLang="en-US" sz="2800" b="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恢复编译工作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error recovery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en-US" altLang="zh-CN" sz="1000" dirty="0">
              <a:solidFill>
                <a:schemeClr val="tx1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3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900113" y="1196975"/>
            <a:ext cx="7632700" cy="11079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中间代码生成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sz="3200" dirty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抽象语法树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AST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12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5131" name="AutoShape 17"/>
          <p:cNvSpPr>
            <a:spLocks noChangeArrowheads="1"/>
          </p:cNvSpPr>
          <p:nvPr/>
        </p:nvSpPr>
        <p:spPr bwMode="auto">
          <a:xfrm rot="5400000">
            <a:off x="2807667" y="3752975"/>
            <a:ext cx="792163" cy="576262"/>
          </a:xfrm>
          <a:custGeom>
            <a:avLst/>
            <a:gdLst>
              <a:gd name="T0" fmla="*/ 565846 w 21600"/>
              <a:gd name="T1" fmla="*/ 0 h 21600"/>
              <a:gd name="T2" fmla="*/ 339493 w 21600"/>
              <a:gd name="T3" fmla="*/ 192087 h 21600"/>
              <a:gd name="T4" fmla="*/ 0 w 21600"/>
              <a:gd name="T5" fmla="*/ 480245 h 21600"/>
              <a:gd name="T6" fmla="*/ 339493 w 21600"/>
              <a:gd name="T7" fmla="*/ 576262 h 21600"/>
              <a:gd name="T8" fmla="*/ 678986 w 21600"/>
              <a:gd name="T9" fmla="*/ 400182 h 21600"/>
              <a:gd name="T10" fmla="*/ 792163 w 21600"/>
              <a:gd name="T11" fmla="*/ 19208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noFill/>
          <a:ln w="19050" algn="ctr">
            <a:solidFill>
              <a:srgbClr val="800080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6C52B9-C015-456C-8700-6AE18652F81D}"/>
              </a:ext>
            </a:extLst>
          </p:cNvPr>
          <p:cNvSpPr txBox="1"/>
          <p:nvPr/>
        </p:nvSpPr>
        <p:spPr>
          <a:xfrm>
            <a:off x="1396604" y="2564904"/>
            <a:ext cx="1951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int main() {</a:t>
            </a:r>
          </a:p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    int a = 2021;</a:t>
            </a:r>
          </a:p>
          <a:p>
            <a:pPr algn="l"/>
            <a:r>
              <a:rPr lang="en-US" altLang="zh-CN" sz="1600" dirty="0">
                <a:solidFill>
                  <a:srgbClr val="333399"/>
                </a:solidFill>
                <a:ea typeface="宋体" pitchFamily="2" charset="-122"/>
              </a:rPr>
              <a:t>    return a;</a:t>
            </a:r>
          </a:p>
          <a:p>
            <a:pPr algn="l"/>
            <a:r>
              <a:rPr kumimoji="1" lang="en-US" altLang="zh-CN" sz="1600" dirty="0">
                <a:solidFill>
                  <a:srgbClr val="333399"/>
                </a:solidFill>
                <a:ea typeface="宋体" pitchFamily="2" charset="-122"/>
              </a:rPr>
              <a:t>}</a:t>
            </a:r>
            <a:endParaRPr kumimoji="1"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FCBFC8-033F-4A86-8F3A-53B17978F2C9}"/>
              </a:ext>
            </a:extLst>
          </p:cNvPr>
          <p:cNvSpPr txBox="1"/>
          <p:nvPr/>
        </p:nvSpPr>
        <p:spPr>
          <a:xfrm>
            <a:off x="962371" y="5068341"/>
            <a:ext cx="5193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Program -&gt; Function</a:t>
            </a:r>
          </a:p>
          <a:p>
            <a:pPr algn="l"/>
            <a:r>
              <a:rPr kumimoji="1" lang="en-US" altLang="zh-CN" sz="1400" b="0" dirty="0">
                <a:solidFill>
                  <a:srgbClr val="333399"/>
                </a:solidFill>
                <a:ea typeface="宋体" pitchFamily="2" charset="-122"/>
              </a:rPr>
              <a:t>Function -&gt; Type </a:t>
            </a:r>
            <a:r>
              <a:rPr kumimoji="1" lang="en-US" altLang="zh-CN" sz="1400" b="0" dirty="0">
                <a:ea typeface="宋体" pitchFamily="2" charset="-122"/>
              </a:rPr>
              <a:t>identifier ‘(’ ‘)’ ‘{’ </a:t>
            </a:r>
            <a:r>
              <a:rPr kumimoji="1" lang="en-US" altLang="zh-CN" sz="1400" b="0" dirty="0">
                <a:solidFill>
                  <a:srgbClr val="333399"/>
                </a:solidFill>
                <a:ea typeface="宋体" pitchFamily="2" charset="-122"/>
              </a:rPr>
              <a:t>Block </a:t>
            </a:r>
            <a:r>
              <a:rPr kumimoji="1" lang="en-US" altLang="zh-CN" sz="1400" b="0" dirty="0">
                <a:ea typeface="宋体" pitchFamily="2" charset="-122"/>
              </a:rPr>
              <a:t>‘}’</a:t>
            </a:r>
          </a:p>
          <a:p>
            <a:pPr algn="l"/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Block -&gt; </a:t>
            </a:r>
            <a:r>
              <a:rPr lang="en-US" altLang="zh-CN" sz="1400" b="0" dirty="0" err="1">
                <a:solidFill>
                  <a:srgbClr val="333399"/>
                </a:solidFill>
                <a:ea typeface="宋体" pitchFamily="2" charset="-122"/>
              </a:rPr>
              <a:t>StatementList</a:t>
            </a:r>
            <a:endParaRPr lang="en-US" altLang="zh-CN" sz="1400" b="0" dirty="0">
              <a:solidFill>
                <a:srgbClr val="333399"/>
              </a:solidFill>
              <a:ea typeface="宋体" pitchFamily="2" charset="-122"/>
            </a:endParaRPr>
          </a:p>
          <a:p>
            <a:pPr algn="l"/>
            <a:r>
              <a:rPr lang="en-US" altLang="zh-CN" sz="1400" b="0" dirty="0" err="1">
                <a:solidFill>
                  <a:srgbClr val="333399"/>
                </a:solidFill>
                <a:ea typeface="宋体" pitchFamily="2" charset="-122"/>
              </a:rPr>
              <a:t>StatementList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-&gt; Statement </a:t>
            </a:r>
            <a:r>
              <a:rPr lang="en-US" altLang="zh-CN" sz="1400" b="0" dirty="0" err="1">
                <a:solidFill>
                  <a:srgbClr val="333399"/>
                </a:solidFill>
                <a:ea typeface="宋体" pitchFamily="2" charset="-122"/>
              </a:rPr>
              <a:t>StatementList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| ε</a:t>
            </a:r>
          </a:p>
          <a:p>
            <a:pPr algn="l"/>
            <a:r>
              <a:rPr kumimoji="1" lang="en-US" altLang="zh-CN" sz="1400" b="0" dirty="0">
                <a:solidFill>
                  <a:srgbClr val="333399"/>
                </a:solidFill>
                <a:ea typeface="宋体" pitchFamily="2" charset="-122"/>
              </a:rPr>
              <a:t>Statement -&gt;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Type </a:t>
            </a:r>
            <a:r>
              <a:rPr lang="en-US" altLang="zh-CN" sz="1400" b="0" dirty="0">
                <a:ea typeface="宋体" pitchFamily="2" charset="-122"/>
              </a:rPr>
              <a:t>identifier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</a:t>
            </a:r>
            <a:r>
              <a:rPr lang="en-US" altLang="zh-CN" sz="1400" b="0" dirty="0">
                <a:ea typeface="宋体" pitchFamily="2" charset="-122"/>
              </a:rPr>
              <a:t>‘=’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 </a:t>
            </a:r>
            <a:r>
              <a:rPr lang="en-US" altLang="zh-CN" sz="1400" b="0" dirty="0" err="1">
                <a:ea typeface="宋体" pitchFamily="2" charset="-122"/>
              </a:rPr>
              <a:t>intLiteral</a:t>
            </a:r>
            <a:r>
              <a:rPr lang="en-US" altLang="zh-CN" sz="1400" b="0" dirty="0">
                <a:ea typeface="宋体" pitchFamily="2" charset="-122"/>
              </a:rPr>
              <a:t> ‘;’ </a:t>
            </a:r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| </a:t>
            </a:r>
            <a:r>
              <a:rPr lang="en-US" altLang="zh-CN" sz="1400" b="0" dirty="0">
                <a:ea typeface="宋体" pitchFamily="2" charset="-122"/>
              </a:rPr>
              <a:t>‘return’ identifier ‘;’</a:t>
            </a:r>
          </a:p>
          <a:p>
            <a:pPr algn="l"/>
            <a:r>
              <a:rPr lang="en-US" altLang="zh-CN" sz="1400" b="0" dirty="0">
                <a:solidFill>
                  <a:srgbClr val="333399"/>
                </a:solidFill>
                <a:ea typeface="宋体" pitchFamily="2" charset="-122"/>
              </a:rPr>
              <a:t>……</a:t>
            </a:r>
            <a:endParaRPr kumimoji="1" lang="zh-CN" altLang="en-US" sz="1400" b="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29A6A25-3375-4CAA-A7B2-0C1CD8286A2A}"/>
              </a:ext>
            </a:extLst>
          </p:cNvPr>
          <p:cNvSpPr txBox="1"/>
          <p:nvPr/>
        </p:nvSpPr>
        <p:spPr>
          <a:xfrm>
            <a:off x="5771652" y="1916832"/>
            <a:ext cx="1069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Program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7E80950-EAD7-46B9-A5B8-6E7025F50D29}"/>
              </a:ext>
            </a:extLst>
          </p:cNvPr>
          <p:cNvCxnSpPr>
            <a:cxnSpLocks/>
          </p:cNvCxnSpPr>
          <p:nvPr/>
        </p:nvCxnSpPr>
        <p:spPr bwMode="auto">
          <a:xfrm>
            <a:off x="6306535" y="2238852"/>
            <a:ext cx="0" cy="2682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0A57341-7AF7-4424-9057-3D51F5538E82}"/>
              </a:ext>
            </a:extLst>
          </p:cNvPr>
          <p:cNvSpPr txBox="1"/>
          <p:nvPr/>
        </p:nvSpPr>
        <p:spPr>
          <a:xfrm>
            <a:off x="5334427" y="2546629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Function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EAC6D4B-9EAC-4D77-986B-0121F64F4E51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 bwMode="auto">
          <a:xfrm flipH="1">
            <a:off x="4721595" y="2854406"/>
            <a:ext cx="1584940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BE7F1FA-F6AC-4AE9-8EC6-46241FE8B25B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 bwMode="auto">
          <a:xfrm flipH="1">
            <a:off x="5939232" y="2854406"/>
            <a:ext cx="367303" cy="3705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A39AB04-156E-49DD-8E18-57F5905FE71E}"/>
              </a:ext>
            </a:extLst>
          </p:cNvPr>
          <p:cNvSpPr txBox="1"/>
          <p:nvPr/>
        </p:nvSpPr>
        <p:spPr>
          <a:xfrm>
            <a:off x="4193281" y="3225487"/>
            <a:ext cx="1056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Type int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548EAB0-FC61-4371-B492-C2E5AFA87AF7}"/>
              </a:ext>
            </a:extLst>
          </p:cNvPr>
          <p:cNvSpPr txBox="1"/>
          <p:nvPr/>
        </p:nvSpPr>
        <p:spPr>
          <a:xfrm>
            <a:off x="5204187" y="3225002"/>
            <a:ext cx="1470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Identifier main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DD6AAD7-7383-4619-A94C-64F67FBF9031}"/>
              </a:ext>
            </a:extLst>
          </p:cNvPr>
          <p:cNvCxnSpPr>
            <a:cxnSpLocks/>
            <a:stCxn id="38" idx="2"/>
          </p:cNvCxnSpPr>
          <p:nvPr/>
        </p:nvCxnSpPr>
        <p:spPr bwMode="auto">
          <a:xfrm>
            <a:off x="6306535" y="2854406"/>
            <a:ext cx="720080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D41A0BF-2A7C-43DE-ADE1-46CF823939A0}"/>
              </a:ext>
            </a:extLst>
          </p:cNvPr>
          <p:cNvSpPr txBox="1"/>
          <p:nvPr/>
        </p:nvSpPr>
        <p:spPr>
          <a:xfrm>
            <a:off x="6666575" y="322548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Block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4AC55E3-8920-4C19-9ABE-D09AB85503BC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 bwMode="auto">
          <a:xfrm flipH="1">
            <a:off x="6167426" y="3533264"/>
            <a:ext cx="1003205" cy="3114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8460DC0-CCA5-40BC-93A7-6D51BE99D501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 bwMode="auto">
          <a:xfrm>
            <a:off x="7170631" y="3533264"/>
            <a:ext cx="978184" cy="3245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F972706-033D-4874-A92A-470A2EA4313A}"/>
              </a:ext>
            </a:extLst>
          </p:cNvPr>
          <p:cNvSpPr txBox="1"/>
          <p:nvPr/>
        </p:nvSpPr>
        <p:spPr>
          <a:xfrm>
            <a:off x="5644783" y="3844691"/>
            <a:ext cx="104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Statement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6DD8176-6852-4DD5-B083-C6407AA966E5}"/>
              </a:ext>
            </a:extLst>
          </p:cNvPr>
          <p:cNvSpPr txBox="1"/>
          <p:nvPr/>
        </p:nvSpPr>
        <p:spPr>
          <a:xfrm>
            <a:off x="7626172" y="3857769"/>
            <a:ext cx="104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Statement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4CE0053-3E86-4C0E-89FF-FB53693242D2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 bwMode="auto">
          <a:xfrm flipH="1">
            <a:off x="4588616" y="4152468"/>
            <a:ext cx="1578810" cy="4260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774010B-F6FC-49D7-93EE-FBCE56D53E06}"/>
              </a:ext>
            </a:extLst>
          </p:cNvPr>
          <p:cNvSpPr txBox="1"/>
          <p:nvPr/>
        </p:nvSpPr>
        <p:spPr>
          <a:xfrm>
            <a:off x="4067944" y="4578565"/>
            <a:ext cx="104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Type int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BCA9AF4-E8FF-465C-A30D-7BB623A65E5A}"/>
              </a:ext>
            </a:extLst>
          </p:cNvPr>
          <p:cNvSpPr txBox="1"/>
          <p:nvPr/>
        </p:nvSpPr>
        <p:spPr>
          <a:xfrm>
            <a:off x="5164058" y="4612017"/>
            <a:ext cx="109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Identifier 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A298F6A-B8C8-42CA-92E3-52150FD477FF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 bwMode="auto">
          <a:xfrm flipH="1">
            <a:off x="5711039" y="4152468"/>
            <a:ext cx="456387" cy="45954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EAB6C5B-75C6-4B50-A4F5-9FDB5262EA97}"/>
              </a:ext>
            </a:extLst>
          </p:cNvPr>
          <p:cNvSpPr txBox="1"/>
          <p:nvPr/>
        </p:nvSpPr>
        <p:spPr>
          <a:xfrm>
            <a:off x="6222196" y="4595159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333399"/>
                </a:solidFill>
              </a:rPr>
              <a:t>IntLiteral</a:t>
            </a:r>
            <a:r>
              <a:rPr lang="en-US" altLang="zh-CN" sz="1400" dirty="0">
                <a:solidFill>
                  <a:srgbClr val="333399"/>
                </a:solidFill>
              </a:rPr>
              <a:t> 2021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64BE460-43DF-4041-BECF-B97324F19DCF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 bwMode="auto">
          <a:xfrm>
            <a:off x="6167426" y="4152468"/>
            <a:ext cx="558826" cy="4426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2EB357E-1EE5-4985-99ED-4D32CE33717C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 bwMode="auto">
          <a:xfrm flipH="1">
            <a:off x="8139106" y="4165546"/>
            <a:ext cx="9709" cy="4560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4449C65-EF07-4735-BACB-D2AC6E381371}"/>
              </a:ext>
            </a:extLst>
          </p:cNvPr>
          <p:cNvSpPr txBox="1"/>
          <p:nvPr/>
        </p:nvSpPr>
        <p:spPr>
          <a:xfrm>
            <a:off x="7635050" y="462157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Return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4B2715-21AF-43FE-8F73-7CFFBED57ED1}"/>
              </a:ext>
            </a:extLst>
          </p:cNvPr>
          <p:cNvSpPr txBox="1"/>
          <p:nvPr/>
        </p:nvSpPr>
        <p:spPr>
          <a:xfrm>
            <a:off x="7563042" y="5304787"/>
            <a:ext cx="112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Identifier 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BF9139B-90AC-4543-ABD8-78BB045E8B0F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 bwMode="auto">
          <a:xfrm flipH="1">
            <a:off x="8127510" y="4929356"/>
            <a:ext cx="11596" cy="3754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71550" y="1196975"/>
            <a:ext cx="7632700" cy="11079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中间代码生成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sz="3200" dirty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三地址码  </a:t>
            </a:r>
            <a:r>
              <a:rPr lang="en-US" altLang="zh-CN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6149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6150" name="AutoShape 15"/>
          <p:cNvSpPr>
            <a:spLocks noChangeArrowheads="1"/>
          </p:cNvSpPr>
          <p:nvPr/>
        </p:nvSpPr>
        <p:spPr bwMode="auto">
          <a:xfrm>
            <a:off x="5179863" y="3735313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19050" algn="ctr">
            <a:solidFill>
              <a:srgbClr val="800080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8A97A4-4436-4ACB-96F2-085C5E32A708}"/>
              </a:ext>
            </a:extLst>
          </p:cNvPr>
          <p:cNvSpPr txBox="1"/>
          <p:nvPr/>
        </p:nvSpPr>
        <p:spPr>
          <a:xfrm>
            <a:off x="2603300" y="2708920"/>
            <a:ext cx="1069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Program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0BBB179-1ADC-4A84-A546-330B513964E1}"/>
              </a:ext>
            </a:extLst>
          </p:cNvPr>
          <p:cNvCxnSpPr>
            <a:cxnSpLocks/>
          </p:cNvCxnSpPr>
          <p:nvPr/>
        </p:nvCxnSpPr>
        <p:spPr bwMode="auto">
          <a:xfrm>
            <a:off x="3138183" y="3030940"/>
            <a:ext cx="0" cy="2682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72A089C-5DA2-4B2A-AE64-F55594DCC044}"/>
              </a:ext>
            </a:extLst>
          </p:cNvPr>
          <p:cNvSpPr txBox="1"/>
          <p:nvPr/>
        </p:nvSpPr>
        <p:spPr>
          <a:xfrm>
            <a:off x="2166075" y="3338717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Function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D8B84A9-B9E4-4F5C-86EB-73587B1FE33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 bwMode="auto">
          <a:xfrm flipH="1">
            <a:off x="1553243" y="3646494"/>
            <a:ext cx="1584940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C78FC5C-DBEC-42C3-9F84-8BA80628A61B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 bwMode="auto">
          <a:xfrm flipH="1">
            <a:off x="2770880" y="3646494"/>
            <a:ext cx="367303" cy="3705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B9B0E3A-C3E8-4D5B-B384-501AA3A6D0BB}"/>
              </a:ext>
            </a:extLst>
          </p:cNvPr>
          <p:cNvSpPr txBox="1"/>
          <p:nvPr/>
        </p:nvSpPr>
        <p:spPr>
          <a:xfrm>
            <a:off x="1024929" y="4017575"/>
            <a:ext cx="1056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Type int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9472A1-EA97-4F3A-A4C0-A5036FA8A173}"/>
              </a:ext>
            </a:extLst>
          </p:cNvPr>
          <p:cNvSpPr txBox="1"/>
          <p:nvPr/>
        </p:nvSpPr>
        <p:spPr>
          <a:xfrm>
            <a:off x="2035835" y="4017090"/>
            <a:ext cx="1470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Identifier main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3194C60-DEC2-4C08-B788-2440C3AA4D53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3138183" y="3646494"/>
            <a:ext cx="720080" cy="371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6783B5D-E503-4E4E-8C86-C01E7D588B53}"/>
              </a:ext>
            </a:extLst>
          </p:cNvPr>
          <p:cNvSpPr txBox="1"/>
          <p:nvPr/>
        </p:nvSpPr>
        <p:spPr>
          <a:xfrm>
            <a:off x="3498223" y="401757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Block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A49029E-90BD-4B63-918F-E3FF4AA313CA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 bwMode="auto">
          <a:xfrm flipH="1">
            <a:off x="2999074" y="4325352"/>
            <a:ext cx="1003205" cy="3114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E22F0E7-8651-4EB2-B649-6E6EEAA12F60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 bwMode="auto">
          <a:xfrm>
            <a:off x="4002279" y="4325352"/>
            <a:ext cx="978184" cy="3245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9DDE365-D14F-4EC0-BADE-D1E38AB750DD}"/>
              </a:ext>
            </a:extLst>
          </p:cNvPr>
          <p:cNvSpPr txBox="1"/>
          <p:nvPr/>
        </p:nvSpPr>
        <p:spPr>
          <a:xfrm>
            <a:off x="2476431" y="4636779"/>
            <a:ext cx="104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Statement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3E97C8C-FA53-4228-B4AD-F2C9ED9EC9B9}"/>
              </a:ext>
            </a:extLst>
          </p:cNvPr>
          <p:cNvSpPr txBox="1"/>
          <p:nvPr/>
        </p:nvSpPr>
        <p:spPr>
          <a:xfrm>
            <a:off x="4457820" y="4649857"/>
            <a:ext cx="104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Statement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AB7E412-6C8F-4E96-A319-B6D78F5241FD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 bwMode="auto">
          <a:xfrm flipH="1">
            <a:off x="1420264" y="4944556"/>
            <a:ext cx="1578810" cy="4260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697D7DA-3FE9-40D8-836D-7725AD3D2DCA}"/>
              </a:ext>
            </a:extLst>
          </p:cNvPr>
          <p:cNvSpPr txBox="1"/>
          <p:nvPr/>
        </p:nvSpPr>
        <p:spPr>
          <a:xfrm>
            <a:off x="899592" y="5370653"/>
            <a:ext cx="104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Type int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C00ACDA-7362-489B-9EA1-8D5C6812B069}"/>
              </a:ext>
            </a:extLst>
          </p:cNvPr>
          <p:cNvSpPr txBox="1"/>
          <p:nvPr/>
        </p:nvSpPr>
        <p:spPr>
          <a:xfrm>
            <a:off x="1995706" y="5404105"/>
            <a:ext cx="109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Identifier 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8BD3A98-CA7A-4497-BFB9-6F9BA459D9E7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 bwMode="auto">
          <a:xfrm flipH="1">
            <a:off x="2542687" y="4944556"/>
            <a:ext cx="456387" cy="45954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90870FC-FB81-48E2-8D44-BEDB48652301}"/>
              </a:ext>
            </a:extLst>
          </p:cNvPr>
          <p:cNvSpPr txBox="1"/>
          <p:nvPr/>
        </p:nvSpPr>
        <p:spPr>
          <a:xfrm>
            <a:off x="3053844" y="5387247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333399"/>
                </a:solidFill>
              </a:rPr>
              <a:t>IntLiteral</a:t>
            </a:r>
            <a:r>
              <a:rPr lang="en-US" altLang="zh-CN" sz="1400" dirty="0">
                <a:solidFill>
                  <a:srgbClr val="333399"/>
                </a:solidFill>
              </a:rPr>
              <a:t> 2021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FCEE2F6-54A1-40BE-9D1A-F3CD8C68BED1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 bwMode="auto">
          <a:xfrm>
            <a:off x="2999074" y="4944556"/>
            <a:ext cx="558826" cy="4426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0492713-FB2E-4093-817A-3C47B8ED0613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 bwMode="auto">
          <a:xfrm flipH="1">
            <a:off x="4970754" y="4957634"/>
            <a:ext cx="9709" cy="4560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506E7A8-347B-42D1-97D7-1F370A4672D2}"/>
              </a:ext>
            </a:extLst>
          </p:cNvPr>
          <p:cNvSpPr txBox="1"/>
          <p:nvPr/>
        </p:nvSpPr>
        <p:spPr>
          <a:xfrm>
            <a:off x="4466698" y="541366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Return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983A896-E73C-4CC1-BFEE-D87542BFA55D}"/>
              </a:ext>
            </a:extLst>
          </p:cNvPr>
          <p:cNvSpPr txBox="1"/>
          <p:nvPr/>
        </p:nvSpPr>
        <p:spPr>
          <a:xfrm>
            <a:off x="4394690" y="6096875"/>
            <a:ext cx="112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33399"/>
                </a:solidFill>
              </a:rPr>
              <a:t>Identifier a</a:t>
            </a:r>
            <a:endParaRPr lang="zh-CN" altLang="en-US" sz="1400" dirty="0">
              <a:solidFill>
                <a:srgbClr val="333399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8DA284-40BD-49EE-BFEB-3DD10063833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 bwMode="auto">
          <a:xfrm flipH="1">
            <a:off x="4959158" y="5721444"/>
            <a:ext cx="11596" cy="3754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10D495E-4E4C-4BA8-9D1D-D2282BBD9CFC}"/>
              </a:ext>
            </a:extLst>
          </p:cNvPr>
          <p:cNvSpPr txBox="1"/>
          <p:nvPr/>
        </p:nvSpPr>
        <p:spPr>
          <a:xfrm>
            <a:off x="6444208" y="3284984"/>
            <a:ext cx="230093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1600" dirty="0">
                <a:solidFill>
                  <a:srgbClr val="333399"/>
                </a:solidFill>
              </a:rPr>
              <a:t>main: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333399"/>
                </a:solidFill>
              </a:rPr>
              <a:t>        _T0 = 2021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333399"/>
                </a:solidFill>
              </a:rPr>
              <a:t>        _T1 = _T0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333399"/>
                </a:solidFill>
              </a:rPr>
              <a:t>        </a:t>
            </a:r>
            <a:r>
              <a:rPr kumimoji="1" lang="en-US" altLang="zh-CN" sz="1600" dirty="0">
                <a:solidFill>
                  <a:srgbClr val="333399"/>
                </a:solidFill>
              </a:rPr>
              <a:t>return _T1</a:t>
            </a:r>
            <a:endParaRPr kumimoji="1" lang="zh-CN" altLang="en-US" sz="16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576263" y="1341438"/>
            <a:ext cx="8532812" cy="52322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计算机专业主干课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编译程序（系统）是计算机系统的核心支撑软件</a:t>
            </a:r>
          </a:p>
          <a:p>
            <a:pPr lvl="1" algn="l"/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贯穿程序语言、运行时系统、体系结构</a:t>
            </a:r>
          </a:p>
          <a:p>
            <a:pPr lvl="1" algn="l"/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联系计算机科学和计算机系统的典范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专业工作者必备的基本技能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编译原理的知识影响到专业人员的素质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大量专业工作与编译技术相关 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zh-CN" altLang="en-US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高级语言实现，软硬件协同设计与优化，硬件综合，二进制翻译，</a:t>
            </a:r>
            <a:endParaRPr lang="en-US" altLang="zh-CN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zh-CN" altLang="en-US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智能编辑器，面向领域的语言以及业务逻辑语言的实现，软件静态</a:t>
            </a:r>
            <a:endParaRPr lang="en-US" altLang="zh-CN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/>
            <a:r>
              <a:rPr lang="zh-CN" altLang="en-US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分析，逆向工程，调试器，模型驱动的开发，程序验证，</a:t>
            </a:r>
            <a:r>
              <a:rPr lang="en-US" altLang="zh-CN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</p:txBody>
      </p:sp>
      <p:sp>
        <p:nvSpPr>
          <p:cNvPr id="1433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Rectangle 20"/>
          <p:cNvSpPr>
            <a:spLocks noChangeArrowheads="1"/>
          </p:cNvSpPr>
          <p:nvPr/>
        </p:nvSpPr>
        <p:spPr bwMode="auto">
          <a:xfrm>
            <a:off x="1497013" y="188913"/>
            <a:ext cx="32194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课 程 的 地 位</a:t>
            </a: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116013" y="1556792"/>
            <a:ext cx="5472112" cy="1036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目标代码生成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sz="3200" dirty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endParaRPr lang="zh-CN" altLang="en-US" sz="6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生成目标机代码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7174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438DDDEF-EBB9-42F7-928C-8B23FCAD2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2492896"/>
            <a:ext cx="2232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lvl="1" algn="l"/>
            <a:r>
              <a:rPr lang="en-GB" altLang="zh-CN" sz="1800" b="0" dirty="0">
                <a:latin typeface="+mn-lt"/>
              </a:rPr>
              <a:t>RISC-V</a:t>
            </a:r>
            <a:r>
              <a:rPr lang="en-GB" altLang="zh-CN" dirty="0">
                <a:latin typeface="楷体_GB2312" pitchFamily="49" charset="-122"/>
              </a:rPr>
              <a:t> </a:t>
            </a:r>
            <a:r>
              <a:rPr lang="zh-CN" altLang="en-GB" dirty="0">
                <a:latin typeface="华文楷体" panose="02010600040101010101" pitchFamily="2" charset="-122"/>
                <a:ea typeface="华文楷体" panose="02010600040101010101" pitchFamily="2" charset="-122"/>
              </a:rPr>
              <a:t>汇编码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AutoShape 17">
            <a:extLst>
              <a:ext uri="{FF2B5EF4-FFF2-40B4-BE49-F238E27FC236}">
                <a16:creationId xmlns:a16="http://schemas.microsoft.com/office/drawing/2014/main" id="{DD60A331-7F43-4B2F-81CB-A4A04E7F4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237" y="4167051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19050" algn="ctr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F72E54-5B09-4438-9592-48B44383B00F}"/>
              </a:ext>
            </a:extLst>
          </p:cNvPr>
          <p:cNvSpPr txBox="1"/>
          <p:nvPr/>
        </p:nvSpPr>
        <p:spPr>
          <a:xfrm>
            <a:off x="1408284" y="3578943"/>
            <a:ext cx="26269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1800" dirty="0">
                <a:solidFill>
                  <a:srgbClr val="333399"/>
                </a:solidFill>
              </a:rPr>
              <a:t>main: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333399"/>
                </a:solidFill>
              </a:rPr>
              <a:t>        _T0 = 2021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333399"/>
                </a:solidFill>
              </a:rPr>
              <a:t>        _T1 = _T0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tabLst>
                <a:tab pos="1528763" algn="l"/>
              </a:tabLst>
            </a:pPr>
            <a:r>
              <a:rPr lang="en-US" altLang="zh-CN" sz="1800" dirty="0">
                <a:solidFill>
                  <a:srgbClr val="333399"/>
                </a:solidFill>
              </a:rPr>
              <a:t>        </a:t>
            </a:r>
            <a:r>
              <a:rPr kumimoji="1" lang="en-US" altLang="zh-CN" sz="1800" dirty="0">
                <a:solidFill>
                  <a:srgbClr val="333399"/>
                </a:solidFill>
              </a:rPr>
              <a:t>return _T1</a:t>
            </a:r>
            <a:endParaRPr kumimoji="1" lang="zh-CN" altLang="en-US" sz="1800" dirty="0">
              <a:solidFill>
                <a:srgbClr val="333399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B9C811-949C-479E-951A-36415FD33945}"/>
              </a:ext>
            </a:extLst>
          </p:cNvPr>
          <p:cNvSpPr txBox="1"/>
          <p:nvPr/>
        </p:nvSpPr>
        <p:spPr>
          <a:xfrm>
            <a:off x="5776263" y="3282657"/>
            <a:ext cx="230093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1800" dirty="0">
                <a:solidFill>
                  <a:srgbClr val="333399"/>
                </a:solidFill>
              </a:rPr>
              <a:t>        .text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333399"/>
                </a:solidFill>
              </a:rPr>
              <a:t>        .</a:t>
            </a:r>
            <a:r>
              <a:rPr lang="en-US" altLang="zh-CN" sz="1800" dirty="0" err="1">
                <a:solidFill>
                  <a:srgbClr val="333399"/>
                </a:solidFill>
              </a:rPr>
              <a:t>globl</a:t>
            </a:r>
            <a:r>
              <a:rPr lang="en-US" altLang="zh-CN" sz="1800" dirty="0">
                <a:solidFill>
                  <a:srgbClr val="333399"/>
                </a:solidFill>
              </a:rPr>
              <a:t> main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1800" dirty="0">
                <a:solidFill>
                  <a:srgbClr val="333399"/>
                </a:solidFill>
              </a:rPr>
              <a:t>main: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1800" dirty="0">
                <a:solidFill>
                  <a:srgbClr val="333399"/>
                </a:solidFill>
              </a:rPr>
              <a:t>        </a:t>
            </a:r>
            <a:r>
              <a:rPr kumimoji="1" lang="en-US" altLang="zh-CN" sz="1800" dirty="0">
                <a:solidFill>
                  <a:srgbClr val="333399"/>
                </a:solidFill>
              </a:rPr>
              <a:t>li t0, 2021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333399"/>
                </a:solidFill>
              </a:rPr>
              <a:t>        mv t1, t0</a:t>
            </a:r>
            <a:endParaRPr kumimoji="1" lang="en-US" altLang="zh-CN" sz="1800" dirty="0">
              <a:solidFill>
                <a:srgbClr val="333399"/>
              </a:solidFill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333399"/>
                </a:solidFill>
              </a:rPr>
              <a:t>        mv a0, t1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1800" dirty="0">
                <a:solidFill>
                  <a:srgbClr val="333399"/>
                </a:solidFill>
              </a:rPr>
              <a:t>        ret</a:t>
            </a:r>
            <a:endParaRPr kumimoji="1" lang="zh-CN" altLang="en-US" sz="18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63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编译程序的逻辑结构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684213" y="1193800"/>
            <a:ext cx="72009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小结</a:t>
            </a:r>
            <a:r>
              <a:rPr lang="en-US" altLang="zh-CN" sz="32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32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典型编译程序的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主要逻辑模块</a:t>
            </a:r>
            <a:endParaRPr lang="zh-CN" altLang="en-US" sz="320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3636963" y="1987550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词法分析模块</a:t>
            </a:r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3636963" y="2708275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语法分析模块</a:t>
            </a:r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3636963" y="3429000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语义分析模块</a:t>
            </a:r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3636963" y="4868863"/>
            <a:ext cx="215900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中间代码优化模块</a:t>
            </a:r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3636963" y="6308725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目标代码优化模块</a:t>
            </a:r>
          </a:p>
        </p:txBody>
      </p:sp>
      <p:sp>
        <p:nvSpPr>
          <p:cNvPr id="40973" name="AutoShape 13"/>
          <p:cNvSpPr>
            <a:spLocks noChangeArrowheads="1"/>
          </p:cNvSpPr>
          <p:nvPr/>
        </p:nvSpPr>
        <p:spPr bwMode="auto">
          <a:xfrm>
            <a:off x="3636963" y="5588000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目标代码生成模块</a:t>
            </a: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auto">
          <a:xfrm>
            <a:off x="1331913" y="3068638"/>
            <a:ext cx="431800" cy="2519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符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号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管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理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模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</a:p>
        </p:txBody>
      </p:sp>
      <p:sp>
        <p:nvSpPr>
          <p:cNvPr id="40975" name="AutoShape 15"/>
          <p:cNvSpPr>
            <a:spLocks noChangeArrowheads="1"/>
          </p:cNvSpPr>
          <p:nvPr/>
        </p:nvSpPr>
        <p:spPr bwMode="auto">
          <a:xfrm>
            <a:off x="3636963" y="4148138"/>
            <a:ext cx="215900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中间代码生成模块</a:t>
            </a:r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>
            <a:off x="7597775" y="3068638"/>
            <a:ext cx="431800" cy="2519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错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误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处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理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模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4716463" y="2347913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4716463" y="3068638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4716463" y="3787775"/>
            <a:ext cx="0" cy="36036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4716463" y="4508500"/>
            <a:ext cx="0" cy="36036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4716463" y="5227638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4716463" y="5948363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1763713" y="4364038"/>
            <a:ext cx="187325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 flipV="1">
            <a:off x="1763713" y="3644900"/>
            <a:ext cx="1873250" cy="43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 flipV="1">
            <a:off x="1763713" y="2852738"/>
            <a:ext cx="1873250" cy="9350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V="1">
            <a:off x="1763713" y="2132013"/>
            <a:ext cx="1873250" cy="14398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1763713" y="4579938"/>
            <a:ext cx="1873250" cy="4333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1763713" y="4868863"/>
            <a:ext cx="1873250" cy="9366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1763713" y="5156200"/>
            <a:ext cx="1873250" cy="13684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5795963" y="2132013"/>
            <a:ext cx="1800225" cy="13684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>
            <a:off x="5795963" y="2924175"/>
            <a:ext cx="1800225" cy="863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>
            <a:off x="5795963" y="3644900"/>
            <a:ext cx="1800225" cy="43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5795963" y="4364038"/>
            <a:ext cx="1800225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V="1">
            <a:off x="5795963" y="4579938"/>
            <a:ext cx="1800225" cy="5048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 flipV="1">
            <a:off x="5795963" y="4868863"/>
            <a:ext cx="1800225" cy="9366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 flipV="1">
            <a:off x="5795963" y="5156200"/>
            <a:ext cx="1800225" cy="13684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3276600" y="4006850"/>
            <a:ext cx="2879725" cy="1366838"/>
          </a:xfrm>
          <a:prstGeom prst="rect">
            <a:avLst/>
          </a:prstGeom>
          <a:solidFill>
            <a:srgbClr val="FFFFFF">
              <a:alpha val="0"/>
            </a:srgbClr>
          </a:solidFill>
          <a:ln w="9525" algn="ctr">
            <a:solidFill>
              <a:srgbClr val="800080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ChangeArrowheads="1"/>
          </p:cNvSpPr>
          <p:nvPr/>
        </p:nvSpPr>
        <p:spPr bwMode="auto">
          <a:xfrm>
            <a:off x="1512888" y="188913"/>
            <a:ext cx="3922712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编译程序的组织</a:t>
            </a:r>
          </a:p>
        </p:txBody>
      </p:sp>
      <p:sp>
        <p:nvSpPr>
          <p:cNvPr id="41987" name="Text Box 14"/>
          <p:cNvSpPr txBox="1">
            <a:spLocks noChangeArrowheads="1"/>
          </p:cNvSpPr>
          <p:nvPr/>
        </p:nvSpPr>
        <p:spPr bwMode="auto">
          <a:xfrm>
            <a:off x="898525" y="1268413"/>
            <a:ext cx="7705725" cy="231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编译程序的遍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Passes 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 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Phases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对一种代码形式从头到尾扫描一遍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将一个代码空间变换到另一个代码空间</a:t>
            </a:r>
          </a:p>
          <a:p>
            <a:pPr lvl="1" algn="l">
              <a:buFont typeface="Symbol" panose="05050102010706020507" pitchFamily="18" charset="2"/>
              <a:buChar char="-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代码空间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代码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其他有用信息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900113" y="3797300"/>
            <a:ext cx="7632700" cy="2744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编译程序的组织取决于各遍的组织</a:t>
            </a:r>
            <a:endParaRPr lang="zh-CN" altLang="en-US" sz="32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单遍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编译程序，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多遍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</a:p>
          <a:p>
            <a:pPr lvl="1" algn="l">
              <a:buFont typeface="Symbol" panose="05050102010706020507" pitchFamily="18" charset="2"/>
              <a:buChar char="-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多个遍之间有逻辑上的先后关系</a:t>
            </a:r>
          </a:p>
          <a:p>
            <a:pPr lvl="1" algn="l">
              <a:buFont typeface="Symbol" panose="05050102010706020507" pitchFamily="18" charset="2"/>
              <a:buChar char="-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多个遍的实现可采用顺序结构或并发结构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（后者不常用）</a:t>
            </a:r>
          </a:p>
        </p:txBody>
      </p:sp>
      <p:sp>
        <p:nvSpPr>
          <p:cNvPr id="41989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0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1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2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Rectangle 8"/>
          <p:cNvSpPr>
            <a:spLocks noChangeArrowheads="1"/>
          </p:cNvSpPr>
          <p:nvPr/>
        </p:nvSpPr>
        <p:spPr bwMode="auto">
          <a:xfrm>
            <a:off x="1512888" y="188913"/>
            <a:ext cx="3922712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编译程序的组织</a:t>
            </a: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755650" y="1412875"/>
            <a:ext cx="8245475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例：一个以语法、语义分析程序为中心的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     单遍编译程序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组织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900113" y="3140075"/>
            <a:ext cx="1873250" cy="87100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source program</a:t>
            </a:r>
          </a:p>
        </p:txBody>
      </p: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6586538" y="3135313"/>
            <a:ext cx="1873250" cy="87100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target program</a:t>
            </a:r>
          </a:p>
        </p:txBody>
      </p:sp>
      <p:sp>
        <p:nvSpPr>
          <p:cNvPr id="43018" name="AutoShape 14"/>
          <p:cNvSpPr>
            <a:spLocks noChangeArrowheads="1"/>
          </p:cNvSpPr>
          <p:nvPr/>
        </p:nvSpPr>
        <p:spPr bwMode="auto">
          <a:xfrm>
            <a:off x="2627313" y="3402013"/>
            <a:ext cx="936625" cy="360362"/>
          </a:xfrm>
          <a:prstGeom prst="notchedRightArrow">
            <a:avLst>
              <a:gd name="adj1" fmla="val 50000"/>
              <a:gd name="adj2" fmla="val 64978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019" name="AutoShape 15"/>
          <p:cNvSpPr>
            <a:spLocks noChangeArrowheads="1"/>
          </p:cNvSpPr>
          <p:nvPr/>
        </p:nvSpPr>
        <p:spPr bwMode="auto">
          <a:xfrm>
            <a:off x="5724525" y="3402013"/>
            <a:ext cx="938213" cy="360362"/>
          </a:xfrm>
          <a:prstGeom prst="notchedRightArrow">
            <a:avLst>
              <a:gd name="adj1" fmla="val 50000"/>
              <a:gd name="adj2" fmla="val 65088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020" name="Text Box 18"/>
          <p:cNvSpPr txBox="1">
            <a:spLocks noChangeArrowheads="1"/>
          </p:cNvSpPr>
          <p:nvPr/>
        </p:nvSpPr>
        <p:spPr bwMode="auto">
          <a:xfrm>
            <a:off x="3635375" y="3135313"/>
            <a:ext cx="2016125" cy="869950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语法、语义分析程序</a:t>
            </a:r>
          </a:p>
        </p:txBody>
      </p:sp>
      <p:sp>
        <p:nvSpPr>
          <p:cNvPr id="43021" name="Text Box 19"/>
          <p:cNvSpPr txBox="1">
            <a:spLocks noChangeArrowheads="1"/>
          </p:cNvSpPr>
          <p:nvPr/>
        </p:nvSpPr>
        <p:spPr bwMode="auto">
          <a:xfrm>
            <a:off x="1547664" y="4786313"/>
            <a:ext cx="2808312" cy="480131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词法分析程序</a:t>
            </a:r>
          </a:p>
        </p:txBody>
      </p:sp>
      <p:sp>
        <p:nvSpPr>
          <p:cNvPr id="43022" name="Text Box 21"/>
          <p:cNvSpPr txBox="1">
            <a:spLocks noChangeArrowheads="1"/>
          </p:cNvSpPr>
          <p:nvPr/>
        </p:nvSpPr>
        <p:spPr bwMode="auto">
          <a:xfrm>
            <a:off x="5004048" y="4791075"/>
            <a:ext cx="2532063" cy="480131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代码生成程序</a:t>
            </a:r>
          </a:p>
        </p:txBody>
      </p:sp>
      <p:sp>
        <p:nvSpPr>
          <p:cNvPr id="43023" name="Line 23"/>
          <p:cNvSpPr>
            <a:spLocks noChangeShapeType="1"/>
          </p:cNvSpPr>
          <p:nvPr/>
        </p:nvSpPr>
        <p:spPr bwMode="auto">
          <a:xfrm flipV="1">
            <a:off x="2843213" y="3998913"/>
            <a:ext cx="1443037" cy="7985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024" name="Line 24"/>
          <p:cNvSpPr>
            <a:spLocks noChangeShapeType="1"/>
          </p:cNvSpPr>
          <p:nvPr/>
        </p:nvSpPr>
        <p:spPr bwMode="auto">
          <a:xfrm>
            <a:off x="5006975" y="3998913"/>
            <a:ext cx="1436688" cy="7985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编译程序的伙伴程序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754063" y="1196975"/>
            <a:ext cx="5689600" cy="32008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解释程序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Interpreter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不产生目标程序文件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不区别翻译阶段和执行阶段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翻译源程序的每条语句后直接执行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程序执行期间一直有解释程序守候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常用于实现虚拟机</a:t>
            </a: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828675" y="4433888"/>
            <a:ext cx="7920038" cy="2235200"/>
            <a:chOff x="522" y="2657"/>
            <a:chExt cx="4989" cy="1408"/>
          </a:xfrm>
        </p:grpSpPr>
        <p:sp>
          <p:nvSpPr>
            <p:cNvPr id="8202" name="Text Box 1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22" y="2657"/>
              <a:ext cx="3356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buFont typeface="Wingdings" panose="05000000000000000000" pitchFamily="2" charset="2"/>
                <a:buChar char="²"/>
              </a:pPr>
              <a:r>
                <a:rPr lang="en-US" altLang="zh-CN" sz="320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3200">
                  <a:latin typeface="+mn-lt"/>
                  <a:ea typeface="华文楷体" panose="02010600040101010101" pitchFamily="2" charset="-122"/>
                </a:rPr>
                <a:t>比较</a:t>
              </a:r>
              <a:r>
                <a:rPr lang="zh-CN" altLang="en-US" sz="32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编译程序和解释程序</a:t>
              </a:r>
            </a:p>
          </p:txBody>
        </p:sp>
        <p:grpSp>
          <p:nvGrpSpPr>
            <p:cNvPr id="8203" name="Group 35"/>
            <p:cNvGrpSpPr/>
            <p:nvPr/>
          </p:nvGrpSpPr>
          <p:grpSpPr bwMode="auto">
            <a:xfrm>
              <a:off x="577" y="3249"/>
              <a:ext cx="2486" cy="687"/>
              <a:chOff x="577" y="3249"/>
              <a:chExt cx="2486" cy="687"/>
            </a:xfrm>
          </p:grpSpPr>
          <p:sp>
            <p:nvSpPr>
              <p:cNvPr id="8213" name="Rectangle 15"/>
              <p:cNvSpPr>
                <a:spLocks noChangeArrowheads="1"/>
              </p:cNvSpPr>
              <p:nvPr/>
            </p:nvSpPr>
            <p:spPr bwMode="auto">
              <a:xfrm>
                <a:off x="577" y="3249"/>
                <a:ext cx="601" cy="23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源程序</a:t>
                </a:r>
              </a:p>
            </p:txBody>
          </p:sp>
          <p:sp>
            <p:nvSpPr>
              <p:cNvPr id="8214" name="AutoShape 16"/>
              <p:cNvSpPr>
                <a:spLocks noChangeArrowheads="1"/>
              </p:cNvSpPr>
              <p:nvPr/>
            </p:nvSpPr>
            <p:spPr bwMode="auto">
              <a:xfrm>
                <a:off x="1405" y="3249"/>
                <a:ext cx="715" cy="2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rgbClr val="800080"/>
                </a:solidFill>
                <a:rou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latin typeface="+mn-lt"/>
                    <a:ea typeface="华文楷体" panose="02010600040101010101" pitchFamily="2" charset="-122"/>
                  </a:rPr>
                  <a:t>编译程序</a:t>
                </a:r>
              </a:p>
            </p:txBody>
          </p:sp>
          <p:sp>
            <p:nvSpPr>
              <p:cNvPr id="8215" name="Rectangle 17"/>
              <p:cNvSpPr>
                <a:spLocks noChangeArrowheads="1"/>
              </p:cNvSpPr>
              <p:nvPr/>
            </p:nvSpPr>
            <p:spPr bwMode="auto">
              <a:xfrm>
                <a:off x="2300" y="3249"/>
                <a:ext cx="763" cy="23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目标程序</a:t>
                </a:r>
              </a:p>
            </p:txBody>
          </p:sp>
          <p:sp>
            <p:nvSpPr>
              <p:cNvPr id="8216" name="Line 20"/>
              <p:cNvSpPr>
                <a:spLocks noChangeShapeType="1"/>
              </p:cNvSpPr>
              <p:nvPr/>
            </p:nvSpPr>
            <p:spPr bwMode="auto">
              <a:xfrm>
                <a:off x="1167" y="3385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n-lt"/>
                  <a:ea typeface="华文楷体" panose="02010600040101010101" pitchFamily="2" charset="-122"/>
                </a:endParaRPr>
              </a:p>
            </p:txBody>
          </p:sp>
          <p:sp>
            <p:nvSpPr>
              <p:cNvPr id="8217" name="Line 21"/>
              <p:cNvSpPr>
                <a:spLocks noChangeShapeType="1"/>
              </p:cNvSpPr>
              <p:nvPr/>
            </p:nvSpPr>
            <p:spPr bwMode="auto">
              <a:xfrm>
                <a:off x="2120" y="3385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n-lt"/>
                  <a:ea typeface="华文楷体" panose="02010600040101010101" pitchFamily="2" charset="-122"/>
                </a:endParaRPr>
              </a:p>
            </p:txBody>
          </p:sp>
          <p:sp>
            <p:nvSpPr>
              <p:cNvPr id="8218" name="Rectangle 22"/>
              <p:cNvSpPr>
                <a:spLocks noChangeArrowheads="1"/>
              </p:cNvSpPr>
              <p:nvPr/>
            </p:nvSpPr>
            <p:spPr bwMode="auto">
              <a:xfrm>
                <a:off x="647" y="3702"/>
                <a:ext cx="439" cy="23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输入</a:t>
                </a:r>
              </a:p>
            </p:txBody>
          </p:sp>
          <p:sp>
            <p:nvSpPr>
              <p:cNvPr id="8219" name="AutoShape 23"/>
              <p:cNvSpPr>
                <a:spLocks noChangeArrowheads="1"/>
              </p:cNvSpPr>
              <p:nvPr/>
            </p:nvSpPr>
            <p:spPr bwMode="auto">
              <a:xfrm>
                <a:off x="1394" y="3702"/>
                <a:ext cx="715" cy="2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rgbClr val="800080"/>
                </a:solidFill>
                <a:rou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latin typeface="+mn-lt"/>
                    <a:ea typeface="华文楷体" panose="02010600040101010101" pitchFamily="2" charset="-122"/>
                  </a:rPr>
                  <a:t>目标程序</a:t>
                </a:r>
              </a:p>
            </p:txBody>
          </p:sp>
          <p:sp>
            <p:nvSpPr>
              <p:cNvPr id="8220" name="Rectangle 24"/>
              <p:cNvSpPr>
                <a:spLocks noChangeArrowheads="1"/>
              </p:cNvSpPr>
              <p:nvPr/>
            </p:nvSpPr>
            <p:spPr bwMode="auto">
              <a:xfrm>
                <a:off x="2450" y="3702"/>
                <a:ext cx="439" cy="23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输出</a:t>
                </a:r>
              </a:p>
            </p:txBody>
          </p:sp>
          <p:sp>
            <p:nvSpPr>
              <p:cNvPr id="8221" name="Line 25"/>
              <p:cNvSpPr>
                <a:spLocks noChangeShapeType="1"/>
              </p:cNvSpPr>
              <p:nvPr/>
            </p:nvSpPr>
            <p:spPr bwMode="auto">
              <a:xfrm>
                <a:off x="1156" y="3838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n-lt"/>
                  <a:ea typeface="华文楷体" panose="02010600040101010101" pitchFamily="2" charset="-122"/>
                </a:endParaRPr>
              </a:p>
            </p:txBody>
          </p:sp>
          <p:sp>
            <p:nvSpPr>
              <p:cNvPr id="8222" name="Line 26"/>
              <p:cNvSpPr>
                <a:spLocks noChangeShapeType="1"/>
              </p:cNvSpPr>
              <p:nvPr/>
            </p:nvSpPr>
            <p:spPr bwMode="auto">
              <a:xfrm>
                <a:off x="2109" y="3838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n-lt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8204" name="Group 36"/>
            <p:cNvGrpSpPr/>
            <p:nvPr/>
          </p:nvGrpSpPr>
          <p:grpSpPr bwMode="auto">
            <a:xfrm>
              <a:off x="3423" y="3203"/>
              <a:ext cx="2088" cy="733"/>
              <a:chOff x="3423" y="3203"/>
              <a:chExt cx="2088" cy="733"/>
            </a:xfrm>
          </p:grpSpPr>
          <p:sp>
            <p:nvSpPr>
              <p:cNvPr id="8206" name="AutoShape 27"/>
              <p:cNvSpPr>
                <a:spLocks noChangeArrowheads="1"/>
              </p:cNvSpPr>
              <p:nvPr/>
            </p:nvSpPr>
            <p:spPr bwMode="auto">
              <a:xfrm>
                <a:off x="4150" y="3475"/>
                <a:ext cx="715" cy="2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rgbClr val="800080"/>
                </a:solidFill>
                <a:rou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latin typeface="+mn-lt"/>
                    <a:ea typeface="华文楷体" panose="02010600040101010101" pitchFamily="2" charset="-122"/>
                  </a:rPr>
                  <a:t>解释程序</a:t>
                </a:r>
              </a:p>
            </p:txBody>
          </p:sp>
          <p:sp>
            <p:nvSpPr>
              <p:cNvPr id="8207" name="Rectangle 28"/>
              <p:cNvSpPr>
                <a:spLocks noChangeArrowheads="1"/>
              </p:cNvSpPr>
              <p:nvPr/>
            </p:nvSpPr>
            <p:spPr bwMode="auto">
              <a:xfrm>
                <a:off x="5072" y="3475"/>
                <a:ext cx="439" cy="23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输出</a:t>
                </a:r>
              </a:p>
            </p:txBody>
          </p:sp>
          <p:sp>
            <p:nvSpPr>
              <p:cNvPr id="8208" name="Line 29"/>
              <p:cNvSpPr>
                <a:spLocks noChangeShapeType="1"/>
              </p:cNvSpPr>
              <p:nvPr/>
            </p:nvSpPr>
            <p:spPr bwMode="auto">
              <a:xfrm>
                <a:off x="4865" y="3611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n-lt"/>
                  <a:ea typeface="华文楷体" panose="02010600040101010101" pitchFamily="2" charset="-122"/>
                </a:endParaRPr>
              </a:p>
            </p:txBody>
          </p:sp>
          <p:sp>
            <p:nvSpPr>
              <p:cNvPr id="8209" name="Rectangle 30"/>
              <p:cNvSpPr>
                <a:spLocks noChangeArrowheads="1"/>
              </p:cNvSpPr>
              <p:nvPr/>
            </p:nvSpPr>
            <p:spPr bwMode="auto">
              <a:xfrm>
                <a:off x="3514" y="3702"/>
                <a:ext cx="439" cy="23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输入</a:t>
                </a:r>
              </a:p>
            </p:txBody>
          </p:sp>
          <p:sp>
            <p:nvSpPr>
              <p:cNvPr id="8210" name="Rectangle 31"/>
              <p:cNvSpPr>
                <a:spLocks noChangeArrowheads="1"/>
              </p:cNvSpPr>
              <p:nvPr/>
            </p:nvSpPr>
            <p:spPr bwMode="auto">
              <a:xfrm>
                <a:off x="3423" y="3203"/>
                <a:ext cx="601" cy="23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</a:rPr>
                  <a:t>源程序</a:t>
                </a:r>
              </a:p>
            </p:txBody>
          </p:sp>
          <p:sp>
            <p:nvSpPr>
              <p:cNvPr id="8211" name="Line 32"/>
              <p:cNvSpPr>
                <a:spLocks noChangeShapeType="1"/>
              </p:cNvSpPr>
              <p:nvPr/>
            </p:nvSpPr>
            <p:spPr bwMode="auto">
              <a:xfrm>
                <a:off x="3969" y="3339"/>
                <a:ext cx="181" cy="136"/>
              </a:xfrm>
              <a:prstGeom prst="line">
                <a:avLst/>
              </a:prstGeom>
              <a:noFill/>
              <a:ln w="9525">
                <a:solidFill>
                  <a:srgbClr val="666699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n-lt"/>
                  <a:ea typeface="华文楷体" panose="02010600040101010101" pitchFamily="2" charset="-122"/>
                </a:endParaRPr>
              </a:p>
            </p:txBody>
          </p:sp>
          <p:sp>
            <p:nvSpPr>
              <p:cNvPr id="8212" name="Line 33"/>
              <p:cNvSpPr>
                <a:spLocks noChangeShapeType="1"/>
              </p:cNvSpPr>
              <p:nvPr/>
            </p:nvSpPr>
            <p:spPr bwMode="auto">
              <a:xfrm flipV="1">
                <a:off x="3923" y="3702"/>
                <a:ext cx="227" cy="91"/>
              </a:xfrm>
              <a:prstGeom prst="line">
                <a:avLst/>
              </a:prstGeom>
              <a:noFill/>
              <a:ln w="9525">
                <a:solidFill>
                  <a:srgbClr val="666699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+mn-lt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8205" name="Line 34"/>
            <p:cNvSpPr>
              <a:spLocks noChangeShapeType="1"/>
            </p:cNvSpPr>
            <p:nvPr/>
          </p:nvSpPr>
          <p:spPr bwMode="auto">
            <a:xfrm>
              <a:off x="3198" y="3067"/>
              <a:ext cx="0" cy="998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819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9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12" y="1268760"/>
            <a:ext cx="2659348" cy="372857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1042988" y="1412875"/>
            <a:ext cx="7705725" cy="3171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预处理程序</a:t>
            </a:r>
            <a:r>
              <a:rPr lang="zh-CN" altLang="en-US" sz="32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Preprocessor</a:t>
            </a:r>
            <a:r>
              <a:rPr lang="zh-CN" altLang="en-US" sz="32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支持宏定义</a:t>
            </a:r>
            <a:r>
              <a:rPr lang="zh-CN" altLang="en-US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Macro definition</a:t>
            </a:r>
            <a:r>
              <a:rPr lang="zh-CN" altLang="en-US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 algn="l"/>
            <a:r>
              <a:rPr lang="zh-CN" altLang="en-US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源程序中 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#define 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行的处理</a:t>
            </a:r>
          </a:p>
          <a:p>
            <a:pPr lvl="1" algn="l"/>
            <a:endParaRPr lang="zh-CN" altLang="en-US" sz="1000" b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支持文件包含</a:t>
            </a:r>
            <a:r>
              <a:rPr lang="zh-CN" altLang="en-US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File inclusion</a:t>
            </a:r>
            <a:r>
              <a:rPr lang="zh-CN" altLang="en-US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 algn="l"/>
            <a:r>
              <a:rPr lang="zh-CN" altLang="en-US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源程序中 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#include 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行的处理</a:t>
            </a:r>
          </a:p>
          <a:p>
            <a:pPr lvl="1" algn="l"/>
            <a:endParaRPr lang="zh-CN" altLang="en-US" sz="1000" b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支持其他更复杂的源程序扩展信息</a:t>
            </a:r>
            <a:endParaRPr lang="zh-CN" altLang="en-US" sz="2800" b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2" name="Group 85"/>
          <p:cNvGrpSpPr/>
          <p:nvPr/>
        </p:nvGrpSpPr>
        <p:grpSpPr bwMode="auto">
          <a:xfrm>
            <a:off x="539750" y="4721227"/>
            <a:ext cx="8499475" cy="1452563"/>
            <a:chOff x="249" y="2974"/>
            <a:chExt cx="5354" cy="915"/>
          </a:xfrm>
        </p:grpSpPr>
        <p:sp>
          <p:nvSpPr>
            <p:cNvPr id="44041" name="Text Box 3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67" y="2974"/>
              <a:ext cx="4036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buFont typeface="Wingdings" panose="05000000000000000000" pitchFamily="2" charset="2"/>
                <a:buChar char="²"/>
              </a:pPr>
              <a:r>
                <a:rPr lang="en-US" altLang="zh-CN" sz="32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32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预处理程序和编译程序的关系</a:t>
              </a:r>
            </a:p>
          </p:txBody>
        </p:sp>
        <p:sp>
          <p:nvSpPr>
            <p:cNvPr id="44042" name="AutoShape 59"/>
            <p:cNvSpPr>
              <a:spLocks noChangeArrowheads="1"/>
            </p:cNvSpPr>
            <p:nvPr/>
          </p:nvSpPr>
          <p:spPr bwMode="auto">
            <a:xfrm>
              <a:off x="1554" y="3566"/>
              <a:ext cx="827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latin typeface="+mn-lt"/>
                  <a:ea typeface="华文楷体" panose="02010600040101010101" pitchFamily="2" charset="-122"/>
                </a:rPr>
                <a:t>预处理程序</a:t>
              </a:r>
            </a:p>
          </p:txBody>
        </p:sp>
        <p:sp>
          <p:nvSpPr>
            <p:cNvPr id="44043" name="Rectangle 60"/>
            <p:cNvSpPr>
              <a:spLocks noChangeArrowheads="1"/>
            </p:cNvSpPr>
            <p:nvPr/>
          </p:nvSpPr>
          <p:spPr bwMode="auto">
            <a:xfrm>
              <a:off x="2617" y="3480"/>
              <a:ext cx="1124" cy="40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不含扩展信息的源语言程序</a:t>
              </a:r>
            </a:p>
          </p:txBody>
        </p:sp>
        <p:sp>
          <p:nvSpPr>
            <p:cNvPr id="44044" name="Line 61"/>
            <p:cNvSpPr>
              <a:spLocks noChangeShapeType="1"/>
            </p:cNvSpPr>
            <p:nvPr/>
          </p:nvSpPr>
          <p:spPr bwMode="auto">
            <a:xfrm>
              <a:off x="1338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4045" name="Line 62"/>
            <p:cNvSpPr>
              <a:spLocks noChangeShapeType="1"/>
            </p:cNvSpPr>
            <p:nvPr/>
          </p:nvSpPr>
          <p:spPr bwMode="auto">
            <a:xfrm>
              <a:off x="2381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4046" name="AutoShape 77"/>
            <p:cNvSpPr>
              <a:spLocks noChangeArrowheads="1"/>
            </p:cNvSpPr>
            <p:nvPr/>
          </p:nvSpPr>
          <p:spPr bwMode="auto">
            <a:xfrm>
              <a:off x="3945" y="3566"/>
              <a:ext cx="715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latin typeface="+mn-lt"/>
                  <a:ea typeface="华文楷体" panose="02010600040101010101" pitchFamily="2" charset="-122"/>
                </a:rPr>
                <a:t>编译程序</a:t>
              </a:r>
            </a:p>
          </p:txBody>
        </p:sp>
        <p:sp>
          <p:nvSpPr>
            <p:cNvPr id="44047" name="Rectangle 78"/>
            <p:cNvSpPr>
              <a:spLocks noChangeArrowheads="1"/>
            </p:cNvSpPr>
            <p:nvPr/>
          </p:nvSpPr>
          <p:spPr bwMode="auto">
            <a:xfrm>
              <a:off x="4840" y="3566"/>
              <a:ext cx="763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目标程序</a:t>
              </a:r>
            </a:p>
          </p:txBody>
        </p:sp>
        <p:sp>
          <p:nvSpPr>
            <p:cNvPr id="44048" name="Line 79"/>
            <p:cNvSpPr>
              <a:spLocks noChangeShapeType="1"/>
            </p:cNvSpPr>
            <p:nvPr/>
          </p:nvSpPr>
          <p:spPr bwMode="auto">
            <a:xfrm>
              <a:off x="3707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4049" name="Line 80"/>
            <p:cNvSpPr>
              <a:spLocks noChangeShapeType="1"/>
            </p:cNvSpPr>
            <p:nvPr/>
          </p:nvSpPr>
          <p:spPr bwMode="auto">
            <a:xfrm>
              <a:off x="4660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4050" name="Rectangle 81"/>
            <p:cNvSpPr>
              <a:spLocks noChangeArrowheads="1"/>
            </p:cNvSpPr>
            <p:nvPr/>
          </p:nvSpPr>
          <p:spPr bwMode="auto">
            <a:xfrm>
              <a:off x="249" y="3480"/>
              <a:ext cx="1124" cy="40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含扩展信息的源语言程序</a:t>
              </a:r>
            </a:p>
          </p:txBody>
        </p:sp>
      </p:grpSp>
      <p:sp>
        <p:nvSpPr>
          <p:cNvPr id="44040" name="Rectangle 84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编译程序的伙伴程序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5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539750" y="1268413"/>
            <a:ext cx="8280400" cy="1585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汇编程序</a:t>
            </a:r>
            <a:r>
              <a:rPr lang="zh-CN" altLang="en-US" sz="32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Assembler</a:t>
            </a:r>
            <a:r>
              <a:rPr lang="zh-CN" altLang="en-US" sz="32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翻译汇编语言程序至可重定位的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Relocatable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 algn="l"/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机器语言程序</a:t>
            </a:r>
            <a:endParaRPr lang="zh-CN" altLang="en-US" sz="1000" b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063" name="Text Box 22"/>
          <p:cNvSpPr txBox="1">
            <a:spLocks noChangeArrowheads="1"/>
          </p:cNvSpPr>
          <p:nvPr/>
        </p:nvSpPr>
        <p:spPr bwMode="auto">
          <a:xfrm>
            <a:off x="539750" y="3068638"/>
            <a:ext cx="8604250" cy="3171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装入和链接程序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Loader and Link-editor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装入程序对可重定位机器语言程序进行修改</a:t>
            </a:r>
          </a:p>
          <a:p>
            <a:pPr lvl="1" algn="l"/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将相对地址变换为机器绝对地址</a:t>
            </a:r>
          </a:p>
          <a:p>
            <a:pPr lvl="1" algn="l"/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链接程序合并多个可重定位机器语言程序文件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到同一个程序</a:t>
            </a:r>
            <a:endParaRPr lang="zh-CN" altLang="en-US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装入和链接程序产生最终可执行的机器语言程序</a:t>
            </a:r>
          </a:p>
        </p:txBody>
      </p:sp>
      <p:sp>
        <p:nvSpPr>
          <p:cNvPr id="45064" name="Rectangle 23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编译程序的伙伴程序</a:t>
            </a: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8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8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8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86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1570038"/>
            <a:ext cx="80645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编译程序、汇编程序及装入和链接程序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之间的典型关系</a:t>
            </a:r>
          </a:p>
        </p:txBody>
      </p:sp>
      <p:sp>
        <p:nvSpPr>
          <p:cNvPr id="46087" name="AutoShape 11"/>
          <p:cNvSpPr>
            <a:spLocks noChangeArrowheads="1"/>
          </p:cNvSpPr>
          <p:nvPr/>
        </p:nvSpPr>
        <p:spPr bwMode="auto">
          <a:xfrm>
            <a:off x="2141538" y="3508375"/>
            <a:ext cx="1135062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编译程序</a:t>
            </a:r>
          </a:p>
        </p:txBody>
      </p:sp>
      <p:sp>
        <p:nvSpPr>
          <p:cNvPr id="46088" name="Rectangle 12"/>
          <p:cNvSpPr>
            <a:spLocks noChangeArrowheads="1"/>
          </p:cNvSpPr>
          <p:nvPr/>
        </p:nvSpPr>
        <p:spPr bwMode="auto">
          <a:xfrm>
            <a:off x="4356100" y="3357563"/>
            <a:ext cx="1784350" cy="64851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可重定位的机器语言程序</a:t>
            </a:r>
          </a:p>
        </p:txBody>
      </p:sp>
      <p:sp>
        <p:nvSpPr>
          <p:cNvPr id="46089" name="Line 13"/>
          <p:cNvSpPr>
            <a:spLocks noChangeShapeType="1"/>
          </p:cNvSpPr>
          <p:nvPr/>
        </p:nvSpPr>
        <p:spPr bwMode="auto">
          <a:xfrm>
            <a:off x="1763713" y="3724275"/>
            <a:ext cx="3603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90" name="Line 14"/>
          <p:cNvSpPr>
            <a:spLocks noChangeShapeType="1"/>
          </p:cNvSpPr>
          <p:nvPr/>
        </p:nvSpPr>
        <p:spPr bwMode="auto">
          <a:xfrm>
            <a:off x="3132138" y="5157788"/>
            <a:ext cx="4921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91" name="AutoShape 15"/>
          <p:cNvSpPr>
            <a:spLocks noChangeArrowheads="1"/>
          </p:cNvSpPr>
          <p:nvPr/>
        </p:nvSpPr>
        <p:spPr bwMode="auto">
          <a:xfrm>
            <a:off x="5795963" y="4437063"/>
            <a:ext cx="18002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装入和链接程序</a:t>
            </a:r>
          </a:p>
        </p:txBody>
      </p:sp>
      <p:sp>
        <p:nvSpPr>
          <p:cNvPr id="46092" name="Rectangle 19"/>
          <p:cNvSpPr>
            <a:spLocks noChangeArrowheads="1"/>
          </p:cNvSpPr>
          <p:nvPr/>
        </p:nvSpPr>
        <p:spPr bwMode="auto">
          <a:xfrm>
            <a:off x="755650" y="3500438"/>
            <a:ext cx="1136650" cy="3715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源程序</a:t>
            </a:r>
          </a:p>
        </p:txBody>
      </p:sp>
      <p:sp>
        <p:nvSpPr>
          <p:cNvPr id="46093" name="AutoShape 21"/>
          <p:cNvSpPr>
            <a:spLocks noChangeArrowheads="1"/>
          </p:cNvSpPr>
          <p:nvPr/>
        </p:nvSpPr>
        <p:spPr bwMode="auto">
          <a:xfrm>
            <a:off x="3624263" y="4940300"/>
            <a:ext cx="1135062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汇编程序</a:t>
            </a:r>
          </a:p>
        </p:txBody>
      </p:sp>
      <p:sp>
        <p:nvSpPr>
          <p:cNvPr id="46094" name="Rectangle 22"/>
          <p:cNvSpPr>
            <a:spLocks noChangeArrowheads="1"/>
          </p:cNvSpPr>
          <p:nvPr/>
        </p:nvSpPr>
        <p:spPr bwMode="auto">
          <a:xfrm>
            <a:off x="1471851" y="4940300"/>
            <a:ext cx="1723549" cy="3715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汇编语言程序</a:t>
            </a:r>
          </a:p>
        </p:txBody>
      </p:sp>
      <p:sp>
        <p:nvSpPr>
          <p:cNvPr id="46095" name="Rectangle 23"/>
          <p:cNvSpPr>
            <a:spLocks noChangeArrowheads="1"/>
          </p:cNvSpPr>
          <p:nvPr/>
        </p:nvSpPr>
        <p:spPr bwMode="auto">
          <a:xfrm>
            <a:off x="6732588" y="5524500"/>
            <a:ext cx="1582737" cy="64851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可执行的机器语言程序</a:t>
            </a:r>
          </a:p>
        </p:txBody>
      </p:sp>
      <p:sp>
        <p:nvSpPr>
          <p:cNvPr id="46096" name="Line 24"/>
          <p:cNvSpPr>
            <a:spLocks noChangeShapeType="1"/>
          </p:cNvSpPr>
          <p:nvPr/>
        </p:nvSpPr>
        <p:spPr bwMode="auto">
          <a:xfrm flipH="1">
            <a:off x="2339975" y="3860800"/>
            <a:ext cx="358775" cy="10810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97" name="Line 25"/>
          <p:cNvSpPr>
            <a:spLocks noChangeShapeType="1"/>
          </p:cNvSpPr>
          <p:nvPr/>
        </p:nvSpPr>
        <p:spPr bwMode="auto">
          <a:xfrm>
            <a:off x="3275013" y="3717925"/>
            <a:ext cx="11525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98" name="Line 26"/>
          <p:cNvSpPr>
            <a:spLocks noChangeShapeType="1"/>
          </p:cNvSpPr>
          <p:nvPr/>
        </p:nvSpPr>
        <p:spPr bwMode="auto">
          <a:xfrm flipV="1">
            <a:off x="4211638" y="4005263"/>
            <a:ext cx="576262" cy="9366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099" name="Line 27"/>
          <p:cNvSpPr>
            <a:spLocks noChangeShapeType="1"/>
          </p:cNvSpPr>
          <p:nvPr/>
        </p:nvSpPr>
        <p:spPr bwMode="auto">
          <a:xfrm>
            <a:off x="6083300" y="3717925"/>
            <a:ext cx="576263" cy="7191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100" name="Line 28"/>
          <p:cNvSpPr>
            <a:spLocks noChangeShapeType="1"/>
          </p:cNvSpPr>
          <p:nvPr/>
        </p:nvSpPr>
        <p:spPr bwMode="auto">
          <a:xfrm>
            <a:off x="6732588" y="4797425"/>
            <a:ext cx="790575" cy="7207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101" name="Rectangle 30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编译程序的伙伴程序</a:t>
            </a:r>
          </a:p>
        </p:txBody>
      </p:sp>
      <p:sp>
        <p:nvSpPr>
          <p:cNvPr id="46102" name="Rectangle 31"/>
          <p:cNvSpPr>
            <a:spLocks noChangeArrowheads="1"/>
          </p:cNvSpPr>
          <p:nvPr/>
        </p:nvSpPr>
        <p:spPr bwMode="auto">
          <a:xfrm>
            <a:off x="6891338" y="2565400"/>
            <a:ext cx="1784350" cy="64851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运行时库和分开编译的例程</a:t>
            </a:r>
          </a:p>
        </p:txBody>
      </p:sp>
      <p:sp>
        <p:nvSpPr>
          <p:cNvPr id="46103" name="Line 32"/>
          <p:cNvSpPr>
            <a:spLocks noChangeShapeType="1"/>
          </p:cNvSpPr>
          <p:nvPr/>
        </p:nvSpPr>
        <p:spPr bwMode="auto">
          <a:xfrm flipH="1">
            <a:off x="6877050" y="3213100"/>
            <a:ext cx="863600" cy="12239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754063" y="1412875"/>
            <a:ext cx="8281987" cy="23391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调试程序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Debugger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反馈目标程序运行时信息</a:t>
            </a:r>
            <a:endParaRPr lang="zh-CN" altLang="en-US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将目标程序运行时信息与源程序关联</a:t>
            </a:r>
            <a:endParaRPr lang="zh-CN" altLang="en-US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/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断点管理、单步跟踪、读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写目标机状态等功能</a:t>
            </a:r>
          </a:p>
        </p:txBody>
      </p:sp>
      <p:grpSp>
        <p:nvGrpSpPr>
          <p:cNvPr id="2" name="Group 47"/>
          <p:cNvGrpSpPr/>
          <p:nvPr/>
        </p:nvGrpSpPr>
        <p:grpSpPr bwMode="auto">
          <a:xfrm>
            <a:off x="755650" y="4005262"/>
            <a:ext cx="8016876" cy="2165349"/>
            <a:chOff x="476" y="2523"/>
            <a:chExt cx="5050" cy="1364"/>
          </a:xfrm>
        </p:grpSpPr>
        <p:sp>
          <p:nvSpPr>
            <p:cNvPr id="47113" name="Text Box 1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76" y="2523"/>
              <a:ext cx="3583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buFont typeface="Wingdings" panose="05000000000000000000" pitchFamily="2" charset="2"/>
                <a:buChar char="²"/>
              </a:pPr>
              <a:r>
                <a:rPr lang="en-US" altLang="zh-CN" sz="32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32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调试程序和编译程序的关系</a:t>
              </a:r>
            </a:p>
          </p:txBody>
        </p:sp>
        <p:sp>
          <p:nvSpPr>
            <p:cNvPr id="47114" name="AutoShape 11"/>
            <p:cNvSpPr>
              <a:spLocks noChangeArrowheads="1"/>
            </p:cNvSpPr>
            <p:nvPr/>
          </p:nvSpPr>
          <p:spPr bwMode="auto">
            <a:xfrm>
              <a:off x="1531" y="3067"/>
              <a:ext cx="715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latin typeface="+mn-lt"/>
                  <a:ea typeface="华文楷体" panose="02010600040101010101" pitchFamily="2" charset="-122"/>
                </a:rPr>
                <a:t>编译程序</a:t>
              </a:r>
            </a:p>
          </p:txBody>
        </p:sp>
        <p:sp>
          <p:nvSpPr>
            <p:cNvPr id="47115" name="Rectangle 12"/>
            <p:cNvSpPr>
              <a:spLocks noChangeArrowheads="1"/>
            </p:cNvSpPr>
            <p:nvPr/>
          </p:nvSpPr>
          <p:spPr bwMode="auto">
            <a:xfrm>
              <a:off x="2336" y="3653"/>
              <a:ext cx="861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调试信息</a:t>
              </a:r>
            </a:p>
          </p:txBody>
        </p:sp>
        <p:sp>
          <p:nvSpPr>
            <p:cNvPr id="47116" name="Line 13"/>
            <p:cNvSpPr>
              <a:spLocks noChangeShapeType="1"/>
            </p:cNvSpPr>
            <p:nvPr/>
          </p:nvSpPr>
          <p:spPr bwMode="auto">
            <a:xfrm>
              <a:off x="1293" y="3203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117" name="Line 14"/>
            <p:cNvSpPr>
              <a:spLocks noChangeShapeType="1"/>
            </p:cNvSpPr>
            <p:nvPr/>
          </p:nvSpPr>
          <p:spPr bwMode="auto">
            <a:xfrm>
              <a:off x="2246" y="3203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118" name="AutoShape 15"/>
            <p:cNvSpPr>
              <a:spLocks noChangeArrowheads="1"/>
            </p:cNvSpPr>
            <p:nvPr/>
          </p:nvSpPr>
          <p:spPr bwMode="auto">
            <a:xfrm>
              <a:off x="3538" y="3653"/>
              <a:ext cx="715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latin typeface="+mn-lt"/>
                  <a:ea typeface="华文楷体" panose="02010600040101010101" pitchFamily="2" charset="-122"/>
                </a:rPr>
                <a:t>调试程序</a:t>
              </a:r>
            </a:p>
          </p:txBody>
        </p:sp>
        <p:sp>
          <p:nvSpPr>
            <p:cNvPr id="47119" name="Rectangle 16"/>
            <p:cNvSpPr>
              <a:spLocks noChangeArrowheads="1"/>
            </p:cNvSpPr>
            <p:nvPr/>
          </p:nvSpPr>
          <p:spPr bwMode="auto">
            <a:xfrm>
              <a:off x="4466" y="3653"/>
              <a:ext cx="924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运行时信息</a:t>
              </a:r>
            </a:p>
          </p:txBody>
        </p:sp>
        <p:sp>
          <p:nvSpPr>
            <p:cNvPr id="47120" name="Line 17"/>
            <p:cNvSpPr>
              <a:spLocks noChangeShapeType="1"/>
            </p:cNvSpPr>
            <p:nvPr/>
          </p:nvSpPr>
          <p:spPr bwMode="auto">
            <a:xfrm>
              <a:off x="3107" y="3789"/>
              <a:ext cx="420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121" name="Line 18"/>
            <p:cNvSpPr>
              <a:spLocks noChangeShapeType="1"/>
            </p:cNvSpPr>
            <p:nvPr/>
          </p:nvSpPr>
          <p:spPr bwMode="auto">
            <a:xfrm>
              <a:off x="4253" y="3789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122" name="Rectangle 19"/>
            <p:cNvSpPr>
              <a:spLocks noChangeArrowheads="1"/>
            </p:cNvSpPr>
            <p:nvPr/>
          </p:nvSpPr>
          <p:spPr bwMode="auto">
            <a:xfrm>
              <a:off x="703" y="3067"/>
              <a:ext cx="680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源程序</a:t>
              </a:r>
            </a:p>
          </p:txBody>
        </p:sp>
        <p:sp>
          <p:nvSpPr>
            <p:cNvPr id="47123" name="Line 21"/>
            <p:cNvSpPr>
              <a:spLocks noChangeShapeType="1"/>
            </p:cNvSpPr>
            <p:nvPr/>
          </p:nvSpPr>
          <p:spPr bwMode="auto">
            <a:xfrm>
              <a:off x="3061" y="3203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124" name="Rectangle 22"/>
            <p:cNvSpPr>
              <a:spLocks noChangeArrowheads="1"/>
            </p:cNvSpPr>
            <p:nvPr/>
          </p:nvSpPr>
          <p:spPr bwMode="auto">
            <a:xfrm>
              <a:off x="2507" y="3063"/>
              <a:ext cx="544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……</a:t>
              </a:r>
            </a:p>
          </p:txBody>
        </p:sp>
        <p:sp>
          <p:nvSpPr>
            <p:cNvPr id="47125" name="AutoShape 23"/>
            <p:cNvSpPr>
              <a:spLocks noChangeArrowheads="1"/>
            </p:cNvSpPr>
            <p:nvPr/>
          </p:nvSpPr>
          <p:spPr bwMode="auto">
            <a:xfrm>
              <a:off x="3298" y="3067"/>
              <a:ext cx="1124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 dirty="0">
                  <a:latin typeface="+mn-lt"/>
                  <a:ea typeface="华文楷体" panose="02010600040101010101" pitchFamily="2" charset="-122"/>
                </a:rPr>
                <a:t>装入和链接程序</a:t>
              </a:r>
            </a:p>
          </p:txBody>
        </p:sp>
        <p:sp>
          <p:nvSpPr>
            <p:cNvPr id="47126" name="Line 24"/>
            <p:cNvSpPr>
              <a:spLocks noChangeShapeType="1"/>
            </p:cNvSpPr>
            <p:nvPr/>
          </p:nvSpPr>
          <p:spPr bwMode="auto">
            <a:xfrm>
              <a:off x="4422" y="3203"/>
              <a:ext cx="227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127" name="Rectangle 41"/>
            <p:cNvSpPr>
              <a:spLocks noChangeArrowheads="1"/>
            </p:cNvSpPr>
            <p:nvPr/>
          </p:nvSpPr>
          <p:spPr bwMode="auto">
            <a:xfrm>
              <a:off x="4602" y="3067"/>
              <a:ext cx="924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可执行程序</a:t>
              </a:r>
            </a:p>
          </p:txBody>
        </p:sp>
        <p:sp>
          <p:nvSpPr>
            <p:cNvPr id="47128" name="Line 42"/>
            <p:cNvSpPr>
              <a:spLocks noChangeShapeType="1"/>
            </p:cNvSpPr>
            <p:nvPr/>
          </p:nvSpPr>
          <p:spPr bwMode="auto">
            <a:xfrm>
              <a:off x="2018" y="3294"/>
              <a:ext cx="590" cy="3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129" name="Line 43"/>
            <p:cNvSpPr>
              <a:spLocks noChangeShapeType="1"/>
            </p:cNvSpPr>
            <p:nvPr/>
          </p:nvSpPr>
          <p:spPr bwMode="auto">
            <a:xfrm flipH="1">
              <a:off x="2926" y="3294"/>
              <a:ext cx="635" cy="3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130" name="Line 44"/>
            <p:cNvSpPr>
              <a:spLocks noChangeShapeType="1"/>
            </p:cNvSpPr>
            <p:nvPr/>
          </p:nvSpPr>
          <p:spPr bwMode="auto">
            <a:xfrm flipH="1">
              <a:off x="4014" y="3294"/>
              <a:ext cx="862" cy="3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47112" name="Rectangle 48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编译程序的伙伴程序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4" name="Rectangle 8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编译程序与 </a:t>
            </a:r>
            <a:r>
              <a:rPr lang="en-US" altLang="zh-CN" sz="4000" b="0">
                <a:ea typeface="华文行楷" panose="02010800040101010101" pitchFamily="2" charset="-122"/>
              </a:rPr>
              <a:t>T</a:t>
            </a:r>
            <a:r>
              <a:rPr lang="en-US" altLang="zh-CN" sz="4000">
                <a:ea typeface="华文行楷" panose="02010800040101010101" pitchFamily="2" charset="-122"/>
              </a:rPr>
              <a:t> </a:t>
            </a:r>
            <a:r>
              <a:rPr lang="zh-CN" altLang="en-US" sz="4000">
                <a:ea typeface="华文行楷" panose="02010800040101010101" pitchFamily="2" charset="-122"/>
              </a:rPr>
              <a:t>型图</a:t>
            </a:r>
          </a:p>
        </p:txBody>
      </p:sp>
      <p:sp>
        <p:nvSpPr>
          <p:cNvPr id="48135" name="Text Box 1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7272338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6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600" b="0">
                <a:latin typeface="+mn-lt"/>
                <a:ea typeface="华文楷体" panose="02010600040101010101" pitchFamily="2" charset="-122"/>
              </a:rPr>
              <a:t>T-</a:t>
            </a:r>
            <a:r>
              <a:rPr lang="zh-CN" altLang="en-US" sz="3600">
                <a:latin typeface="+mn-lt"/>
                <a:ea typeface="华文楷体" panose="02010600040101010101" pitchFamily="2" charset="-122"/>
              </a:rPr>
              <a:t>型图   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表示一个编译程序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grpSp>
        <p:nvGrpSpPr>
          <p:cNvPr id="48136" name="Group 25"/>
          <p:cNvGrpSpPr/>
          <p:nvPr/>
        </p:nvGrpSpPr>
        <p:grpSpPr bwMode="auto">
          <a:xfrm>
            <a:off x="3132138" y="2492375"/>
            <a:ext cx="2808287" cy="1512888"/>
            <a:chOff x="1973" y="1706"/>
            <a:chExt cx="1769" cy="953"/>
          </a:xfrm>
        </p:grpSpPr>
        <p:sp>
          <p:nvSpPr>
            <p:cNvPr id="48138" name="Line 14"/>
            <p:cNvSpPr>
              <a:spLocks noChangeShapeType="1"/>
            </p:cNvSpPr>
            <p:nvPr/>
          </p:nvSpPr>
          <p:spPr bwMode="auto">
            <a:xfrm>
              <a:off x="1973" y="1706"/>
              <a:ext cx="0" cy="409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8139" name="Text Box 15"/>
            <p:cNvSpPr txBox="1">
              <a:spLocks noChangeArrowheads="1"/>
            </p:cNvSpPr>
            <p:nvPr/>
          </p:nvSpPr>
          <p:spPr bwMode="auto">
            <a:xfrm>
              <a:off x="2127" y="1769"/>
              <a:ext cx="267" cy="30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 dirty="0">
                  <a:latin typeface="+mn-lt"/>
                  <a:ea typeface="华文楷体" panose="02010600040101010101" pitchFamily="2" charset="-122"/>
                </a:rPr>
                <a:t>S</a:t>
              </a:r>
            </a:p>
          </p:txBody>
        </p:sp>
        <p:sp>
          <p:nvSpPr>
            <p:cNvPr id="48140" name="Text Box 16"/>
            <p:cNvSpPr txBox="1">
              <a:spLocks noChangeArrowheads="1"/>
            </p:cNvSpPr>
            <p:nvPr/>
          </p:nvSpPr>
          <p:spPr bwMode="auto">
            <a:xfrm>
              <a:off x="3333" y="1769"/>
              <a:ext cx="256" cy="30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 dirty="0">
                  <a:latin typeface="+mn-lt"/>
                  <a:ea typeface="华文楷体" panose="02010600040101010101" pitchFamily="2" charset="-122"/>
                </a:rPr>
                <a:t>T</a:t>
              </a:r>
            </a:p>
          </p:txBody>
        </p:sp>
        <p:sp>
          <p:nvSpPr>
            <p:cNvPr id="48141" name="Text Box 17"/>
            <p:cNvSpPr txBox="1">
              <a:spLocks noChangeArrowheads="1"/>
            </p:cNvSpPr>
            <p:nvPr/>
          </p:nvSpPr>
          <p:spPr bwMode="auto">
            <a:xfrm>
              <a:off x="2794" y="2342"/>
              <a:ext cx="179" cy="30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 dirty="0">
                  <a:latin typeface="+mn-lt"/>
                  <a:ea typeface="华文楷体" panose="02010600040101010101" pitchFamily="2" charset="-122"/>
                </a:rPr>
                <a:t>I</a:t>
              </a:r>
            </a:p>
          </p:txBody>
        </p:sp>
        <p:sp>
          <p:nvSpPr>
            <p:cNvPr id="48142" name="Line 18"/>
            <p:cNvSpPr>
              <a:spLocks noChangeShapeType="1"/>
            </p:cNvSpPr>
            <p:nvPr/>
          </p:nvSpPr>
          <p:spPr bwMode="auto">
            <a:xfrm>
              <a:off x="1973" y="1706"/>
              <a:ext cx="176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8143" name="Line 19"/>
            <p:cNvSpPr>
              <a:spLocks noChangeShapeType="1"/>
            </p:cNvSpPr>
            <p:nvPr/>
          </p:nvSpPr>
          <p:spPr bwMode="auto">
            <a:xfrm>
              <a:off x="1973" y="2115"/>
              <a:ext cx="635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8144" name="Line 20"/>
            <p:cNvSpPr>
              <a:spLocks noChangeShapeType="1"/>
            </p:cNvSpPr>
            <p:nvPr/>
          </p:nvSpPr>
          <p:spPr bwMode="auto">
            <a:xfrm>
              <a:off x="2608" y="2115"/>
              <a:ext cx="0" cy="544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8145" name="Line 21"/>
            <p:cNvSpPr>
              <a:spLocks noChangeShapeType="1"/>
            </p:cNvSpPr>
            <p:nvPr/>
          </p:nvSpPr>
          <p:spPr bwMode="auto">
            <a:xfrm>
              <a:off x="2608" y="2659"/>
              <a:ext cx="49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8146" name="Line 22"/>
            <p:cNvSpPr>
              <a:spLocks noChangeShapeType="1"/>
            </p:cNvSpPr>
            <p:nvPr/>
          </p:nvSpPr>
          <p:spPr bwMode="auto">
            <a:xfrm flipV="1">
              <a:off x="3107" y="2115"/>
              <a:ext cx="0" cy="544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8147" name="Line 23"/>
            <p:cNvSpPr>
              <a:spLocks noChangeShapeType="1"/>
            </p:cNvSpPr>
            <p:nvPr/>
          </p:nvSpPr>
          <p:spPr bwMode="auto">
            <a:xfrm>
              <a:off x="3107" y="2115"/>
              <a:ext cx="635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8148" name="Line 24"/>
            <p:cNvSpPr>
              <a:spLocks noChangeShapeType="1"/>
            </p:cNvSpPr>
            <p:nvPr/>
          </p:nvSpPr>
          <p:spPr bwMode="auto">
            <a:xfrm>
              <a:off x="3742" y="1706"/>
              <a:ext cx="0" cy="409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48137" name="Text Box 26"/>
          <p:cNvSpPr txBox="1">
            <a:spLocks noChangeArrowheads="1"/>
          </p:cNvSpPr>
          <p:nvPr/>
        </p:nvSpPr>
        <p:spPr bwMode="auto">
          <a:xfrm>
            <a:off x="2051050" y="4503738"/>
            <a:ext cx="4826000" cy="1677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None/>
            </a:pPr>
            <a:r>
              <a:rPr lang="en-US" altLang="zh-CN" sz="2800" b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：编译程序所实现的源语言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800" b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：目标语言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b="0">
              <a:latin typeface="+mn-lt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800" b="0">
                <a:latin typeface="+mn-lt"/>
                <a:ea typeface="华文楷体" panose="02010600040101010101" pitchFamily="2" charset="-122"/>
              </a:rPr>
              <a:t>I 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  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编译程序的实现语言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8"/>
          <p:cNvSpPr txBox="1">
            <a:spLocks noChangeArrowheads="1"/>
          </p:cNvSpPr>
          <p:nvPr/>
        </p:nvSpPr>
        <p:spPr bwMode="auto">
          <a:xfrm>
            <a:off x="827088" y="1379538"/>
            <a:ext cx="7777162" cy="38164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编译程序</a:t>
            </a: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系统设计的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基本原理</a:t>
            </a: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zh-CN" altLang="en-US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常见</a:t>
            </a:r>
            <a:r>
              <a:rPr lang="zh-CN" altLang="en-US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语言机制的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实现技术</a:t>
            </a:r>
          </a:p>
          <a:p>
            <a:pPr lvl="1" algn="l"/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经历开发一个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小型编译程序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的主要阶段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自学并使用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自动构造工具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加深对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计算机系统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的理解</a:t>
            </a:r>
          </a:p>
          <a:p>
            <a:pPr algn="l"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会将所学知识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灵活应用</a:t>
            </a:r>
          </a:p>
        </p:txBody>
      </p:sp>
      <p:sp>
        <p:nvSpPr>
          <p:cNvPr id="15363" name="AutoShape 10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10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10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Rectangle 1033"/>
          <p:cNvSpPr>
            <a:spLocks noChangeArrowheads="1"/>
          </p:cNvSpPr>
          <p:nvPr/>
        </p:nvSpPr>
        <p:spPr bwMode="auto">
          <a:xfrm>
            <a:off x="1546225" y="188913"/>
            <a:ext cx="3241675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教学目的要求</a:t>
            </a:r>
          </a:p>
        </p:txBody>
      </p:sp>
      <p:sp>
        <p:nvSpPr>
          <p:cNvPr id="77834" name="Text Box 1034"/>
          <p:cNvSpPr txBox="1">
            <a:spLocks noChangeArrowheads="1"/>
          </p:cNvSpPr>
          <p:nvPr/>
        </p:nvSpPr>
        <p:spPr bwMode="auto">
          <a:xfrm>
            <a:off x="1476375" y="5661025"/>
            <a:ext cx="4967288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zh-CN" altLang="en-US" sz="40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原理 </a:t>
            </a:r>
            <a:r>
              <a:rPr lang="en-US" altLang="zh-CN" sz="40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zh-CN" altLang="en-US" sz="40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技术 </a:t>
            </a:r>
            <a:r>
              <a:rPr lang="en-US" altLang="zh-CN" sz="40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zh-CN" altLang="en-US" sz="400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工具</a:t>
            </a:r>
            <a:endParaRPr lang="zh-CN" altLang="en-US" sz="4000" b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4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799306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例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ini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ecaf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项目中编译程序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T-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型图</a:t>
            </a:r>
          </a:p>
        </p:txBody>
      </p:sp>
      <p:sp>
        <p:nvSpPr>
          <p:cNvPr id="49159" name="Line 11"/>
          <p:cNvSpPr>
            <a:spLocks noChangeShapeType="1"/>
          </p:cNvSpPr>
          <p:nvPr/>
        </p:nvSpPr>
        <p:spPr bwMode="auto">
          <a:xfrm>
            <a:off x="1763713" y="2781300"/>
            <a:ext cx="0" cy="1295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0" name="Text Box 12"/>
          <p:cNvSpPr txBox="1">
            <a:spLocks noChangeArrowheads="1"/>
          </p:cNvSpPr>
          <p:nvPr/>
        </p:nvSpPr>
        <p:spPr bwMode="auto">
          <a:xfrm>
            <a:off x="1835150" y="3068638"/>
            <a:ext cx="2160588" cy="86793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 dirty="0" err="1">
                <a:latin typeface="+mn-lt"/>
                <a:ea typeface="华文楷体" panose="02010600040101010101" pitchFamily="2" charset="-122"/>
              </a:rPr>
              <a:t>MiniDecaf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语言</a:t>
            </a:r>
          </a:p>
        </p:txBody>
      </p:sp>
      <p:sp>
        <p:nvSpPr>
          <p:cNvPr id="49161" name="Text Box 13"/>
          <p:cNvSpPr txBox="1">
            <a:spLocks noChangeArrowheads="1"/>
          </p:cNvSpPr>
          <p:nvPr/>
        </p:nvSpPr>
        <p:spPr bwMode="auto">
          <a:xfrm>
            <a:off x="4498975" y="3073400"/>
            <a:ext cx="2952750" cy="86793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RISC-V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汇编语言</a:t>
            </a:r>
          </a:p>
        </p:txBody>
      </p:sp>
      <p:sp>
        <p:nvSpPr>
          <p:cNvPr id="49162" name="Text Box 14"/>
          <p:cNvSpPr txBox="1">
            <a:spLocks noChangeArrowheads="1"/>
          </p:cNvSpPr>
          <p:nvPr/>
        </p:nvSpPr>
        <p:spPr bwMode="auto">
          <a:xfrm>
            <a:off x="3635375" y="4679950"/>
            <a:ext cx="1728788" cy="48013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C++ </a:t>
            </a:r>
            <a:r>
              <a:rPr lang="zh-CN" altLang="en-US" sz="2800" b="0" dirty="0">
                <a:latin typeface="+mn-lt"/>
                <a:ea typeface="华文楷体" panose="02010600040101010101" pitchFamily="2" charset="-122"/>
              </a:rPr>
              <a:t>等</a:t>
            </a:r>
            <a:endParaRPr lang="en-US" altLang="zh-CN" sz="2800" b="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3" name="Line 15"/>
          <p:cNvSpPr>
            <a:spLocks noChangeShapeType="1"/>
          </p:cNvSpPr>
          <p:nvPr/>
        </p:nvSpPr>
        <p:spPr bwMode="auto">
          <a:xfrm>
            <a:off x="1762125" y="2781300"/>
            <a:ext cx="561816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4" name="Line 16"/>
          <p:cNvSpPr>
            <a:spLocks noChangeShapeType="1"/>
          </p:cNvSpPr>
          <p:nvPr/>
        </p:nvSpPr>
        <p:spPr bwMode="auto">
          <a:xfrm>
            <a:off x="1763713" y="4076700"/>
            <a:ext cx="1871662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5" name="Line 17"/>
          <p:cNvSpPr>
            <a:spLocks noChangeShapeType="1"/>
          </p:cNvSpPr>
          <p:nvPr/>
        </p:nvSpPr>
        <p:spPr bwMode="auto">
          <a:xfrm>
            <a:off x="3635375" y="4076700"/>
            <a:ext cx="0" cy="1152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6" name="Line 18"/>
          <p:cNvSpPr>
            <a:spLocks noChangeShapeType="1"/>
          </p:cNvSpPr>
          <p:nvPr/>
        </p:nvSpPr>
        <p:spPr bwMode="auto">
          <a:xfrm>
            <a:off x="3635375" y="5229225"/>
            <a:ext cx="172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7" name="Line 19"/>
          <p:cNvSpPr>
            <a:spLocks noChangeShapeType="1"/>
          </p:cNvSpPr>
          <p:nvPr/>
        </p:nvSpPr>
        <p:spPr bwMode="auto">
          <a:xfrm flipV="1">
            <a:off x="5362575" y="4076700"/>
            <a:ext cx="0" cy="11525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8" name="Line 20"/>
          <p:cNvSpPr>
            <a:spLocks noChangeShapeType="1"/>
          </p:cNvSpPr>
          <p:nvPr/>
        </p:nvSpPr>
        <p:spPr bwMode="auto">
          <a:xfrm>
            <a:off x="7380288" y="2781300"/>
            <a:ext cx="0" cy="1295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69" name="Line 21"/>
          <p:cNvSpPr>
            <a:spLocks noChangeShapeType="1"/>
          </p:cNvSpPr>
          <p:nvPr/>
        </p:nvSpPr>
        <p:spPr bwMode="auto">
          <a:xfrm>
            <a:off x="5362575" y="4076700"/>
            <a:ext cx="2017713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170" name="Rectangle 23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编译程序与 </a:t>
            </a:r>
            <a:r>
              <a:rPr lang="en-US" altLang="zh-CN" sz="4000" b="0">
                <a:ea typeface="华文行楷" panose="02010800040101010101" pitchFamily="2" charset="-122"/>
              </a:rPr>
              <a:t>T</a:t>
            </a:r>
            <a:r>
              <a:rPr lang="en-US" altLang="zh-CN" sz="4000">
                <a:ea typeface="华文行楷" panose="02010800040101010101" pitchFamily="2" charset="-122"/>
              </a:rPr>
              <a:t> </a:t>
            </a:r>
            <a:r>
              <a:rPr lang="zh-CN" altLang="en-US" sz="4000">
                <a:ea typeface="华文行楷" panose="02010800040101010101" pitchFamily="2" charset="-122"/>
              </a:rPr>
              <a:t>型图</a:t>
            </a:r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7272338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6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600" b="0">
                <a:latin typeface="+mn-lt"/>
                <a:ea typeface="华文楷体" panose="02010600040101010101" pitchFamily="2" charset="-122"/>
              </a:rPr>
              <a:t>T-</a:t>
            </a:r>
            <a:r>
              <a:rPr lang="zh-CN" altLang="en-US" sz="3600">
                <a:latin typeface="+mn-lt"/>
                <a:ea typeface="华文楷体" panose="02010600040101010101" pitchFamily="2" charset="-122"/>
              </a:rPr>
              <a:t>型图的叠加</a:t>
            </a:r>
            <a:endParaRPr lang="zh-CN" altLang="en-US" sz="32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1784350" y="2854325"/>
            <a:ext cx="2736850" cy="1150938"/>
            <a:chOff x="521" y="1616"/>
            <a:chExt cx="1724" cy="725"/>
          </a:xfrm>
        </p:grpSpPr>
        <p:sp>
          <p:nvSpPr>
            <p:cNvPr id="50206" name="Text Box 11"/>
            <p:cNvSpPr txBox="1">
              <a:spLocks noChangeArrowheads="1"/>
            </p:cNvSpPr>
            <p:nvPr/>
          </p:nvSpPr>
          <p:spPr bwMode="auto">
            <a:xfrm>
              <a:off x="1280" y="1695"/>
              <a:ext cx="874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       B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0207" name="Text Box 12"/>
            <p:cNvSpPr txBox="1">
              <a:spLocks noChangeArrowheads="1"/>
            </p:cNvSpPr>
            <p:nvPr/>
          </p:nvSpPr>
          <p:spPr bwMode="auto">
            <a:xfrm>
              <a:off x="542" y="1695"/>
              <a:ext cx="556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0208" name="Text Box 13"/>
            <p:cNvSpPr txBox="1">
              <a:spLocks noChangeArrowheads="1"/>
            </p:cNvSpPr>
            <p:nvPr/>
          </p:nvSpPr>
          <p:spPr bwMode="auto">
            <a:xfrm>
              <a:off x="859" y="2058"/>
              <a:ext cx="64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0209" name="Line 14"/>
            <p:cNvSpPr>
              <a:spLocks noChangeShapeType="1"/>
            </p:cNvSpPr>
            <p:nvPr/>
          </p:nvSpPr>
          <p:spPr bwMode="auto">
            <a:xfrm>
              <a:off x="521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10" name="Line 15"/>
            <p:cNvSpPr>
              <a:spLocks noChangeShapeType="1"/>
            </p:cNvSpPr>
            <p:nvPr/>
          </p:nvSpPr>
          <p:spPr bwMode="auto">
            <a:xfrm>
              <a:off x="521" y="1979"/>
              <a:ext cx="40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11" name="Line 16"/>
            <p:cNvSpPr>
              <a:spLocks noChangeShapeType="1"/>
            </p:cNvSpPr>
            <p:nvPr/>
          </p:nvSpPr>
          <p:spPr bwMode="auto">
            <a:xfrm>
              <a:off x="930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12" name="Line 17"/>
            <p:cNvSpPr>
              <a:spLocks noChangeShapeType="1"/>
            </p:cNvSpPr>
            <p:nvPr/>
          </p:nvSpPr>
          <p:spPr bwMode="auto">
            <a:xfrm>
              <a:off x="930" y="2341"/>
              <a:ext cx="54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13" name="Line 18"/>
            <p:cNvSpPr>
              <a:spLocks noChangeShapeType="1"/>
            </p:cNvSpPr>
            <p:nvPr/>
          </p:nvSpPr>
          <p:spPr bwMode="auto">
            <a:xfrm flipH="1">
              <a:off x="1474" y="1979"/>
              <a:ext cx="77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14" name="Line 19"/>
            <p:cNvSpPr>
              <a:spLocks noChangeShapeType="1"/>
            </p:cNvSpPr>
            <p:nvPr/>
          </p:nvSpPr>
          <p:spPr bwMode="auto">
            <a:xfrm>
              <a:off x="1474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15" name="Line 20"/>
            <p:cNvSpPr>
              <a:spLocks noChangeShapeType="1"/>
            </p:cNvSpPr>
            <p:nvPr/>
          </p:nvSpPr>
          <p:spPr bwMode="auto">
            <a:xfrm flipV="1">
              <a:off x="2245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16" name="Line 21"/>
            <p:cNvSpPr>
              <a:spLocks noChangeShapeType="1"/>
            </p:cNvSpPr>
            <p:nvPr/>
          </p:nvSpPr>
          <p:spPr bwMode="auto">
            <a:xfrm>
              <a:off x="521" y="1616"/>
              <a:ext cx="172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Group 22"/>
          <p:cNvGrpSpPr/>
          <p:nvPr/>
        </p:nvGrpSpPr>
        <p:grpSpPr bwMode="auto">
          <a:xfrm>
            <a:off x="3297238" y="3430588"/>
            <a:ext cx="2663825" cy="1150937"/>
            <a:chOff x="1474" y="1979"/>
            <a:chExt cx="1678" cy="725"/>
          </a:xfrm>
        </p:grpSpPr>
        <p:sp>
          <p:nvSpPr>
            <p:cNvPr id="50196" name="Text Box 23"/>
            <p:cNvSpPr txBox="1">
              <a:spLocks noChangeArrowheads="1"/>
            </p:cNvSpPr>
            <p:nvPr/>
          </p:nvSpPr>
          <p:spPr bwMode="auto">
            <a:xfrm>
              <a:off x="1474" y="2065"/>
              <a:ext cx="544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0197" name="Text Box 24"/>
            <p:cNvSpPr txBox="1">
              <a:spLocks noChangeArrowheads="1"/>
            </p:cNvSpPr>
            <p:nvPr/>
          </p:nvSpPr>
          <p:spPr bwMode="auto">
            <a:xfrm>
              <a:off x="1824" y="2428"/>
              <a:ext cx="90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M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0198" name="Text Box 25"/>
            <p:cNvSpPr txBox="1">
              <a:spLocks noChangeArrowheads="1"/>
            </p:cNvSpPr>
            <p:nvPr/>
          </p:nvSpPr>
          <p:spPr bwMode="auto">
            <a:xfrm>
              <a:off x="2186" y="2065"/>
              <a:ext cx="908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        N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0199" name="Line 26"/>
            <p:cNvSpPr>
              <a:spLocks noChangeShapeType="1"/>
            </p:cNvSpPr>
            <p:nvPr/>
          </p:nvSpPr>
          <p:spPr bwMode="auto">
            <a:xfrm>
              <a:off x="1837" y="2341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00" name="Line 27"/>
            <p:cNvSpPr>
              <a:spLocks noChangeShapeType="1"/>
            </p:cNvSpPr>
            <p:nvPr/>
          </p:nvSpPr>
          <p:spPr bwMode="auto">
            <a:xfrm>
              <a:off x="1837" y="2704"/>
              <a:ext cx="81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01" name="Line 28"/>
            <p:cNvSpPr>
              <a:spLocks noChangeShapeType="1"/>
            </p:cNvSpPr>
            <p:nvPr/>
          </p:nvSpPr>
          <p:spPr bwMode="auto">
            <a:xfrm flipV="1">
              <a:off x="2653" y="2341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02" name="Line 29"/>
            <p:cNvSpPr>
              <a:spLocks noChangeShapeType="1"/>
            </p:cNvSpPr>
            <p:nvPr/>
          </p:nvSpPr>
          <p:spPr bwMode="auto">
            <a:xfrm>
              <a:off x="2653" y="2341"/>
              <a:ext cx="49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03" name="Line 30"/>
            <p:cNvSpPr>
              <a:spLocks noChangeShapeType="1"/>
            </p:cNvSpPr>
            <p:nvPr/>
          </p:nvSpPr>
          <p:spPr bwMode="auto">
            <a:xfrm flipV="1">
              <a:off x="3152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04" name="Line 31"/>
            <p:cNvSpPr>
              <a:spLocks noChangeShapeType="1"/>
            </p:cNvSpPr>
            <p:nvPr/>
          </p:nvSpPr>
          <p:spPr bwMode="auto">
            <a:xfrm>
              <a:off x="1474" y="2341"/>
              <a:ext cx="36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205" name="Line 32"/>
            <p:cNvSpPr>
              <a:spLocks noChangeShapeType="1"/>
            </p:cNvSpPr>
            <p:nvPr/>
          </p:nvSpPr>
          <p:spPr bwMode="auto">
            <a:xfrm>
              <a:off x="2245" y="1979"/>
              <a:ext cx="907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" name="Group 33"/>
          <p:cNvGrpSpPr/>
          <p:nvPr/>
        </p:nvGrpSpPr>
        <p:grpSpPr bwMode="auto">
          <a:xfrm>
            <a:off x="5508625" y="2854325"/>
            <a:ext cx="2592388" cy="1150938"/>
            <a:chOff x="2867" y="1616"/>
            <a:chExt cx="1633" cy="725"/>
          </a:xfrm>
        </p:grpSpPr>
        <p:sp>
          <p:nvSpPr>
            <p:cNvPr id="50187" name="Text Box 34"/>
            <p:cNvSpPr txBox="1">
              <a:spLocks noChangeArrowheads="1"/>
            </p:cNvSpPr>
            <p:nvPr/>
          </p:nvSpPr>
          <p:spPr bwMode="auto">
            <a:xfrm>
              <a:off x="3230" y="2058"/>
              <a:ext cx="908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0188" name="Text Box 35"/>
            <p:cNvSpPr txBox="1">
              <a:spLocks noChangeArrowheads="1"/>
            </p:cNvSpPr>
            <p:nvPr/>
          </p:nvSpPr>
          <p:spPr bwMode="auto">
            <a:xfrm>
              <a:off x="2867" y="1702"/>
              <a:ext cx="64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0189" name="Text Box 36"/>
            <p:cNvSpPr txBox="1">
              <a:spLocks noChangeArrowheads="1"/>
            </p:cNvSpPr>
            <p:nvPr/>
          </p:nvSpPr>
          <p:spPr bwMode="auto">
            <a:xfrm>
              <a:off x="3547" y="1695"/>
              <a:ext cx="953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         B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0190" name="Line 37"/>
            <p:cNvSpPr>
              <a:spLocks noChangeShapeType="1"/>
            </p:cNvSpPr>
            <p:nvPr/>
          </p:nvSpPr>
          <p:spPr bwMode="auto">
            <a:xfrm flipV="1">
              <a:off x="4105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191" name="Line 38"/>
            <p:cNvSpPr>
              <a:spLocks noChangeShapeType="1"/>
            </p:cNvSpPr>
            <p:nvPr/>
          </p:nvSpPr>
          <p:spPr bwMode="auto">
            <a:xfrm>
              <a:off x="4105" y="1979"/>
              <a:ext cx="36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192" name="Line 39"/>
            <p:cNvSpPr>
              <a:spLocks noChangeShapeType="1"/>
            </p:cNvSpPr>
            <p:nvPr/>
          </p:nvSpPr>
          <p:spPr bwMode="auto">
            <a:xfrm flipV="1">
              <a:off x="4468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193" name="Line 40"/>
            <p:cNvSpPr>
              <a:spLocks noChangeShapeType="1"/>
            </p:cNvSpPr>
            <p:nvPr/>
          </p:nvSpPr>
          <p:spPr bwMode="auto">
            <a:xfrm flipH="1">
              <a:off x="2880" y="1616"/>
              <a:ext cx="1588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194" name="Line 41"/>
            <p:cNvSpPr>
              <a:spLocks noChangeShapeType="1"/>
            </p:cNvSpPr>
            <p:nvPr/>
          </p:nvSpPr>
          <p:spPr bwMode="auto">
            <a:xfrm>
              <a:off x="2880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0195" name="Line 42"/>
            <p:cNvSpPr>
              <a:spLocks noChangeShapeType="1"/>
            </p:cNvSpPr>
            <p:nvPr/>
          </p:nvSpPr>
          <p:spPr bwMode="auto">
            <a:xfrm>
              <a:off x="3152" y="2341"/>
              <a:ext cx="95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50186" name="Rectangle 43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编译程序与 </a:t>
            </a:r>
            <a:r>
              <a:rPr lang="en-US" altLang="zh-CN" sz="4000" b="0">
                <a:ea typeface="华文行楷" panose="02010800040101010101" pitchFamily="2" charset="-122"/>
              </a:rPr>
              <a:t>T</a:t>
            </a:r>
            <a:r>
              <a:rPr lang="en-US" altLang="zh-CN" sz="4000">
                <a:ea typeface="华文行楷" panose="02010800040101010101" pitchFamily="2" charset="-122"/>
              </a:rPr>
              <a:t> </a:t>
            </a:r>
            <a:r>
              <a:rPr lang="zh-CN" altLang="en-US" sz="4000">
                <a:ea typeface="华文行楷" panose="02010800040101010101" pitchFamily="2" charset="-122"/>
              </a:rPr>
              <a:t>型图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7704138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6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6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 </a:t>
            </a:r>
            <a:r>
              <a:rPr lang="en-US" altLang="zh-CN" sz="36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36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机器上运行的</a:t>
            </a:r>
            <a:r>
              <a:rPr lang="en-US" altLang="zh-CN" sz="36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3600">
                <a:latin typeface="+mn-lt"/>
                <a:ea typeface="华文楷体" panose="02010600040101010101" pitchFamily="2" charset="-122"/>
              </a:rPr>
              <a:t>本地编译器</a:t>
            </a:r>
          </a:p>
        </p:txBody>
      </p:sp>
      <p:grpSp>
        <p:nvGrpSpPr>
          <p:cNvPr id="51207" name="Group 20"/>
          <p:cNvGrpSpPr/>
          <p:nvPr/>
        </p:nvGrpSpPr>
        <p:grpSpPr bwMode="auto">
          <a:xfrm>
            <a:off x="2916238" y="2349500"/>
            <a:ext cx="3455987" cy="1225550"/>
            <a:chOff x="1837" y="1480"/>
            <a:chExt cx="2177" cy="772"/>
          </a:xfrm>
        </p:grpSpPr>
        <p:sp>
          <p:nvSpPr>
            <p:cNvPr id="51222" name="Text Box 9"/>
            <p:cNvSpPr txBox="1">
              <a:spLocks noChangeArrowheads="1"/>
            </p:cNvSpPr>
            <p:nvPr/>
          </p:nvSpPr>
          <p:spPr bwMode="auto">
            <a:xfrm>
              <a:off x="2370" y="1980"/>
              <a:ext cx="1226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M 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1223" name="Text Box 10"/>
            <p:cNvSpPr txBox="1">
              <a:spLocks noChangeArrowheads="1"/>
            </p:cNvSpPr>
            <p:nvPr/>
          </p:nvSpPr>
          <p:spPr bwMode="auto">
            <a:xfrm>
              <a:off x="1962" y="1617"/>
              <a:ext cx="680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b="0" baseline="-2500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1224" name="Text Box 11"/>
            <p:cNvSpPr txBox="1">
              <a:spLocks noChangeArrowheads="1"/>
            </p:cNvSpPr>
            <p:nvPr/>
          </p:nvSpPr>
          <p:spPr bwMode="auto">
            <a:xfrm>
              <a:off x="2921" y="1617"/>
              <a:ext cx="93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M 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1225" name="Line 12"/>
            <p:cNvSpPr>
              <a:spLocks noChangeShapeType="1"/>
            </p:cNvSpPr>
            <p:nvPr/>
          </p:nvSpPr>
          <p:spPr bwMode="auto">
            <a:xfrm>
              <a:off x="2427" y="1889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26" name="Line 13"/>
            <p:cNvSpPr>
              <a:spLocks noChangeShapeType="1"/>
            </p:cNvSpPr>
            <p:nvPr/>
          </p:nvSpPr>
          <p:spPr bwMode="auto">
            <a:xfrm>
              <a:off x="2427" y="2252"/>
              <a:ext cx="103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27" name="Line 14"/>
            <p:cNvSpPr>
              <a:spLocks noChangeShapeType="1"/>
            </p:cNvSpPr>
            <p:nvPr/>
          </p:nvSpPr>
          <p:spPr bwMode="auto">
            <a:xfrm flipV="1">
              <a:off x="3458" y="1889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28" name="Line 15"/>
            <p:cNvSpPr>
              <a:spLocks noChangeShapeType="1"/>
            </p:cNvSpPr>
            <p:nvPr/>
          </p:nvSpPr>
          <p:spPr bwMode="auto">
            <a:xfrm>
              <a:off x="3458" y="1889"/>
              <a:ext cx="55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29" name="Line 16"/>
            <p:cNvSpPr>
              <a:spLocks noChangeShapeType="1"/>
            </p:cNvSpPr>
            <p:nvPr/>
          </p:nvSpPr>
          <p:spPr bwMode="auto">
            <a:xfrm flipV="1">
              <a:off x="4014" y="1481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30" name="Line 17"/>
            <p:cNvSpPr>
              <a:spLocks noChangeShapeType="1"/>
            </p:cNvSpPr>
            <p:nvPr/>
          </p:nvSpPr>
          <p:spPr bwMode="auto">
            <a:xfrm>
              <a:off x="1837" y="1890"/>
              <a:ext cx="590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31" name="Line 18"/>
            <p:cNvSpPr>
              <a:spLocks noChangeShapeType="1"/>
            </p:cNvSpPr>
            <p:nvPr/>
          </p:nvSpPr>
          <p:spPr bwMode="auto">
            <a:xfrm>
              <a:off x="1837" y="1480"/>
              <a:ext cx="2177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32" name="Line 19"/>
            <p:cNvSpPr>
              <a:spLocks noChangeShapeType="1"/>
            </p:cNvSpPr>
            <p:nvPr/>
          </p:nvSpPr>
          <p:spPr bwMode="auto">
            <a:xfrm flipV="1">
              <a:off x="1837" y="1481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51208" name="Text Box 2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3860800"/>
            <a:ext cx="7272338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6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6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 </a:t>
            </a:r>
            <a:r>
              <a:rPr lang="en-US" altLang="zh-CN" sz="36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36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机器上运行的</a:t>
            </a:r>
            <a:r>
              <a:rPr lang="en-US" altLang="zh-CN" sz="36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3600">
                <a:latin typeface="+mn-lt"/>
                <a:ea typeface="华文楷体" panose="02010600040101010101" pitchFamily="2" charset="-122"/>
              </a:rPr>
              <a:t>交叉编译器</a:t>
            </a:r>
          </a:p>
        </p:txBody>
      </p:sp>
      <p:grpSp>
        <p:nvGrpSpPr>
          <p:cNvPr id="51209" name="Group 22"/>
          <p:cNvGrpSpPr/>
          <p:nvPr/>
        </p:nvGrpSpPr>
        <p:grpSpPr bwMode="auto">
          <a:xfrm>
            <a:off x="2916238" y="4797425"/>
            <a:ext cx="3455987" cy="1225550"/>
            <a:chOff x="1837" y="1480"/>
            <a:chExt cx="2177" cy="772"/>
          </a:xfrm>
        </p:grpSpPr>
        <p:sp>
          <p:nvSpPr>
            <p:cNvPr id="51211" name="Text Box 23"/>
            <p:cNvSpPr txBox="1">
              <a:spLocks noChangeArrowheads="1"/>
            </p:cNvSpPr>
            <p:nvPr/>
          </p:nvSpPr>
          <p:spPr bwMode="auto">
            <a:xfrm>
              <a:off x="2370" y="1980"/>
              <a:ext cx="1226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M 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1212" name="Text Box 24"/>
            <p:cNvSpPr txBox="1">
              <a:spLocks noChangeArrowheads="1"/>
            </p:cNvSpPr>
            <p:nvPr/>
          </p:nvSpPr>
          <p:spPr bwMode="auto">
            <a:xfrm>
              <a:off x="1962" y="1617"/>
              <a:ext cx="680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b="0" baseline="-2500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1213" name="Text Box 25"/>
            <p:cNvSpPr txBox="1">
              <a:spLocks noChangeArrowheads="1"/>
            </p:cNvSpPr>
            <p:nvPr/>
          </p:nvSpPr>
          <p:spPr bwMode="auto">
            <a:xfrm>
              <a:off x="2926" y="1617"/>
              <a:ext cx="92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N 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1214" name="Line 26"/>
            <p:cNvSpPr>
              <a:spLocks noChangeShapeType="1"/>
            </p:cNvSpPr>
            <p:nvPr/>
          </p:nvSpPr>
          <p:spPr bwMode="auto">
            <a:xfrm>
              <a:off x="2427" y="1889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15" name="Line 27"/>
            <p:cNvSpPr>
              <a:spLocks noChangeShapeType="1"/>
            </p:cNvSpPr>
            <p:nvPr/>
          </p:nvSpPr>
          <p:spPr bwMode="auto">
            <a:xfrm>
              <a:off x="2427" y="2252"/>
              <a:ext cx="103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16" name="Line 28"/>
            <p:cNvSpPr>
              <a:spLocks noChangeShapeType="1"/>
            </p:cNvSpPr>
            <p:nvPr/>
          </p:nvSpPr>
          <p:spPr bwMode="auto">
            <a:xfrm flipV="1">
              <a:off x="3458" y="1889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17" name="Line 29"/>
            <p:cNvSpPr>
              <a:spLocks noChangeShapeType="1"/>
            </p:cNvSpPr>
            <p:nvPr/>
          </p:nvSpPr>
          <p:spPr bwMode="auto">
            <a:xfrm>
              <a:off x="3458" y="1889"/>
              <a:ext cx="55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18" name="Line 30"/>
            <p:cNvSpPr>
              <a:spLocks noChangeShapeType="1"/>
            </p:cNvSpPr>
            <p:nvPr/>
          </p:nvSpPr>
          <p:spPr bwMode="auto">
            <a:xfrm flipV="1">
              <a:off x="4014" y="1481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19" name="Line 31"/>
            <p:cNvSpPr>
              <a:spLocks noChangeShapeType="1"/>
            </p:cNvSpPr>
            <p:nvPr/>
          </p:nvSpPr>
          <p:spPr bwMode="auto">
            <a:xfrm>
              <a:off x="1837" y="1890"/>
              <a:ext cx="590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20" name="Line 32"/>
            <p:cNvSpPr>
              <a:spLocks noChangeShapeType="1"/>
            </p:cNvSpPr>
            <p:nvPr/>
          </p:nvSpPr>
          <p:spPr bwMode="auto">
            <a:xfrm>
              <a:off x="1837" y="1480"/>
              <a:ext cx="2177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21" name="Line 33"/>
            <p:cNvSpPr>
              <a:spLocks noChangeShapeType="1"/>
            </p:cNvSpPr>
            <p:nvPr/>
          </p:nvSpPr>
          <p:spPr bwMode="auto">
            <a:xfrm flipV="1">
              <a:off x="1837" y="1481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51210" name="Rectangle 34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编译程序与 </a:t>
            </a:r>
            <a:r>
              <a:rPr lang="en-US" altLang="zh-CN" sz="4000" b="0">
                <a:ea typeface="华文行楷" panose="02010800040101010101" pitchFamily="2" charset="-122"/>
              </a:rPr>
              <a:t>T</a:t>
            </a:r>
            <a:r>
              <a:rPr lang="en-US" altLang="zh-CN" sz="4000">
                <a:ea typeface="华文行楷" panose="02010800040101010101" pitchFamily="2" charset="-122"/>
              </a:rPr>
              <a:t> </a:t>
            </a:r>
            <a:r>
              <a:rPr lang="zh-CN" altLang="en-US" sz="4000">
                <a:ea typeface="华文行楷" panose="02010800040101010101" pitchFamily="2" charset="-122"/>
              </a:rPr>
              <a:t>型图</a:t>
            </a:r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7416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用已有的语言 </a:t>
            </a:r>
            <a:r>
              <a:rPr lang="en-US" altLang="zh-CN" sz="3200" b="0" i="1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3200" b="0" baseline="-25000"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实现新的语言 </a:t>
            </a:r>
            <a:r>
              <a:rPr lang="en-US" altLang="zh-CN" sz="3200" b="0" i="1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3200" b="0" baseline="-25000">
                <a:latin typeface="+mn-lt"/>
                <a:ea typeface="华文楷体" panose="02010600040101010101" pitchFamily="2" charset="-122"/>
              </a:rPr>
              <a:t>2</a:t>
            </a:r>
          </a:p>
        </p:txBody>
      </p:sp>
      <p:grpSp>
        <p:nvGrpSpPr>
          <p:cNvPr id="2" name="Group 63"/>
          <p:cNvGrpSpPr/>
          <p:nvPr/>
        </p:nvGrpSpPr>
        <p:grpSpPr bwMode="auto">
          <a:xfrm>
            <a:off x="1042988" y="2347913"/>
            <a:ext cx="3222625" cy="1296987"/>
            <a:chOff x="657" y="1207"/>
            <a:chExt cx="2030" cy="817"/>
          </a:xfrm>
        </p:grpSpPr>
        <p:sp>
          <p:nvSpPr>
            <p:cNvPr id="52258" name="Text Box 23"/>
            <p:cNvSpPr txBox="1">
              <a:spLocks noChangeArrowheads="1"/>
            </p:cNvSpPr>
            <p:nvPr/>
          </p:nvSpPr>
          <p:spPr bwMode="auto">
            <a:xfrm>
              <a:off x="691" y="1338"/>
              <a:ext cx="601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b="0" baseline="-25000"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2259" name="Text Box 12"/>
            <p:cNvSpPr txBox="1">
              <a:spLocks noChangeArrowheads="1"/>
            </p:cNvSpPr>
            <p:nvPr/>
          </p:nvSpPr>
          <p:spPr bwMode="auto">
            <a:xfrm>
              <a:off x="1235" y="1747"/>
              <a:ext cx="64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b="0" baseline="-2500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2260" name="Text Box 29"/>
            <p:cNvSpPr txBox="1">
              <a:spLocks noChangeArrowheads="1"/>
            </p:cNvSpPr>
            <p:nvPr/>
          </p:nvSpPr>
          <p:spPr bwMode="auto">
            <a:xfrm>
              <a:off x="1755" y="1338"/>
              <a:ext cx="898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M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2261" name="Line 31"/>
            <p:cNvSpPr>
              <a:spLocks noChangeShapeType="1"/>
            </p:cNvSpPr>
            <p:nvPr/>
          </p:nvSpPr>
          <p:spPr bwMode="auto">
            <a:xfrm flipH="1">
              <a:off x="657" y="1207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62" name="Line 32"/>
            <p:cNvSpPr>
              <a:spLocks noChangeShapeType="1"/>
            </p:cNvSpPr>
            <p:nvPr/>
          </p:nvSpPr>
          <p:spPr bwMode="auto">
            <a:xfrm>
              <a:off x="657" y="1615"/>
              <a:ext cx="578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63" name="Line 33"/>
            <p:cNvSpPr>
              <a:spLocks noChangeShapeType="1"/>
            </p:cNvSpPr>
            <p:nvPr/>
          </p:nvSpPr>
          <p:spPr bwMode="auto">
            <a:xfrm>
              <a:off x="1235" y="1615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64" name="Line 34"/>
            <p:cNvSpPr>
              <a:spLocks noChangeShapeType="1"/>
            </p:cNvSpPr>
            <p:nvPr/>
          </p:nvSpPr>
          <p:spPr bwMode="auto">
            <a:xfrm>
              <a:off x="1235" y="2023"/>
              <a:ext cx="692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65" name="Line 45"/>
            <p:cNvSpPr>
              <a:spLocks noChangeShapeType="1"/>
            </p:cNvSpPr>
            <p:nvPr/>
          </p:nvSpPr>
          <p:spPr bwMode="auto">
            <a:xfrm flipV="1">
              <a:off x="2687" y="1207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66" name="Line 46"/>
            <p:cNvSpPr>
              <a:spLocks noChangeShapeType="1"/>
            </p:cNvSpPr>
            <p:nvPr/>
          </p:nvSpPr>
          <p:spPr bwMode="auto">
            <a:xfrm>
              <a:off x="657" y="1207"/>
              <a:ext cx="203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Group 60"/>
          <p:cNvGrpSpPr/>
          <p:nvPr/>
        </p:nvGrpSpPr>
        <p:grpSpPr bwMode="auto">
          <a:xfrm>
            <a:off x="1116013" y="4221163"/>
            <a:ext cx="7488237" cy="1420812"/>
            <a:chOff x="703" y="2263"/>
            <a:chExt cx="4717" cy="895"/>
          </a:xfrm>
        </p:grpSpPr>
        <p:sp>
          <p:nvSpPr>
            <p:cNvPr id="52256" name="Text Box 22"/>
            <p:cNvSpPr txBox="1">
              <a:spLocks noChangeArrowheads="1"/>
            </p:cNvSpPr>
            <p:nvPr/>
          </p:nvSpPr>
          <p:spPr bwMode="auto">
            <a:xfrm>
              <a:off x="703" y="2263"/>
              <a:ext cx="4717" cy="6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+mn-lt"/>
                  <a:ea typeface="华文楷体" panose="02010600040101010101" pitchFamily="2" charset="-122"/>
                </a:rPr>
                <a:t>步骤：</a:t>
              </a:r>
            </a:p>
            <a:p>
              <a:pPr algn="l">
                <a:buFont typeface="Wingdings" panose="05000000000000000000" pitchFamily="2" charset="2"/>
                <a:buNone/>
              </a:pPr>
              <a:endParaRPr lang="zh-CN" altLang="en-US" sz="1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algn="l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(1</a:t>
              </a:r>
              <a:r>
                <a:rPr lang="zh-CN" altLang="en-US" sz="24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）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用</a:t>
              </a:r>
              <a:r>
                <a:rPr lang="en-US" altLang="zh-CN" sz="2400" b="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400" b="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语言编写</a:t>
              </a:r>
              <a:r>
                <a:rPr lang="en-US" altLang="zh-CN" sz="2400" b="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400" b="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语言到</a:t>
              </a:r>
              <a:r>
                <a:rPr lang="en-US" altLang="zh-CN" sz="2400" b="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M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机器语言的编译程序</a:t>
              </a:r>
            </a:p>
          </p:txBody>
        </p:sp>
        <p:sp>
          <p:nvSpPr>
            <p:cNvPr id="52257" name="Text Box 52"/>
            <p:cNvSpPr txBox="1">
              <a:spLocks noChangeArrowheads="1"/>
            </p:cNvSpPr>
            <p:nvPr/>
          </p:nvSpPr>
          <p:spPr bwMode="auto">
            <a:xfrm>
              <a:off x="703" y="2870"/>
              <a:ext cx="471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(2</a:t>
              </a:r>
              <a:r>
                <a:rPr lang="zh-CN" altLang="en-US" sz="24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）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将该</a:t>
              </a:r>
              <a:r>
                <a:rPr lang="en-US" altLang="zh-CN" sz="2400" b="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400" b="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语言编译程序用</a:t>
              </a:r>
              <a:r>
                <a:rPr lang="en-US" altLang="zh-CN" sz="2400" b="0" i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sz="2400" b="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语言编译程序进行编译</a:t>
              </a:r>
              <a:endPara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" name="Group 58"/>
          <p:cNvGrpSpPr/>
          <p:nvPr/>
        </p:nvGrpSpPr>
        <p:grpSpPr bwMode="auto">
          <a:xfrm>
            <a:off x="5508625" y="2347913"/>
            <a:ext cx="3311525" cy="1300162"/>
            <a:chOff x="3413" y="1207"/>
            <a:chExt cx="2086" cy="819"/>
          </a:xfrm>
        </p:grpSpPr>
        <p:sp>
          <p:nvSpPr>
            <p:cNvPr id="52247" name="Text Box 27"/>
            <p:cNvSpPr txBox="1">
              <a:spLocks noChangeArrowheads="1"/>
            </p:cNvSpPr>
            <p:nvPr/>
          </p:nvSpPr>
          <p:spPr bwMode="auto">
            <a:xfrm>
              <a:off x="4160" y="1751"/>
              <a:ext cx="89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M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2248" name="Text Box 28"/>
            <p:cNvSpPr txBox="1">
              <a:spLocks noChangeArrowheads="1"/>
            </p:cNvSpPr>
            <p:nvPr/>
          </p:nvSpPr>
          <p:spPr bwMode="auto">
            <a:xfrm>
              <a:off x="4535" y="1343"/>
              <a:ext cx="89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M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2249" name="Text Box 30"/>
            <p:cNvSpPr txBox="1">
              <a:spLocks noChangeArrowheads="1"/>
            </p:cNvSpPr>
            <p:nvPr/>
          </p:nvSpPr>
          <p:spPr bwMode="auto">
            <a:xfrm>
              <a:off x="3413" y="1338"/>
              <a:ext cx="680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b="0" baseline="-25000"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2250" name="Line 40"/>
            <p:cNvSpPr>
              <a:spLocks noChangeShapeType="1"/>
            </p:cNvSpPr>
            <p:nvPr/>
          </p:nvSpPr>
          <p:spPr bwMode="auto">
            <a:xfrm flipV="1">
              <a:off x="5136" y="1615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51" name="Line 41"/>
            <p:cNvSpPr>
              <a:spLocks noChangeShapeType="1"/>
            </p:cNvSpPr>
            <p:nvPr/>
          </p:nvSpPr>
          <p:spPr bwMode="auto">
            <a:xfrm>
              <a:off x="5136" y="1615"/>
              <a:ext cx="36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52" name="Line 42"/>
            <p:cNvSpPr>
              <a:spLocks noChangeShapeType="1"/>
            </p:cNvSpPr>
            <p:nvPr/>
          </p:nvSpPr>
          <p:spPr bwMode="auto">
            <a:xfrm flipV="1">
              <a:off x="5499" y="1207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53" name="Line 47"/>
            <p:cNvSpPr>
              <a:spLocks noChangeShapeType="1"/>
            </p:cNvSpPr>
            <p:nvPr/>
          </p:nvSpPr>
          <p:spPr bwMode="auto">
            <a:xfrm flipV="1">
              <a:off x="3413" y="1207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54" name="Line 48"/>
            <p:cNvSpPr>
              <a:spLocks noChangeShapeType="1"/>
            </p:cNvSpPr>
            <p:nvPr/>
          </p:nvSpPr>
          <p:spPr bwMode="auto">
            <a:xfrm>
              <a:off x="3413" y="1207"/>
              <a:ext cx="208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55" name="Line 55"/>
            <p:cNvSpPr>
              <a:spLocks noChangeShapeType="1"/>
            </p:cNvSpPr>
            <p:nvPr/>
          </p:nvSpPr>
          <p:spPr bwMode="auto">
            <a:xfrm>
              <a:off x="4059" y="2024"/>
              <a:ext cx="1089" cy="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" name="Group 62"/>
          <p:cNvGrpSpPr/>
          <p:nvPr/>
        </p:nvGrpSpPr>
        <p:grpSpPr bwMode="auto">
          <a:xfrm>
            <a:off x="3059113" y="2997200"/>
            <a:ext cx="3455987" cy="1225550"/>
            <a:chOff x="2064" y="1887"/>
            <a:chExt cx="2177" cy="772"/>
          </a:xfrm>
        </p:grpSpPr>
        <p:sp>
          <p:nvSpPr>
            <p:cNvPr id="52236" name="Text Box 14"/>
            <p:cNvSpPr txBox="1">
              <a:spLocks noChangeArrowheads="1"/>
            </p:cNvSpPr>
            <p:nvPr/>
          </p:nvSpPr>
          <p:spPr bwMode="auto">
            <a:xfrm>
              <a:off x="2597" y="2387"/>
              <a:ext cx="1226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M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2237" name="Text Box 24"/>
            <p:cNvSpPr txBox="1">
              <a:spLocks noChangeArrowheads="1"/>
            </p:cNvSpPr>
            <p:nvPr/>
          </p:nvSpPr>
          <p:spPr bwMode="auto">
            <a:xfrm>
              <a:off x="2189" y="2024"/>
              <a:ext cx="680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en-US" altLang="zh-CN" b="0" baseline="-25000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2238" name="Text Box 26"/>
            <p:cNvSpPr txBox="1">
              <a:spLocks noChangeArrowheads="1"/>
            </p:cNvSpPr>
            <p:nvPr/>
          </p:nvSpPr>
          <p:spPr bwMode="auto">
            <a:xfrm>
              <a:off x="3169" y="2024"/>
              <a:ext cx="89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M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2239" name="Line 35"/>
            <p:cNvSpPr>
              <a:spLocks noChangeShapeType="1"/>
            </p:cNvSpPr>
            <p:nvPr/>
          </p:nvSpPr>
          <p:spPr bwMode="auto">
            <a:xfrm>
              <a:off x="2654" y="229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40" name="Line 36"/>
            <p:cNvSpPr>
              <a:spLocks noChangeShapeType="1"/>
            </p:cNvSpPr>
            <p:nvPr/>
          </p:nvSpPr>
          <p:spPr bwMode="auto">
            <a:xfrm>
              <a:off x="2654" y="2659"/>
              <a:ext cx="103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41" name="Line 37"/>
            <p:cNvSpPr>
              <a:spLocks noChangeShapeType="1"/>
            </p:cNvSpPr>
            <p:nvPr/>
          </p:nvSpPr>
          <p:spPr bwMode="auto">
            <a:xfrm flipV="1">
              <a:off x="3685" y="229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42" name="Line 38"/>
            <p:cNvSpPr>
              <a:spLocks noChangeShapeType="1"/>
            </p:cNvSpPr>
            <p:nvPr/>
          </p:nvSpPr>
          <p:spPr bwMode="auto">
            <a:xfrm>
              <a:off x="3685" y="2296"/>
              <a:ext cx="55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43" name="Line 39"/>
            <p:cNvSpPr>
              <a:spLocks noChangeShapeType="1"/>
            </p:cNvSpPr>
            <p:nvPr/>
          </p:nvSpPr>
          <p:spPr bwMode="auto">
            <a:xfrm flipV="1">
              <a:off x="4241" y="1888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44" name="Line 53"/>
            <p:cNvSpPr>
              <a:spLocks noChangeShapeType="1"/>
            </p:cNvSpPr>
            <p:nvPr/>
          </p:nvSpPr>
          <p:spPr bwMode="auto">
            <a:xfrm>
              <a:off x="2064" y="2297"/>
              <a:ext cx="590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45" name="Line 54"/>
            <p:cNvSpPr>
              <a:spLocks noChangeShapeType="1"/>
            </p:cNvSpPr>
            <p:nvPr/>
          </p:nvSpPr>
          <p:spPr bwMode="auto">
            <a:xfrm>
              <a:off x="2064" y="1887"/>
              <a:ext cx="2177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246" name="Line 61"/>
            <p:cNvSpPr>
              <a:spLocks noChangeShapeType="1"/>
            </p:cNvSpPr>
            <p:nvPr/>
          </p:nvSpPr>
          <p:spPr bwMode="auto">
            <a:xfrm flipV="1">
              <a:off x="2064" y="1888"/>
              <a:ext cx="0" cy="4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52235" name="Rectangle 64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编译程序与 </a:t>
            </a:r>
            <a:r>
              <a:rPr lang="en-US" altLang="zh-CN" sz="4000" b="0">
                <a:ea typeface="华文行楷" panose="02010800040101010101" pitchFamily="2" charset="-122"/>
              </a:rPr>
              <a:t>T</a:t>
            </a:r>
            <a:r>
              <a:rPr lang="en-US" altLang="zh-CN" sz="4000">
                <a:ea typeface="华文行楷" panose="02010800040101010101" pitchFamily="2" charset="-122"/>
              </a:rPr>
              <a:t> </a:t>
            </a:r>
            <a:r>
              <a:rPr lang="zh-CN" altLang="en-US" sz="4000">
                <a:ea typeface="华文行楷" panose="02010800040101010101" pitchFamily="2" charset="-122"/>
              </a:rPr>
              <a:t>型图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7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1" name="AutoShape 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2" name="AutoShape 7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3" name="AutoShape 7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4" name="Text Box 7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1120775"/>
            <a:ext cx="388778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编译程序的移植</a:t>
            </a:r>
            <a:endParaRPr lang="zh-CN" altLang="en-US" sz="32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5" name="Text Box 79"/>
          <p:cNvSpPr txBox="1">
            <a:spLocks noChangeArrowheads="1"/>
          </p:cNvSpPr>
          <p:nvPr/>
        </p:nvSpPr>
        <p:spPr bwMode="auto">
          <a:xfrm>
            <a:off x="755650" y="4437063"/>
            <a:ext cx="8208963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将机器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上的语言 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移植到机器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，步骤：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用</a:t>
            </a:r>
            <a:r>
              <a:rPr lang="en-US" altLang="zh-CN" sz="2400" b="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="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语言编写 </a:t>
            </a:r>
            <a:r>
              <a:rPr lang="en-US" altLang="zh-CN" sz="2400" b="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="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语言到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机器语言的编译程序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(2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用</a:t>
            </a:r>
            <a:r>
              <a:rPr lang="en-US" altLang="zh-CN" sz="2400" b="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编译程序对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进行编译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产生一个能在机器 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上运行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产生 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="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机器代码的编译程序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Y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交叉编译程序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(3</a:t>
            </a:r>
            <a:r>
              <a:rPr lang="zh-CN" altLang="en-US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再用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sz="28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进行编译，得到可以在机器 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上运行的</a:t>
            </a:r>
            <a:r>
              <a:rPr lang="en-US" altLang="zh-CN" sz="2400" b="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语言编译程序</a:t>
            </a:r>
          </a:p>
        </p:txBody>
      </p:sp>
      <p:grpSp>
        <p:nvGrpSpPr>
          <p:cNvPr id="2" name="Group 160"/>
          <p:cNvGrpSpPr/>
          <p:nvPr/>
        </p:nvGrpSpPr>
        <p:grpSpPr bwMode="auto">
          <a:xfrm>
            <a:off x="3092450" y="1989137"/>
            <a:ext cx="2755900" cy="1073149"/>
            <a:chOff x="1948" y="1253"/>
            <a:chExt cx="1736" cy="676"/>
          </a:xfrm>
        </p:grpSpPr>
        <p:sp>
          <p:nvSpPr>
            <p:cNvPr id="53301" name="Text Box 118"/>
            <p:cNvSpPr txBox="1">
              <a:spLocks noChangeArrowheads="1"/>
            </p:cNvSpPr>
            <p:nvPr/>
          </p:nvSpPr>
          <p:spPr bwMode="auto">
            <a:xfrm>
              <a:off x="2595" y="1332"/>
              <a:ext cx="1089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3302" name="Text Box 116"/>
            <p:cNvSpPr txBox="1">
              <a:spLocks noChangeArrowheads="1"/>
            </p:cNvSpPr>
            <p:nvPr/>
          </p:nvSpPr>
          <p:spPr bwMode="auto">
            <a:xfrm>
              <a:off x="2265" y="1695"/>
              <a:ext cx="64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3303" name="Text Box 117"/>
            <p:cNvSpPr txBox="1">
              <a:spLocks noChangeArrowheads="1"/>
            </p:cNvSpPr>
            <p:nvPr/>
          </p:nvSpPr>
          <p:spPr bwMode="auto">
            <a:xfrm>
              <a:off x="1948" y="1328"/>
              <a:ext cx="64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3304" name="Line 146"/>
            <p:cNvSpPr>
              <a:spLocks noChangeShapeType="1"/>
            </p:cNvSpPr>
            <p:nvPr/>
          </p:nvSpPr>
          <p:spPr bwMode="auto">
            <a:xfrm flipV="1">
              <a:off x="1973" y="1253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305" name="Line 147"/>
            <p:cNvSpPr>
              <a:spLocks noChangeShapeType="1"/>
            </p:cNvSpPr>
            <p:nvPr/>
          </p:nvSpPr>
          <p:spPr bwMode="auto">
            <a:xfrm>
              <a:off x="1973" y="1253"/>
              <a:ext cx="154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306" name="Line 148"/>
            <p:cNvSpPr>
              <a:spLocks noChangeShapeType="1"/>
            </p:cNvSpPr>
            <p:nvPr/>
          </p:nvSpPr>
          <p:spPr bwMode="auto">
            <a:xfrm>
              <a:off x="3515" y="1253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Group 163"/>
          <p:cNvGrpSpPr/>
          <p:nvPr/>
        </p:nvGrpSpPr>
        <p:grpSpPr bwMode="auto">
          <a:xfrm>
            <a:off x="827088" y="2565400"/>
            <a:ext cx="2736850" cy="1150938"/>
            <a:chOff x="521" y="1616"/>
            <a:chExt cx="1724" cy="725"/>
          </a:xfrm>
        </p:grpSpPr>
        <p:sp>
          <p:nvSpPr>
            <p:cNvPr id="53292" name="Text Box 82"/>
            <p:cNvSpPr txBox="1">
              <a:spLocks noChangeArrowheads="1"/>
            </p:cNvSpPr>
            <p:nvPr/>
          </p:nvSpPr>
          <p:spPr bwMode="auto">
            <a:xfrm>
              <a:off x="1280" y="1695"/>
              <a:ext cx="874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3293" name="Text Box 83"/>
            <p:cNvSpPr txBox="1">
              <a:spLocks noChangeArrowheads="1"/>
            </p:cNvSpPr>
            <p:nvPr/>
          </p:nvSpPr>
          <p:spPr bwMode="auto">
            <a:xfrm>
              <a:off x="542" y="1695"/>
              <a:ext cx="556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3294" name="Text Box 108"/>
            <p:cNvSpPr txBox="1">
              <a:spLocks noChangeArrowheads="1"/>
            </p:cNvSpPr>
            <p:nvPr/>
          </p:nvSpPr>
          <p:spPr bwMode="auto">
            <a:xfrm>
              <a:off x="859" y="2058"/>
              <a:ext cx="64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3295" name="Line 122"/>
            <p:cNvSpPr>
              <a:spLocks noChangeShapeType="1"/>
            </p:cNvSpPr>
            <p:nvPr/>
          </p:nvSpPr>
          <p:spPr bwMode="auto">
            <a:xfrm>
              <a:off x="521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96" name="Line 123"/>
            <p:cNvSpPr>
              <a:spLocks noChangeShapeType="1"/>
            </p:cNvSpPr>
            <p:nvPr/>
          </p:nvSpPr>
          <p:spPr bwMode="auto">
            <a:xfrm>
              <a:off x="521" y="1979"/>
              <a:ext cx="40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97" name="Line 124"/>
            <p:cNvSpPr>
              <a:spLocks noChangeShapeType="1"/>
            </p:cNvSpPr>
            <p:nvPr/>
          </p:nvSpPr>
          <p:spPr bwMode="auto">
            <a:xfrm>
              <a:off x="930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98" name="Line 125"/>
            <p:cNvSpPr>
              <a:spLocks noChangeShapeType="1"/>
            </p:cNvSpPr>
            <p:nvPr/>
          </p:nvSpPr>
          <p:spPr bwMode="auto">
            <a:xfrm>
              <a:off x="930" y="2341"/>
              <a:ext cx="54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99" name="Line 144"/>
            <p:cNvSpPr>
              <a:spLocks noChangeShapeType="1"/>
            </p:cNvSpPr>
            <p:nvPr/>
          </p:nvSpPr>
          <p:spPr bwMode="auto">
            <a:xfrm flipV="1">
              <a:off x="2245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300" name="Line 145"/>
            <p:cNvSpPr>
              <a:spLocks noChangeShapeType="1"/>
            </p:cNvSpPr>
            <p:nvPr/>
          </p:nvSpPr>
          <p:spPr bwMode="auto">
            <a:xfrm>
              <a:off x="521" y="1616"/>
              <a:ext cx="172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3258" name="Group 164"/>
          <p:cNvGrpSpPr/>
          <p:nvPr/>
        </p:nvGrpSpPr>
        <p:grpSpPr bwMode="auto">
          <a:xfrm>
            <a:off x="2339975" y="3141663"/>
            <a:ext cx="2663825" cy="1150937"/>
            <a:chOff x="1474" y="1979"/>
            <a:chExt cx="1678" cy="725"/>
          </a:xfrm>
        </p:grpSpPr>
        <p:sp>
          <p:nvSpPr>
            <p:cNvPr id="53280" name="Line 140"/>
            <p:cNvSpPr>
              <a:spLocks noChangeShapeType="1"/>
            </p:cNvSpPr>
            <p:nvPr/>
          </p:nvSpPr>
          <p:spPr bwMode="auto">
            <a:xfrm flipH="1">
              <a:off x="1474" y="1979"/>
              <a:ext cx="77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81" name="Line 141"/>
            <p:cNvSpPr>
              <a:spLocks noChangeShapeType="1"/>
            </p:cNvSpPr>
            <p:nvPr/>
          </p:nvSpPr>
          <p:spPr bwMode="auto">
            <a:xfrm>
              <a:off x="1474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82" name="Text Box 110"/>
            <p:cNvSpPr txBox="1">
              <a:spLocks noChangeArrowheads="1"/>
            </p:cNvSpPr>
            <p:nvPr/>
          </p:nvSpPr>
          <p:spPr bwMode="auto">
            <a:xfrm>
              <a:off x="1474" y="2065"/>
              <a:ext cx="544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3283" name="Text Box 109"/>
            <p:cNvSpPr txBox="1">
              <a:spLocks noChangeArrowheads="1"/>
            </p:cNvSpPr>
            <p:nvPr/>
          </p:nvSpPr>
          <p:spPr bwMode="auto">
            <a:xfrm>
              <a:off x="1824" y="2428"/>
              <a:ext cx="90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3284" name="Text Box 111"/>
            <p:cNvSpPr txBox="1">
              <a:spLocks noChangeArrowheads="1"/>
            </p:cNvSpPr>
            <p:nvPr/>
          </p:nvSpPr>
          <p:spPr bwMode="auto">
            <a:xfrm>
              <a:off x="2186" y="2065"/>
              <a:ext cx="908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3285" name="Line 126"/>
            <p:cNvSpPr>
              <a:spLocks noChangeShapeType="1"/>
            </p:cNvSpPr>
            <p:nvPr/>
          </p:nvSpPr>
          <p:spPr bwMode="auto">
            <a:xfrm>
              <a:off x="1837" y="2341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86" name="Line 127"/>
            <p:cNvSpPr>
              <a:spLocks noChangeShapeType="1"/>
            </p:cNvSpPr>
            <p:nvPr/>
          </p:nvSpPr>
          <p:spPr bwMode="auto">
            <a:xfrm>
              <a:off x="1837" y="2704"/>
              <a:ext cx="81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87" name="Line 128"/>
            <p:cNvSpPr>
              <a:spLocks noChangeShapeType="1"/>
            </p:cNvSpPr>
            <p:nvPr/>
          </p:nvSpPr>
          <p:spPr bwMode="auto">
            <a:xfrm flipV="1">
              <a:off x="2653" y="2341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88" name="Line 129"/>
            <p:cNvSpPr>
              <a:spLocks noChangeShapeType="1"/>
            </p:cNvSpPr>
            <p:nvPr/>
          </p:nvSpPr>
          <p:spPr bwMode="auto">
            <a:xfrm>
              <a:off x="2653" y="2341"/>
              <a:ext cx="49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89" name="Line 139"/>
            <p:cNvSpPr>
              <a:spLocks noChangeShapeType="1"/>
            </p:cNvSpPr>
            <p:nvPr/>
          </p:nvSpPr>
          <p:spPr bwMode="auto">
            <a:xfrm flipV="1">
              <a:off x="3152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90" name="Line 150"/>
            <p:cNvSpPr>
              <a:spLocks noChangeShapeType="1"/>
            </p:cNvSpPr>
            <p:nvPr/>
          </p:nvSpPr>
          <p:spPr bwMode="auto">
            <a:xfrm>
              <a:off x="1474" y="2341"/>
              <a:ext cx="36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91" name="Line 152"/>
            <p:cNvSpPr>
              <a:spLocks noChangeShapeType="1"/>
            </p:cNvSpPr>
            <p:nvPr/>
          </p:nvSpPr>
          <p:spPr bwMode="auto">
            <a:xfrm>
              <a:off x="2245" y="1979"/>
              <a:ext cx="907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" name="Group 157"/>
          <p:cNvGrpSpPr/>
          <p:nvPr/>
        </p:nvGrpSpPr>
        <p:grpSpPr bwMode="auto">
          <a:xfrm>
            <a:off x="4551363" y="2565400"/>
            <a:ext cx="2592387" cy="1150938"/>
            <a:chOff x="2867" y="1616"/>
            <a:chExt cx="1633" cy="725"/>
          </a:xfrm>
        </p:grpSpPr>
        <p:sp>
          <p:nvSpPr>
            <p:cNvPr id="53271" name="Text Box 112"/>
            <p:cNvSpPr txBox="1">
              <a:spLocks noChangeArrowheads="1"/>
            </p:cNvSpPr>
            <p:nvPr/>
          </p:nvSpPr>
          <p:spPr bwMode="auto">
            <a:xfrm>
              <a:off x="3230" y="2058"/>
              <a:ext cx="908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3272" name="Text Box 113"/>
            <p:cNvSpPr txBox="1">
              <a:spLocks noChangeArrowheads="1"/>
            </p:cNvSpPr>
            <p:nvPr/>
          </p:nvSpPr>
          <p:spPr bwMode="auto">
            <a:xfrm>
              <a:off x="2867" y="1702"/>
              <a:ext cx="64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3273" name="Text Box 114"/>
            <p:cNvSpPr txBox="1">
              <a:spLocks noChangeArrowheads="1"/>
            </p:cNvSpPr>
            <p:nvPr/>
          </p:nvSpPr>
          <p:spPr bwMode="auto">
            <a:xfrm>
              <a:off x="3547" y="1695"/>
              <a:ext cx="953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3274" name="Line 130"/>
            <p:cNvSpPr>
              <a:spLocks noChangeShapeType="1"/>
            </p:cNvSpPr>
            <p:nvPr/>
          </p:nvSpPr>
          <p:spPr bwMode="auto">
            <a:xfrm flipV="1">
              <a:off x="4105" y="1979"/>
              <a:ext cx="0" cy="36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75" name="Line 131"/>
            <p:cNvSpPr>
              <a:spLocks noChangeShapeType="1"/>
            </p:cNvSpPr>
            <p:nvPr/>
          </p:nvSpPr>
          <p:spPr bwMode="auto">
            <a:xfrm>
              <a:off x="4105" y="1979"/>
              <a:ext cx="36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76" name="Line 137"/>
            <p:cNvSpPr>
              <a:spLocks noChangeShapeType="1"/>
            </p:cNvSpPr>
            <p:nvPr/>
          </p:nvSpPr>
          <p:spPr bwMode="auto">
            <a:xfrm flipV="1">
              <a:off x="4468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77" name="Line 138"/>
            <p:cNvSpPr>
              <a:spLocks noChangeShapeType="1"/>
            </p:cNvSpPr>
            <p:nvPr/>
          </p:nvSpPr>
          <p:spPr bwMode="auto">
            <a:xfrm flipH="1">
              <a:off x="2880" y="1616"/>
              <a:ext cx="1588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78" name="Line 143"/>
            <p:cNvSpPr>
              <a:spLocks noChangeShapeType="1"/>
            </p:cNvSpPr>
            <p:nvPr/>
          </p:nvSpPr>
          <p:spPr bwMode="auto">
            <a:xfrm>
              <a:off x="2880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79" name="Line 153"/>
            <p:cNvSpPr>
              <a:spLocks noChangeShapeType="1"/>
            </p:cNvSpPr>
            <p:nvPr/>
          </p:nvSpPr>
          <p:spPr bwMode="auto">
            <a:xfrm>
              <a:off x="3152" y="2341"/>
              <a:ext cx="95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6" name="Group 159"/>
          <p:cNvGrpSpPr/>
          <p:nvPr/>
        </p:nvGrpSpPr>
        <p:grpSpPr bwMode="auto">
          <a:xfrm>
            <a:off x="6280150" y="1989138"/>
            <a:ext cx="2540000" cy="1152525"/>
            <a:chOff x="3956" y="1253"/>
            <a:chExt cx="1600" cy="726"/>
          </a:xfrm>
        </p:grpSpPr>
        <p:sp>
          <p:nvSpPr>
            <p:cNvPr id="53262" name="Text Box 115"/>
            <p:cNvSpPr txBox="1">
              <a:spLocks noChangeArrowheads="1"/>
            </p:cNvSpPr>
            <p:nvPr/>
          </p:nvSpPr>
          <p:spPr bwMode="auto">
            <a:xfrm>
              <a:off x="4500" y="1695"/>
              <a:ext cx="875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3263" name="Text Box 119"/>
            <p:cNvSpPr txBox="1">
              <a:spLocks noChangeArrowheads="1"/>
            </p:cNvSpPr>
            <p:nvPr/>
          </p:nvSpPr>
          <p:spPr bwMode="auto">
            <a:xfrm>
              <a:off x="3956" y="1332"/>
              <a:ext cx="64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 i="1">
                  <a:latin typeface="+mn-lt"/>
                  <a:ea typeface="华文楷体" panose="02010600040101010101" pitchFamily="2" charset="-122"/>
                </a:rPr>
                <a:t>L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语言</a:t>
              </a:r>
            </a:p>
          </p:txBody>
        </p:sp>
        <p:sp>
          <p:nvSpPr>
            <p:cNvPr id="53264" name="Text Box 120"/>
            <p:cNvSpPr txBox="1">
              <a:spLocks noChangeArrowheads="1"/>
            </p:cNvSpPr>
            <p:nvPr/>
          </p:nvSpPr>
          <p:spPr bwMode="auto">
            <a:xfrm>
              <a:off x="4649" y="1336"/>
              <a:ext cx="907" cy="2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b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zh-CN" altLang="en-US" b="0">
                  <a:latin typeface="+mn-lt"/>
                  <a:ea typeface="华文楷体" panose="02010600040101010101" pitchFamily="2" charset="-122"/>
                </a:rPr>
                <a:t>机器语言</a:t>
              </a:r>
            </a:p>
          </p:txBody>
        </p:sp>
        <p:sp>
          <p:nvSpPr>
            <p:cNvPr id="53265" name="Line 132"/>
            <p:cNvSpPr>
              <a:spLocks noChangeShapeType="1"/>
            </p:cNvSpPr>
            <p:nvPr/>
          </p:nvSpPr>
          <p:spPr bwMode="auto">
            <a:xfrm flipV="1">
              <a:off x="5329" y="1616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66" name="Line 133"/>
            <p:cNvSpPr>
              <a:spLocks noChangeShapeType="1"/>
            </p:cNvSpPr>
            <p:nvPr/>
          </p:nvSpPr>
          <p:spPr bwMode="auto">
            <a:xfrm>
              <a:off x="5329" y="1616"/>
              <a:ext cx="18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67" name="Line 134"/>
            <p:cNvSpPr>
              <a:spLocks noChangeShapeType="1"/>
            </p:cNvSpPr>
            <p:nvPr/>
          </p:nvSpPr>
          <p:spPr bwMode="auto">
            <a:xfrm flipV="1">
              <a:off x="5511" y="1253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68" name="Line 135"/>
            <p:cNvSpPr>
              <a:spLocks noChangeShapeType="1"/>
            </p:cNvSpPr>
            <p:nvPr/>
          </p:nvSpPr>
          <p:spPr bwMode="auto">
            <a:xfrm flipH="1">
              <a:off x="4014" y="1253"/>
              <a:ext cx="1497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69" name="Line 136"/>
            <p:cNvSpPr>
              <a:spLocks noChangeShapeType="1"/>
            </p:cNvSpPr>
            <p:nvPr/>
          </p:nvSpPr>
          <p:spPr bwMode="auto">
            <a:xfrm>
              <a:off x="4014" y="1253"/>
              <a:ext cx="0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3270" name="Line 156"/>
            <p:cNvSpPr>
              <a:spLocks noChangeShapeType="1"/>
            </p:cNvSpPr>
            <p:nvPr/>
          </p:nvSpPr>
          <p:spPr bwMode="auto">
            <a:xfrm>
              <a:off x="4468" y="1979"/>
              <a:ext cx="86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53261" name="Rectangle 165"/>
          <p:cNvSpPr>
            <a:spLocks noChangeArrowheads="1"/>
          </p:cNvSpPr>
          <p:nvPr/>
        </p:nvSpPr>
        <p:spPr bwMode="auto">
          <a:xfrm>
            <a:off x="1512888" y="188913"/>
            <a:ext cx="442753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anose="02010800040101010101" pitchFamily="2" charset="-122"/>
              </a:rPr>
              <a:t>编译程序与 </a:t>
            </a:r>
            <a:r>
              <a:rPr lang="en-US" altLang="zh-CN" sz="4000" b="0">
                <a:ea typeface="华文行楷" panose="02010800040101010101" pitchFamily="2" charset="-122"/>
              </a:rPr>
              <a:t>T</a:t>
            </a:r>
            <a:r>
              <a:rPr lang="en-US" altLang="zh-CN" sz="4000">
                <a:ea typeface="华文行楷" panose="02010800040101010101" pitchFamily="2" charset="-122"/>
              </a:rPr>
              <a:t> </a:t>
            </a:r>
            <a:r>
              <a:rPr lang="zh-CN" altLang="en-US" sz="4000">
                <a:ea typeface="华文行楷" panose="02010800040101010101" pitchFamily="2" charset="-122"/>
              </a:rPr>
              <a:t>型图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4128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教学形式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476375" y="21177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课内学习和课外学习</a:t>
            </a:r>
            <a:r>
              <a:rPr lang="zh-CN" altLang="en-GB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内容互补</a:t>
            </a:r>
          </a:p>
        </p:txBody>
      </p:sp>
      <p:sp>
        <p:nvSpPr>
          <p:cNvPr id="54276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6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7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1908175" y="3141663"/>
            <a:ext cx="4967288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zh-CN" altLang="en-US" sz="4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原理 </a:t>
            </a:r>
            <a:r>
              <a:rPr lang="en-US" altLang="zh-CN" sz="4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 </a:t>
            </a:r>
            <a:r>
              <a:rPr lang="zh-CN" altLang="en-US" sz="4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技术 </a:t>
            </a:r>
            <a:r>
              <a:rPr lang="en-US" altLang="zh-CN" sz="4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 </a:t>
            </a:r>
            <a:r>
              <a:rPr lang="zh-CN" altLang="en-US" sz="4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工具</a:t>
            </a:r>
            <a:endParaRPr lang="zh-CN" altLang="en-US" sz="4000" b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2484438" y="3789363"/>
            <a:ext cx="1582737" cy="1511300"/>
            <a:chOff x="1655" y="2387"/>
            <a:chExt cx="862" cy="952"/>
          </a:xfrm>
        </p:grpSpPr>
        <p:sp>
          <p:nvSpPr>
            <p:cNvPr id="54287" name="Rectangle 11"/>
            <p:cNvSpPr>
              <a:spLocks noChangeArrowheads="1"/>
            </p:cNvSpPr>
            <p:nvPr/>
          </p:nvSpPr>
          <p:spPr bwMode="auto">
            <a:xfrm>
              <a:off x="1882" y="3012"/>
              <a:ext cx="566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kumimoji="0" lang="zh-CN" altLang="en-GB" sz="2800">
                  <a:latin typeface="+mn-lt"/>
                  <a:ea typeface="华文楷体" panose="02010600040101010101" pitchFamily="2" charset="-122"/>
                </a:rPr>
                <a:t>课内</a:t>
              </a:r>
              <a:endParaRPr kumimoji="0" lang="zh-CN" altLang="en-US" sz="280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4288" name="Line 12"/>
            <p:cNvSpPr>
              <a:spLocks noChangeShapeType="1"/>
            </p:cNvSpPr>
            <p:nvPr/>
          </p:nvSpPr>
          <p:spPr bwMode="auto">
            <a:xfrm>
              <a:off x="1655" y="2387"/>
              <a:ext cx="363" cy="635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4289" name="Line 13"/>
            <p:cNvSpPr>
              <a:spLocks noChangeShapeType="1"/>
            </p:cNvSpPr>
            <p:nvPr/>
          </p:nvSpPr>
          <p:spPr bwMode="auto">
            <a:xfrm flipH="1">
              <a:off x="2200" y="2432"/>
              <a:ext cx="317" cy="590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4643438" y="3789363"/>
            <a:ext cx="1584325" cy="1511300"/>
            <a:chOff x="2925" y="2387"/>
            <a:chExt cx="862" cy="952"/>
          </a:xfrm>
        </p:grpSpPr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3145" y="3012"/>
              <a:ext cx="489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kumimoji="0" lang="zh-CN" altLang="en-GB" sz="2800">
                  <a:latin typeface="+mn-lt"/>
                  <a:ea typeface="华文楷体" panose="02010600040101010101" pitchFamily="2" charset="-122"/>
                </a:rPr>
                <a:t>课外</a:t>
              </a:r>
              <a:endParaRPr kumimoji="0" lang="zh-CN" altLang="en-US" sz="280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4285" name="Line 16"/>
            <p:cNvSpPr>
              <a:spLocks noChangeShapeType="1"/>
            </p:cNvSpPr>
            <p:nvPr/>
          </p:nvSpPr>
          <p:spPr bwMode="auto">
            <a:xfrm>
              <a:off x="2925" y="2432"/>
              <a:ext cx="363" cy="635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4286" name="Line 17"/>
            <p:cNvSpPr>
              <a:spLocks noChangeShapeType="1"/>
            </p:cNvSpPr>
            <p:nvPr/>
          </p:nvSpPr>
          <p:spPr bwMode="auto">
            <a:xfrm flipH="1">
              <a:off x="3470" y="2387"/>
              <a:ext cx="317" cy="680"/>
            </a:xfrm>
            <a:prstGeom prst="line">
              <a:avLst/>
            </a:prstGeom>
            <a:noFill/>
            <a:ln w="3175" cap="rnd">
              <a:solidFill>
                <a:srgbClr val="80008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5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 dirty="0">
                <a:latin typeface="+mn-lt"/>
                <a:ea typeface="华文楷体" panose="02010600040101010101" pitchFamily="2" charset="-122"/>
              </a:rPr>
              <a:t> 教学内容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 dirty="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300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6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AutoShape 7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93AE6012-A631-4F47-9DBF-0D7190145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844675"/>
            <a:ext cx="2087563" cy="3097213"/>
          </a:xfrm>
          <a:prstGeom prst="wedgeEllipseCallout">
            <a:avLst>
              <a:gd name="adj1" fmla="val -113801"/>
              <a:gd name="adj2" fmla="val -18528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defTabSz="457200">
              <a:buClr>
                <a:srgbClr val="333399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b="0" dirty="0">
                <a:latin typeface="Comic Sans MS" pitchFamily="66" charset="0"/>
                <a:ea typeface="华文行楷" pitchFamily="2" charset="-122"/>
              </a:rPr>
              <a:t>基本概念</a:t>
            </a:r>
          </a:p>
          <a:p>
            <a:pPr marL="457200" indent="-457200" algn="l" defTabSz="45720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b="0" dirty="0">
                <a:latin typeface="Comic Sans MS" pitchFamily="66" charset="0"/>
                <a:ea typeface="华文行楷" pitchFamily="2" charset="-122"/>
              </a:rPr>
              <a:t>逻辑结构</a:t>
            </a:r>
          </a:p>
          <a:p>
            <a:pPr marL="457200" indent="-457200" algn="l" defTabSz="45720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b="0" dirty="0">
                <a:latin typeface="Comic Sans MS" pitchFamily="66" charset="0"/>
                <a:ea typeface="华文行楷" pitchFamily="2" charset="-122"/>
              </a:rPr>
              <a:t>组织方式</a:t>
            </a:r>
          </a:p>
          <a:p>
            <a:pPr marL="457200" indent="-457200" algn="l" defTabSz="45720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b="0" dirty="0">
                <a:latin typeface="Comic Sans MS" pitchFamily="66" charset="0"/>
                <a:ea typeface="华文行楷" pitchFamily="2" charset="-122"/>
              </a:rPr>
              <a:t>伙伴程序</a:t>
            </a:r>
          </a:p>
          <a:p>
            <a:pPr marL="457200" indent="-457200" algn="l" defTabSz="45720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b="0" dirty="0">
                <a:latin typeface="Comic Sans MS" pitchFamily="66" charset="0"/>
                <a:ea typeface="华文行楷" pitchFamily="2" charset="-122"/>
              </a:rPr>
              <a:t>生成环境</a:t>
            </a:r>
          </a:p>
          <a:p>
            <a:pPr marL="457200" indent="-457200" algn="l" defTabSz="457200">
              <a:buClr>
                <a:srgbClr val="333399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</a:rPr>
              <a:t>2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  <a:p>
            <a:pPr marL="457200" indent="-457200" algn="l" defTabSz="457200">
              <a:buClr>
                <a:schemeClr val="accent2"/>
              </a:buClr>
              <a:buSzPct val="100000"/>
              <a:buFont typeface="Times New Roman" pitchFamily="18" charset="0"/>
              <a:buNone/>
            </a:pPr>
            <a:r>
              <a:rPr kumimoji="0" lang="zh-CN" altLang="en-US" b="0" dirty="0">
                <a:latin typeface="Comic Sans MS" pitchFamily="66" charset="0"/>
                <a:ea typeface="华文行楷" pitchFamily="2" charset="-122"/>
              </a:rPr>
              <a:t>       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A658D514-A44B-48BE-80FD-5C812CF85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568575"/>
            <a:ext cx="4895850" cy="41571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实验相关内容简介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zh-CN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目标代码生成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代码优化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教学内容</a:t>
            </a:r>
            <a:endParaRPr kumimoji="0" lang="en-GB" altLang="zh-CN" sz="32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AutoShap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DAEE0FA-E28C-4D1F-9C60-15A7A1BCE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644900"/>
            <a:ext cx="2881312" cy="1512888"/>
          </a:xfrm>
          <a:prstGeom prst="wedgeEllipseCallout">
            <a:avLst>
              <a:gd name="adj1" fmla="val -94619"/>
              <a:gd name="adj2" fmla="val -80231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defTabSz="457200">
              <a:buClr>
                <a:srgbClr val="333399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b="0" dirty="0">
                <a:latin typeface="Comic Sans MS" pitchFamily="66" charset="0"/>
                <a:ea typeface="华文行楷" pitchFamily="2" charset="-122"/>
              </a:rPr>
              <a:t>实验项目简介</a:t>
            </a:r>
          </a:p>
          <a:p>
            <a:pPr marL="457200" indent="-457200" defTabSz="457200">
              <a:buClr>
                <a:srgbClr val="333399"/>
              </a:buClr>
              <a:buSzPct val="100000"/>
              <a:buFont typeface="Times New Roman" pitchFamily="18" charset="0"/>
              <a:buNone/>
            </a:pPr>
            <a:r>
              <a:rPr kumimoji="0" lang="en-US" altLang="zh-CN" sz="2400" b="0" dirty="0">
                <a:solidFill>
                  <a:srgbClr val="333399"/>
                </a:solidFill>
                <a:latin typeface="+mn-lt"/>
              </a:rPr>
              <a:t>2</a:t>
            </a:r>
            <a:r>
              <a:rPr kumimoji="0"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05770EE3-F67B-4244-A240-91650434C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568575"/>
            <a:ext cx="4895850" cy="41571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实验相关内容简介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zh-CN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目标代码生成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代码优化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教学内容</a:t>
            </a:r>
            <a:endParaRPr kumimoji="0" lang="en-GB" altLang="zh-CN" sz="32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AutoShap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ED9D50F-8B0F-41AC-8FC7-131A451BC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429000"/>
            <a:ext cx="2952750" cy="1152525"/>
          </a:xfrm>
          <a:prstGeom prst="wedgeEllipseCallout">
            <a:avLst>
              <a:gd name="adj1" fmla="val -131023"/>
              <a:gd name="adj2" fmla="val -41458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defTabSz="457200">
              <a:buClr>
                <a:srgbClr val="333399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b="0" dirty="0">
                <a:latin typeface="Comic Sans MS" pitchFamily="66" charset="0"/>
                <a:ea typeface="华文行楷" pitchFamily="2" charset="-122"/>
              </a:rPr>
              <a:t>词法分析基础</a:t>
            </a:r>
          </a:p>
          <a:p>
            <a:pPr marL="457200" indent="-457200" algn="l" defTabSz="457200">
              <a:buClr>
                <a:srgbClr val="333399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</a:rPr>
              <a:t>1</a:t>
            </a:r>
            <a:r>
              <a:rPr kumimoji="0"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6EB9D9C3-EC01-495F-AEAA-B18F3CAA9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568575"/>
            <a:ext cx="4895850" cy="41571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实验相关内容简介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zh-CN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目标代码生成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代码优化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746293"/>
      </p:ext>
    </p:extLst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教学内容</a:t>
            </a:r>
            <a:endParaRPr kumimoji="0" lang="en-GB" altLang="zh-CN" sz="32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AutoShap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366C8E4-11E8-4FD2-B261-DD418F827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996952"/>
            <a:ext cx="2303462" cy="2303462"/>
          </a:xfrm>
          <a:prstGeom prst="wedgeEllipseCallout">
            <a:avLst>
              <a:gd name="adj1" fmla="val -162611"/>
              <a:gd name="adj2" fmla="val -11819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b="0" dirty="0">
                <a:latin typeface="Comic Sans MS" pitchFamily="66" charset="0"/>
                <a:ea typeface="华文行楷" pitchFamily="2" charset="-122"/>
              </a:rPr>
              <a:t>强调作用域及其组织方式 </a:t>
            </a: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zh-CN" altLang="en-US" sz="1000" b="0" dirty="0">
              <a:latin typeface="Comic Sans MS" pitchFamily="66" charset="0"/>
              <a:ea typeface="华文行楷" pitchFamily="2" charset="-122"/>
            </a:endParaRP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dirty="0">
                <a:solidFill>
                  <a:schemeClr val="accent2"/>
                </a:solidFill>
                <a:latin typeface="楷体_GB2312" pitchFamily="49" charset="-122"/>
              </a:rPr>
              <a:t>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</a:rPr>
              <a:t>1</a:t>
            </a:r>
            <a:r>
              <a:rPr kumimoji="0"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F6211A66-8E44-428C-97D4-518DA446A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568575"/>
            <a:ext cx="4895850" cy="41571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实验相关内容简介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zh-CN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目标代码生成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代码优化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432823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Text Box 17"/>
          <p:cNvSpPr txBox="1">
            <a:spLocks noChangeArrowheads="1"/>
          </p:cNvSpPr>
          <p:nvPr/>
        </p:nvSpPr>
        <p:spPr bwMode="auto">
          <a:xfrm>
            <a:off x="827088" y="1412875"/>
            <a:ext cx="8066087" cy="4985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先修课程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Python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C/C++</a:t>
            </a:r>
            <a:r>
              <a:rPr lang="en-US" altLang="zh-CN" sz="24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…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lvl="1" algn="l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数据结构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buFont typeface="Symbol" panose="05050102010706020507" pitchFamily="18" charset="2"/>
              <a:buChar char="-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形式语言与自动机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其它相关课程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计算机系统结构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操作系统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</a:p>
          <a:p>
            <a:pPr lvl="1" algn="just"/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汇编语言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计算机原理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，</a:t>
            </a:r>
            <a:endParaRPr lang="en-US" altLang="zh-CN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lvl="1" algn="just"/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计算机系统入门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，</a:t>
            </a:r>
            <a:endParaRPr lang="en-US" altLang="zh-CN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lvl="1" algn="just"/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编译原理专题实践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》</a:t>
            </a:r>
          </a:p>
          <a:p>
            <a:pPr lvl="1" algn="just"/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  </a:t>
            </a:r>
          </a:p>
        </p:txBody>
      </p:sp>
      <p:sp>
        <p:nvSpPr>
          <p:cNvPr id="16391" name="Rectangle 18"/>
          <p:cNvSpPr>
            <a:spLocks noChangeArrowheads="1"/>
          </p:cNvSpPr>
          <p:nvPr/>
        </p:nvSpPr>
        <p:spPr bwMode="auto">
          <a:xfrm>
            <a:off x="1511300" y="19526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相 关 课 程</a:t>
            </a:r>
          </a:p>
        </p:txBody>
      </p:sp>
    </p:spTree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教学内容</a:t>
            </a:r>
            <a:endParaRPr kumimoji="0" lang="en-GB" altLang="zh-CN" sz="32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AutoShap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39CEDB0-4DC5-4157-8831-EC91DD216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971" y="3356074"/>
            <a:ext cx="3168525" cy="2089150"/>
          </a:xfrm>
          <a:prstGeom prst="wedgeEllipseCallout">
            <a:avLst>
              <a:gd name="adj1" fmla="val -126731"/>
              <a:gd name="adj2" fmla="val -4634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b="0" dirty="0">
                <a:latin typeface="Comic Sans MS" pitchFamily="66" charset="0"/>
                <a:ea typeface="华文行楷" pitchFamily="2" charset="-122"/>
              </a:rPr>
              <a:t>自顶向下语法分析  </a:t>
            </a: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b="0" dirty="0">
                <a:latin typeface="Comic Sans MS" pitchFamily="66" charset="0"/>
                <a:ea typeface="华文行楷" pitchFamily="2" charset="-122"/>
              </a:rPr>
              <a:t> </a:t>
            </a:r>
            <a:r>
              <a:rPr kumimoji="0" lang="en-US" altLang="zh-CN" b="0" dirty="0">
                <a:solidFill>
                  <a:srgbClr val="333399"/>
                </a:solidFill>
              </a:rPr>
              <a:t>3</a:t>
            </a:r>
            <a:r>
              <a:rPr kumimoji="0" lang="en-US" altLang="zh-CN" dirty="0">
                <a:solidFill>
                  <a:srgbClr val="333399"/>
                </a:solidFill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zh-CN" altLang="en-US" sz="800" b="0" dirty="0">
              <a:latin typeface="Comic Sans MS" pitchFamily="66" charset="0"/>
              <a:ea typeface="华文行楷" pitchFamily="2" charset="-122"/>
            </a:endParaRP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b="0" dirty="0">
                <a:latin typeface="Comic Sans MS" pitchFamily="66" charset="0"/>
                <a:ea typeface="华文行楷" pitchFamily="2" charset="-122"/>
              </a:rPr>
              <a:t>自底向上语法分析</a:t>
            </a: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b="0" dirty="0">
                <a:latin typeface="Comic Sans MS" pitchFamily="66" charset="0"/>
                <a:ea typeface="华文行楷" pitchFamily="2" charset="-122"/>
              </a:rPr>
              <a:t> </a:t>
            </a:r>
            <a:r>
              <a:rPr kumimoji="0" lang="en-US" altLang="zh-CN" b="0" dirty="0">
                <a:solidFill>
                  <a:srgbClr val="333399"/>
                </a:solidFill>
              </a:rPr>
              <a:t>5</a:t>
            </a:r>
            <a:r>
              <a:rPr kumimoji="0" lang="en-US" altLang="zh-CN" dirty="0">
                <a:solidFill>
                  <a:srgbClr val="333399"/>
                </a:solidFill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A9D648E5-F4F8-4123-8D95-0BF0291E7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568575"/>
            <a:ext cx="4895850" cy="41571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实验相关内容简介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zh-CN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目标代码生成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代码优化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123115"/>
      </p:ext>
    </p:extLst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教学内容</a:t>
            </a:r>
            <a:endParaRPr kumimoji="0" lang="en-GB" altLang="zh-CN" sz="32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AutoShap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55E3D077-08B0-4723-9378-DD303B11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429149"/>
            <a:ext cx="2879725" cy="3024187"/>
          </a:xfrm>
          <a:prstGeom prst="wedgeEllipseCallout">
            <a:avLst>
              <a:gd name="adj1" fmla="val -69569"/>
              <a:gd name="adj2" fmla="val -9579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b="0" dirty="0">
                <a:latin typeface="Comic Sans MS" pitchFamily="66" charset="0"/>
                <a:ea typeface="华文行楷" pitchFamily="2" charset="-122"/>
              </a:rPr>
              <a:t>基于属性文法和翻译模式进行语义计算的基本原理及实现技术</a:t>
            </a: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zh-CN" altLang="en-US" sz="1000" b="0" dirty="0">
              <a:latin typeface="Comic Sans MS" pitchFamily="66" charset="0"/>
              <a:ea typeface="华文行楷" pitchFamily="2" charset="-122"/>
            </a:endParaRP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dirty="0">
                <a:solidFill>
                  <a:schemeClr val="accent2"/>
                </a:solidFill>
                <a:latin typeface="楷体_GB2312" pitchFamily="49" charset="-122"/>
              </a:rPr>
              <a:t>  </a:t>
            </a:r>
            <a:r>
              <a:rPr kumimoji="0" lang="en-US" altLang="zh-CN" sz="2400" b="0" dirty="0">
                <a:solidFill>
                  <a:srgbClr val="333399"/>
                </a:solidFill>
                <a:latin typeface="楷体_GB2312" pitchFamily="49" charset="-122"/>
              </a:rPr>
              <a:t>3</a:t>
            </a:r>
            <a:r>
              <a:rPr kumimoji="0"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FDD7F119-D7C4-4EF8-A44C-08166795D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568575"/>
            <a:ext cx="4895850" cy="41571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实验相关内容简介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zh-CN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目标代码生成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代码优化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37966"/>
      </p:ext>
    </p:extLst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教学内容</a:t>
            </a:r>
            <a:endParaRPr kumimoji="0" lang="en-GB" altLang="zh-CN" sz="32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AutoShap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43C823A-E98B-44A2-BBBE-8A32AFF0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933825"/>
            <a:ext cx="2260600" cy="2087563"/>
          </a:xfrm>
          <a:prstGeom prst="wedgeEllipseCallout">
            <a:avLst>
              <a:gd name="adj1" fmla="val -156028"/>
              <a:gd name="adj2" fmla="val 495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b="0" dirty="0">
                <a:latin typeface="Comic Sans MS" pitchFamily="66" charset="0"/>
                <a:ea typeface="华文行楷" pitchFamily="2" charset="-122"/>
              </a:rPr>
              <a:t>以类型检查程序设计为重点</a:t>
            </a: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zh-CN" altLang="en-US" sz="1000" b="0" dirty="0">
              <a:latin typeface="Comic Sans MS" pitchFamily="66" charset="0"/>
              <a:ea typeface="华文行楷" pitchFamily="2" charset="-122"/>
            </a:endParaRP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</a:rPr>
              <a:t>2</a:t>
            </a:r>
            <a:r>
              <a:rPr kumimoji="0"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5BA85E0-7166-49CA-8917-61C08D13E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568575"/>
            <a:ext cx="4895850" cy="41571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实验相关内容简介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zh-CN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目标代码生成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代码优化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6450562"/>
      </p:ext>
    </p:extLst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教学内容</a:t>
            </a:r>
            <a:endParaRPr kumimoji="0" lang="en-GB" altLang="zh-CN" sz="32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AutoShap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3474B456-E1BD-48A2-BECC-B3705AE92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500438"/>
            <a:ext cx="2591692" cy="2233612"/>
          </a:xfrm>
          <a:prstGeom prst="wedgeEllipseCallout">
            <a:avLst>
              <a:gd name="adj1" fmla="val -136322"/>
              <a:gd name="adj2" fmla="val 32231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b="0" dirty="0">
                <a:latin typeface="Comic Sans MS" pitchFamily="66" charset="0"/>
                <a:ea typeface="华文行楷" pitchFamily="2" charset="-122"/>
              </a:rPr>
              <a:t>以常用语言机制的实现技术为主线</a:t>
            </a: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zh-CN" altLang="en-US" sz="1000" dirty="0">
              <a:solidFill>
                <a:schemeClr val="accent2"/>
              </a:solidFill>
              <a:latin typeface="楷体_GB2312" pitchFamily="49" charset="-122"/>
            </a:endParaRP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</a:rPr>
              <a:t>3</a:t>
            </a:r>
            <a:r>
              <a:rPr kumimoji="0"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D6494B0E-B513-429D-BD55-AECDDBC24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568575"/>
            <a:ext cx="4895850" cy="41571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实验相关内容简介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zh-CN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目标代码生成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代码优化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243626"/>
      </p:ext>
    </p:extLst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教学内容</a:t>
            </a:r>
            <a:endParaRPr kumimoji="0" lang="en-GB" altLang="zh-CN" sz="32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AutoShap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9508324-E6B0-45F3-9A43-D21B802B1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65400"/>
            <a:ext cx="3097213" cy="3743325"/>
          </a:xfrm>
          <a:prstGeom prst="wedgeEllipseCallout">
            <a:avLst>
              <a:gd name="adj1" fmla="val -100537"/>
              <a:gd name="adj2" fmla="val 34903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b="0" dirty="0">
                <a:latin typeface="Comic Sans MS" pitchFamily="66" charset="0"/>
                <a:ea typeface="华文行楷" pitchFamily="2" charset="-122"/>
              </a:rPr>
              <a:t>存储布局</a:t>
            </a:r>
            <a:r>
              <a:rPr kumimoji="0" lang="en-US" altLang="zh-CN" sz="2400" b="0" dirty="0">
                <a:latin typeface="Comic Sans MS" pitchFamily="66" charset="0"/>
                <a:ea typeface="华文行楷" pitchFamily="2" charset="-122"/>
              </a:rPr>
              <a:t>,</a:t>
            </a: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b="0" dirty="0">
                <a:latin typeface="Comic Sans MS" pitchFamily="66" charset="0"/>
                <a:ea typeface="华文行楷" pitchFamily="2" charset="-122"/>
              </a:rPr>
              <a:t>存储分配策略</a:t>
            </a:r>
            <a:r>
              <a:rPr kumimoji="0" lang="en-US" altLang="zh-CN" sz="2400" b="0" dirty="0">
                <a:latin typeface="Comic Sans MS" pitchFamily="66" charset="0"/>
                <a:ea typeface="华文行楷" pitchFamily="2" charset="-122"/>
              </a:rPr>
              <a:t>,</a:t>
            </a: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b="0" dirty="0">
                <a:latin typeface="Comic Sans MS" pitchFamily="66" charset="0"/>
                <a:ea typeface="华文行楷" pitchFamily="2" charset="-122"/>
              </a:rPr>
              <a:t>活动记录</a:t>
            </a:r>
            <a:r>
              <a:rPr kumimoji="0" lang="en-US" altLang="zh-CN" sz="2400" b="0" dirty="0">
                <a:latin typeface="Comic Sans MS" pitchFamily="66" charset="0"/>
                <a:ea typeface="华文行楷" pitchFamily="2" charset="-122"/>
              </a:rPr>
              <a:t>,</a:t>
            </a: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b="0" dirty="0">
                <a:latin typeface="Comic Sans MS" pitchFamily="66" charset="0"/>
                <a:ea typeface="华文行楷" pitchFamily="2" charset="-122"/>
              </a:rPr>
              <a:t>过程实现</a:t>
            </a:r>
            <a:r>
              <a:rPr kumimoji="0" lang="en-US" altLang="zh-CN" sz="2400" b="0" dirty="0">
                <a:latin typeface="Comic Sans MS" pitchFamily="66" charset="0"/>
                <a:ea typeface="华文行楷" pitchFamily="2" charset="-122"/>
              </a:rPr>
              <a:t>,</a:t>
            </a: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b="0" dirty="0">
                <a:latin typeface="Comic Sans MS" pitchFamily="66" charset="0"/>
                <a:ea typeface="华文行楷" pitchFamily="2" charset="-122"/>
              </a:rPr>
              <a:t>面向对象程序  </a:t>
            </a: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b="0" dirty="0">
                <a:latin typeface="Comic Sans MS" pitchFamily="66" charset="0"/>
                <a:ea typeface="华文行楷" pitchFamily="2" charset="-122"/>
              </a:rPr>
              <a:t>存储组织</a:t>
            </a:r>
            <a:r>
              <a:rPr kumimoji="0" lang="en-US" altLang="zh-CN" sz="2400" b="0" dirty="0">
                <a:latin typeface="Comic Sans MS" pitchFamily="66" charset="0"/>
                <a:ea typeface="华文行楷" pitchFamily="2" charset="-122"/>
              </a:rPr>
              <a:t>,</a:t>
            </a: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zh-CN" sz="2400" b="0" dirty="0">
                <a:latin typeface="宋体" pitchFamily="2" charset="-122"/>
                <a:ea typeface="华文行楷" pitchFamily="2" charset="-122"/>
              </a:rPr>
              <a:t>……</a:t>
            </a:r>
            <a:r>
              <a:rPr kumimoji="0" lang="en-US" altLang="zh-CN" sz="2400" b="0" dirty="0">
                <a:latin typeface="Comic Sans MS" pitchFamily="66" charset="0"/>
                <a:ea typeface="华文行楷" pitchFamily="2" charset="-122"/>
              </a:rPr>
              <a:t> </a:t>
            </a: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zh-CN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kumimoji="0" lang="en-US" altLang="zh-CN" sz="2400" b="0" dirty="0">
                <a:solidFill>
                  <a:srgbClr val="333399"/>
                </a:solidFill>
              </a:rPr>
              <a:t>3</a:t>
            </a:r>
            <a:r>
              <a:rPr kumimoji="0"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C1C768D9-A7A0-49D5-81E6-2AD4BA643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568575"/>
            <a:ext cx="4895850" cy="41571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实验相关内容简介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zh-CN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目标代码生成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代码优化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000090"/>
      </p:ext>
    </p:extLst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教学内容</a:t>
            </a:r>
            <a:endParaRPr kumimoji="0" lang="en-GB" altLang="zh-CN" sz="32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AutoShap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61122175-41C5-4E89-8F9E-B4DB350EA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73463"/>
            <a:ext cx="2952750" cy="2735262"/>
          </a:xfrm>
          <a:prstGeom prst="wedgeEllipseCallout">
            <a:avLst>
              <a:gd name="adj1" fmla="val -112847"/>
              <a:gd name="adj2" fmla="val 42106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b="0" dirty="0">
                <a:latin typeface="Comic Sans MS" pitchFamily="66" charset="0"/>
                <a:ea typeface="华文行楷" pitchFamily="2" charset="-122"/>
              </a:rPr>
              <a:t>以简单但完整的指令选择、寄存器分配过程为主线</a:t>
            </a: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zh-CN" altLang="en-US" sz="1000" b="0" dirty="0">
              <a:latin typeface="Comic Sans MS" pitchFamily="66" charset="0"/>
              <a:ea typeface="华文行楷" pitchFamily="2" charset="-122"/>
            </a:endParaRP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dirty="0">
                <a:solidFill>
                  <a:schemeClr val="accent2"/>
                </a:solidFill>
                <a:latin typeface="楷体_GB2312" pitchFamily="49" charset="-122"/>
              </a:rPr>
              <a:t>  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</a:rPr>
              <a:t>2.5</a:t>
            </a:r>
            <a:r>
              <a:rPr kumimoji="0"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1157E2F7-740A-41EE-B86A-CE8A0F4AF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568575"/>
            <a:ext cx="4895850" cy="41571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实验相关内容简介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zh-CN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目标代码生成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代码优化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276645"/>
      </p:ext>
    </p:extLst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>
                <a:latin typeface="+mn-lt"/>
                <a:ea typeface="华文楷体" panose="02010600040101010101" pitchFamily="2" charset="-122"/>
              </a:rPr>
              <a:t> 教学内容</a:t>
            </a:r>
            <a:endParaRPr kumimoji="0" lang="en-GB" altLang="zh-CN" sz="32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347" name="AutoShape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476375" y="1901825"/>
            <a:ext cx="6191250" cy="52540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>
                <a:latin typeface="+mn-lt"/>
                <a:ea typeface="华文楷体" panose="02010600040101010101" pitchFamily="2" charset="-122"/>
              </a:rPr>
              <a:t> 课堂教学内容及课时计划</a:t>
            </a:r>
            <a:endParaRPr kumimoji="0" lang="en-GB" altLang="zh-CN" sz="28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D70D9E65-823D-479F-9FB1-83999CD7B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133600"/>
            <a:ext cx="3313113" cy="4319588"/>
          </a:xfrm>
          <a:prstGeom prst="wedgeEllipseCallout">
            <a:avLst>
              <a:gd name="adj1" fmla="val -104287"/>
              <a:gd name="adj2" fmla="val 49741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zh-CN" altLang="en-US" sz="2400" b="0" dirty="0">
                <a:latin typeface="Comic Sans MS" pitchFamily="66" charset="0"/>
                <a:ea typeface="华文行楷" pitchFamily="2" charset="-122"/>
              </a:rPr>
              <a:t>以基本块内的简单优化方法、控制流数据流分析基础等代码生成和优化相关的基本知识为主线，辅以优化技术的综述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en-US" altLang="zh-CN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】</a:t>
            </a: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kumimoji="0" lang="en-US" altLang="zh-CN" sz="10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kumimoji="0" lang="en-US" altLang="zh-CN" sz="2400" b="0" dirty="0">
                <a:solidFill>
                  <a:srgbClr val="333399"/>
                </a:solidFill>
                <a:latin typeface="+mn-lt"/>
              </a:rPr>
              <a:t>2.5</a:t>
            </a:r>
            <a:r>
              <a:rPr kumimoji="0"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647B2F5E-5084-444B-BAC6-C39D1FFE1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568575"/>
            <a:ext cx="4895850" cy="41571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编译程序</a:t>
            </a: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系统概述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实验相关内容简介 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GB" altLang="zh-CN" sz="2400" b="0" dirty="0">
                <a:solidFill>
                  <a:srgbClr val="333399"/>
                </a:solidFill>
                <a:ea typeface="宋体" pitchFamily="2" charset="-122"/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词法分析</a:t>
            </a:r>
            <a:r>
              <a:rPr kumimoji="0" lang="zh-CN" altLang="en-US" sz="2400" b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0" lang="en-US" altLang="zh-CN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符号表组织 </a:t>
            </a:r>
            <a:endParaRPr kumimoji="0" lang="zh-CN" altLang="en-US" sz="2400" b="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语法制导的语义计算基础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语义分析</a:t>
            </a:r>
            <a:r>
              <a:rPr kumimoji="0" lang="zh-CN" altLang="en-US" sz="2400" dirty="0">
                <a:solidFill>
                  <a:srgbClr val="333399"/>
                </a:solidFill>
              </a:rPr>
              <a:t>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中间代码生成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运行时存储组织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目标代码生成 </a:t>
            </a:r>
          </a:p>
          <a:p>
            <a:pPr algn="l" defTabSz="457200"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</a:rPr>
              <a:t>  </a:t>
            </a: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代码优化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396445"/>
      </p:ext>
    </p:extLst>
  </p:cSld>
  <p:clrMapOvr>
    <a:masterClrMapping/>
  </p:clrMapOvr>
  <p:transition spd="med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041843"/>
            <a:ext cx="6769100" cy="586957"/>
          </a:xfrm>
          <a:prstGeom prst="rect">
            <a:avLst/>
          </a:prstGeom>
          <a:noFill/>
          <a:ln w="9525" algn="ctr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 dirty="0">
                <a:latin typeface="+mn-lt"/>
                <a:ea typeface="华文楷体" panose="02010600040101010101" pitchFamily="2" charset="-122"/>
              </a:rPr>
              <a:t> 教学内容</a:t>
            </a:r>
            <a:r>
              <a:rPr kumimoji="0" lang="zh-CN" altLang="en-US" sz="3200" dirty="0">
                <a:latin typeface="+mn-lt"/>
                <a:ea typeface="华文楷体" panose="02010600040101010101" pitchFamily="2" charset="-122"/>
              </a:rPr>
              <a:t>（实践部分）</a:t>
            </a:r>
            <a:endParaRPr kumimoji="0" lang="en-GB" altLang="zh-CN" sz="32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1404938" y="1628800"/>
            <a:ext cx="6191250" cy="52324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algn="l" defTabSz="457200">
              <a:buSzPct val="100000"/>
              <a:buFont typeface="Symbol" panose="05050102010706020507" pitchFamily="18" charset="2"/>
              <a:buChar char="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800" b="0" dirty="0" err="1">
                <a:latin typeface="+mn-lt"/>
                <a:ea typeface="华文楷体" panose="02010600040101010101" pitchFamily="2" charset="-122"/>
              </a:rPr>
              <a:t>MiniDecaf</a:t>
            </a:r>
            <a:r>
              <a:rPr kumimoji="0" lang="en-US" altLang="zh-CN" sz="28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项目</a:t>
            </a:r>
            <a:endParaRPr kumimoji="0" lang="zh-CN" altLang="en-GB" sz="2800" b="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547664" y="2204864"/>
            <a:ext cx="7345362" cy="464960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lvl="1" indent="-342900"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dirty="0">
                <a:latin typeface="+mn-lt"/>
                <a:ea typeface="华文楷体" panose="02010600040101010101" pitchFamily="2" charset="-122"/>
              </a:rPr>
              <a:t>词法和语法分析</a:t>
            </a:r>
            <a:endParaRPr kumimoji="0"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产生抽象语法树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GB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indent="-342900"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latin typeface="+mn-lt"/>
                <a:ea typeface="华文楷体" panose="02010600040101010101" pitchFamily="2" charset="-122"/>
              </a:rPr>
              <a:t>静态语义分析</a:t>
            </a:r>
            <a:endParaRPr kumimoji="0"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GB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遍历抽象语法树构造符号表、实现静态语义分析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571500" lvl="2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indent="-342900"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latin typeface="+mn-lt"/>
                <a:ea typeface="华文楷体" panose="02010600040101010101" pitchFamily="2" charset="-122"/>
              </a:rPr>
              <a:t>中间代码生成</a:t>
            </a:r>
            <a:endParaRPr kumimoji="0"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GB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生成中间表示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zh-CN" altLang="en-GB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indent="-342900"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2400" dirty="0">
                <a:latin typeface="+mn-lt"/>
                <a:ea typeface="华文楷体" panose="02010600040101010101" pitchFamily="2" charset="-122"/>
              </a:rPr>
              <a:t>数据流分析</a:t>
            </a:r>
            <a:r>
              <a:rPr kumimoji="0" lang="zh-CN" altLang="en-US" sz="2400" dirty="0">
                <a:latin typeface="+mn-lt"/>
                <a:ea typeface="华文楷体" panose="02010600040101010101" pitchFamily="2" charset="-122"/>
              </a:rPr>
              <a:t>及优化</a:t>
            </a:r>
            <a:endParaRPr kumimoji="0"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实验框架提供相关代码，供同学思考学习</a:t>
            </a:r>
            <a:endParaRPr kumimoji="0"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114300" lvl="1" algn="l" defTabSz="45720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indent="-342900" algn="l" defTabSz="457200"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US" sz="2400" dirty="0">
                <a:latin typeface="+mn-lt"/>
                <a:ea typeface="华文楷体" panose="02010600040101010101" pitchFamily="2" charset="-122"/>
              </a:rPr>
              <a:t>目标代码生成</a:t>
            </a:r>
            <a:endParaRPr kumimoji="0" lang="en-GB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206853" name="AutoShap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4" name="AutoShap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5" name="AutoShape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6" name="AutoShape 8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7" y="1185859"/>
            <a:ext cx="7577229" cy="586957"/>
          </a:xfrm>
          <a:prstGeom prst="rect">
            <a:avLst/>
          </a:prstGeom>
          <a:noFill/>
          <a:ln w="9525" algn="ctr">
            <a:noFill/>
            <a:rou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 defTabSz="457200">
              <a:buSzPct val="100000"/>
              <a:buFont typeface="Wingdings" panose="05000000000000000000" pitchFamily="2" charset="2"/>
              <a:buChar char="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kumimoji="0" lang="zh-CN" altLang="en-GB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dirty="0">
                <a:latin typeface="+mn-lt"/>
                <a:ea typeface="华文楷体" panose="02010600040101010101" pitchFamily="2" charset="-122"/>
              </a:rPr>
              <a:t>课堂</a:t>
            </a:r>
            <a:r>
              <a:rPr kumimoji="0" lang="zh-CN" altLang="en-GB" sz="3200" dirty="0">
                <a:latin typeface="+mn-lt"/>
                <a:ea typeface="华文楷体" panose="02010600040101010101" pitchFamily="2" charset="-122"/>
              </a:rPr>
              <a:t>教学内容</a:t>
            </a:r>
            <a:r>
              <a:rPr kumimoji="0" lang="zh-CN" altLang="en-US" sz="3200" dirty="0">
                <a:latin typeface="+mn-lt"/>
                <a:ea typeface="华文楷体" panose="02010600040101010101" pitchFamily="2" charset="-122"/>
              </a:rPr>
              <a:t>与实践框架的关联</a:t>
            </a:r>
            <a:endParaRPr kumimoji="0" lang="en-GB" altLang="zh-CN" sz="32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1484313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教学内容预览</a:t>
            </a:r>
          </a:p>
        </p:txBody>
      </p:sp>
      <p:sp>
        <p:nvSpPr>
          <p:cNvPr id="206853" name="AutoShap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6854" name="AutoShap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6855" name="AutoShape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6856" name="AutoShape 8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rgbClr val="BBE0E3"/>
          </a:solidFill>
          <a:ln w="126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E92AB95-59A4-42B0-8756-728DB9653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1783932"/>
            <a:ext cx="7683500" cy="43434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CD05F94-DAC5-42EC-A9E6-674AB0FAD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06" y="6295628"/>
            <a:ext cx="27238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汇编、链接、装入、执行</a:t>
            </a:r>
          </a:p>
        </p:txBody>
      </p:sp>
    </p:spTree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7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8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0" name="Rectangle 10"/>
          <p:cNvSpPr>
            <a:spLocks noChangeArrowheads="1"/>
          </p:cNvSpPr>
          <p:nvPr/>
        </p:nvSpPr>
        <p:spPr bwMode="auto">
          <a:xfrm>
            <a:off x="1552575" y="188913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ea typeface="华文行楷" panose="02010800040101010101" pitchFamily="2" charset="-122"/>
              </a:rPr>
              <a:t>课后作业</a:t>
            </a:r>
          </a:p>
        </p:txBody>
      </p:sp>
      <p:sp>
        <p:nvSpPr>
          <p:cNvPr id="67591" name="Text Box 11"/>
          <p:cNvSpPr txBox="1">
            <a:spLocks noChangeArrowheads="1"/>
          </p:cNvSpPr>
          <p:nvPr/>
        </p:nvSpPr>
        <p:spPr bwMode="auto">
          <a:xfrm>
            <a:off x="1116013" y="1658938"/>
            <a:ext cx="76327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1.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学习或复习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《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形式语言与自动机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》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</p:txBody>
      </p:sp>
      <p:sp>
        <p:nvSpPr>
          <p:cNvPr id="67592" name="Text Box 12"/>
          <p:cNvSpPr txBox="1">
            <a:spLocks noChangeArrowheads="1"/>
          </p:cNvSpPr>
          <p:nvPr/>
        </p:nvSpPr>
        <p:spPr bwMode="auto">
          <a:xfrm>
            <a:off x="1116013" y="2405063"/>
            <a:ext cx="76327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2.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准备实验相关工具与开发环境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C7F2E031-81A1-4841-AE88-03E15041F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140968"/>
            <a:ext cx="76327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3.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查阅有关 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Lex &amp; </a:t>
            </a:r>
            <a:r>
              <a:rPr lang="en-US" altLang="zh-CN" sz="2800" b="0" dirty="0" err="1">
                <a:latin typeface="+mn-lt"/>
                <a:ea typeface="华文楷体" panose="02010600040101010101" pitchFamily="2" charset="-122"/>
              </a:rPr>
              <a:t>Yacc</a:t>
            </a:r>
            <a:r>
              <a:rPr lang="en-US" altLang="zh-CN" sz="28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的技术文档 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ChangeArrowheads="1"/>
          </p:cNvSpPr>
          <p:nvPr/>
        </p:nvSpPr>
        <p:spPr bwMode="auto">
          <a:xfrm>
            <a:off x="1511300" y="19526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教 师 信 息</a:t>
            </a: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893763" y="1228725"/>
            <a:ext cx="7999412" cy="55707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王生原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计算机系软件技术研究所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62794240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13366102912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办公室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东主楼</a:t>
            </a:r>
            <a:r>
              <a:rPr lang="zh-CN" altLang="en-US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区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209</a:t>
            </a:r>
          </a:p>
          <a:p>
            <a:pPr algn="l">
              <a:buClrTx/>
              <a:buFont typeface="Wingdings" panose="05000000000000000000" pitchFamily="2" charset="2"/>
              <a:buChar char=" "/>
            </a:pPr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电子信箱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wwssyy@tsinghua.edu.cn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ClrTx/>
              <a:buFont typeface="Wingdings" panose="05000000000000000000" pitchFamily="2" charset="2"/>
              <a:buChar char="²"/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ClrTx/>
              <a:buFont typeface="Wingdings" panose="05000000000000000000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研究领域 </a:t>
            </a:r>
          </a:p>
          <a:p>
            <a:pPr algn="l">
              <a:buClrTx/>
              <a:buFont typeface="Wingdings" panose="05000000000000000000" pitchFamily="2" charset="2"/>
              <a:buNone/>
            </a:pP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程序设计语言理论与实现</a:t>
            </a:r>
          </a:p>
          <a:p>
            <a:pPr lvl="1" algn="just"/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并发系统设计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模型与语义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lvl="1" algn="just">
              <a:buFont typeface="Symbol" panose="05050102010706020507" pitchFamily="18" charset="2"/>
              <a:buChar char="-"/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程序验证（可信编译器）</a:t>
            </a:r>
          </a:p>
        </p:txBody>
      </p:sp>
      <p:sp>
        <p:nvSpPr>
          <p:cNvPr id="1741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4000" i="1" dirty="0">
                <a:solidFill>
                  <a:schemeClr val="hlink"/>
                </a:solidFill>
                <a:ea typeface="宋体" panose="02010600030101010101" pitchFamily="2" charset="-122"/>
              </a:rPr>
              <a:t>Thank You</a:t>
            </a:r>
            <a:endParaRPr lang="en-US" altLang="zh-CN" sz="3200" i="1" dirty="0">
              <a:solidFill>
                <a:schemeClr val="hlink"/>
              </a:solidFill>
              <a:latin typeface="CMR10" charset="0"/>
              <a:ea typeface="宋体" panose="02010600030101010101" pitchFamily="2" charset="-122"/>
            </a:endParaRPr>
          </a:p>
        </p:txBody>
      </p:sp>
      <p:sp>
        <p:nvSpPr>
          <p:cNvPr id="68611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en-US" altLang="zh-CN" sz="3200" i="1">
                <a:solidFill>
                  <a:schemeClr val="hlink"/>
                </a:solidFill>
                <a:ea typeface="宋体" panose="02010600030101010101" pitchFamily="2" charset="-122"/>
              </a:rPr>
              <a:t>That’s all for today.</a:t>
            </a:r>
            <a:r>
              <a:rPr lang="en-US" altLang="zh-CN" sz="3200" i="1">
                <a:solidFill>
                  <a:schemeClr val="hlink"/>
                </a:solidFill>
                <a:latin typeface="CMR10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8612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4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9"/>
          <p:cNvSpPr txBox="1">
            <a:spLocks noChangeArrowheads="1"/>
          </p:cNvSpPr>
          <p:nvPr/>
        </p:nvSpPr>
        <p:spPr bwMode="auto">
          <a:xfrm>
            <a:off x="858867" y="1144392"/>
            <a:ext cx="8285133" cy="55707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陈渝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计算机系软件技术研究所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62789205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13911178569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      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FIT</a:t>
            </a:r>
            <a:r>
              <a:rPr lang="zh-CN" altLang="en-US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3-106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电子信箱</a:t>
            </a: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yuchen@tsinghua.edu.cn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研究领域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32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操作系统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系统程序分析与验证</a:t>
            </a:r>
            <a:endParaRPr lang="en-US" altLang="zh-CN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系统软硬件协同设计与优化</a:t>
            </a:r>
            <a:endParaRPr lang="en-US" altLang="zh-CN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8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11300" y="19526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教 师 信 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800080"/>
          </a:solidFill>
          <a:miter lim="800000"/>
        </a:ln>
      </a:spPr>
      <a:bodyPr/>
      <a:lstStyle>
        <a:defPPr algn="l"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b="0" dirty="0" smtClean="0">
            <a:solidFill>
              <a:srgbClr val="FF0000"/>
            </a:solidFill>
            <a:latin typeface="Comic Sans MS" panose="030F0702030302020204" pitchFamily="66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Symbol" panose="05050102010706020507" pitchFamily="18" charset="2"/>
          <a:buNone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7761</TotalTime>
  <Words>5001</Words>
  <Application>Microsoft Office PowerPoint</Application>
  <PresentationFormat>全屏显示(4:3)</PresentationFormat>
  <Paragraphs>1211</Paragraphs>
  <Slides>80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2" baseType="lpstr">
      <vt:lpstr>CMR10</vt:lpstr>
      <vt:lpstr>华文楷体</vt:lpstr>
      <vt:lpstr>华文行楷</vt:lpstr>
      <vt:lpstr>楷体</vt:lpstr>
      <vt:lpstr>楷体_GB2312</vt:lpstr>
      <vt:lpstr>宋体</vt:lpstr>
      <vt:lpstr>Arial</vt:lpstr>
      <vt:lpstr>Comic Sans MS</vt:lpstr>
      <vt:lpstr>Symbol</vt:lpstr>
      <vt:lpstr>Times New Roman</vt:lpstr>
      <vt:lpstr>Wingdings</vt:lpstr>
      <vt:lpstr>Capsules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 Shengyuan</cp:lastModifiedBy>
  <cp:revision>1159</cp:revision>
  <dcterms:created xsi:type="dcterms:W3CDTF">2002-02-03T03:17:00Z</dcterms:created>
  <dcterms:modified xsi:type="dcterms:W3CDTF">2021-09-15T04:11:40Z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