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256" r:id="rId3"/>
    <p:sldId id="477" r:id="rId4"/>
    <p:sldId id="403" r:id="rId5"/>
    <p:sldId id="319" r:id="rId6"/>
    <p:sldId id="439" r:id="rId7"/>
    <p:sldId id="441" r:id="rId8"/>
    <p:sldId id="496" r:id="rId9"/>
    <p:sldId id="492" r:id="rId10"/>
    <p:sldId id="495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402" r:id="rId30"/>
    <p:sldId id="277" r:id="rId31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333399"/>
    <a:srgbClr val="00FF00"/>
    <a:srgbClr val="CC66FF"/>
    <a:srgbClr val="CC99FF"/>
    <a:srgbClr val="993366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1595" autoAdjust="0"/>
  </p:normalViewPr>
  <p:slideViewPr>
    <p:cSldViewPr>
      <p:cViewPr varScale="1">
        <p:scale>
          <a:sx n="85" d="100"/>
          <a:sy n="85" d="100"/>
        </p:scale>
        <p:origin x="6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DBF52F4E-608F-451F-BBAD-C5921E7B84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97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51378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9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87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2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6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5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25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25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65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Symbol" pitchFamily="18" charset="2"/>
                <a:buNone/>
                <a:defRPr/>
              </a:pPr>
              <a:endParaRPr lang="zh-CN" altLang="en-US" sz="2000">
                <a:solidFill>
                  <a:srgbClr val="800080"/>
                </a:solidFill>
                <a:latin typeface="Arial" pitchFamily="34" charset="0"/>
              </a:endParaRPr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Symbol" pitchFamily="18" charset="2"/>
                <a:buNone/>
                <a:defRPr/>
              </a:pPr>
              <a:endParaRPr lang="zh-CN" altLang="en-US" sz="2000">
                <a:solidFill>
                  <a:srgbClr val="800080"/>
                </a:solidFill>
                <a:latin typeface="Arial" pitchFamily="34" charset="0"/>
              </a:endParaRPr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Symbol" pitchFamily="18" charset="2"/>
              <a:buNone/>
              <a:defRPr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pic>
        <p:nvPicPr>
          <p:cNvPr id="922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 sz="2400" b="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28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abeaz.com/ply/ply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4.xml"/><Relationship Id="rId4" Type="http://schemas.openxmlformats.org/officeDocument/2006/relationships/slide" Target="slide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6375" y="188913"/>
            <a:ext cx="18002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第二讲</a:t>
            </a:r>
            <a:endParaRPr lang="zh-CN" altLang="en-US" sz="4000">
              <a:solidFill>
                <a:srgbClr val="800080"/>
              </a:solidFill>
            </a:endParaRPr>
          </a:p>
        </p:txBody>
      </p:sp>
      <p:sp>
        <p:nvSpPr>
          <p:cNvPr id="2071" name="Rectangle 2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6013" y="1628775"/>
            <a:ext cx="41354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实验导引（一）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835025" y="1401763"/>
            <a:ext cx="43846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YACC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工具</a:t>
            </a:r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1331913" y="2636838"/>
          <a:ext cx="6840537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95393" imgH="2212543" progId="Visio.Drawing.11">
                  <p:embed/>
                </p:oleObj>
              </mc:Choice>
              <mc:Fallback>
                <p:oleObj name="Visio" r:id="rId3" imgW="4895393" imgH="2212543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36838"/>
                        <a:ext cx="6840537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739775" y="1158875"/>
            <a:ext cx="8153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源程序式样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定义节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可选，包含头文件、宏定义或全局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代码*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%}</a:t>
            </a:r>
          </a:p>
          <a:p>
            <a:pPr>
              <a:buFont typeface="Wingdings" pitchFamily="2" charset="2"/>
              <a:buNone/>
            </a:pPr>
            <a:endParaRPr lang="en-US" altLang="zh-CN" sz="2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辅助定义节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可选，在此可以为正规式定义宏名字*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%%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规则节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源程序的主体，不可或缺，由模式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             （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正规表达式）和动作（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语句或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               一段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程序）组成 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%%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语言用户子程序节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可选，包含规则节用到的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                                  局部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函数*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  <p:sp>
        <p:nvSpPr>
          <p:cNvPr id="2334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1331913" y="1916113"/>
            <a:ext cx="748823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#include &lt;stdio.h&gt;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int num_lines = 0, num_chars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b="0">
              <a:solidFill>
                <a:srgbClr val="800080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\n      {++num_lines; ++num_chars;}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   {++num_chars;}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b="0">
              <a:latin typeface="Arial" pitchFamily="34" charset="0"/>
              <a:ea typeface="宋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Int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  <a:ea typeface="宋体" pitchFamily="2" charset="-122"/>
              </a:rPr>
              <a:t>yylex()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printf( “num of lines = %d, num of chars = %d\n",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         num_lines, num_chars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835025" y="10414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源程序举例   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count.l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3450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1331913" y="2133600"/>
            <a:ext cx="748823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$</a:t>
            </a: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lex  </a:t>
            </a:r>
            <a:r>
              <a:rPr lang="en-US" altLang="zh-CN" sz="2800" b="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count.l</a:t>
            </a:r>
            <a:endParaRPr lang="en-US" altLang="zh-CN" sz="2800" b="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$</a:t>
            </a: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b="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gcc</a:t>
            </a: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-o  count  </a:t>
            </a:r>
            <a:r>
              <a:rPr lang="en-US" altLang="zh-CN" sz="2800" b="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lex.yy.c</a:t>
            </a: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-</a:t>
            </a:r>
            <a:r>
              <a:rPr lang="en-US" altLang="zh-CN" sz="2800" b="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ll</a:t>
            </a:r>
            <a:endParaRPr lang="en-US" altLang="zh-CN" sz="2800" b="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                        </a:t>
            </a: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/*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对于</a:t>
            </a:r>
            <a:r>
              <a:rPr lang="zh-CN" altLang="en-US" sz="24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flex </a:t>
            </a: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用</a:t>
            </a: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-</a:t>
            </a:r>
            <a:r>
              <a:rPr lang="en-US" altLang="zh-CN" sz="2800" b="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lfl</a:t>
            </a:r>
            <a:r>
              <a:rPr lang="en-US" altLang="zh-CN" sz="24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$</a:t>
            </a: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./count  &lt; </a:t>
            </a:r>
            <a:r>
              <a:rPr lang="en-US" altLang="zh-CN" sz="2800" b="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count.l</a:t>
            </a:r>
            <a:endParaRPr lang="en-US" altLang="zh-CN" sz="2800" b="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……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800" b="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$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835025" y="10414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Arial" pitchFamily="34" charset="0"/>
            </a:endParaRPr>
          </a:p>
          <a:p>
            <a:r>
              <a:rPr lang="en-US" altLang="zh-CN" sz="2800" b="0">
                <a:latin typeface="Arial" pitchFamily="34" charset="0"/>
              </a:rPr>
              <a:t>  count.l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 build  run</a:t>
            </a:r>
          </a:p>
        </p:txBody>
      </p:sp>
      <p:sp>
        <p:nvSpPr>
          <p:cNvPr id="2355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331913" y="1628775"/>
            <a:ext cx="7488237" cy="518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可单独作为文本处理工具来使用，例如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toupper.l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源程序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#include &lt;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stdio.h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%}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%%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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a-z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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("%c",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yytext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[0]+'A'-'a')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%%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Build &amp; Run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$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lex 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toupper.l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$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gcc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-o 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toupper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lex.yy.c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-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ll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$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./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toupper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&lt;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count.l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……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835025" y="896938"/>
            <a:ext cx="68326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源程序举例   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toupper.l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  <p:sp>
        <p:nvSpPr>
          <p:cNvPr id="23654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655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655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655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881715" y="1988840"/>
            <a:ext cx="82804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YACC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联用时的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源程序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  例  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exp.l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None/>
            </a:pPr>
            <a:r>
              <a:rPr lang="en-US" altLang="zh-CN" sz="24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#include “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y.tab.h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”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%%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0|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1-9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][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0-9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*         { yylval = atoi(yytext);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return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INTEGER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;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[+*()\n]                    {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return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yytext[0];}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.                           {  /*do nothing*/ 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%%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692150" y="1184275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源程序举例</a:t>
            </a:r>
          </a:p>
        </p:txBody>
      </p:sp>
      <p:sp>
        <p:nvSpPr>
          <p:cNvPr id="2375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85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85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85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81534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源程序式样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%{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声明节  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将被原样拷贝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可选*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%}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辅助定义节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定义文法相关的名称和属性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可选*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%%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语法规则节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定义语法规则及语义动作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中的产生式</a:t>
            </a: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</a:rPr>
              <a:t>                               格式为   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右端 </a:t>
            </a: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语句表示的语义动作</a:t>
            </a: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*/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%%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支撑函数节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规则节用到的局部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函数定义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可选*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457200" y="1371600"/>
            <a:ext cx="80025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YACC  </a:t>
            </a:r>
            <a:r>
              <a:rPr lang="en-US" altLang="zh-CN" sz="2800" b="0" i="1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Yet Another Compiler-Compiler)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835025" y="1268388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源程序举例     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exp.y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474788" y="2204145"/>
            <a:ext cx="6769100" cy="352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实现的一个简单的计算器 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%{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#include &lt;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stdio.h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%}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终结符 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%token INTEGER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优先级和结合性 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%left '+‘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%left '*'</a:t>
            </a:r>
          </a:p>
        </p:txBody>
      </p:sp>
      <p:sp>
        <p:nvSpPr>
          <p:cNvPr id="2396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835025" y="12573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源程序举例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（续）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474788" y="2347913"/>
            <a:ext cx="6769100" cy="432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%%</a:t>
            </a:r>
            <a:r>
              <a:rPr lang="en-US" altLang="zh-CN" sz="200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input	: /* empty string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        	| input line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line	: '\n'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exp '\n' { printf ("\t%d\n", $1); 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error ‘\n’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exp	: 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INTEGER</a:t>
            </a:r>
            <a:r>
              <a:rPr lang="en-US" altLang="zh-CN" sz="2000">
                <a:latin typeface="Arial" pitchFamily="34" charset="0"/>
              </a:rPr>
              <a:t> { $$ = $1;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exp '+' exp { $$ = $1 + $3;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exp '*' exp { $$ = $1 * $3; 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Arial" pitchFamily="34" charset="0"/>
              </a:rPr>
              <a:t>	        | '(' exp ')' { $$ = $2; }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latin typeface="Arial" pitchFamily="34" charset="0"/>
              </a:rPr>
              <a:t>%%</a:t>
            </a:r>
          </a:p>
        </p:txBody>
      </p:sp>
      <p:sp>
        <p:nvSpPr>
          <p:cNvPr id="2406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1116013" y="2204864"/>
            <a:ext cx="7669212" cy="410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用户子程序 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main 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yyparse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/*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yylex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() {    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自行编写或从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Lex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得到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随后介绍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Lex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YACC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的联用，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联用需删去这里的 </a:t>
            </a:r>
            <a:r>
              <a:rPr lang="en-US" altLang="zh-CN" sz="20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yylex</a:t>
            </a:r>
            <a:r>
              <a:rPr lang="en-US" altLang="zh-CN" sz="20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()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定义</a:t>
            </a:r>
            <a:endParaRPr lang="en-US" altLang="zh-CN" sz="200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yyerror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(char *s)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("%s\n",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684213" y="1257300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源程序举例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（续）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  <p:sp>
        <p:nvSpPr>
          <p:cNvPr id="2416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1475656" y="195362"/>
            <a:ext cx="34559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实验导引（一）</a:t>
            </a:r>
            <a:r>
              <a:rPr lang="zh-CN" altLang="en-US"/>
              <a:t> </a:t>
            </a:r>
          </a:p>
        </p:txBody>
      </p:sp>
      <p:sp>
        <p:nvSpPr>
          <p:cNvPr id="25293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0475" y="1340768"/>
            <a:ext cx="7415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编译实验项目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综述</a:t>
            </a:r>
          </a:p>
        </p:txBody>
      </p:sp>
      <p:sp>
        <p:nvSpPr>
          <p:cNvPr id="252941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3497634"/>
            <a:ext cx="5967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&amp; YACC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252943" name="Text Box 1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58664" y="2055688"/>
            <a:ext cx="568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本学期主体实验内容</a:t>
            </a:r>
            <a:endParaRPr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259856" y="2777555"/>
            <a:ext cx="568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进度安排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827088" y="1973263"/>
            <a:ext cx="82296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sz="2400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exp.l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exp.y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分别为前述的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Lex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YACC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源程序文件</a:t>
            </a:r>
          </a:p>
          <a:p>
            <a:pPr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可如下实现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Lex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的联编：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  exp.l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        /*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产生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lex.yy.c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，其中包含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yylex() */</a:t>
            </a:r>
            <a:endParaRPr lang="en-US" altLang="zh-CN" sz="2400" i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yacc  -d exp.y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/*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产生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y.tab.c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（其中包含 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                        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yyparse()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）及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y.tab.h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gcc  y.tab.c lex.yy.c  -ly  -ll -o exp</a:t>
            </a:r>
          </a:p>
          <a:p>
            <a:pPr lvl="1">
              <a:buFont typeface="Symbol" pitchFamily="18" charset="2"/>
              <a:buNone/>
            </a:pP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运行结果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$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./exp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4+3*5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19 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7688" y="1184275"/>
            <a:ext cx="6832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的联用举例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525588" y="188913"/>
            <a:ext cx="37671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Lex &amp; YACC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827088" y="1973263"/>
            <a:ext cx="8229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Flex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Lex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的替代者，比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Lex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更加先进，效率更高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Bison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的替代者，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Bison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比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更加先进，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功能更全面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使用方法与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Lex/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类似。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Flex/Bison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联用举例：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flex  </a:t>
            </a:r>
            <a:r>
              <a:rPr lang="en-US" altLang="zh-CN" sz="24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exp.l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        /*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产生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lex.yy.c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，其中包含 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yylex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()*/</a:t>
            </a:r>
          </a:p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bison -d</a:t>
            </a:r>
            <a:r>
              <a:rPr lang="zh-CN" altLang="en-US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exp.y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  /*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产生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.tab.c</a:t>
            </a:r>
            <a:r>
              <a:rPr lang="zh-CN" altLang="en-US" sz="2400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其中包含 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yyparse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		   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及 </a:t>
            </a:r>
            <a:r>
              <a:rPr lang="en-US" altLang="zh-CN" sz="2400" i="1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exp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.tab.h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，注意与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默认文件名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          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不同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*/</a:t>
            </a:r>
          </a:p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gcc</a:t>
            </a: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exp.tab.c</a:t>
            </a: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lex.yy.c</a:t>
            </a: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-o exp –</a:t>
            </a:r>
            <a:r>
              <a:rPr lang="en-US" altLang="zh-CN" sz="24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lfl</a:t>
            </a:r>
            <a:r>
              <a:rPr lang="en-US" altLang="zh-CN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7688" y="1184275"/>
            <a:ext cx="80137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Flex &amp; Bison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简介与用法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525588" y="188640"/>
            <a:ext cx="382348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Flex &amp; Bison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80810420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827584" y="1988840"/>
            <a:ext cx="8229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Flex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用法与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Lex</a:t>
            </a:r>
            <a:r>
              <a:rPr lang="zh-CN" altLang="en-US" sz="24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工具相似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可以在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lex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文件（*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.l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）起始位置加入输出文件说明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" altLang="zh-CN" sz="2400" dirty="0">
                <a:latin typeface="+mn-lt"/>
                <a:ea typeface="华文楷体" panose="02010600040101010101" pitchFamily="2" charset="-122"/>
              </a:rPr>
              <a:t> %option outfile="scanner.cpp"</a:t>
            </a:r>
          </a:p>
          <a:p>
            <a:pPr lvl="2"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这样可以使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flex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输出指定名称的词法分析程序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7688" y="1184275"/>
            <a:ext cx="80137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框架词法与语法分析工具使用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3E4C3C1-7ACB-B04E-BD03-72F96C4AE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21088"/>
            <a:ext cx="82296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Bison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用法与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工具相似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需在输入文件（*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.y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）起始位置额外说明的内容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指定输出文件名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 %output </a:t>
            </a:r>
            <a:r>
              <a:rPr lang="en" altLang="zh-CN" sz="2400" dirty="0">
                <a:latin typeface="+mn-lt"/>
                <a:ea typeface="华文楷体" panose="02010600040101010101" pitchFamily="2" charset="-122"/>
              </a:rPr>
              <a:t>"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parser.cpp</a:t>
            </a:r>
            <a:r>
              <a:rPr lang="en" altLang="zh-CN" sz="2400" dirty="0">
                <a:latin typeface="+mn-lt"/>
                <a:ea typeface="华文楷体" panose="02010600040101010101" pitchFamily="2" charset="-122"/>
              </a:rPr>
              <a:t>“</a:t>
            </a:r>
          </a:p>
          <a:p>
            <a:pPr lvl="2">
              <a:buNone/>
            </a:pPr>
            <a:endParaRPr lang="en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指定使用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C++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模式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" altLang="zh-CN" sz="2400" dirty="0">
                <a:latin typeface="+mn-lt"/>
                <a:ea typeface="华文楷体" panose="02010600040101010101" pitchFamily="2" charset="-122"/>
              </a:rPr>
              <a:t>%skeleton "lalr1.cc"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33E11-0DCB-4389-A298-6F687711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16632"/>
            <a:ext cx="382348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Flex &amp; Bison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  <p:sp>
        <p:nvSpPr>
          <p:cNvPr id="242690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01535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827088" y="1973263"/>
            <a:ext cx="8229600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ply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包是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Lex &amp;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的一个纯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Python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实现，使用方法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与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Lex/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有一些区别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ply.lex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/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ply.yacc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：是对应于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Lex/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ply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实现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lexer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：以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t_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起始的函数或变量被识别为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定义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parser: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以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p_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起始的函数被识别为语法规则定义，语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法规则在函数的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docstring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中，函数体定义相应的语义动作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更细节的讲解可见实验文档或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ply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的官方教程 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https://www.dabeaz.com/ply/ply.html</a:t>
            </a:r>
            <a:endParaRPr lang="en-US" altLang="zh-CN" sz="24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7688" y="1184275"/>
            <a:ext cx="850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Python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框架词法与语法分析工具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475656" y="116632"/>
            <a:ext cx="56813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PLY (Python Lex-</a:t>
            </a:r>
            <a:r>
              <a:rPr lang="en-US" altLang="zh-CN" sz="4000" b="0" dirty="0" err="1">
                <a:solidFill>
                  <a:srgbClr val="800080"/>
                </a:solidFill>
                <a:latin typeface="Monotype Corsiva" pitchFamily="66" charset="0"/>
              </a:rPr>
              <a:t>Yacc</a:t>
            </a: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)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84389616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7688" y="1184275"/>
            <a:ext cx="850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一个简单的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ply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例子（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部分）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525588" y="116632"/>
            <a:ext cx="56813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PLY (Python Lex-</a:t>
            </a:r>
            <a:r>
              <a:rPr lang="en-US" altLang="zh-CN" sz="4000" b="0" dirty="0" err="1">
                <a:solidFill>
                  <a:srgbClr val="800080"/>
                </a:solidFill>
                <a:latin typeface="Monotype Corsiva" pitchFamily="66" charset="0"/>
              </a:rPr>
              <a:t>Yacc</a:t>
            </a: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)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683887F-D4F5-4C1B-A4D2-3AAE53DE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19" y="2059583"/>
            <a:ext cx="67691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#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ply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实现的一个简单的计算器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import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ply.lex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as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lex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#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定义用到的所有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token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t_PLUS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= r"\+"</a:t>
            </a:r>
          </a:p>
          <a:p>
            <a:pPr>
              <a:buNone/>
            </a:pP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t_TIMES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= r"\*"</a:t>
            </a:r>
          </a:p>
          <a:p>
            <a:pPr>
              <a:buNone/>
            </a:pP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t_NEWLINE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= r"\n"</a:t>
            </a:r>
          </a:p>
          <a:p>
            <a:pPr>
              <a:buNone/>
            </a:pP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t_LPAREN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= r"\("</a:t>
            </a:r>
          </a:p>
          <a:p>
            <a:pPr>
              <a:buNone/>
            </a:pP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t_RPAREN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= r"\)"</a:t>
            </a:r>
          </a:p>
          <a:p>
            <a:pPr>
              <a:buNone/>
            </a:pP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def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t_INTEGER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(t): #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定义的同时将值变为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类型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r"\d+"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t.value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= int(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t.value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return t</a:t>
            </a:r>
          </a:p>
        </p:txBody>
      </p:sp>
    </p:spTree>
    <p:extLst>
      <p:ext uri="{BB962C8B-B14F-4D97-AF65-F5344CB8AC3E}">
        <p14:creationId xmlns:p14="http://schemas.microsoft.com/office/powerpoint/2010/main" val="42965219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47688" y="1184275"/>
            <a:ext cx="850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一个简单的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ply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例子（续）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525588" y="128826"/>
            <a:ext cx="56813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PLY (Python Lex-</a:t>
            </a:r>
            <a:r>
              <a:rPr lang="en-US" altLang="zh-CN" sz="4000" b="0" dirty="0" err="1">
                <a:solidFill>
                  <a:srgbClr val="800080"/>
                </a:solidFill>
                <a:latin typeface="Monotype Corsiva" pitchFamily="66" charset="0"/>
              </a:rPr>
              <a:t>Yacc</a:t>
            </a: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)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683887F-D4F5-4C1B-A4D2-3AAE53DE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19" y="1987575"/>
            <a:ext cx="67691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def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t_error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(t): #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  print(t)</a:t>
            </a:r>
          </a:p>
          <a:p>
            <a:pPr>
              <a:buNone/>
            </a:pP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tokens = (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  "PLUS",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  "TIMES",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  "INTEGER",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  "NEWLINE",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  "LPAREN",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  "RPAREN",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#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列举所有要用到的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token</a:t>
            </a:r>
          </a:p>
          <a:p>
            <a:pPr>
              <a:buNone/>
            </a:pP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lexer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=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lex.lex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285261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367306" y="1040537"/>
            <a:ext cx="850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一个简单的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ply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例子（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部分）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525588" y="116632"/>
            <a:ext cx="56813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PLY (Python Lex-</a:t>
            </a:r>
            <a:r>
              <a:rPr lang="en-US" altLang="zh-CN" sz="4000" b="0" dirty="0" err="1">
                <a:solidFill>
                  <a:srgbClr val="800080"/>
                </a:solidFill>
                <a:latin typeface="Monotype Corsiva" pitchFamily="66" charset="0"/>
              </a:rPr>
              <a:t>Yacc</a:t>
            </a: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)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683887F-D4F5-4C1B-A4D2-3AAE53DE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19" y="1779201"/>
            <a:ext cx="6769100" cy="488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#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PLY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实现的一个简单的计算器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import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ply.yacc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as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yacc</a:t>
            </a: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precedence = (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  ('left', 'PLUS'),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('left', 'TIMES'),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</a:t>
            </a: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def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p_exp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(p):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'''exp : INTEGER'''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p[0] = p[1] # p[0]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类似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中的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$$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，而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p[1]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类似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$1</a:t>
            </a:r>
          </a:p>
          <a:p>
            <a:pPr>
              <a:buNone/>
            </a:pP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def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p_paren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(p):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'''exp : LPAREN exp RPAREN'''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p[0] = p[2]</a:t>
            </a:r>
          </a:p>
          <a:p>
            <a:pPr>
              <a:buNone/>
            </a:pP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def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p_error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(p):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print(p)</a:t>
            </a:r>
          </a:p>
        </p:txBody>
      </p:sp>
      <p:sp>
        <p:nvSpPr>
          <p:cNvPr id="242690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966490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367306" y="1040537"/>
            <a:ext cx="850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一个简单的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ply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例子（续）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525588" y="116632"/>
            <a:ext cx="568136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PLY (Python Lex-</a:t>
            </a:r>
            <a:r>
              <a:rPr lang="en-US" altLang="zh-CN" sz="4000" b="0" dirty="0" err="1">
                <a:solidFill>
                  <a:srgbClr val="800080"/>
                </a:solidFill>
                <a:latin typeface="Monotype Corsiva" pitchFamily="66" charset="0"/>
              </a:rPr>
              <a:t>Yacc</a:t>
            </a:r>
            <a:r>
              <a:rPr lang="en-US" altLang="zh-CN" sz="4000" b="0" dirty="0">
                <a:solidFill>
                  <a:srgbClr val="800080"/>
                </a:solidFill>
                <a:latin typeface="Monotype Corsiva" pitchFamily="66" charset="0"/>
              </a:rPr>
              <a:t>)</a:t>
            </a:r>
            <a:r>
              <a:rPr lang="en-US" altLang="zh-CN" sz="4000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简介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683887F-D4F5-4C1B-A4D2-3AAE53DE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19" y="1779201"/>
            <a:ext cx="67691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def 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p_binary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(p):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'''exp : exp PLUS exp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    | exp TIMES exp'''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if p[2] == "+":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    p[0] = p[1] + p[3]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else: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        p[0] = p[1] * p[3]</a:t>
            </a:r>
          </a:p>
          <a:p>
            <a:pPr>
              <a:buNone/>
            </a:pPr>
            <a:br>
              <a:rPr lang="en-US" altLang="zh-CN" sz="2000" dirty="0">
                <a:latin typeface="+mn-lt"/>
                <a:ea typeface="华文楷体" panose="02010600040101010101" pitchFamily="2" charset="-122"/>
              </a:rPr>
            </a:b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parser =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yacc.yacc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(start="exp")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5ECAD-F851-4B9C-ABA7-06F13DC0B02F}"/>
              </a:ext>
            </a:extLst>
          </p:cNvPr>
          <p:cNvSpPr txBox="1"/>
          <p:nvPr/>
        </p:nvSpPr>
        <p:spPr>
          <a:xfrm>
            <a:off x="981719" y="5157192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None/>
              <a:defRPr sz="2000">
                <a:latin typeface="Arial" pitchFamily="34" charset="0"/>
              </a:defRPr>
            </a:lvl1pPr>
          </a:lstStyle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测试：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r>
              <a:rPr lang="fr-FR" altLang="zh-CN" dirty="0">
                <a:latin typeface="+mn-lt"/>
                <a:ea typeface="华文楷体" panose="02010600040101010101" pitchFamily="2" charset="-122"/>
              </a:rPr>
              <a:t>print(parser.parse("1*(2+1)+3*4", lexer=lexer))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+mn-lt"/>
                <a:ea typeface="华文楷体" panose="02010600040101010101" pitchFamily="2" charset="-122"/>
              </a:rPr>
              <a:t>输出：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15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70899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1549400" y="188913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571E768B-D86A-49EB-8FEB-8541C5D9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41463"/>
            <a:ext cx="7632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阅读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 &amp; Yacc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的技术文档并掌握其使用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21C22DC-21C2-442A-B7E3-163B29B20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262188"/>
            <a:ext cx="7848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选择实现语言，阅读实验文档，熟悉实验环境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That’s all for today.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2063750"/>
            <a:ext cx="589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项目框架的总体结构</a:t>
            </a:r>
          </a:p>
        </p:txBody>
      </p:sp>
      <p:sp>
        <p:nvSpPr>
          <p:cNvPr id="17715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60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69" name="Text Box 1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1341438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项目简介</a:t>
            </a:r>
          </a:p>
        </p:txBody>
      </p:sp>
      <p:sp>
        <p:nvSpPr>
          <p:cNvPr id="10" name="Text Box 2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258664" y="2777554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实验环境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4F9392D-86F0-4672-914B-EFF24898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88913"/>
            <a:ext cx="640871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itchFamily="66" charset="0"/>
                <a:ea typeface="华文行楷" pitchFamily="2" charset="-122"/>
              </a:rPr>
              <a:t>MiniDecaf</a:t>
            </a: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编译实验项目综述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2271887-3554-4A1C-9BE1-03C4B1AE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174992"/>
            <a:ext cx="241141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项目简介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8ACA0311-1C28-4A4A-BA3B-45C2031A4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12776"/>
            <a:ext cx="7993062" cy="479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清华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20000"/>
              </a:lnSpc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始于计算机系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2018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级本科生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编译原理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》</a:t>
            </a:r>
          </a:p>
          <a:p>
            <a:pPr lvl="1">
              <a:lnSpc>
                <a:spcPct val="120000"/>
              </a:lnSpc>
              <a:buNone/>
            </a:pPr>
            <a:endParaRPr lang="zh-CN" altLang="en-US" sz="1000" b="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源语言为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语言子集，不含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include/define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等预处理指令、多文件编译支持、以及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struct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与指针等语言特性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基本沿用了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2018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级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实验的语法规范，为降低实验难度，进一步去掉了指针等语言特性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为贴合课程教学内容，提升训练效果，设计了包括前端、中端、后端的完善编译器框架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1512888" y="188913"/>
            <a:ext cx="5003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项目框架的总体结构</a:t>
            </a:r>
          </a:p>
        </p:txBody>
      </p:sp>
      <p:sp>
        <p:nvSpPr>
          <p:cNvPr id="214025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336675"/>
            <a:ext cx="7704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当前项目中编译器的逻辑结构</a:t>
            </a:r>
          </a:p>
        </p:txBody>
      </p:sp>
      <p:graphicFrame>
        <p:nvGraphicFramePr>
          <p:cNvPr id="2140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822813"/>
              </p:ext>
            </p:extLst>
          </p:nvPr>
        </p:nvGraphicFramePr>
        <p:xfrm>
          <a:off x="1258888" y="2462213"/>
          <a:ext cx="7273925" cy="38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54835" imgH="2921350" progId="Visio.Drawing.11">
                  <p:embed/>
                </p:oleObj>
              </mc:Choice>
              <mc:Fallback>
                <p:oleObj name="Visio" r:id="rId3" imgW="5454835" imgH="2921350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62213"/>
                        <a:ext cx="7273925" cy="382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04" name="AutoShape 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7" name="AutoShape 4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9" name="Text Box 4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336675"/>
            <a:ext cx="7921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当前项目中编译器的逻辑结构</a:t>
            </a:r>
          </a:p>
        </p:txBody>
      </p:sp>
      <p:graphicFrame>
        <p:nvGraphicFramePr>
          <p:cNvPr id="2161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06923"/>
              </p:ext>
            </p:extLst>
          </p:nvPr>
        </p:nvGraphicFramePr>
        <p:xfrm>
          <a:off x="969963" y="2420938"/>
          <a:ext cx="7705725" cy="391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994597" imgH="3111719" progId="Visio.Drawing.11">
                  <p:embed/>
                </p:oleObj>
              </mc:Choice>
              <mc:Fallback>
                <p:oleObj name="Visio" r:id="rId4" imgW="5994597" imgH="3111719" progId="Visio.Drawing.11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420938"/>
                        <a:ext cx="7705725" cy="391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3" name="Rectangle 49"/>
          <p:cNvSpPr>
            <a:spLocks noChangeArrowheads="1"/>
          </p:cNvSpPr>
          <p:nvPr/>
        </p:nvSpPr>
        <p:spPr bwMode="auto">
          <a:xfrm>
            <a:off x="1512888" y="188913"/>
            <a:ext cx="5003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项目框架的总体结构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1512888" y="195263"/>
            <a:ext cx="2482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实验环境</a:t>
            </a:r>
          </a:p>
        </p:txBody>
      </p:sp>
      <p:sp>
        <p:nvSpPr>
          <p:cNvPr id="26419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32B2AE16-DA45-447E-BCC6-D758A3B81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68413"/>
            <a:ext cx="799306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实现语言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C++ /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Python</a:t>
            </a:r>
          </a:p>
          <a:p>
            <a:pPr lvl="1">
              <a:buNone/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仅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允许选定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一种实现语言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，以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第一次实验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所提交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的版本来确定所选语言</a:t>
            </a:r>
            <a:endParaRPr kumimoji="0" lang="en-GB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75D28B09-BB69-4508-B86F-6698CF39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45024"/>
            <a:ext cx="79203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实验环境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详见下列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文档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https://decaf-lang.github.io/minidecaf-tutorial/</a:t>
            </a:r>
          </a:p>
        </p:txBody>
      </p:sp>
    </p:spTree>
    <p:extLst>
      <p:ext uri="{BB962C8B-B14F-4D97-AF65-F5344CB8AC3E}">
        <p14:creationId xmlns:p14="http://schemas.microsoft.com/office/powerpoint/2010/main" val="133716312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440880" y="188913"/>
            <a:ext cx="478730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本学期主体实验内容</a:t>
            </a:r>
          </a:p>
        </p:txBody>
      </p:sp>
      <p:sp>
        <p:nvSpPr>
          <p:cNvPr id="218126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9B8BA932-148A-47B0-AA90-3A162E2D0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8" y="1266356"/>
            <a:ext cx="838835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本学期的实验内容</a:t>
            </a:r>
            <a:endParaRPr lang="en-US" altLang="zh-CN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000" b="0" dirty="0">
              <a:solidFill>
                <a:srgbClr val="800080"/>
              </a:solidFill>
              <a:latin typeface="Arial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Stage0</a:t>
            </a:r>
            <a:r>
              <a:rPr lang="zh-CN" altLang="en-US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华文楷体" panose="02010600040101010101" pitchFamily="2" charset="-122"/>
              </a:rPr>
              <a:t>熟悉实验框架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0" dirty="0">
              <a:solidFill>
                <a:srgbClr val="990099"/>
              </a:solidFill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Stage1</a:t>
            </a:r>
            <a:r>
              <a:rPr lang="zh-CN" altLang="en-US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zh-CN" altLang="en-US" sz="2800" dirty="0">
                <a:ea typeface="华文楷体" panose="02010600040101010101" pitchFamily="2" charset="-122"/>
              </a:rPr>
              <a:t>常量表达式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0" dirty="0">
              <a:solidFill>
                <a:srgbClr val="990099"/>
              </a:solidFill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Stage2</a:t>
            </a:r>
            <a:r>
              <a:rPr lang="zh-CN" altLang="en-US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华文楷体" panose="02010600040101010101" pitchFamily="2" charset="-122"/>
              </a:rPr>
              <a:t>变量和语句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0" dirty="0">
              <a:solidFill>
                <a:srgbClr val="990099"/>
              </a:solidFill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Parser  stage</a:t>
            </a:r>
            <a:r>
              <a:rPr lang="zh-CN" altLang="en-US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华文楷体" panose="02010600040101010101" pitchFamily="2" charset="-122"/>
              </a:rPr>
              <a:t>手工实现的词法</a:t>
            </a:r>
            <a:r>
              <a:rPr lang="en-US" altLang="zh-CN" sz="2800" dirty="0"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ea typeface="华文楷体" panose="02010600040101010101" pitchFamily="2" charset="-122"/>
              </a:rPr>
              <a:t>语法分析器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0" dirty="0">
              <a:solidFill>
                <a:srgbClr val="99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Stage3</a:t>
            </a:r>
            <a:r>
              <a:rPr lang="zh-CN" altLang="en-US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华文楷体" panose="02010600040101010101" pitchFamily="2" charset="-122"/>
              </a:rPr>
              <a:t>作用域与控制语句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en-US" altLang="zh-CN" sz="1000" b="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kumimoji="0"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Stage4</a:t>
            </a:r>
            <a:r>
              <a:rPr kumimoji="0" lang="zh-CN" altLang="en-US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华文楷体" panose="02010600040101010101" pitchFamily="2" charset="-122"/>
              </a:rPr>
              <a:t>函数和全局变量（选做）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en-US" altLang="zh-CN" sz="1000" b="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kumimoji="0"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Stage5</a:t>
            </a:r>
            <a:r>
              <a:rPr kumimoji="0" lang="zh-CN" altLang="en-US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华文楷体" panose="02010600040101010101" pitchFamily="2" charset="-122"/>
              </a:rPr>
              <a:t>数组（选做）</a:t>
            </a:r>
            <a:endParaRPr lang="en-US" altLang="zh-CN" sz="2800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Symbol" pitchFamily="18" charset="2"/>
              <a:buNone/>
            </a:pPr>
            <a:endParaRPr lang="zh-CN" altLang="en-US" sz="200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75656" y="195263"/>
            <a:ext cx="223651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进度安排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987EF25-18B0-4177-9887-4E17474A0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24744"/>
            <a:ext cx="80653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实验进度安排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Stage1</a:t>
            </a:r>
            <a:r>
              <a:rPr lang="en-US" altLang="zh-CN" sz="28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</a:rPr>
              <a:t>常量表达式（</a:t>
            </a:r>
            <a:r>
              <a:rPr lang="en-US" altLang="zh-CN" sz="2800" b="0" dirty="0">
                <a:ea typeface="华文楷体" panose="02010600040101010101" pitchFamily="2" charset="-122"/>
              </a:rPr>
              <a:t>2-4</a:t>
            </a:r>
            <a:r>
              <a:rPr lang="zh-CN" altLang="en-US" sz="2800" dirty="0">
                <a:ea typeface="华文楷体" panose="02010600040101010101" pitchFamily="2" charset="-122"/>
              </a:rPr>
              <a:t>周）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Stage2</a:t>
            </a:r>
            <a:r>
              <a:rPr lang="en-US" altLang="zh-CN" sz="28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</a:rPr>
              <a:t>变量和语句（</a:t>
            </a:r>
            <a:r>
              <a:rPr lang="en-US" altLang="zh-CN" sz="2800" b="0" dirty="0">
                <a:ea typeface="华文楷体" panose="02010600040101010101" pitchFamily="2" charset="-122"/>
              </a:rPr>
              <a:t>5-7</a:t>
            </a:r>
            <a:r>
              <a:rPr lang="zh-CN" altLang="en-US" sz="2800" dirty="0">
                <a:ea typeface="华文楷体" panose="02010600040101010101" pitchFamily="2" charset="-122"/>
              </a:rPr>
              <a:t>周）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Parser stage </a:t>
            </a:r>
            <a:r>
              <a:rPr lang="zh-CN" altLang="en-US" sz="2800" dirty="0">
                <a:ea typeface="华文楷体" panose="02010600040101010101" pitchFamily="2" charset="-122"/>
              </a:rPr>
              <a:t>手工词法</a:t>
            </a:r>
            <a:r>
              <a:rPr lang="en-US" altLang="zh-CN" sz="2800" b="0" dirty="0"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ea typeface="华文楷体" panose="02010600040101010101" pitchFamily="2" charset="-122"/>
              </a:rPr>
              <a:t>语法分析器（</a:t>
            </a:r>
            <a:r>
              <a:rPr lang="en-US" altLang="zh-CN" sz="2800" b="0" dirty="0">
                <a:ea typeface="华文楷体" panose="02010600040101010101" pitchFamily="2" charset="-122"/>
              </a:rPr>
              <a:t>8-10</a:t>
            </a:r>
            <a:r>
              <a:rPr lang="zh-CN" altLang="en-US" sz="2800" dirty="0">
                <a:ea typeface="华文楷体" panose="02010600040101010101" pitchFamily="2" charset="-122"/>
              </a:rPr>
              <a:t>周）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Stage3</a:t>
            </a:r>
            <a:r>
              <a:rPr lang="en-US" altLang="zh-CN" sz="28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</a:rPr>
              <a:t>作用域与控制语句（</a:t>
            </a:r>
            <a:r>
              <a:rPr lang="en-US" altLang="zh-CN" sz="2800" b="0" dirty="0">
                <a:ea typeface="华文楷体" panose="02010600040101010101" pitchFamily="2" charset="-122"/>
              </a:rPr>
              <a:t>11-14</a:t>
            </a:r>
            <a:r>
              <a:rPr lang="zh-CN" altLang="en-US" sz="2800" dirty="0">
                <a:ea typeface="华文楷体" panose="02010600040101010101" pitchFamily="2" charset="-122"/>
              </a:rPr>
              <a:t>周）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Stage4</a:t>
            </a:r>
            <a:r>
              <a:rPr kumimoji="0" lang="en-US" altLang="zh-CN" sz="28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</a:rPr>
              <a:t>函数和全局变量（选做，</a:t>
            </a:r>
            <a:r>
              <a:rPr lang="en-US" altLang="zh-CN" sz="2800" b="0" dirty="0">
                <a:ea typeface="华文楷体" panose="02010600040101010101" pitchFamily="2" charset="-122"/>
              </a:rPr>
              <a:t>17</a:t>
            </a:r>
            <a:r>
              <a:rPr lang="zh-CN" altLang="en-US" sz="2800" dirty="0">
                <a:ea typeface="华文楷体" panose="02010600040101010101" pitchFamily="2" charset="-122"/>
              </a:rPr>
              <a:t>周前）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99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Stage5</a:t>
            </a:r>
            <a:r>
              <a:rPr lang="en-US" altLang="zh-CN" sz="28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</a:rPr>
              <a:t>数组（选做，</a:t>
            </a:r>
            <a:r>
              <a:rPr lang="en-US" altLang="zh-CN" sz="2800" b="0" dirty="0">
                <a:ea typeface="华文楷体" panose="02010600040101010101" pitchFamily="2" charset="-122"/>
              </a:rPr>
              <a:t>17</a:t>
            </a:r>
            <a:r>
              <a:rPr lang="zh-CN" altLang="en-US" sz="2800" dirty="0">
                <a:ea typeface="华文楷体" panose="02010600040101010101" pitchFamily="2" charset="-122"/>
              </a:rPr>
              <a:t>周前）</a:t>
            </a:r>
            <a:endParaRPr lang="en-US" altLang="zh-CN" sz="2800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  <a:headEnd/>
          <a:tailEnd/>
        </a:ln>
      </a:spPr>
      <a:bodyPr/>
      <a:lstStyle>
        <a:defPPr algn="l">
          <a:buClr>
            <a:srgbClr val="000000"/>
          </a:buClr>
          <a:buSzPct val="100000"/>
          <a:buFont typeface="Times New Roman" pitchFamily="18" charset="0"/>
          <a:buNone/>
          <a:defRPr kumimoji="0" b="0" dirty="0" smtClean="0">
            <a:solidFill>
              <a:srgbClr val="FF0000"/>
            </a:solidFill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itchFamily="18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32815</TotalTime>
  <Words>2077</Words>
  <Application>Microsoft Office PowerPoint</Application>
  <PresentationFormat>全屏显示(4:3)</PresentationFormat>
  <Paragraphs>343</Paragraphs>
  <Slides>29</Slides>
  <Notes>8</Notes>
  <HiddenSlides>5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CMR10</vt:lpstr>
      <vt:lpstr>华文楷体</vt:lpstr>
      <vt:lpstr>华文行楷</vt:lpstr>
      <vt:lpstr>楷体_GB2312</vt:lpstr>
      <vt:lpstr>Arial</vt:lpstr>
      <vt:lpstr>Comic Sans MS</vt:lpstr>
      <vt:lpstr>Monotype Corsiva</vt:lpstr>
      <vt:lpstr>Symbol</vt:lpstr>
      <vt:lpstr>Times New Roman</vt:lpstr>
      <vt:lpstr>Wingdings</vt:lpstr>
      <vt:lpstr>Capsules</vt:lpstr>
      <vt:lpstr>1_Capsules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899</cp:revision>
  <dcterms:created xsi:type="dcterms:W3CDTF">2002-02-03T03:17:28Z</dcterms:created>
  <dcterms:modified xsi:type="dcterms:W3CDTF">2021-09-21T08:27:12Z</dcterms:modified>
</cp:coreProperties>
</file>