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6" r:id="rId2"/>
    <p:sldId id="526" r:id="rId3"/>
    <p:sldId id="732" r:id="rId4"/>
    <p:sldId id="527" r:id="rId5"/>
    <p:sldId id="648" r:id="rId6"/>
    <p:sldId id="760" r:id="rId7"/>
    <p:sldId id="761" r:id="rId8"/>
    <p:sldId id="734" r:id="rId9"/>
    <p:sldId id="649" r:id="rId10"/>
    <p:sldId id="762" r:id="rId11"/>
    <p:sldId id="657" r:id="rId12"/>
    <p:sldId id="834" r:id="rId13"/>
    <p:sldId id="836" r:id="rId14"/>
    <p:sldId id="763" r:id="rId15"/>
    <p:sldId id="735" r:id="rId16"/>
    <p:sldId id="832" r:id="rId17"/>
    <p:sldId id="277" r:id="rId18"/>
  </p:sldIdLst>
  <p:sldSz cx="9144000" cy="6858000" type="screen4x3"/>
  <p:notesSz cx="6645275" cy="9779000"/>
  <p:defaultTextStyle>
    <a:defPPr>
      <a:defRPr lang="zh-CN"/>
    </a:defPPr>
    <a:lvl1pPr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0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990099"/>
    <a:srgbClr val="800080"/>
    <a:srgbClr val="333399"/>
    <a:srgbClr val="008000"/>
    <a:srgbClr val="5F5F5F"/>
    <a:srgbClr val="9900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2" autoAdjust="0"/>
    <p:restoredTop sz="98113" autoAdjust="0"/>
  </p:normalViewPr>
  <p:slideViewPr>
    <p:cSldViewPr>
      <p:cViewPr varScale="1">
        <p:scale>
          <a:sx n="81" d="100"/>
          <a:sy n="81" d="100"/>
        </p:scale>
        <p:origin x="972" y="56"/>
      </p:cViewPr>
      <p:guideLst>
        <p:guide orient="horz" pos="2208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38" y="-84"/>
      </p:cViewPr>
      <p:guideLst>
        <p:guide orient="horz" pos="3080"/>
        <p:guide pos="20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005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3" tIns="45702" rIns="91403" bIns="45702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9005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3" tIns="45702" rIns="91403" bIns="45702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7C2E8C8E-BB2F-489E-AB9E-8463316ADC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0825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5021500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026"/>
          <p:cNvGrpSpPr>
            <a:grpSpLocks/>
          </p:cNvGrpSpPr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34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35" name="Picture 1039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380288" y="163513"/>
            <a:ext cx="1223962" cy="312737"/>
          </a:xfrm>
          <a:prstGeom prst="rect">
            <a:avLst/>
          </a:prstGeom>
          <a:noFill/>
        </p:spPr>
      </p:pic>
      <p:sp>
        <p:nvSpPr>
          <p:cNvPr id="5136" name="Text Box 1040"/>
          <p:cNvSpPr txBox="1">
            <a:spLocks noChangeArrowheads="1"/>
          </p:cNvSpPr>
          <p:nvPr userDrawn="1"/>
        </p:nvSpPr>
        <p:spPr bwMode="auto">
          <a:xfrm>
            <a:off x="7235825" y="476250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Tx/>
              <a:buFontTx/>
              <a:buNone/>
            </a:pPr>
            <a:r>
              <a:rPr lang="en-US" altLang="zh-CN" sz="20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《</a:t>
            </a:r>
            <a:r>
              <a:rPr lang="zh-CN" altLang="en-US" sz="20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编译原理</a:t>
            </a:r>
            <a:r>
              <a:rPr lang="en-US" altLang="zh-CN" sz="20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》</a:t>
            </a:r>
          </a:p>
        </p:txBody>
      </p:sp>
      <p:sp>
        <p:nvSpPr>
          <p:cNvPr id="5137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</a:pPr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 advClick="0">
    <p:wipe dir="r"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2" name="Text Box 1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141413" y="1563688"/>
            <a:ext cx="58785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6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符号表</a:t>
            </a: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1479550" y="188913"/>
            <a:ext cx="1949450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第四讲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109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109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109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1094" name="Rectangle 6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sp>
        <p:nvSpPr>
          <p:cNvPr id="601095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62000" y="1325563"/>
            <a:ext cx="5033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作用域与可见性</a:t>
            </a:r>
          </a:p>
        </p:txBody>
      </p:sp>
      <p:sp>
        <p:nvSpPr>
          <p:cNvPr id="601096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1097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1098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1099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1100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1101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1102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1103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1104" name="Rectangle 16"/>
          <p:cNvSpPr>
            <a:spLocks noChangeArrowheads="1"/>
          </p:cNvSpPr>
          <p:nvPr/>
        </p:nvSpPr>
        <p:spPr bwMode="auto">
          <a:xfrm>
            <a:off x="1104900" y="2057400"/>
            <a:ext cx="7859588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常用的可见性规则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i="1" dirty="0">
                <a:latin typeface="+mn-lt"/>
                <a:ea typeface="华文楷体" panose="02010600040101010101" pitchFamily="2" charset="-122"/>
              </a:rPr>
              <a:t>visibility rules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在程序的任何一点，只有在该点的开作用域中声明</a:t>
            </a:r>
          </a:p>
          <a:p>
            <a:pPr lvl="1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的名字才是可访问的</a:t>
            </a:r>
            <a:endParaRPr kumimoji="0" lang="zh-CN" altLang="en-US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若一个名字在多个开作用域中被声明，则把离该名</a:t>
            </a:r>
          </a:p>
          <a:p>
            <a:pPr lvl="1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字的某个引用最近的声明作为该引用的解释</a:t>
            </a:r>
          </a:p>
          <a:p>
            <a:pPr lvl="1">
              <a:buFontTx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新的声明只能出现在当前作用域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5" name="AutoShape 6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6" name="AutoShape 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7" name="AutoShape 6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8" name="AutoShape 6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9" name="Rectangle 69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sp>
        <p:nvSpPr>
          <p:cNvPr id="450630" name="Text Box 70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62000" y="1325563"/>
            <a:ext cx="5033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作用域与符号表组织</a:t>
            </a:r>
          </a:p>
        </p:txBody>
      </p:sp>
      <p:sp>
        <p:nvSpPr>
          <p:cNvPr id="450631" name="AutoShape 7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2" name="AutoShape 7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3" name="AutoShape 7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4" name="AutoShape 7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5" name="AutoShape 7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6" name="AutoShape 7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7" name="AutoShape 7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8" name="AutoShape 7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9" name="Rectangle 79"/>
          <p:cNvSpPr>
            <a:spLocks noChangeArrowheads="1"/>
          </p:cNvSpPr>
          <p:nvPr/>
        </p:nvSpPr>
        <p:spPr bwMode="auto">
          <a:xfrm>
            <a:off x="1104900" y="2057400"/>
            <a:ext cx="7658100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kumimoji="0" lang="en-US" altLang="zh-CN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作用域与单符号表组织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所有嵌套的作用域共用一个全局符号表</a:t>
            </a:r>
          </a:p>
          <a:p>
            <a:pPr lvl="1">
              <a:buFontTx/>
              <a:buNone/>
            </a:pPr>
            <a:endParaRPr kumimoji="0"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每个作用域有一个作用域号</a:t>
            </a:r>
          </a:p>
          <a:p>
            <a:pPr lvl="1">
              <a:buFontTx/>
              <a:buNone/>
            </a:pPr>
            <a:endParaRPr kumimoji="0"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仅记录开作用域中的符号</a:t>
            </a:r>
          </a:p>
          <a:p>
            <a:pPr lvl="1">
              <a:buFontTx/>
              <a:buNone/>
            </a:pPr>
            <a:endParaRPr kumimoji="0"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当某个作用域成为闭作用域时，从符号表中删除该</a:t>
            </a:r>
          </a:p>
          <a:p>
            <a:pPr lvl="1">
              <a:buFontTx/>
              <a:buNone/>
            </a:pP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作用域中所声明的名字</a:t>
            </a:r>
            <a:endParaRPr kumimoji="0" lang="zh-CN" altLang="en-US" sz="10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Text Box 2"/>
          <p:cNvSpPr txBox="1">
            <a:spLocks noChangeArrowheads="1"/>
          </p:cNvSpPr>
          <p:nvPr/>
        </p:nvSpPr>
        <p:spPr bwMode="auto">
          <a:xfrm>
            <a:off x="6443663" y="1176338"/>
            <a:ext cx="2592387" cy="55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const a=25;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var x,y;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procedure  p;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var  z;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procedure  r;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var x, s;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procedure 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     var  x;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 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        ……  </a:t>
            </a:r>
            <a:r>
              <a:rPr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/*here*/</a:t>
            </a:r>
            <a:endParaRPr lang="en-US" altLang="zh-CN" sz="1800" b="1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     end;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begin</a:t>
            </a:r>
            <a:endParaRPr lang="en-US" altLang="zh-CN" sz="18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end. </a:t>
            </a:r>
          </a:p>
        </p:txBody>
      </p:sp>
      <p:sp>
        <p:nvSpPr>
          <p:cNvPr id="728067" name="Text Box 3"/>
          <p:cNvSpPr txBox="1">
            <a:spLocks noChangeArrowheads="1"/>
          </p:cNvSpPr>
          <p:nvPr/>
        </p:nvSpPr>
        <p:spPr bwMode="auto">
          <a:xfrm>
            <a:off x="684213" y="2081213"/>
            <a:ext cx="5832475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例：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右边某语言程序在处理到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/*here*/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时的符号表（以哈希表为例）</a:t>
            </a:r>
          </a:p>
        </p:txBody>
      </p:sp>
      <p:sp>
        <p:nvSpPr>
          <p:cNvPr id="728068" name="Text Box 4"/>
          <p:cNvSpPr txBox="1">
            <a:spLocks noChangeArrowheads="1"/>
          </p:cNvSpPr>
          <p:nvPr/>
        </p:nvSpPr>
        <p:spPr bwMode="auto">
          <a:xfrm>
            <a:off x="828675" y="1066800"/>
            <a:ext cx="53435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所有嵌套的作用域共用一个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全局符号表</a:t>
            </a:r>
          </a:p>
        </p:txBody>
      </p:sp>
      <p:sp>
        <p:nvSpPr>
          <p:cNvPr id="728069" name="Rectangle 5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sp>
        <p:nvSpPr>
          <p:cNvPr id="728070" name="Line 6"/>
          <p:cNvSpPr>
            <a:spLocks noChangeShapeType="1"/>
          </p:cNvSpPr>
          <p:nvPr/>
        </p:nvSpPr>
        <p:spPr bwMode="auto">
          <a:xfrm>
            <a:off x="1295400" y="3200400"/>
            <a:ext cx="0" cy="2743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8071" name="Line 7"/>
          <p:cNvSpPr>
            <a:spLocks noChangeShapeType="1"/>
          </p:cNvSpPr>
          <p:nvPr/>
        </p:nvSpPr>
        <p:spPr bwMode="auto">
          <a:xfrm>
            <a:off x="2514600" y="3200400"/>
            <a:ext cx="0" cy="2743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8072" name="Line 8"/>
          <p:cNvSpPr>
            <a:spLocks noChangeShapeType="1"/>
          </p:cNvSpPr>
          <p:nvPr/>
        </p:nvSpPr>
        <p:spPr bwMode="auto">
          <a:xfrm>
            <a:off x="1295400" y="32004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8073" name="Line 9"/>
          <p:cNvSpPr>
            <a:spLocks noChangeShapeType="1"/>
          </p:cNvSpPr>
          <p:nvPr/>
        </p:nvSpPr>
        <p:spPr bwMode="auto">
          <a:xfrm>
            <a:off x="1295400" y="38100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8074" name="Line 10"/>
          <p:cNvSpPr>
            <a:spLocks noChangeShapeType="1"/>
          </p:cNvSpPr>
          <p:nvPr/>
        </p:nvSpPr>
        <p:spPr bwMode="auto">
          <a:xfrm>
            <a:off x="1295400" y="44196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8075" name="Text Box 11"/>
          <p:cNvSpPr txBox="1">
            <a:spLocks noChangeArrowheads="1"/>
          </p:cNvSpPr>
          <p:nvPr/>
        </p:nvSpPr>
        <p:spPr bwMode="auto">
          <a:xfrm>
            <a:off x="1752600" y="4632325"/>
            <a:ext cx="228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</a:t>
            </a:r>
          </a:p>
        </p:txBody>
      </p:sp>
      <p:sp>
        <p:nvSpPr>
          <p:cNvPr id="728076" name="Text Box 12"/>
          <p:cNvSpPr txBox="1">
            <a:spLocks noChangeArrowheads="1"/>
          </p:cNvSpPr>
          <p:nvPr/>
        </p:nvSpPr>
        <p:spPr bwMode="auto">
          <a:xfrm>
            <a:off x="2971800" y="3276600"/>
            <a:ext cx="7620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t(2)</a:t>
            </a:r>
          </a:p>
        </p:txBody>
      </p:sp>
      <p:sp>
        <p:nvSpPr>
          <p:cNvPr id="728077" name="Line 13"/>
          <p:cNvSpPr>
            <a:spLocks noChangeShapeType="1"/>
          </p:cNvSpPr>
          <p:nvPr/>
        </p:nvSpPr>
        <p:spPr bwMode="auto">
          <a:xfrm>
            <a:off x="2514600" y="3505200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8078" name="Line 14"/>
          <p:cNvSpPr>
            <a:spLocks noChangeShapeType="1"/>
          </p:cNvSpPr>
          <p:nvPr/>
        </p:nvSpPr>
        <p:spPr bwMode="auto">
          <a:xfrm>
            <a:off x="1295400" y="53340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8079" name="Line 15"/>
          <p:cNvSpPr>
            <a:spLocks noChangeShapeType="1"/>
          </p:cNvSpPr>
          <p:nvPr/>
        </p:nvSpPr>
        <p:spPr bwMode="auto">
          <a:xfrm>
            <a:off x="1295400" y="59436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8080" name="Text Box 16"/>
          <p:cNvSpPr txBox="1">
            <a:spLocks noChangeArrowheads="1"/>
          </p:cNvSpPr>
          <p:nvPr/>
        </p:nvSpPr>
        <p:spPr bwMode="auto">
          <a:xfrm>
            <a:off x="4191000" y="3276600"/>
            <a:ext cx="8382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p(1)</a:t>
            </a:r>
          </a:p>
        </p:txBody>
      </p:sp>
      <p:sp>
        <p:nvSpPr>
          <p:cNvPr id="728081" name="Text Box 17"/>
          <p:cNvSpPr txBox="1">
            <a:spLocks noChangeArrowheads="1"/>
          </p:cNvSpPr>
          <p:nvPr/>
        </p:nvSpPr>
        <p:spPr bwMode="auto">
          <a:xfrm>
            <a:off x="5486400" y="3267075"/>
            <a:ext cx="7620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a(1)</a:t>
            </a:r>
          </a:p>
        </p:txBody>
      </p:sp>
      <p:sp>
        <p:nvSpPr>
          <p:cNvPr id="728082" name="Line 18"/>
          <p:cNvSpPr>
            <a:spLocks noChangeShapeType="1"/>
          </p:cNvSpPr>
          <p:nvPr/>
        </p:nvSpPr>
        <p:spPr bwMode="auto">
          <a:xfrm>
            <a:off x="3733800" y="3505200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8083" name="Line 19"/>
          <p:cNvSpPr>
            <a:spLocks noChangeShapeType="1"/>
          </p:cNvSpPr>
          <p:nvPr/>
        </p:nvSpPr>
        <p:spPr bwMode="auto">
          <a:xfrm>
            <a:off x="5029200" y="3505200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8084" name="Text Box 20"/>
          <p:cNvSpPr txBox="1">
            <a:spLocks noChangeArrowheads="1"/>
          </p:cNvSpPr>
          <p:nvPr/>
        </p:nvSpPr>
        <p:spPr bwMode="auto">
          <a:xfrm>
            <a:off x="2971800" y="5400675"/>
            <a:ext cx="7620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s(2)</a:t>
            </a:r>
          </a:p>
        </p:txBody>
      </p:sp>
      <p:sp>
        <p:nvSpPr>
          <p:cNvPr id="728085" name="Line 21"/>
          <p:cNvSpPr>
            <a:spLocks noChangeShapeType="1"/>
          </p:cNvSpPr>
          <p:nvPr/>
        </p:nvSpPr>
        <p:spPr bwMode="auto">
          <a:xfrm>
            <a:off x="2514600" y="56292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8086" name="Text Box 22"/>
          <p:cNvSpPr txBox="1">
            <a:spLocks noChangeArrowheads="1"/>
          </p:cNvSpPr>
          <p:nvPr/>
        </p:nvSpPr>
        <p:spPr bwMode="auto">
          <a:xfrm>
            <a:off x="4191000" y="5400675"/>
            <a:ext cx="8382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r(1)</a:t>
            </a:r>
          </a:p>
        </p:txBody>
      </p:sp>
      <p:sp>
        <p:nvSpPr>
          <p:cNvPr id="728087" name="Text Box 23"/>
          <p:cNvSpPr txBox="1">
            <a:spLocks noChangeArrowheads="1"/>
          </p:cNvSpPr>
          <p:nvPr/>
        </p:nvSpPr>
        <p:spPr bwMode="auto">
          <a:xfrm>
            <a:off x="5486400" y="5391150"/>
            <a:ext cx="7620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y(1)</a:t>
            </a:r>
          </a:p>
        </p:txBody>
      </p:sp>
      <p:sp>
        <p:nvSpPr>
          <p:cNvPr id="728088" name="Line 24"/>
          <p:cNvSpPr>
            <a:spLocks noChangeShapeType="1"/>
          </p:cNvSpPr>
          <p:nvPr/>
        </p:nvSpPr>
        <p:spPr bwMode="auto">
          <a:xfrm>
            <a:off x="3733800" y="56292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8089" name="Line 25"/>
          <p:cNvSpPr>
            <a:spLocks noChangeShapeType="1"/>
          </p:cNvSpPr>
          <p:nvPr/>
        </p:nvSpPr>
        <p:spPr bwMode="auto">
          <a:xfrm>
            <a:off x="5029200" y="56292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8090" name="Text Box 26"/>
          <p:cNvSpPr txBox="1">
            <a:spLocks noChangeArrowheads="1"/>
          </p:cNvSpPr>
          <p:nvPr/>
        </p:nvSpPr>
        <p:spPr bwMode="auto">
          <a:xfrm>
            <a:off x="2971800" y="3952875"/>
            <a:ext cx="7620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x(3)</a:t>
            </a:r>
          </a:p>
        </p:txBody>
      </p:sp>
      <p:sp>
        <p:nvSpPr>
          <p:cNvPr id="728091" name="Line 27"/>
          <p:cNvSpPr>
            <a:spLocks noChangeShapeType="1"/>
          </p:cNvSpPr>
          <p:nvPr/>
        </p:nvSpPr>
        <p:spPr bwMode="auto">
          <a:xfrm>
            <a:off x="2514600" y="41814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8092" name="Text Box 28"/>
          <p:cNvSpPr txBox="1">
            <a:spLocks noChangeArrowheads="1"/>
          </p:cNvSpPr>
          <p:nvPr/>
        </p:nvSpPr>
        <p:spPr bwMode="auto">
          <a:xfrm>
            <a:off x="4191000" y="3952875"/>
            <a:ext cx="8382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x(2)</a:t>
            </a:r>
          </a:p>
        </p:txBody>
      </p:sp>
      <p:sp>
        <p:nvSpPr>
          <p:cNvPr id="728093" name="Text Box 29"/>
          <p:cNvSpPr txBox="1">
            <a:spLocks noChangeArrowheads="1"/>
          </p:cNvSpPr>
          <p:nvPr/>
        </p:nvSpPr>
        <p:spPr bwMode="auto">
          <a:xfrm>
            <a:off x="5486400" y="3943350"/>
            <a:ext cx="7620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x(1)</a:t>
            </a:r>
          </a:p>
        </p:txBody>
      </p:sp>
      <p:sp>
        <p:nvSpPr>
          <p:cNvPr id="728094" name="Line 30"/>
          <p:cNvSpPr>
            <a:spLocks noChangeShapeType="1"/>
          </p:cNvSpPr>
          <p:nvPr/>
        </p:nvSpPr>
        <p:spPr bwMode="auto">
          <a:xfrm>
            <a:off x="3733800" y="41814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8095" name="Line 31"/>
          <p:cNvSpPr>
            <a:spLocks noChangeShapeType="1"/>
          </p:cNvSpPr>
          <p:nvPr/>
        </p:nvSpPr>
        <p:spPr bwMode="auto">
          <a:xfrm>
            <a:off x="5029200" y="41814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8096" name="Rectangle 32"/>
          <p:cNvSpPr>
            <a:spLocks noChangeArrowheads="1"/>
          </p:cNvSpPr>
          <p:nvPr/>
        </p:nvSpPr>
        <p:spPr bwMode="auto">
          <a:xfrm>
            <a:off x="990600" y="6096000"/>
            <a:ext cx="52232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Hash Table 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（表中数字代表层号）</a:t>
            </a:r>
          </a:p>
        </p:txBody>
      </p:sp>
      <p:sp>
        <p:nvSpPr>
          <p:cNvPr id="728097" name="AutoShape 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8098" name="AutoShape 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8099" name="AutoShape 3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8100" name="AutoShape 3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8101" name="AutoShape 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8102" name="AutoShape 3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8103" name="AutoShape 3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8104" name="AutoShape 4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8105" name="AutoShape 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8106" name="AutoShape 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8107" name="AutoShape 4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8108" name="AutoShape 4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6" name="Text Box 4"/>
          <p:cNvSpPr txBox="1">
            <a:spLocks noChangeArrowheads="1"/>
          </p:cNvSpPr>
          <p:nvPr/>
        </p:nvSpPr>
        <p:spPr bwMode="auto">
          <a:xfrm>
            <a:off x="828675" y="1066800"/>
            <a:ext cx="53435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所有嵌套的作用域共用一个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全局符号表</a:t>
            </a:r>
          </a:p>
        </p:txBody>
      </p:sp>
      <p:sp>
        <p:nvSpPr>
          <p:cNvPr id="730117" name="Rectangle 5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graphicFrame>
        <p:nvGraphicFramePr>
          <p:cNvPr id="730157" name="Object 45"/>
          <p:cNvGraphicFramePr>
            <a:graphicFrameLocks noChangeAspect="1"/>
          </p:cNvGraphicFramePr>
          <p:nvPr/>
        </p:nvGraphicFramePr>
        <p:xfrm>
          <a:off x="990600" y="3135313"/>
          <a:ext cx="5165725" cy="295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366870" imgH="2506370" progId="Visio.Drawing.11">
                  <p:embed/>
                </p:oleObj>
              </mc:Choice>
              <mc:Fallback>
                <p:oleObj name="Visio" r:id="rId2" imgW="4366870" imgH="2506370" progId="Visio.Drawing.11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35313"/>
                        <a:ext cx="5165725" cy="295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0158" name="Text Box 46"/>
          <p:cNvSpPr txBox="1">
            <a:spLocks noChangeArrowheads="1"/>
          </p:cNvSpPr>
          <p:nvPr/>
        </p:nvSpPr>
        <p:spPr bwMode="auto">
          <a:xfrm>
            <a:off x="6443663" y="1176338"/>
            <a:ext cx="2592387" cy="55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const a=25;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var x,y;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procedure  p;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var  z;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procedure  r;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var x, s;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procedure 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     var  v, x, y;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 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     end;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begin         </a:t>
            </a:r>
            <a:r>
              <a:rPr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/*here*/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end. </a:t>
            </a:r>
          </a:p>
        </p:txBody>
      </p:sp>
      <p:sp>
        <p:nvSpPr>
          <p:cNvPr id="730145" name="AutoShape 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30146" name="AutoShape 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30147" name="AutoShape 3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30148" name="AutoShape 3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30149" name="AutoShape 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30150" name="AutoShape 3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30151" name="AutoShape 3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30152" name="AutoShape 4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30153" name="AutoShape 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30154" name="AutoShape 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30155" name="AutoShape 4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30156" name="AutoShape 4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30159" name="Rectangle 47"/>
          <p:cNvSpPr>
            <a:spLocks noChangeArrowheads="1"/>
          </p:cNvSpPr>
          <p:nvPr/>
        </p:nvSpPr>
        <p:spPr bwMode="auto">
          <a:xfrm>
            <a:off x="1042988" y="6156325"/>
            <a:ext cx="50419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Dx:</a:t>
            </a:r>
            <a:r>
              <a:rPr lang="en-US" altLang="zh-CN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基地址 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Cx:</a:t>
            </a:r>
            <a:r>
              <a:rPr lang="en-US" altLang="zh-CN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栈帧中控制单元数目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LEV:</a:t>
            </a:r>
            <a:r>
              <a:rPr lang="en-US" altLang="zh-CN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层号</a:t>
            </a:r>
            <a:r>
              <a:rPr lang="zh-CN" altLang="en-US" sz="2000">
                <a:latin typeface="+mn-lt"/>
                <a:ea typeface="华文楷体" panose="02010600040101010101" pitchFamily="2" charset="-122"/>
              </a:rPr>
              <a:t>      </a:t>
            </a:r>
          </a:p>
        </p:txBody>
      </p:sp>
      <p:sp>
        <p:nvSpPr>
          <p:cNvPr id="730160" name="Text Box 48"/>
          <p:cNvSpPr txBox="1">
            <a:spLocks noChangeArrowheads="1"/>
          </p:cNvSpPr>
          <p:nvPr/>
        </p:nvSpPr>
        <p:spPr bwMode="auto">
          <a:xfrm>
            <a:off x="684213" y="2081213"/>
            <a:ext cx="5832475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例：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右边某语言程序在处理到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/*here*/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时的符号表（以线性表为例）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0211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0211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0211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02118" name="Rectangle 6"/>
          <p:cNvSpPr>
            <a:spLocks noChangeArrowheads="1"/>
          </p:cNvSpPr>
          <p:nvPr/>
        </p:nvSpPr>
        <p:spPr bwMode="auto">
          <a:xfrm>
            <a:off x="1524000" y="188913"/>
            <a:ext cx="1828800" cy="6507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符号表</a:t>
            </a:r>
          </a:p>
        </p:txBody>
      </p:sp>
      <p:sp>
        <p:nvSpPr>
          <p:cNvPr id="602119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62000" y="1325563"/>
            <a:ext cx="5033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作用域与符号表组织</a:t>
            </a:r>
          </a:p>
        </p:txBody>
      </p:sp>
      <p:sp>
        <p:nvSpPr>
          <p:cNvPr id="602120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02121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02122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02123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02124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02125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02126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02127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02128" name="Rectangle 16"/>
          <p:cNvSpPr>
            <a:spLocks noChangeArrowheads="1"/>
          </p:cNvSpPr>
          <p:nvPr/>
        </p:nvSpPr>
        <p:spPr bwMode="auto">
          <a:xfrm>
            <a:off x="1104900" y="2057400"/>
            <a:ext cx="785971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kumimoji="0"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作用域与多符号表组织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每个作用域都有各自的符号表</a:t>
            </a:r>
          </a:p>
          <a:p>
            <a:pPr lvl="1">
              <a:buFontTx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维护一个符号表的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作用域栈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，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每个开作用域对应栈</a:t>
            </a:r>
          </a:p>
          <a:p>
            <a:pPr lvl="1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中的一个入口，当前的开作用域出现在该栈的栈顶</a:t>
            </a:r>
          </a:p>
          <a:p>
            <a:pPr lvl="1">
              <a:buFontTx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当一个新的作用域开放时，新符号表将被创建，并</a:t>
            </a:r>
          </a:p>
          <a:p>
            <a:pPr lvl="1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将其入栈</a:t>
            </a:r>
          </a:p>
          <a:p>
            <a:pPr lvl="1">
              <a:buFontTx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在当前作用域成为闭作用域时，从栈顶弹出相应的</a:t>
            </a:r>
          </a:p>
          <a:p>
            <a:pPr lvl="1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符号表</a:t>
            </a: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471" name="Text Box 103"/>
          <p:cNvSpPr txBox="1">
            <a:spLocks noChangeArrowheads="1"/>
          </p:cNvSpPr>
          <p:nvPr/>
        </p:nvSpPr>
        <p:spPr bwMode="auto">
          <a:xfrm>
            <a:off x="6443663" y="1176338"/>
            <a:ext cx="2592387" cy="55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const a=25;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var x,y;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procedure  p;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var  z;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procedure  r;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var x, s;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procedure 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     var  x;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 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     end;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begin         </a:t>
            </a:r>
            <a:r>
              <a:rPr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/*here*/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end. </a:t>
            </a:r>
          </a:p>
        </p:txBody>
      </p:sp>
      <p:sp>
        <p:nvSpPr>
          <p:cNvPr id="570472" name="Text Box 104"/>
          <p:cNvSpPr txBox="1">
            <a:spLocks noChangeArrowheads="1"/>
          </p:cNvSpPr>
          <p:nvPr/>
        </p:nvSpPr>
        <p:spPr bwMode="auto">
          <a:xfrm>
            <a:off x="827088" y="2081213"/>
            <a:ext cx="5268912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例：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右边程序在处理到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/*here*/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时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         的作用域栈如下所示</a:t>
            </a:r>
          </a:p>
        </p:txBody>
      </p:sp>
      <p:sp>
        <p:nvSpPr>
          <p:cNvPr id="570473" name="Text Box 105"/>
          <p:cNvSpPr txBox="1">
            <a:spLocks noChangeArrowheads="1"/>
          </p:cNvSpPr>
          <p:nvPr/>
        </p:nvSpPr>
        <p:spPr bwMode="auto">
          <a:xfrm>
            <a:off x="828675" y="1366838"/>
            <a:ext cx="5343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每个作用域都有各自的符号表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570487" name="Rectangle 119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sp>
        <p:nvSpPr>
          <p:cNvPr id="570488" name="Line 120"/>
          <p:cNvSpPr>
            <a:spLocks noChangeShapeType="1"/>
          </p:cNvSpPr>
          <p:nvPr/>
        </p:nvSpPr>
        <p:spPr bwMode="auto">
          <a:xfrm>
            <a:off x="1295400" y="3200400"/>
            <a:ext cx="0" cy="2514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0489" name="Line 121"/>
          <p:cNvSpPr>
            <a:spLocks noChangeShapeType="1"/>
          </p:cNvSpPr>
          <p:nvPr/>
        </p:nvSpPr>
        <p:spPr bwMode="auto">
          <a:xfrm>
            <a:off x="2514600" y="3200400"/>
            <a:ext cx="0" cy="2514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0490" name="Line 122"/>
          <p:cNvSpPr>
            <a:spLocks noChangeShapeType="1"/>
          </p:cNvSpPr>
          <p:nvPr/>
        </p:nvSpPr>
        <p:spPr bwMode="auto">
          <a:xfrm>
            <a:off x="1295400" y="32004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0491" name="Line 123"/>
          <p:cNvSpPr>
            <a:spLocks noChangeShapeType="1"/>
          </p:cNvSpPr>
          <p:nvPr/>
        </p:nvSpPr>
        <p:spPr bwMode="auto">
          <a:xfrm>
            <a:off x="1295400" y="38100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0492" name="Line 124"/>
          <p:cNvSpPr>
            <a:spLocks noChangeShapeType="1"/>
          </p:cNvSpPr>
          <p:nvPr/>
        </p:nvSpPr>
        <p:spPr bwMode="auto">
          <a:xfrm>
            <a:off x="1295400" y="44196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0493" name="Text Box 125"/>
          <p:cNvSpPr txBox="1">
            <a:spLocks noChangeArrowheads="1"/>
          </p:cNvSpPr>
          <p:nvPr/>
        </p:nvSpPr>
        <p:spPr bwMode="auto">
          <a:xfrm>
            <a:off x="1752600" y="4724400"/>
            <a:ext cx="228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</a:t>
            </a:r>
          </a:p>
        </p:txBody>
      </p:sp>
      <p:sp>
        <p:nvSpPr>
          <p:cNvPr id="570495" name="Text Box 127"/>
          <p:cNvSpPr txBox="1">
            <a:spLocks noChangeArrowheads="1"/>
          </p:cNvSpPr>
          <p:nvPr/>
        </p:nvSpPr>
        <p:spPr bwMode="auto">
          <a:xfrm>
            <a:off x="3276600" y="3276600"/>
            <a:ext cx="16764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a, x, y, p, r</a:t>
            </a:r>
          </a:p>
        </p:txBody>
      </p:sp>
      <p:sp>
        <p:nvSpPr>
          <p:cNvPr id="570496" name="Text Box 128"/>
          <p:cNvSpPr txBox="1">
            <a:spLocks noChangeArrowheads="1"/>
          </p:cNvSpPr>
          <p:nvPr/>
        </p:nvSpPr>
        <p:spPr bwMode="auto">
          <a:xfrm>
            <a:off x="3581400" y="3952875"/>
            <a:ext cx="9906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x, s, t</a:t>
            </a:r>
          </a:p>
        </p:txBody>
      </p:sp>
      <p:sp>
        <p:nvSpPr>
          <p:cNvPr id="570497" name="Text Box 129"/>
          <p:cNvSpPr txBox="1">
            <a:spLocks noChangeArrowheads="1"/>
          </p:cNvSpPr>
          <p:nvPr/>
        </p:nvSpPr>
        <p:spPr bwMode="auto">
          <a:xfrm>
            <a:off x="3581400" y="4724400"/>
            <a:ext cx="533400" cy="466725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</a:rPr>
              <a:t>z</a:t>
            </a:r>
          </a:p>
        </p:txBody>
      </p:sp>
      <p:sp>
        <p:nvSpPr>
          <p:cNvPr id="570498" name="Text Box 130"/>
          <p:cNvSpPr txBox="1">
            <a:spLocks noChangeArrowheads="1"/>
          </p:cNvSpPr>
          <p:nvPr/>
        </p:nvSpPr>
        <p:spPr bwMode="auto">
          <a:xfrm>
            <a:off x="3581400" y="5410200"/>
            <a:ext cx="533400" cy="466725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</a:rPr>
              <a:t>x</a:t>
            </a:r>
          </a:p>
        </p:txBody>
      </p:sp>
      <p:sp>
        <p:nvSpPr>
          <p:cNvPr id="570499" name="Text Box 131"/>
          <p:cNvSpPr txBox="1">
            <a:spLocks noChangeArrowheads="1"/>
          </p:cNvSpPr>
          <p:nvPr/>
        </p:nvSpPr>
        <p:spPr bwMode="auto">
          <a:xfrm>
            <a:off x="4038600" y="6019800"/>
            <a:ext cx="228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000">
                <a:latin typeface="+mn-lt"/>
                <a:ea typeface="华文楷体" panose="02010600040101010101" pitchFamily="2" charset="-122"/>
                <a:sym typeface="Symbol" pitchFamily="18" charset="2"/>
              </a:rPr>
              <a:t></a:t>
            </a:r>
          </a:p>
        </p:txBody>
      </p:sp>
      <p:sp>
        <p:nvSpPr>
          <p:cNvPr id="570500" name="Rectangle 132"/>
          <p:cNvSpPr>
            <a:spLocks noChangeArrowheads="1"/>
          </p:cNvSpPr>
          <p:nvPr/>
        </p:nvSpPr>
        <p:spPr bwMode="auto">
          <a:xfrm>
            <a:off x="4686300" y="46482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开作用域</a:t>
            </a:r>
          </a:p>
        </p:txBody>
      </p:sp>
      <p:sp>
        <p:nvSpPr>
          <p:cNvPr id="570501" name="Rectangle 133"/>
          <p:cNvSpPr>
            <a:spLocks noChangeArrowheads="1"/>
          </p:cNvSpPr>
          <p:nvPr/>
        </p:nvSpPr>
        <p:spPr bwMode="auto">
          <a:xfrm>
            <a:off x="4686300" y="54102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闭作用域</a:t>
            </a:r>
          </a:p>
        </p:txBody>
      </p:sp>
      <p:sp>
        <p:nvSpPr>
          <p:cNvPr id="570503" name="Line 135"/>
          <p:cNvSpPr>
            <a:spLocks noChangeShapeType="1"/>
          </p:cNvSpPr>
          <p:nvPr/>
        </p:nvSpPr>
        <p:spPr bwMode="auto">
          <a:xfrm>
            <a:off x="1981200" y="3505200"/>
            <a:ext cx="1295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0504" name="Line 136"/>
          <p:cNvSpPr>
            <a:spLocks noChangeShapeType="1"/>
          </p:cNvSpPr>
          <p:nvPr/>
        </p:nvSpPr>
        <p:spPr bwMode="auto">
          <a:xfrm>
            <a:off x="1981200" y="41910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0505" name="Line 137"/>
          <p:cNvSpPr>
            <a:spLocks noChangeShapeType="1"/>
          </p:cNvSpPr>
          <p:nvPr/>
        </p:nvSpPr>
        <p:spPr bwMode="auto">
          <a:xfrm>
            <a:off x="4953000" y="3505200"/>
            <a:ext cx="685800" cy="1219200"/>
          </a:xfrm>
          <a:prstGeom prst="line">
            <a:avLst/>
          </a:prstGeom>
          <a:noFill/>
          <a:ln w="12700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0506" name="Line 138"/>
          <p:cNvSpPr>
            <a:spLocks noChangeShapeType="1"/>
          </p:cNvSpPr>
          <p:nvPr/>
        </p:nvSpPr>
        <p:spPr bwMode="auto">
          <a:xfrm>
            <a:off x="4572000" y="4191000"/>
            <a:ext cx="533400" cy="533400"/>
          </a:xfrm>
          <a:prstGeom prst="line">
            <a:avLst/>
          </a:prstGeom>
          <a:noFill/>
          <a:ln w="12700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0507" name="Line 139"/>
          <p:cNvSpPr>
            <a:spLocks noChangeShapeType="1"/>
          </p:cNvSpPr>
          <p:nvPr/>
        </p:nvSpPr>
        <p:spPr bwMode="auto">
          <a:xfrm>
            <a:off x="4114800" y="4953000"/>
            <a:ext cx="1066800" cy="533400"/>
          </a:xfrm>
          <a:prstGeom prst="line">
            <a:avLst/>
          </a:prstGeom>
          <a:noFill/>
          <a:ln w="12700" cap="rnd">
            <a:solidFill>
              <a:srgbClr val="333399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0508" name="Line 140"/>
          <p:cNvSpPr>
            <a:spLocks noChangeShapeType="1"/>
          </p:cNvSpPr>
          <p:nvPr/>
        </p:nvSpPr>
        <p:spPr bwMode="auto">
          <a:xfrm flipV="1">
            <a:off x="4114800" y="5638800"/>
            <a:ext cx="685800" cy="76200"/>
          </a:xfrm>
          <a:prstGeom prst="line">
            <a:avLst/>
          </a:prstGeom>
          <a:noFill/>
          <a:ln w="12700" cap="rnd">
            <a:solidFill>
              <a:srgbClr val="333399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0509" name="Rectangle 141"/>
          <p:cNvSpPr>
            <a:spLocks noChangeArrowheads="1"/>
          </p:cNvSpPr>
          <p:nvPr/>
        </p:nvSpPr>
        <p:spPr bwMode="auto">
          <a:xfrm>
            <a:off x="990600" y="5943600"/>
            <a:ext cx="19127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Scope Stack</a:t>
            </a:r>
          </a:p>
        </p:txBody>
      </p:sp>
      <p:sp>
        <p:nvSpPr>
          <p:cNvPr id="570475" name="AutoShape 10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0476" name="AutoShape 10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0477" name="AutoShape 10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0478" name="AutoShape 1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0479" name="AutoShape 1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0480" name="AutoShape 1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0481" name="AutoShape 1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0482" name="AutoShape 1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0483" name="AutoShape 1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0484" name="AutoShape 1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0485" name="AutoShape 11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0486" name="AutoShape 11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22" name="Rectangle 6"/>
          <p:cNvSpPr>
            <a:spLocks noChangeArrowheads="1"/>
          </p:cNvSpPr>
          <p:nvPr/>
        </p:nvSpPr>
        <p:spPr bwMode="auto">
          <a:xfrm>
            <a:off x="1552575" y="263525"/>
            <a:ext cx="221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Times New Roman" pitchFamily="18" charset="0"/>
                <a:ea typeface="华文行楷" pitchFamily="2" charset="-122"/>
              </a:rPr>
              <a:t>课后作业</a:t>
            </a:r>
          </a:p>
        </p:txBody>
      </p:sp>
      <p:sp>
        <p:nvSpPr>
          <p:cNvPr id="72601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6019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602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602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827088" y="1341438"/>
            <a:ext cx="7848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>
              <a:buFont typeface="Symbol" pitchFamily="18" charset="2"/>
              <a:buNone/>
            </a:pPr>
            <a:r>
              <a:rPr kumimoji="0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参见网络学堂公告：“第一次书面作业”</a:t>
            </a:r>
            <a:endParaRPr kumimoji="0"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352800" y="4479925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4000" b="1" i="1">
                <a:solidFill>
                  <a:schemeClr val="hlink"/>
                </a:solidFill>
                <a:ea typeface="宋体" pitchFamily="2" charset="-122"/>
              </a:rPr>
              <a:t>Thank You</a:t>
            </a:r>
            <a:endParaRPr lang="en-US" altLang="zh-CN" sz="3200" b="1" i="1">
              <a:solidFill>
                <a:schemeClr val="hlink"/>
              </a:solidFill>
              <a:latin typeface="CMR10" charset="0"/>
              <a:ea typeface="宋体" pitchFamily="2" charset="-122"/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1981200" y="22098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200" b="1" i="1">
                <a:solidFill>
                  <a:schemeClr val="hlink"/>
                </a:solidFill>
                <a:ea typeface="宋体" pitchFamily="2" charset="-122"/>
              </a:rPr>
              <a:t>That’s all for today.</a:t>
            </a:r>
            <a:r>
              <a:rPr lang="en-US" altLang="zh-CN" sz="3200" b="1" i="1">
                <a:solidFill>
                  <a:schemeClr val="hlink"/>
                </a:solidFill>
                <a:latin typeface="CMR10" charset="0"/>
                <a:ea typeface="宋体" pitchFamily="2" charset="-122"/>
              </a:rPr>
              <a:t> </a:t>
            </a:r>
          </a:p>
        </p:txBody>
      </p:sp>
      <p:sp>
        <p:nvSpPr>
          <p:cNvPr id="26635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6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7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8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 advClick="0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45" name="Text Box 1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66800" y="1524000"/>
            <a:ext cx="694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符号表的作用</a:t>
            </a:r>
          </a:p>
        </p:txBody>
      </p:sp>
      <p:sp>
        <p:nvSpPr>
          <p:cNvPr id="304146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47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48" name="AutoShape 2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49" name="AutoShape 2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210" name="Rectangle 82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sp>
        <p:nvSpPr>
          <p:cNvPr id="304211" name="Text Box 8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071563" y="3001963"/>
            <a:ext cx="50339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符号表的实现</a:t>
            </a:r>
          </a:p>
        </p:txBody>
      </p:sp>
      <p:sp>
        <p:nvSpPr>
          <p:cNvPr id="304212" name="Text Box 84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071563" y="2286000"/>
            <a:ext cx="5176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符号表的常见属性</a:t>
            </a:r>
          </a:p>
        </p:txBody>
      </p:sp>
      <p:sp>
        <p:nvSpPr>
          <p:cNvPr id="304214" name="Text Box 86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066800" y="3786188"/>
            <a:ext cx="55927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符号表体现作用域与可见性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331" name="Text Box 35"/>
          <p:cNvSpPr txBox="1">
            <a:spLocks noChangeArrowheads="1"/>
          </p:cNvSpPr>
          <p:nvPr/>
        </p:nvSpPr>
        <p:spPr bwMode="auto">
          <a:xfrm>
            <a:off x="762000" y="1325563"/>
            <a:ext cx="694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符号表的作用</a:t>
            </a:r>
          </a:p>
        </p:txBody>
      </p:sp>
      <p:sp>
        <p:nvSpPr>
          <p:cNvPr id="567336" name="Rectangle 40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sp>
        <p:nvSpPr>
          <p:cNvPr id="567339" name="Rectangle 43"/>
          <p:cNvSpPr>
            <a:spLocks noChangeArrowheads="1"/>
          </p:cNvSpPr>
          <p:nvPr/>
        </p:nvSpPr>
        <p:spPr bwMode="auto">
          <a:xfrm>
            <a:off x="1104900" y="2060575"/>
            <a:ext cx="7859588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用来</a:t>
            </a:r>
            <a:r>
              <a:rPr kumimoji="0"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存放</a:t>
            </a:r>
            <a:r>
              <a:rPr kumimoji="0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有关</a:t>
            </a:r>
            <a:r>
              <a:rPr kumimoji="0"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标识符（符号）的属性</a:t>
            </a:r>
            <a:r>
              <a:rPr kumimoji="0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信息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Tx/>
              <a:buFontTx/>
              <a:buChar char="•"/>
            </a:pPr>
            <a:r>
              <a:rPr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这些信息会在编译的不同阶段用到</a:t>
            </a:r>
          </a:p>
          <a:p>
            <a:pPr lvl="1">
              <a:buClrTx/>
              <a:buFontTx/>
              <a:buNone/>
            </a:pPr>
            <a:endParaRPr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符号表的内容将用于静态语义检查和产生中间代码</a:t>
            </a:r>
          </a:p>
          <a:p>
            <a:pPr lvl="1">
              <a:buFontTx/>
              <a:buNone/>
            </a:pPr>
            <a:endParaRPr kumimoji="0"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在目标代码生成阶段，符号表是对符号进行地址分</a:t>
            </a:r>
            <a:endParaRPr kumimoji="0"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kumimoji="0"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配</a:t>
            </a: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的依据</a:t>
            </a:r>
          </a:p>
          <a:p>
            <a:pPr lvl="1">
              <a:buFontTx/>
              <a:buNone/>
            </a:pPr>
            <a:endParaRPr kumimoji="0"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对一个多遍扫描的编译程序，不同遍所用的符号表</a:t>
            </a:r>
          </a:p>
          <a:p>
            <a:pPr lvl="1">
              <a:buFontTx/>
              <a:buNone/>
            </a:pP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也会有所不同，因为每遍所关心的信息或所能得到</a:t>
            </a:r>
          </a:p>
          <a:p>
            <a:pPr lvl="1">
              <a:buFontTx/>
              <a:buNone/>
            </a:pP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的信息会有差异</a:t>
            </a:r>
          </a:p>
          <a:p>
            <a:pPr lvl="1">
              <a:buFontTx/>
              <a:buNone/>
            </a:pPr>
            <a:endParaRPr kumimoji="0"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用来体现作用域与可见性信息</a:t>
            </a:r>
            <a:endParaRPr kumimoji="0" lang="zh-CN" altLang="en-US" sz="10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67332" name="AutoShape 3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67333" name="AutoShape 3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67334" name="AutoShape 3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67335" name="AutoShape 3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90" name="AutoShape 3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5191" name="AutoShape 3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5192" name="AutoShape 4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5193" name="AutoShape 4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5194" name="Rectangle 42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sp>
        <p:nvSpPr>
          <p:cNvPr id="305196" name="Text Box 4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62000" y="1120775"/>
            <a:ext cx="5176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符号的常见属性</a:t>
            </a:r>
          </a:p>
        </p:txBody>
      </p:sp>
      <p:sp>
        <p:nvSpPr>
          <p:cNvPr id="305198" name="AutoShape 4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5199" name="AutoShape 4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5200" name="AutoShape 4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5201" name="AutoShape 4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5202" name="Rectangle 50"/>
          <p:cNvSpPr>
            <a:spLocks noChangeArrowheads="1"/>
          </p:cNvSpPr>
          <p:nvPr/>
        </p:nvSpPr>
        <p:spPr bwMode="auto">
          <a:xfrm>
            <a:off x="1104900" y="1773238"/>
            <a:ext cx="65151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符号名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zh-CN" altLang="en-US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符号的类别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zh-CN" altLang="en-US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符号的类型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zh-CN" altLang="en-US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符号的存储类别和存储分配信息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zh-CN" altLang="en-US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符号的作用域信息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zh-CN" altLang="en-US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其他属性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Tx/>
              <a:buFontTx/>
              <a:buChar char="•"/>
            </a:pPr>
            <a:r>
              <a:rPr lang="zh-CN" altLang="en-US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数组内情向量</a:t>
            </a:r>
            <a:endParaRPr kumimoji="0"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Tx/>
              <a:buFontTx/>
              <a:buNone/>
            </a:pPr>
            <a:endParaRPr lang="zh-CN" altLang="en-US" sz="1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记录结构的成员信息</a:t>
            </a:r>
            <a:r>
              <a:rPr lang="zh-CN" altLang="en-US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kumimoji="0"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函数及过程的形参</a:t>
            </a:r>
            <a:r>
              <a:rPr lang="zh-CN" altLang="en-US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kumimoji="0"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27" name="Rectangle 31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sp>
        <p:nvSpPr>
          <p:cNvPr id="439330" name="AutoShape 3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39331" name="AutoShape 3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39332" name="AutoShape 3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39333" name="AutoShape 3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39334" name="Text Box 3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62000" y="1196975"/>
            <a:ext cx="5176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符号表的实现</a:t>
            </a:r>
          </a:p>
        </p:txBody>
      </p:sp>
      <p:sp>
        <p:nvSpPr>
          <p:cNvPr id="439335" name="AutoShape 3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39336" name="AutoShape 4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39337" name="AutoShape 4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39338" name="AutoShape 4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39339" name="Rectangle 43"/>
          <p:cNvSpPr>
            <a:spLocks noChangeArrowheads="1"/>
          </p:cNvSpPr>
          <p:nvPr/>
        </p:nvSpPr>
        <p:spPr bwMode="auto">
          <a:xfrm>
            <a:off x="1104900" y="1989138"/>
            <a:ext cx="77343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endParaRPr lang="en-US" altLang="zh-CN" sz="10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针对</a:t>
            </a:r>
            <a:r>
              <a:rPr kumimoji="0"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符号表的常见操作</a:t>
            </a:r>
            <a:endParaRPr kumimoji="0"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Tx/>
              <a:buFontTx/>
              <a:buChar char="•"/>
            </a:pPr>
            <a:r>
              <a:rPr lang="zh-CN" altLang="en-US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创建</a:t>
            </a:r>
            <a:r>
              <a:rPr kumimoji="0"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符号表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在编译开始，或进入一个作用域</a:t>
            </a:r>
          </a:p>
          <a:p>
            <a:pPr lvl="1">
              <a:buClrTx/>
              <a:buFontTx/>
              <a:buNone/>
            </a:pPr>
            <a:endParaRPr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Tx/>
              <a:buFontTx/>
              <a:buChar char="•"/>
            </a:pPr>
            <a:r>
              <a:rPr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插入表项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在遇到新的标识符声明时进行</a:t>
            </a:r>
          </a:p>
          <a:p>
            <a:pPr lvl="1">
              <a:buClrTx/>
              <a:buFontTx/>
              <a:buNone/>
            </a:pPr>
            <a:endParaRPr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Tx/>
              <a:buFontTx/>
              <a:buChar char="•"/>
            </a:pPr>
            <a:r>
              <a:rPr lang="zh-CN" altLang="en-US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查询表项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在引用标识符时进行</a:t>
            </a:r>
          </a:p>
          <a:p>
            <a:pPr lvl="1">
              <a:buClrTx/>
              <a:buFontTx/>
              <a:buNone/>
            </a:pPr>
            <a:endParaRPr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Tx/>
              <a:buFontTx/>
              <a:buChar char="•"/>
            </a:pPr>
            <a:r>
              <a:rPr kumimoji="0"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修改表项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在获得新的语义值信息时进行</a:t>
            </a:r>
          </a:p>
          <a:p>
            <a:pPr lvl="1">
              <a:buClrTx/>
              <a:buFontTx/>
              <a:buNone/>
            </a:pPr>
            <a:endParaRPr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Tx/>
              <a:buFontTx/>
              <a:buChar char="•"/>
            </a:pPr>
            <a:r>
              <a:rPr lang="zh-CN" altLang="en-US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删除表项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在标识符成为不可见或不再需要它的任</a:t>
            </a:r>
          </a:p>
          <a:p>
            <a:pPr lvl="1">
              <a:buClrTx/>
              <a:buFontTx/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何信息时进行</a:t>
            </a:r>
          </a:p>
          <a:p>
            <a:pPr lvl="1">
              <a:buClrTx/>
              <a:buFontTx/>
              <a:buNone/>
            </a:pPr>
            <a:endParaRPr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Tx/>
              <a:buFontTx/>
              <a:buChar char="•"/>
            </a:pPr>
            <a:r>
              <a:rPr kumimoji="0"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释放符号表空间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在编译结束前或退出一个作用域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4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4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4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46" name="Rectangle 6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sp>
        <p:nvSpPr>
          <p:cNvPr id="599047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62000" y="1325563"/>
            <a:ext cx="5033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符号表的实现</a:t>
            </a:r>
          </a:p>
        </p:txBody>
      </p:sp>
      <p:sp>
        <p:nvSpPr>
          <p:cNvPr id="59904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49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50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51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52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53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54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55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56" name="Rectangle 16"/>
          <p:cNvSpPr>
            <a:spLocks noChangeArrowheads="1"/>
          </p:cNvSpPr>
          <p:nvPr/>
        </p:nvSpPr>
        <p:spPr bwMode="auto">
          <a:xfrm>
            <a:off x="1104900" y="2057400"/>
            <a:ext cx="7505700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实现符号表的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常用数据结构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Tx/>
              <a:buChar char="•"/>
            </a:pP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一般的线性表</a:t>
            </a:r>
          </a:p>
          <a:p>
            <a:pPr lvl="1">
              <a:buClrTx/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如：数组，链表，等</a:t>
            </a:r>
          </a:p>
          <a:p>
            <a:pPr lvl="1">
              <a:buClrTx/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有序表</a:t>
            </a: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查询较无序表快，如可以采用折半查找</a:t>
            </a:r>
          </a:p>
          <a:p>
            <a:pPr lvl="1">
              <a:buClrTx/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二叉搜索树</a:t>
            </a:r>
          </a:p>
          <a:p>
            <a:pPr lvl="1">
              <a:buClrTx/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Hash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</a:t>
            </a: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70" name="Rectangle 6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sp>
        <p:nvSpPr>
          <p:cNvPr id="600071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62000" y="1325563"/>
            <a:ext cx="5033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符号表的实现</a:t>
            </a:r>
          </a:p>
        </p:txBody>
      </p:sp>
      <p:sp>
        <p:nvSpPr>
          <p:cNvPr id="600080" name="Rectangle 16"/>
          <p:cNvSpPr>
            <a:spLocks noChangeArrowheads="1"/>
          </p:cNvSpPr>
          <p:nvPr/>
        </p:nvSpPr>
        <p:spPr bwMode="auto">
          <a:xfrm>
            <a:off x="935038" y="2057400"/>
            <a:ext cx="810101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存储效率问题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Tx/>
              <a:buFontTx/>
              <a:buChar char="•"/>
            </a:pPr>
            <a:r>
              <a:rPr lang="zh-CN" altLang="en-US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重要，但本课程不专门讨论</a:t>
            </a:r>
          </a:p>
          <a:p>
            <a:pPr lvl="1">
              <a:buClrTx/>
              <a:buFontTx/>
              <a:buNone/>
            </a:pPr>
            <a:endParaRPr lang="zh-CN" altLang="en-US" sz="1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 两方面：</a:t>
            </a:r>
            <a:r>
              <a:rPr kumimoji="0" lang="zh-CN" altLang="en-US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省空间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0" lang="zh-CN" altLang="en-US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高效率</a:t>
            </a:r>
            <a:endParaRPr lang="zh-CN" altLang="en-US" sz="1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0006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006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006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006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0072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0073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0074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0075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0076" name="AutoShape 1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0077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0078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0079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 advClick="0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55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56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57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58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59" name="Rectangle 15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sp>
        <p:nvSpPr>
          <p:cNvPr id="569360" name="Text Box 1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62000" y="1325563"/>
            <a:ext cx="5033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符号表体现作用域信息</a:t>
            </a:r>
          </a:p>
        </p:txBody>
      </p:sp>
      <p:sp>
        <p:nvSpPr>
          <p:cNvPr id="569361" name="AutoShape 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62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63" name="AutoShape 1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64" name="AutoShape 2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65" name="AutoShape 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66" name="AutoShape 2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67" name="AutoShape 2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68" name="AutoShape 2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69" name="Rectangle 25"/>
          <p:cNvSpPr>
            <a:spLocks noChangeArrowheads="1"/>
          </p:cNvSpPr>
          <p:nvPr/>
        </p:nvSpPr>
        <p:spPr bwMode="auto">
          <a:xfrm>
            <a:off x="1104900" y="2057400"/>
            <a:ext cx="76581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作用域与可见性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作用域与符号表组织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所有作用域共用一个全局符号表</a:t>
            </a:r>
          </a:p>
          <a:p>
            <a:pPr lvl="1">
              <a:buFontTx/>
              <a:buNone/>
            </a:pPr>
            <a:endParaRPr kumimoji="0"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每个作用域都有各自的符号表</a:t>
            </a:r>
          </a:p>
          <a:p>
            <a:pPr>
              <a:buClrTx/>
              <a:buFont typeface="Symbol" pitchFamily="18" charset="2"/>
              <a:buNone/>
            </a:pPr>
            <a:endParaRPr kumimoji="0" lang="en-US" altLang="zh-CN" sz="10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9" name="AutoShape 1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340" name="AutoShape 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341" name="AutoShape 2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342" name="AutoShape 2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343" name="Rectangle 23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sp>
        <p:nvSpPr>
          <p:cNvPr id="440344" name="Text Box 2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62000" y="1325563"/>
            <a:ext cx="5033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作用域与可见性</a:t>
            </a:r>
          </a:p>
        </p:txBody>
      </p:sp>
      <p:sp>
        <p:nvSpPr>
          <p:cNvPr id="440345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346" name="AutoShape 2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347" name="AutoShape 2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348" name="AutoShape 2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349" name="AutoShape 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350" name="AutoShape 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351" name="AutoShape 3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352" name="AutoShape 3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353" name="Rectangle 33"/>
          <p:cNvSpPr>
            <a:spLocks noChangeArrowheads="1"/>
          </p:cNvSpPr>
          <p:nvPr/>
        </p:nvSpPr>
        <p:spPr bwMode="auto">
          <a:xfrm>
            <a:off x="1104900" y="2057400"/>
            <a:ext cx="7859713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嵌套的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作用域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i="1" dirty="0">
                <a:latin typeface="+mn-lt"/>
                <a:ea typeface="华文楷体" panose="02010600040101010101" pitchFamily="2" charset="-122"/>
              </a:rPr>
              <a:t>nested scopes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开作用域与闭作用域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（相应于程序中特殊点）</a:t>
            </a:r>
            <a:endParaRPr kumimoji="0" lang="zh-CN" altLang="en-US" sz="28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该点所在的作用域为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当前作用域</a:t>
            </a:r>
          </a:p>
          <a:p>
            <a:pPr lvl="1">
              <a:buFontTx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当前作用域与包含它的程序单元所构成的作用域称</a:t>
            </a:r>
          </a:p>
          <a:p>
            <a:pPr lvl="1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为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开作用域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open scopes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FontTx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不属于开作用域的作用域称为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闭作用域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close</a:t>
            </a:r>
          </a:p>
          <a:p>
            <a:pPr lvl="1">
              <a:buFontTx/>
              <a:buNone/>
            </a:pP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    scopes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）</a:t>
            </a: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34765</TotalTime>
  <Words>1112</Words>
  <Application>Microsoft Office PowerPoint</Application>
  <PresentationFormat>全屏显示(4:3)</PresentationFormat>
  <Paragraphs>240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CMR10</vt:lpstr>
      <vt:lpstr>华文楷体</vt:lpstr>
      <vt:lpstr>华文行楷</vt:lpstr>
      <vt:lpstr>Arial</vt:lpstr>
      <vt:lpstr>Symbol</vt:lpstr>
      <vt:lpstr>Times New Roman</vt:lpstr>
      <vt:lpstr>Wingdings</vt:lpstr>
      <vt:lpstr>Capsules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Wang Shengyuan</cp:lastModifiedBy>
  <cp:revision>1580</cp:revision>
  <dcterms:created xsi:type="dcterms:W3CDTF">2002-02-03T03:17:28Z</dcterms:created>
  <dcterms:modified xsi:type="dcterms:W3CDTF">2021-09-24T03:49:01Z</dcterms:modified>
</cp:coreProperties>
</file>