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547" r:id="rId2"/>
    <p:sldId id="548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09" r:id="rId11"/>
    <p:sldId id="484" r:id="rId12"/>
    <p:sldId id="556" r:id="rId13"/>
    <p:sldId id="495" r:id="rId14"/>
    <p:sldId id="451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7" r:id="rId26"/>
    <p:sldId id="539" r:id="rId27"/>
    <p:sldId id="542" r:id="rId28"/>
    <p:sldId id="511" r:id="rId29"/>
    <p:sldId id="512" r:id="rId30"/>
    <p:sldId id="514" r:id="rId31"/>
    <p:sldId id="516" r:id="rId32"/>
    <p:sldId id="517" r:id="rId33"/>
    <p:sldId id="518" r:id="rId34"/>
    <p:sldId id="519" r:id="rId35"/>
    <p:sldId id="520" r:id="rId36"/>
    <p:sldId id="521" r:id="rId37"/>
    <p:sldId id="522" r:id="rId38"/>
    <p:sldId id="523" r:id="rId39"/>
    <p:sldId id="513" r:id="rId40"/>
    <p:sldId id="524" r:id="rId41"/>
    <p:sldId id="525" r:id="rId42"/>
    <p:sldId id="526" r:id="rId43"/>
    <p:sldId id="527" r:id="rId44"/>
    <p:sldId id="528" r:id="rId45"/>
    <p:sldId id="529" r:id="rId46"/>
    <p:sldId id="530" r:id="rId47"/>
    <p:sldId id="557" r:id="rId48"/>
    <p:sldId id="558" r:id="rId49"/>
    <p:sldId id="559" r:id="rId50"/>
    <p:sldId id="560" r:id="rId51"/>
    <p:sldId id="532" r:id="rId52"/>
    <p:sldId id="535" r:id="rId53"/>
    <p:sldId id="533" r:id="rId54"/>
    <p:sldId id="534" r:id="rId55"/>
    <p:sldId id="537" r:id="rId56"/>
    <p:sldId id="536" r:id="rId57"/>
    <p:sldId id="277" r:id="rId58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333399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333399"/>
    <a:srgbClr val="00FF00"/>
    <a:srgbClr val="CC66FF"/>
    <a:srgbClr val="CC99FF"/>
    <a:srgbClr val="993366"/>
    <a:srgbClr val="8000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7" autoAdjust="0"/>
    <p:restoredTop sz="93875" autoAdjust="0"/>
  </p:normalViewPr>
  <p:slideViewPr>
    <p:cSldViewPr>
      <p:cViewPr varScale="1">
        <p:scale>
          <a:sx n="82" d="100"/>
          <a:sy n="82" d="100"/>
        </p:scale>
        <p:origin x="632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29B7230D-C098-455C-9AE2-04687A7D85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525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206167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此处</a:t>
            </a:r>
            <a:r>
              <a:rPr lang="en-US" altLang="zh-CN" dirty="0"/>
              <a:t>C++</a:t>
            </a:r>
            <a:r>
              <a:rPr lang="zh-CN" altLang="en-US" dirty="0"/>
              <a:t>版本代码的</a:t>
            </a:r>
            <a:r>
              <a:rPr lang="en-US" altLang="zh-CN" dirty="0"/>
              <a:t>location</a:t>
            </a:r>
            <a:r>
              <a:rPr lang="zh-CN" altLang="en-US" dirty="0"/>
              <a:t>变量在现有程序实验中没有作用</a:t>
            </a:r>
          </a:p>
        </p:txBody>
      </p:sp>
    </p:spTree>
    <p:extLst>
      <p:ext uri="{BB962C8B-B14F-4D97-AF65-F5344CB8AC3E}">
        <p14:creationId xmlns:p14="http://schemas.microsoft.com/office/powerpoint/2010/main" val="159501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FunctionVisitor</a:t>
            </a:r>
            <a:r>
              <a:rPr lang="zh-CN" altLang="en-US" dirty="0"/>
              <a:t>没有用</a:t>
            </a:r>
            <a:r>
              <a:rPr lang="en-US" altLang="zh-CN" dirty="0"/>
              <a:t>Visitor</a:t>
            </a:r>
            <a:r>
              <a:rPr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54686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5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CN" sz="2000" b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《</a:t>
            </a:r>
            <a:r>
              <a:rPr lang="zh-CN" altLang="en-US" sz="2000" b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编译原理</a:t>
            </a:r>
            <a:r>
              <a:rPr lang="en-US" altLang="zh-CN" sz="2000" b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5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476375" y="188913"/>
            <a:ext cx="1800225" cy="6571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第五讲</a:t>
            </a:r>
            <a:endParaRPr lang="zh-CN" altLang="en-US" sz="4000" dirty="0">
              <a:solidFill>
                <a:srgbClr val="800080"/>
              </a:solidFill>
            </a:endParaRPr>
          </a:p>
        </p:txBody>
      </p:sp>
      <p:sp>
        <p:nvSpPr>
          <p:cNvPr id="2072" name="Rectangle 2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16013" y="1628775"/>
            <a:ext cx="414728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实验导引（二）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65139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0972BA0E-57BF-4C7F-A829-8FBC433C6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392446"/>
            <a:ext cx="8352283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词法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语法分析接口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此部分对应框架源码位置：</a:t>
            </a: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C++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框架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en-US" altLang="zh-CN" sz="1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2"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用于生成词法分析程序的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Lex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代码位于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src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/frontend/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scanner.l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；用于生成语法分析程序的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Yacc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代码位于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src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/frontend/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parser.y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；语法树相关代码位于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src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ast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/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kumimoji="0"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Python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框架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词法分析程序位于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frontend/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lexer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；语法分析程序位于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frontend/parser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；语法树相关代码位于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frontend/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ast</a:t>
            </a:r>
            <a:endParaRPr kumimoji="0" lang="zh-CN" altLang="en-US" sz="2000" dirty="0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847353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12205" y="1268760"/>
            <a:ext cx="8424291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语义分析</a:t>
            </a:r>
            <a:endParaRPr lang="en-US" altLang="zh-CN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符号表构建</a:t>
            </a:r>
            <a:r>
              <a:rPr lang="zh-CN" altLang="en-US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Namer,SemPass1</a:t>
            </a:r>
            <a:r>
              <a:rPr lang="zh-CN" altLang="en-US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b="0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0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为后续代码生成收集必要的类型信息、存入符号表或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AST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结点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进行语义规范检查，避免重复定义同名变量或引用未定义变量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类型检查</a:t>
            </a:r>
            <a:r>
              <a:rPr lang="zh-CN" altLang="en-US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Typer</a:t>
            </a:r>
            <a:r>
              <a:rPr lang="zh-CN" altLang="en-US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SemPass2</a:t>
            </a:r>
            <a:r>
              <a:rPr lang="zh-CN" altLang="en-US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b="0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marL="571500" lvl="2">
              <a:buNone/>
            </a:pPr>
            <a:endParaRPr lang="en-US" altLang="zh-CN" sz="1000" b="0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验证程序的结构，检查类型是否匹配上下文期望，对于不匹配的情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况在编译期报错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step5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开始需要支持左值检查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step9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开始需要支持在函数调用参数的检查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step11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引入数组，需要支持对运算数类型的检查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65139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</p:spTree>
    <p:extLst>
      <p:ext uri="{BB962C8B-B14F-4D97-AF65-F5344CB8AC3E}">
        <p14:creationId xmlns:p14="http://schemas.microsoft.com/office/powerpoint/2010/main" val="102353148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12205" y="1268760"/>
            <a:ext cx="8352283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语义分析</a:t>
            </a:r>
            <a:endParaRPr lang="en-US" altLang="zh-CN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举例</a:t>
            </a:r>
            <a:endParaRPr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0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运算数与给定运算不兼容（类型检查过程）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int a[3]; a 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*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2;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函数调用实参数量与函数的形参数量不匹配（类型检查过程）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int fun() { return 1; }</a:t>
            </a:r>
          </a:p>
          <a:p>
            <a:pPr lvl="2">
              <a:buNone/>
            </a:pPr>
            <a:endParaRPr lang="en-US" altLang="zh-CN" sz="1000" b="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int main() { return fun(1); 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i="1" dirty="0">
              <a:latin typeface="+mn-lt"/>
              <a:ea typeface="华文楷体" panose="0201060004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左值检查（可以纳入类型检查过程，或在符号表构建时实现）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en-US" altLang="zh-CN" sz="1000" i="1" dirty="0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(a = 1) = 1     // a=1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不是左值，所以出错</a:t>
            </a: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65139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</p:spTree>
    <p:extLst>
      <p:ext uri="{BB962C8B-B14F-4D97-AF65-F5344CB8AC3E}">
        <p14:creationId xmlns:p14="http://schemas.microsoft.com/office/powerpoint/2010/main" val="3069839005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899592" y="1385888"/>
            <a:ext cx="75723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中的符号表构建过程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采用多符号表组织，每个作用域对应一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个符号表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扫描时，使用作用域栈结构，由内而外保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存当前的开作用域，最内层作用域（当前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作用域）存储在栈顶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kumimoji="0"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通过作用域栈提供的接口新增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查找符号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478730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</p:spTree>
    <p:extLst>
      <p:ext uri="{BB962C8B-B14F-4D97-AF65-F5344CB8AC3E}">
        <p14:creationId xmlns:p14="http://schemas.microsoft.com/office/powerpoint/2010/main" val="4284931744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4" name="Text Box 10"/>
          <p:cNvSpPr txBox="1">
            <a:spLocks noChangeArrowheads="1"/>
          </p:cNvSpPr>
          <p:nvPr/>
        </p:nvSpPr>
        <p:spPr bwMode="auto">
          <a:xfrm>
            <a:off x="971550" y="1332057"/>
            <a:ext cx="79930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GB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遍历 </a:t>
            </a:r>
            <a:r>
              <a:rPr kumimoji="0" lang="en-GB" altLang="zh-CN" sz="32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AST </a:t>
            </a:r>
            <a:r>
              <a:rPr kumimoji="0" lang="zh-CN" altLang="en-GB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构造符号表</a:t>
            </a:r>
            <a:endParaRPr kumimoji="0" lang="zh-CN" altLang="en-GB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63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21" name="Rectangle 17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75"/>
          <p:cNvSpPr>
            <a:spLocks noChangeArrowheads="1"/>
          </p:cNvSpPr>
          <p:nvPr/>
        </p:nvSpPr>
        <p:spPr bwMode="auto">
          <a:xfrm>
            <a:off x="1512888" y="188913"/>
            <a:ext cx="493131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7670BC-796D-41AA-8295-AC8D2D6A5A59}"/>
              </a:ext>
            </a:extLst>
          </p:cNvPr>
          <p:cNvSpPr txBox="1"/>
          <p:nvPr/>
        </p:nvSpPr>
        <p:spPr>
          <a:xfrm>
            <a:off x="914238" y="2172164"/>
            <a:ext cx="25207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int </a:t>
            </a:r>
            <a:r>
              <a:rPr lang="en-US" altLang="zh-CN" sz="16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</a:t>
            </a: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= 0;</a:t>
            </a:r>
          </a:p>
          <a:p>
            <a:pPr algn="l"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int </a:t>
            </a:r>
            <a:r>
              <a:rPr lang="en-US" altLang="zh-CN" sz="1600" dirty="0" err="1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func</a:t>
            </a: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(int a) {</a:t>
            </a:r>
          </a:p>
          <a:p>
            <a:pPr algn="l"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int b = 1;</a:t>
            </a:r>
            <a:endParaRPr lang="en-US" altLang="zh-CN" sz="1600" dirty="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return a + b;</a:t>
            </a:r>
            <a:endParaRPr lang="en-US" altLang="zh-CN" sz="1600" dirty="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}</a:t>
            </a:r>
            <a:endParaRPr lang="en-US" altLang="zh-CN" sz="1600" dirty="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int main() {</a:t>
            </a:r>
          </a:p>
          <a:p>
            <a:pPr algn="l"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int a = 2021;</a:t>
            </a:r>
          </a:p>
          <a:p>
            <a:pPr algn="l"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if (a) {</a:t>
            </a:r>
          </a:p>
          <a:p>
            <a:pPr algn="l"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int a = 0;</a:t>
            </a:r>
          </a:p>
          <a:p>
            <a:pPr algn="l"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    int b;</a:t>
            </a:r>
          </a:p>
          <a:p>
            <a:pPr algn="l"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}</a:t>
            </a:r>
          </a:p>
          <a:p>
            <a:pPr algn="l"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return a;</a:t>
            </a:r>
          </a:p>
          <a:p>
            <a:pPr algn="l">
              <a:buNone/>
            </a:pPr>
            <a:r>
              <a:rPr kumimoji="1"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}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2AD78BF2-1D01-45D2-8731-8E110A9A5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0545"/>
              </p:ext>
            </p:extLst>
          </p:nvPr>
        </p:nvGraphicFramePr>
        <p:xfrm>
          <a:off x="2532386" y="2687320"/>
          <a:ext cx="227202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36013">
                  <a:extLst>
                    <a:ext uri="{9D8B030D-6E8A-4147-A177-3AD203B41FA5}">
                      <a16:colId xmlns:a16="http://schemas.microsoft.com/office/drawing/2014/main" val="677614613"/>
                    </a:ext>
                  </a:extLst>
                </a:gridCol>
                <a:gridCol w="1136013">
                  <a:extLst>
                    <a:ext uri="{9D8B030D-6E8A-4147-A177-3AD203B41FA5}">
                      <a16:colId xmlns:a16="http://schemas.microsoft.com/office/drawing/2014/main" val="360737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类别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39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func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3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239895"/>
                  </a:ext>
                </a:extLst>
              </a:tr>
            </a:tbl>
          </a:graphicData>
        </a:graphic>
      </p:graphicFrame>
      <p:graphicFrame>
        <p:nvGraphicFramePr>
          <p:cNvPr id="15" name="表格 2">
            <a:extLst>
              <a:ext uri="{FF2B5EF4-FFF2-40B4-BE49-F238E27FC236}">
                <a16:creationId xmlns:a16="http://schemas.microsoft.com/office/drawing/2014/main" id="{08D50166-5667-410A-A96D-C65C4A50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5341"/>
              </p:ext>
            </p:extLst>
          </p:nvPr>
        </p:nvGraphicFramePr>
        <p:xfrm>
          <a:off x="5364088" y="2607280"/>
          <a:ext cx="2272026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36013">
                  <a:extLst>
                    <a:ext uri="{9D8B030D-6E8A-4147-A177-3AD203B41FA5}">
                      <a16:colId xmlns:a16="http://schemas.microsoft.com/office/drawing/2014/main" val="677614613"/>
                    </a:ext>
                  </a:extLst>
                </a:gridCol>
                <a:gridCol w="1136013">
                  <a:extLst>
                    <a:ext uri="{9D8B030D-6E8A-4147-A177-3AD203B41FA5}">
                      <a16:colId xmlns:a16="http://schemas.microsoft.com/office/drawing/2014/main" val="360737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类别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23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59511"/>
                  </a:ext>
                </a:extLst>
              </a:tr>
            </a:tbl>
          </a:graphicData>
        </a:graphic>
      </p:graphicFrame>
      <p:graphicFrame>
        <p:nvGraphicFramePr>
          <p:cNvPr id="16" name="表格 2">
            <a:extLst>
              <a:ext uri="{FF2B5EF4-FFF2-40B4-BE49-F238E27FC236}">
                <a16:creationId xmlns:a16="http://schemas.microsoft.com/office/drawing/2014/main" id="{252815F9-B1F8-4227-A6B1-7EF3C13CD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445689"/>
              </p:ext>
            </p:extLst>
          </p:nvPr>
        </p:nvGraphicFramePr>
        <p:xfrm>
          <a:off x="5364088" y="4199488"/>
          <a:ext cx="2272026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36013">
                  <a:extLst>
                    <a:ext uri="{9D8B030D-6E8A-4147-A177-3AD203B41FA5}">
                      <a16:colId xmlns:a16="http://schemas.microsoft.com/office/drawing/2014/main" val="677614613"/>
                    </a:ext>
                  </a:extLst>
                </a:gridCol>
                <a:gridCol w="1136013">
                  <a:extLst>
                    <a:ext uri="{9D8B030D-6E8A-4147-A177-3AD203B41FA5}">
                      <a16:colId xmlns:a16="http://schemas.microsoft.com/office/drawing/2014/main" val="360737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类别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239895"/>
                  </a:ext>
                </a:extLst>
              </a:tr>
            </a:tbl>
          </a:graphicData>
        </a:graphic>
      </p:graphicFrame>
      <p:sp>
        <p:nvSpPr>
          <p:cNvPr id="27" name="Rectangle 15">
            <a:extLst>
              <a:ext uri="{FF2B5EF4-FFF2-40B4-BE49-F238E27FC236}">
                <a16:creationId xmlns:a16="http://schemas.microsoft.com/office/drawing/2014/main" id="{B43F837C-2684-4FA2-94FF-67D548DE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974" y="2247332"/>
            <a:ext cx="182354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0" lvl="1">
              <a:buNone/>
            </a:pPr>
            <a:r>
              <a:rPr lang="zh-CN" altLang="en-US" sz="1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全局作用域（开）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29FD03D8-85AD-404D-90EA-F173916DC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10" y="2182770"/>
            <a:ext cx="219264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0" lvl="1">
              <a:buNone/>
            </a:pPr>
            <a:r>
              <a:rPr lang="en-US" altLang="zh-CN" sz="1800" dirty="0" err="1">
                <a:solidFill>
                  <a:srgbClr val="990099"/>
                </a:solidFill>
                <a:latin typeface="+mn-lt"/>
                <a:ea typeface="楷体_GB2312"/>
              </a:rPr>
              <a:t>func</a:t>
            </a:r>
            <a:r>
              <a:rPr lang="en-US" altLang="zh-CN" sz="1800" dirty="0">
                <a:solidFill>
                  <a:srgbClr val="990099"/>
                </a:solidFill>
                <a:latin typeface="+mn-lt"/>
                <a:ea typeface="楷体_GB2312"/>
              </a:rPr>
              <a:t> </a:t>
            </a:r>
            <a:r>
              <a:rPr lang="zh-CN" altLang="en-US" sz="1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作用域（闭）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378868C-FC82-4C9E-AE58-D693C8F70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10" y="3819747"/>
            <a:ext cx="249744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0" lvl="1">
              <a:buNone/>
            </a:pPr>
            <a:r>
              <a:rPr lang="en-US" altLang="zh-CN" sz="1800" dirty="0">
                <a:solidFill>
                  <a:srgbClr val="990099"/>
                </a:solidFill>
                <a:latin typeface="+mn-lt"/>
                <a:ea typeface="楷体_GB2312"/>
              </a:rPr>
              <a:t>main </a:t>
            </a:r>
            <a:r>
              <a:rPr lang="zh-CN" altLang="en-US" sz="1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作用域（开）</a:t>
            </a:r>
          </a:p>
        </p:txBody>
      </p: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2339E4C1-BBF5-4018-BF60-573691F8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63906"/>
              </p:ext>
            </p:extLst>
          </p:nvPr>
        </p:nvGraphicFramePr>
        <p:xfrm>
          <a:off x="5364088" y="5430709"/>
          <a:ext cx="2272026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36013">
                  <a:extLst>
                    <a:ext uri="{9D8B030D-6E8A-4147-A177-3AD203B41FA5}">
                      <a16:colId xmlns:a16="http://schemas.microsoft.com/office/drawing/2014/main" val="677614613"/>
                    </a:ext>
                  </a:extLst>
                </a:gridCol>
                <a:gridCol w="1136013">
                  <a:extLst>
                    <a:ext uri="{9D8B030D-6E8A-4147-A177-3AD203B41FA5}">
                      <a16:colId xmlns:a16="http://schemas.microsoft.com/office/drawing/2014/main" val="360737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类别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23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59511"/>
                  </a:ext>
                </a:extLst>
              </a:tr>
            </a:tbl>
          </a:graphicData>
        </a:graphic>
      </p:graphicFrame>
      <p:sp>
        <p:nvSpPr>
          <p:cNvPr id="31" name="Rectangle 15">
            <a:extLst>
              <a:ext uri="{FF2B5EF4-FFF2-40B4-BE49-F238E27FC236}">
                <a16:creationId xmlns:a16="http://schemas.microsoft.com/office/drawing/2014/main" id="{52AC4225-EF2C-4461-AAE3-8E3C4711F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978" y="5040559"/>
            <a:ext cx="227202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0" lvl="1">
              <a:buNone/>
            </a:pPr>
            <a:r>
              <a:rPr lang="en-US" altLang="zh-CN" sz="1800" dirty="0">
                <a:solidFill>
                  <a:srgbClr val="990099"/>
                </a:solidFill>
                <a:latin typeface="+mn-lt"/>
                <a:ea typeface="楷体_GB2312"/>
              </a:rPr>
              <a:t>if </a:t>
            </a:r>
            <a:r>
              <a:rPr lang="zh-CN" altLang="en-US" sz="1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分支作用域（开）</a:t>
            </a:r>
          </a:p>
        </p:txBody>
      </p:sp>
      <p:sp>
        <p:nvSpPr>
          <p:cNvPr id="42" name="Line 120">
            <a:extLst>
              <a:ext uri="{FF2B5EF4-FFF2-40B4-BE49-F238E27FC236}">
                <a16:creationId xmlns:a16="http://schemas.microsoft.com/office/drawing/2014/main" id="{95B90B2F-D44D-4955-941D-367483323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4957" y="4802832"/>
            <a:ext cx="9680" cy="186084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3" name="Line 121">
            <a:extLst>
              <a:ext uri="{FF2B5EF4-FFF2-40B4-BE49-F238E27FC236}">
                <a16:creationId xmlns:a16="http://schemas.microsoft.com/office/drawing/2014/main" id="{8ADBE302-2A32-4D37-8EB0-22F00253A6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3837" y="4802820"/>
            <a:ext cx="9680" cy="186654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4" name="Line 122">
            <a:extLst>
              <a:ext uri="{FF2B5EF4-FFF2-40B4-BE49-F238E27FC236}">
                <a16:creationId xmlns:a16="http://schemas.microsoft.com/office/drawing/2014/main" id="{AD2A4EFE-3CA5-4624-B8D9-9370D20BE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637" y="4802832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5" name="Line 123">
            <a:extLst>
              <a:ext uri="{FF2B5EF4-FFF2-40B4-BE49-F238E27FC236}">
                <a16:creationId xmlns:a16="http://schemas.microsoft.com/office/drawing/2014/main" id="{793B32CA-E199-4E48-8981-1F595E344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637" y="52292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6" name="Line 124">
            <a:extLst>
              <a:ext uri="{FF2B5EF4-FFF2-40B4-BE49-F238E27FC236}">
                <a16:creationId xmlns:a16="http://schemas.microsoft.com/office/drawing/2014/main" id="{8D1A6F8F-4CED-43CE-8CF7-C9C147387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637" y="558924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8" name="Rectangle 141">
            <a:extLst>
              <a:ext uri="{FF2B5EF4-FFF2-40B4-BE49-F238E27FC236}">
                <a16:creationId xmlns:a16="http://schemas.microsoft.com/office/drawing/2014/main" id="{777FB6D9-A383-457B-9802-858FF382E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930756"/>
            <a:ext cx="3158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1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扫描到标识位置的作用域栈</a:t>
            </a:r>
            <a:endParaRPr lang="en-US" altLang="zh-CN" sz="18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Line 124">
            <a:extLst>
              <a:ext uri="{FF2B5EF4-FFF2-40B4-BE49-F238E27FC236}">
                <a16:creationId xmlns:a16="http://schemas.microsoft.com/office/drawing/2014/main" id="{435987FD-4FBC-4C82-BE66-2F4C01E96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637" y="594928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D00BFD0-135E-4CA4-BAAC-1770F47DCD6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54822" y="4365104"/>
            <a:ext cx="341114" cy="675455"/>
          </a:xfrm>
          <a:prstGeom prst="straightConnector1">
            <a:avLst/>
          </a:prstGeom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4C98AC6-3CD5-4B4D-BFCC-DB8DBE226AA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9795" y="4661520"/>
            <a:ext cx="1134411" cy="769189"/>
          </a:xfrm>
          <a:prstGeom prst="straightConnector1">
            <a:avLst/>
          </a:prstGeom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7714038-DCE6-4969-8644-63248FFF9CCF}"/>
              </a:ext>
            </a:extLst>
          </p:cNvPr>
          <p:cNvCxnSpPr>
            <a:cxnSpLocks/>
          </p:cNvCxnSpPr>
          <p:nvPr/>
        </p:nvCxnSpPr>
        <p:spPr bwMode="auto">
          <a:xfrm>
            <a:off x="4009795" y="5805264"/>
            <a:ext cx="1134411" cy="125492"/>
          </a:xfrm>
          <a:prstGeom prst="straightConnector1">
            <a:avLst/>
          </a:prstGeom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箭头: 右 31">
            <a:extLst>
              <a:ext uri="{FF2B5EF4-FFF2-40B4-BE49-F238E27FC236}">
                <a16:creationId xmlns:a16="http://schemas.microsoft.com/office/drawing/2014/main" id="{38172AE7-6022-471B-88D5-C00061808200}"/>
              </a:ext>
            </a:extLst>
          </p:cNvPr>
          <p:cNvSpPr/>
          <p:nvPr/>
        </p:nvSpPr>
        <p:spPr bwMode="auto">
          <a:xfrm rot="10800000">
            <a:off x="2213910" y="4426312"/>
            <a:ext cx="576064" cy="288032"/>
          </a:xfrm>
          <a:prstGeom prst="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²"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289700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示例</a:t>
            </a:r>
            <a:endParaRPr lang="zh-CN" altLang="en-US" sz="2800" b="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00332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569164-5612-4F4A-8443-90F26BF774B7}"/>
              </a:ext>
            </a:extLst>
          </p:cNvPr>
          <p:cNvSpPr txBox="1"/>
          <p:nvPr/>
        </p:nvSpPr>
        <p:spPr>
          <a:xfrm>
            <a:off x="1259632" y="2637654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int main()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int x = 1;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x = 2; 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int x = 3;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}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x = 4;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return x;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}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09F847F-E986-4E17-B2B9-0058000E4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86864"/>
              </p:ext>
            </p:extLst>
          </p:nvPr>
        </p:nvGraphicFramePr>
        <p:xfrm>
          <a:off x="4713487" y="2492896"/>
          <a:ext cx="351252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6263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1756263">
                  <a:extLst>
                    <a:ext uri="{9D8B030D-6E8A-4147-A177-3AD203B41FA5}">
                      <a16:colId xmlns:a16="http://schemas.microsoft.com/office/drawing/2014/main" val="235554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作用域栈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符号表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全局作用域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函数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main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局部作用域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407116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B832369F-94D0-404C-9855-524EFDE880EE}"/>
              </a:ext>
            </a:extLst>
          </p:cNvPr>
          <p:cNvSpPr/>
          <p:nvPr/>
        </p:nvSpPr>
        <p:spPr bwMode="auto">
          <a:xfrm rot="10800000">
            <a:off x="3131840" y="2736106"/>
            <a:ext cx="576064" cy="288032"/>
          </a:xfrm>
          <a:prstGeom prst="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²"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903602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4353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569164-5612-4F4A-8443-90F26BF774B7}"/>
              </a:ext>
            </a:extLst>
          </p:cNvPr>
          <p:cNvSpPr txBox="1"/>
          <p:nvPr/>
        </p:nvSpPr>
        <p:spPr>
          <a:xfrm>
            <a:off x="1259632" y="2637654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int main()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int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000" dirty="0">
                <a:ea typeface="宋体" pitchFamily="2" charset="-122"/>
              </a:rPr>
              <a:t> = 1;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x = 2; 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int x = 3;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}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x = 4;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return x;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}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09F847F-E986-4E17-B2B9-0058000E4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44972"/>
              </p:ext>
            </p:extLst>
          </p:nvPr>
        </p:nvGraphicFramePr>
        <p:xfrm>
          <a:off x="4713487" y="2492896"/>
          <a:ext cx="351252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6263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1756263">
                  <a:extLst>
                    <a:ext uri="{9D8B030D-6E8A-4147-A177-3AD203B41FA5}">
                      <a16:colId xmlns:a16="http://schemas.microsoft.com/office/drawing/2014/main" val="235554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作用域栈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符号表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全局作用域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函数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main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局部作用域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变量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+mn-lt"/>
                          <a:ea typeface="华文楷体" panose="02010600040101010101" pitchFamily="2" charset="-122"/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72884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B832369F-94D0-404C-9855-524EFDE880EE}"/>
              </a:ext>
            </a:extLst>
          </p:cNvPr>
          <p:cNvSpPr/>
          <p:nvPr/>
        </p:nvSpPr>
        <p:spPr bwMode="auto">
          <a:xfrm rot="10800000">
            <a:off x="3167844" y="2996952"/>
            <a:ext cx="576064" cy="288032"/>
          </a:xfrm>
          <a:prstGeom prst="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²"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91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07533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569164-5612-4F4A-8443-90F26BF774B7}"/>
              </a:ext>
            </a:extLst>
          </p:cNvPr>
          <p:cNvSpPr txBox="1"/>
          <p:nvPr/>
        </p:nvSpPr>
        <p:spPr>
          <a:xfrm>
            <a:off x="1259632" y="2637654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int main()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int x = 1;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x = 2; 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int x = 3;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}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x = 4;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return x;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}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09F847F-E986-4E17-B2B9-0058000E4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06463"/>
              </p:ext>
            </p:extLst>
          </p:nvPr>
        </p:nvGraphicFramePr>
        <p:xfrm>
          <a:off x="4713487" y="2492896"/>
          <a:ext cx="351252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6263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1756263">
                  <a:extLst>
                    <a:ext uri="{9D8B030D-6E8A-4147-A177-3AD203B41FA5}">
                      <a16:colId xmlns:a16="http://schemas.microsoft.com/office/drawing/2014/main" val="235554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作用域栈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符号表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全局作用域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函数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main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局部作用域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变量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x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7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局部作用域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44761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B832369F-94D0-404C-9855-524EFDE880EE}"/>
              </a:ext>
            </a:extLst>
          </p:cNvPr>
          <p:cNvSpPr/>
          <p:nvPr/>
        </p:nvSpPr>
        <p:spPr bwMode="auto">
          <a:xfrm rot="10800000">
            <a:off x="3167844" y="3284983"/>
            <a:ext cx="576064" cy="288032"/>
          </a:xfrm>
          <a:prstGeom prst="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²"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646223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79541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569164-5612-4F4A-8443-90F26BF774B7}"/>
              </a:ext>
            </a:extLst>
          </p:cNvPr>
          <p:cNvSpPr txBox="1"/>
          <p:nvPr/>
        </p:nvSpPr>
        <p:spPr>
          <a:xfrm>
            <a:off x="1259632" y="2637654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int main()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int x = 1;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000" dirty="0">
                <a:ea typeface="宋体" pitchFamily="2" charset="-122"/>
              </a:rPr>
              <a:t> = 2; 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int x = 3;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}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x = 4;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return x;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}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09F847F-E986-4E17-B2B9-0058000E4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22675"/>
              </p:ext>
            </p:extLst>
          </p:nvPr>
        </p:nvGraphicFramePr>
        <p:xfrm>
          <a:off x="4713487" y="2492896"/>
          <a:ext cx="351252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6263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1756263">
                  <a:extLst>
                    <a:ext uri="{9D8B030D-6E8A-4147-A177-3AD203B41FA5}">
                      <a16:colId xmlns:a16="http://schemas.microsoft.com/office/drawing/2014/main" val="235554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作用域栈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符号表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全局作用域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函数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main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局部作用域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变量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+mn-lt"/>
                          <a:ea typeface="华文楷体" panose="02010600040101010101" pitchFamily="2" charset="-122"/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7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局部作用域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44761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B832369F-94D0-404C-9855-524EFDE880EE}"/>
              </a:ext>
            </a:extLst>
          </p:cNvPr>
          <p:cNvSpPr/>
          <p:nvPr/>
        </p:nvSpPr>
        <p:spPr bwMode="auto">
          <a:xfrm rot="10800000">
            <a:off x="3167844" y="3599650"/>
            <a:ext cx="576064" cy="288032"/>
          </a:xfrm>
          <a:prstGeom prst="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²"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971152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示例</a:t>
            </a:r>
            <a:endParaRPr lang="zh-CN" altLang="en-US" sz="2800" b="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72340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569164-5612-4F4A-8443-90F26BF774B7}"/>
              </a:ext>
            </a:extLst>
          </p:cNvPr>
          <p:cNvSpPr txBox="1"/>
          <p:nvPr/>
        </p:nvSpPr>
        <p:spPr>
          <a:xfrm>
            <a:off x="1259632" y="2637654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int main()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int x = 1;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x = 2; 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int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000" dirty="0">
                <a:ea typeface="宋体" pitchFamily="2" charset="-122"/>
              </a:rPr>
              <a:t> = 3;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}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x = 4;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return x;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}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09F847F-E986-4E17-B2B9-0058000E4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27581"/>
              </p:ext>
            </p:extLst>
          </p:nvPr>
        </p:nvGraphicFramePr>
        <p:xfrm>
          <a:off x="4713487" y="2492896"/>
          <a:ext cx="351252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6263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1756263">
                  <a:extLst>
                    <a:ext uri="{9D8B030D-6E8A-4147-A177-3AD203B41FA5}">
                      <a16:colId xmlns:a16="http://schemas.microsoft.com/office/drawing/2014/main" val="235554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作用域栈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符号表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全局作用域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函数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main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局部作用域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变量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x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7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局部作用域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变量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+mn-lt"/>
                          <a:ea typeface="华文楷体" panose="02010600040101010101" pitchFamily="2" charset="-122"/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44761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B832369F-94D0-404C-9855-524EFDE880EE}"/>
              </a:ext>
            </a:extLst>
          </p:cNvPr>
          <p:cNvSpPr/>
          <p:nvPr/>
        </p:nvSpPr>
        <p:spPr bwMode="auto">
          <a:xfrm rot="10800000">
            <a:off x="3779912" y="3933055"/>
            <a:ext cx="576064" cy="288032"/>
          </a:xfrm>
          <a:prstGeom prst="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²"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651568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4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7" name="Rectangle 9"/>
          <p:cNvSpPr>
            <a:spLocks noChangeArrowheads="1"/>
          </p:cNvSpPr>
          <p:nvPr/>
        </p:nvSpPr>
        <p:spPr bwMode="auto">
          <a:xfrm>
            <a:off x="1547813" y="188913"/>
            <a:ext cx="3311525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实验导引（二）</a:t>
            </a:r>
            <a:r>
              <a:rPr lang="zh-CN" altLang="en-US" dirty="0"/>
              <a:t> </a:t>
            </a:r>
          </a:p>
        </p:txBody>
      </p:sp>
      <p:sp>
        <p:nvSpPr>
          <p:cNvPr id="252942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68413" y="2417763"/>
            <a:ext cx="5967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Visitor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设计模式简介</a:t>
            </a:r>
          </a:p>
        </p:txBody>
      </p:sp>
      <p:sp>
        <p:nvSpPr>
          <p:cNvPr id="252943" name="Text Box 1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68413" y="1562100"/>
            <a:ext cx="5608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实验简述</a:t>
            </a:r>
          </a:p>
        </p:txBody>
      </p:sp>
      <p:sp>
        <p:nvSpPr>
          <p:cNvPr id="9" name="Text Box 1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59632" y="3212976"/>
            <a:ext cx="5967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实验框架流程介绍</a:t>
            </a:r>
          </a:p>
        </p:txBody>
      </p:sp>
      <p:sp>
        <p:nvSpPr>
          <p:cNvPr id="10" name="Text Box 14">
            <a:hlinkClick r:id="rId5" action="ppaction://hlinksldjump"/>
            <a:extLst>
              <a:ext uri="{FF2B5EF4-FFF2-40B4-BE49-F238E27FC236}">
                <a16:creationId xmlns:a16="http://schemas.microsoft.com/office/drawing/2014/main" id="{CDB40F20-9572-477A-897F-3B4A65D7A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4068638"/>
            <a:ext cx="5967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Stage1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实验指导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示例</a:t>
            </a:r>
            <a:endParaRPr lang="zh-CN" altLang="en-US" sz="2800" b="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9135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569164-5612-4F4A-8443-90F26BF774B7}"/>
              </a:ext>
            </a:extLst>
          </p:cNvPr>
          <p:cNvSpPr txBox="1"/>
          <p:nvPr/>
        </p:nvSpPr>
        <p:spPr>
          <a:xfrm>
            <a:off x="1259632" y="2637654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int main()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int x = 1;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x = 2; 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int x = 3;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}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x = 4;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return x;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}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09F847F-E986-4E17-B2B9-0058000E4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06463"/>
              </p:ext>
            </p:extLst>
          </p:nvPr>
        </p:nvGraphicFramePr>
        <p:xfrm>
          <a:off x="4713487" y="2492896"/>
          <a:ext cx="351252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6263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1756263">
                  <a:extLst>
                    <a:ext uri="{9D8B030D-6E8A-4147-A177-3AD203B41FA5}">
                      <a16:colId xmlns:a16="http://schemas.microsoft.com/office/drawing/2014/main" val="235554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作用域栈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符号表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全局作用域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函数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main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局部作用域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变量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x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72884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B832369F-94D0-404C-9855-524EFDE880EE}"/>
              </a:ext>
            </a:extLst>
          </p:cNvPr>
          <p:cNvSpPr/>
          <p:nvPr/>
        </p:nvSpPr>
        <p:spPr bwMode="auto">
          <a:xfrm rot="10800000">
            <a:off x="3167844" y="4221088"/>
            <a:ext cx="576064" cy="288032"/>
          </a:xfrm>
          <a:prstGeom prst="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²"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992664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示例</a:t>
            </a:r>
            <a:endParaRPr lang="zh-CN" altLang="en-US" sz="2800" b="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72340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569164-5612-4F4A-8443-90F26BF774B7}"/>
              </a:ext>
            </a:extLst>
          </p:cNvPr>
          <p:cNvSpPr txBox="1"/>
          <p:nvPr/>
        </p:nvSpPr>
        <p:spPr>
          <a:xfrm>
            <a:off x="1259632" y="2637654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int main()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int x = 1;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x = 2; 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int x = 3;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}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000" dirty="0">
                <a:ea typeface="宋体" pitchFamily="2" charset="-122"/>
              </a:rPr>
              <a:t> = 4;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return x;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}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09F847F-E986-4E17-B2B9-0058000E4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39475"/>
              </p:ext>
            </p:extLst>
          </p:nvPr>
        </p:nvGraphicFramePr>
        <p:xfrm>
          <a:off x="4713487" y="2492896"/>
          <a:ext cx="351252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6263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1756263">
                  <a:extLst>
                    <a:ext uri="{9D8B030D-6E8A-4147-A177-3AD203B41FA5}">
                      <a16:colId xmlns:a16="http://schemas.microsoft.com/office/drawing/2014/main" val="235554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作用域栈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符号表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全局作用域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函数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main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局部作用域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变量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+mn-lt"/>
                          <a:ea typeface="华文楷体" panose="02010600040101010101" pitchFamily="2" charset="-122"/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72884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B832369F-94D0-404C-9855-524EFDE880EE}"/>
              </a:ext>
            </a:extLst>
          </p:cNvPr>
          <p:cNvSpPr/>
          <p:nvPr/>
        </p:nvSpPr>
        <p:spPr bwMode="auto">
          <a:xfrm rot="10800000">
            <a:off x="3167844" y="4509120"/>
            <a:ext cx="576064" cy="288032"/>
          </a:xfrm>
          <a:prstGeom prst="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²"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197193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示例</a:t>
            </a:r>
            <a:endParaRPr lang="zh-CN" altLang="en-US" sz="2800" b="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50738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569164-5612-4F4A-8443-90F26BF774B7}"/>
              </a:ext>
            </a:extLst>
          </p:cNvPr>
          <p:cNvSpPr txBox="1"/>
          <p:nvPr/>
        </p:nvSpPr>
        <p:spPr>
          <a:xfrm>
            <a:off x="1259632" y="2637654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int main()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int x = 1;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x = 2; 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int x = 3;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}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x = 4;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return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000" dirty="0">
                <a:ea typeface="宋体" pitchFamily="2" charset="-122"/>
              </a:rPr>
              <a:t>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}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09F847F-E986-4E17-B2B9-0058000E4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0481"/>
              </p:ext>
            </p:extLst>
          </p:nvPr>
        </p:nvGraphicFramePr>
        <p:xfrm>
          <a:off x="4713487" y="2492896"/>
          <a:ext cx="351252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6263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1756263">
                  <a:extLst>
                    <a:ext uri="{9D8B030D-6E8A-4147-A177-3AD203B41FA5}">
                      <a16:colId xmlns:a16="http://schemas.microsoft.com/office/drawing/2014/main" val="235554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作用域栈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符号表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全局作用域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函数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main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局部作用域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变量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+mn-lt"/>
                          <a:ea typeface="华文楷体" panose="02010600040101010101" pitchFamily="2" charset="-122"/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72884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B832369F-94D0-404C-9855-524EFDE880EE}"/>
              </a:ext>
            </a:extLst>
          </p:cNvPr>
          <p:cNvSpPr/>
          <p:nvPr/>
        </p:nvSpPr>
        <p:spPr bwMode="auto">
          <a:xfrm rot="10800000">
            <a:off x="3167844" y="4869160"/>
            <a:ext cx="576064" cy="288032"/>
          </a:xfrm>
          <a:prstGeom prst="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²"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705747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示例</a:t>
            </a:r>
            <a:endParaRPr lang="zh-CN" altLang="en-US" sz="2800" b="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57939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569164-5612-4F4A-8443-90F26BF774B7}"/>
              </a:ext>
            </a:extLst>
          </p:cNvPr>
          <p:cNvSpPr txBox="1"/>
          <p:nvPr/>
        </p:nvSpPr>
        <p:spPr>
          <a:xfrm>
            <a:off x="1259632" y="2637654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int main()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int x = 1;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{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x = 2; 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    int x = 3;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}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x = 4;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    return x;</a:t>
            </a:r>
          </a:p>
          <a:p>
            <a:pPr algn="l">
              <a:buNone/>
            </a:pPr>
            <a:r>
              <a:rPr lang="en-US" altLang="zh-CN" sz="2000" dirty="0">
                <a:ea typeface="宋体" pitchFamily="2" charset="-122"/>
              </a:rPr>
              <a:t>}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09F847F-E986-4E17-B2B9-0058000E4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70540"/>
              </p:ext>
            </p:extLst>
          </p:nvPr>
        </p:nvGraphicFramePr>
        <p:xfrm>
          <a:off x="4713487" y="2492896"/>
          <a:ext cx="351252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6263">
                  <a:extLst>
                    <a:ext uri="{9D8B030D-6E8A-4147-A177-3AD203B41FA5}">
                      <a16:colId xmlns:a16="http://schemas.microsoft.com/office/drawing/2014/main" val="4060303744"/>
                    </a:ext>
                  </a:extLst>
                </a:gridCol>
                <a:gridCol w="1756263">
                  <a:extLst>
                    <a:ext uri="{9D8B030D-6E8A-4147-A177-3AD203B41FA5}">
                      <a16:colId xmlns:a16="http://schemas.microsoft.com/office/drawing/2014/main" val="235554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作用域栈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符号表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全局作用域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+mn-lt"/>
                          <a:ea typeface="华文楷体" panose="02010600040101010101" pitchFamily="2" charset="-122"/>
                        </a:rPr>
                        <a:t>函数 </a:t>
                      </a:r>
                      <a:r>
                        <a:rPr lang="en-US" altLang="zh-CN" b="1" dirty="0">
                          <a:latin typeface="+mn-lt"/>
                          <a:ea typeface="华文楷体" panose="02010600040101010101" pitchFamily="2" charset="-122"/>
                        </a:rPr>
                        <a:t>main</a:t>
                      </a:r>
                      <a:endParaRPr lang="zh-CN" altLang="en-US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79996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B832369F-94D0-404C-9855-524EFDE880EE}"/>
              </a:ext>
            </a:extLst>
          </p:cNvPr>
          <p:cNvSpPr/>
          <p:nvPr/>
        </p:nvSpPr>
        <p:spPr bwMode="auto">
          <a:xfrm rot="10800000">
            <a:off x="3167844" y="5085184"/>
            <a:ext cx="576064" cy="288032"/>
          </a:xfrm>
          <a:prstGeom prst="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²"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047903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符号表接口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35C96-FF27-4780-B5BE-5A2641CEA142}"/>
              </a:ext>
            </a:extLst>
          </p:cNvPr>
          <p:cNvSpPr txBox="1"/>
          <p:nvPr/>
        </p:nvSpPr>
        <p:spPr>
          <a:xfrm>
            <a:off x="1115616" y="2151727"/>
            <a:ext cx="37444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Python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框架符号表使用示例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ctx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ScopeStack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新建局部作用域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scope = Scope(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ScopeKind.LOCAL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开启作用域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ctx.open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(scope)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新建变量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"a"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的符号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symbol =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VarSymbol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("a", INT)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新增符号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ctx.declare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(symbol)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查找变量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"b"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的符号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symbol =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ctx.findConflict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("b")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关闭作用域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ctx.close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AA241E-6717-495E-AC87-A90E50051FAC}"/>
              </a:ext>
            </a:extLst>
          </p:cNvPr>
          <p:cNvSpPr txBox="1"/>
          <p:nvPr/>
        </p:nvSpPr>
        <p:spPr>
          <a:xfrm>
            <a:off x="4788024" y="2151727"/>
            <a:ext cx="44644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C++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框架符号表使用示例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ScopeStack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* scopes;</a:t>
            </a: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新建局部作用域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scope = new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LocalScope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();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开启作用域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scopes-&gt;open(scope);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新建变量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"a"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的符号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Variable* var = new Variable("a",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BaseType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::Int, location);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定义符号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scopes-&gt;declare(symbol);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查找变量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"b"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的符号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symbol = scopes-&gt;lookup("b", location);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关闭作用域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scopes-&gt;close();</a:t>
            </a:r>
          </a:p>
        </p:txBody>
      </p:sp>
    </p:spTree>
    <p:extLst>
      <p:ext uri="{BB962C8B-B14F-4D97-AF65-F5344CB8AC3E}">
        <p14:creationId xmlns:p14="http://schemas.microsoft.com/office/powerpoint/2010/main" val="85629445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65139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0972BA0E-57BF-4C7F-A829-8FBC433C6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81" y="1340768"/>
            <a:ext cx="8352283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符号表接口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此部分对应框架源码位置：</a:t>
            </a: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C++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框架</a:t>
            </a:r>
            <a:endParaRPr lang="en-US" altLang="zh-CN" sz="18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zh-CN" altLang="en-US" sz="1800" dirty="0">
                <a:latin typeface="+mn-lt"/>
                <a:ea typeface="华文楷体" panose="02010600040101010101" pitchFamily="2" charset="-122"/>
              </a:rPr>
              <a:t>符号表构建位于 </a:t>
            </a:r>
            <a:r>
              <a:rPr lang="en-US" altLang="zh-CN" sz="1800" dirty="0" err="1">
                <a:latin typeface="+mn-lt"/>
                <a:ea typeface="华文楷体" panose="02010600040101010101" pitchFamily="2" charset="-122"/>
              </a:rPr>
              <a:t>src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/translation/build_sym.cpp</a:t>
            </a:r>
            <a:r>
              <a:rPr lang="zh-CN" altLang="en-US" sz="1800" dirty="0">
                <a:latin typeface="+mn-lt"/>
                <a:ea typeface="华文楷体" panose="02010600040101010101" pitchFamily="2" charset="-122"/>
              </a:rPr>
              <a:t>；符号表相关的数据结构位于 </a:t>
            </a:r>
            <a:r>
              <a:rPr lang="en-US" altLang="zh-CN" sz="1800" dirty="0" err="1">
                <a:latin typeface="+mn-lt"/>
                <a:ea typeface="华文楷体" panose="02010600040101010101" pitchFamily="2" charset="-122"/>
              </a:rPr>
              <a:t>src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en-US" altLang="zh-CN" sz="1800" dirty="0" err="1">
                <a:latin typeface="+mn-lt"/>
                <a:ea typeface="华文楷体" panose="02010600040101010101" pitchFamily="2" charset="-122"/>
              </a:rPr>
              <a:t>symb</a:t>
            </a:r>
            <a:r>
              <a:rPr lang="zh-CN" altLang="en-US" sz="1800" dirty="0">
                <a:latin typeface="+mn-lt"/>
                <a:ea typeface="华文楷体" panose="02010600040101010101" pitchFamily="2" charset="-122"/>
              </a:rPr>
              <a:t>；作用域相关数据结构位于 </a:t>
            </a:r>
            <a:r>
              <a:rPr lang="en-US" altLang="zh-CN" sz="1800" dirty="0" err="1">
                <a:latin typeface="+mn-lt"/>
                <a:ea typeface="华文楷体" panose="02010600040101010101" pitchFamily="2" charset="-122"/>
              </a:rPr>
              <a:t>src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/scope</a:t>
            </a:r>
            <a:r>
              <a:rPr lang="zh-CN" altLang="en-US" sz="1800" dirty="0">
                <a:latin typeface="+mn-lt"/>
                <a:ea typeface="华文楷体" panose="02010600040101010101" pitchFamily="2" charset="-122"/>
              </a:rPr>
              <a:t>。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kumimoji="0"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Python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框架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zh-CN" altLang="en-US" sz="1800" dirty="0">
                <a:latin typeface="+mn-lt"/>
                <a:ea typeface="华文楷体" panose="02010600040101010101" pitchFamily="2" charset="-122"/>
              </a:rPr>
              <a:t>符号表构建位于 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frontend/typecheck/namer.py</a:t>
            </a:r>
            <a:r>
              <a:rPr lang="zh-CN" altLang="en-US" sz="1800" dirty="0">
                <a:latin typeface="+mn-lt"/>
                <a:ea typeface="华文楷体" panose="02010600040101010101" pitchFamily="2" charset="-122"/>
              </a:rPr>
              <a:t>；符号表相关的数据结构位于 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frontend/symbol</a:t>
            </a:r>
            <a:r>
              <a:rPr lang="zh-CN" altLang="en-US" sz="1800" dirty="0">
                <a:latin typeface="+mn-lt"/>
                <a:ea typeface="华文楷体" panose="02010600040101010101" pitchFamily="2" charset="-122"/>
              </a:rPr>
              <a:t>；作用域相关数据结构位于 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frontend/scope</a:t>
            </a:r>
            <a:r>
              <a:rPr lang="zh-CN" altLang="en-US" sz="1800" dirty="0">
                <a:latin typeface="+mn-lt"/>
                <a:ea typeface="华文楷体" panose="02010600040101010101" pitchFamily="2" charset="-122"/>
              </a:rPr>
              <a:t>。</a:t>
            </a:r>
            <a:endParaRPr lang="zh-CN" altLang="en-US" sz="2000" dirty="0">
              <a:latin typeface="+mn-lt"/>
              <a:ea typeface="华文楷体" panose="02010600040101010101" pitchFamily="2" charset="-122"/>
            </a:endParaRPr>
          </a:p>
          <a:p>
            <a:pPr lvl="2">
              <a:buFont typeface="Symbol" pitchFamily="18" charset="2"/>
              <a:buChar char="-"/>
            </a:pP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597293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>
            <a:extLst>
              <a:ext uri="{FF2B5EF4-FFF2-40B4-BE49-F238E27FC236}">
                <a16:creationId xmlns:a16="http://schemas.microsoft.com/office/drawing/2014/main" id="{9B8CF021-20EE-4D12-BA0A-2A9377A0E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088152"/>
            <a:ext cx="8280275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中的类型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整数类型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32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位整数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数组类型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支持任意多维的整数数组，数组的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长度必须是一个正整数字面量。实验框架：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仅在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step11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支持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Python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框架中定义了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ArrayType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类 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type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文件夹内）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C++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框架中定义了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ArrayType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类（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type/type.hpp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内）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kumimoji="0"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函数类型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简单起见，我们仅支持参数类型及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返回值均为整数类型的函数。实验框架：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从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step9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开始支持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Python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框架中并未被显式定义对应的类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C++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框架中定义了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FuncType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类（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type/type.hpp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内）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" name="Rectangle 75">
            <a:extLst>
              <a:ext uri="{FF2B5EF4-FFF2-40B4-BE49-F238E27FC236}">
                <a16:creationId xmlns:a16="http://schemas.microsoft.com/office/drawing/2014/main" id="{5F2408AE-3A09-493F-8B47-1435D1BE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9" y="188913"/>
            <a:ext cx="565139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4" name="AutoShape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2F937B3-CA8F-4B09-BAA6-A98CE874B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338F142-D251-429F-8F0E-4A424214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6DB6C07-E00C-401A-94D1-B0BD9F98B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6AE33E9-AB22-49D0-916E-AAB56863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8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>
            <a:extLst>
              <a:ext uri="{FF2B5EF4-FFF2-40B4-BE49-F238E27FC236}">
                <a16:creationId xmlns:a16="http://schemas.microsoft.com/office/drawing/2014/main" id="{9B8CF021-20EE-4D12-BA0A-2A9377A0E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85888"/>
            <a:ext cx="8352283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类型检查在框架代码中的位置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C++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框架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lt"/>
                <a:ea typeface="华文楷体" panose="02010600040101010101" pitchFamily="2" charset="-122"/>
              </a:rPr>
              <a:t>类型定义：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type/</a:t>
            </a: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lt"/>
                <a:ea typeface="华文楷体" panose="02010600040101010101" pitchFamily="2" charset="-122"/>
              </a:rPr>
              <a:t>类型检查：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translation/type_check.cpp</a:t>
            </a: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Python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框架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endParaRPr kumimoji="0"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lt"/>
                <a:ea typeface="华文楷体" panose="02010600040101010101" pitchFamily="2" charset="-122"/>
              </a:rPr>
              <a:t>类型定义：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frontend/type/</a:t>
            </a: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lt"/>
                <a:ea typeface="华文楷体" panose="02010600040101010101" pitchFamily="2" charset="-122"/>
              </a:rPr>
              <a:t>类型检查：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frontend/typecheck/typer.py</a:t>
            </a:r>
            <a:endParaRPr lang="zh-CN" altLang="en-US" sz="18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" name="Rectangle 75">
            <a:extLst>
              <a:ext uri="{FF2B5EF4-FFF2-40B4-BE49-F238E27FC236}">
                <a16:creationId xmlns:a16="http://schemas.microsoft.com/office/drawing/2014/main" id="{5F2408AE-3A09-493F-8B47-1435D1BE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9" y="188913"/>
            <a:ext cx="565139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4" name="AutoShape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7822889-D8A9-4E49-A23F-C515BC5A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D49068A-9617-4CFE-9B73-87C1FE66F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8F724E7-082F-4354-AED2-B49C9E41E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90A02B7-0361-41F4-9F2F-E4ACBA71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47224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1524000" y="193675"/>
            <a:ext cx="428835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25907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15001B13-DA1F-4F16-AD9D-41BAEEC61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3" y="1363990"/>
            <a:ext cx="849694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中间代码生成</a:t>
            </a: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将带有标注的抽象语法树翻译成适合后端处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理的中间表示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三地址码：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一种类似于汇编的中间表示，所有指令至多包含三个操作数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汇编中使用的是目标平台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RISC-V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20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物理寄存器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，数目有限；三地址码使用的是“</a:t>
            </a:r>
            <a:r>
              <a:rPr lang="zh-CN" altLang="en-US" sz="20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伪寄存器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”（或</a:t>
            </a:r>
            <a:r>
              <a:rPr lang="zh-CN" altLang="en-US" sz="20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临时变量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），数目不受限制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在后端生成汇编代码时，需要考虑如何为临时变量分配物理寄存器的问题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仅支持一种变量类型：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32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位（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字节）整数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45832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DAA241E-6717-495E-AC87-A90E50051FAC}"/>
              </a:ext>
            </a:extLst>
          </p:cNvPr>
          <p:cNvSpPr txBox="1"/>
          <p:nvPr/>
        </p:nvSpPr>
        <p:spPr>
          <a:xfrm>
            <a:off x="4572000" y="2151727"/>
            <a:ext cx="4536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C++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框架三地址码底层接口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使用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TransHelper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类进行三地址码生成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class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TransHelper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{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public: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新建一个临时变量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Temp getNewTempI4(void);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新建一个标签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Label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getNewLabel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(void);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新建一个函数入口标签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Label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getNewEntryLabel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symb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::Function*);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void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startFunc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symb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::Function*);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开始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结束访问一个函数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void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endFunc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(void);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添加各种指令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Temp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genXXX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(Temp, Temp);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12205" y="1385888"/>
            <a:ext cx="7738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三地址码接口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35C96-FF27-4780-B5BE-5A2641CEA142}"/>
              </a:ext>
            </a:extLst>
          </p:cNvPr>
          <p:cNvSpPr txBox="1"/>
          <p:nvPr/>
        </p:nvSpPr>
        <p:spPr>
          <a:xfrm>
            <a:off x="611560" y="2151727"/>
            <a:ext cx="37359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Python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框架三地址码底层接口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使用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类进行三地址码生成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  <a:tabLst>
                <a:tab pos="2508250" algn="l"/>
              </a:tabLst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class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新建一个临时变量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freshTemp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(self) -&gt; Temp: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新建一个标签（用于分支跳转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函数）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freshLabel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(self) -&gt; Label: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结束访问一个函数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visitEnd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(self) -&gt; None: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添加一条赋值指令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visitAssignment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Temp,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Temp) -&gt; Temp: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添加各种指令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visitXXX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():</a:t>
            </a: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9992" y="6553200"/>
            <a:ext cx="16619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05192" y="6553200"/>
            <a:ext cx="16619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00392" y="6553200"/>
            <a:ext cx="16619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14792" y="6553200"/>
            <a:ext cx="16619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057639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35" name="AutoShape 6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6" name="AutoShape 6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7" name="AutoShape 6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8" name="AutoShape 7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40" name="Text Box 7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71550" y="1336675"/>
            <a:ext cx="7921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实验框架的逻辑结构</a:t>
            </a:r>
          </a:p>
        </p:txBody>
      </p:sp>
      <p:sp>
        <p:nvSpPr>
          <p:cNvPr id="84043" name="Rectangle 75"/>
          <p:cNvSpPr>
            <a:spLocks noChangeArrowheads="1"/>
          </p:cNvSpPr>
          <p:nvPr/>
        </p:nvSpPr>
        <p:spPr bwMode="auto">
          <a:xfrm>
            <a:off x="1512889" y="188913"/>
            <a:ext cx="320312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实验简述</a:t>
            </a:r>
          </a:p>
        </p:txBody>
      </p:sp>
      <p:graphicFrame>
        <p:nvGraphicFramePr>
          <p:cNvPr id="9" name="Object 48">
            <a:extLst>
              <a:ext uri="{FF2B5EF4-FFF2-40B4-BE49-F238E27FC236}">
                <a16:creationId xmlns:a16="http://schemas.microsoft.com/office/drawing/2014/main" id="{C3C36722-98D0-4DA8-A767-F4003B8BF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049" y="2060848"/>
          <a:ext cx="7705725" cy="391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994597" imgH="3111719" progId="Visio.Drawing.11">
                  <p:embed/>
                </p:oleObj>
              </mc:Choice>
              <mc:Fallback>
                <p:oleObj name="Visio" r:id="rId3" imgW="5994597" imgH="3111719" progId="Visio.Drawing.11">
                  <p:embed/>
                  <p:pic>
                    <p:nvPicPr>
                      <p:cNvPr id="9" name="Object 48">
                        <a:extLst>
                          <a:ext uri="{FF2B5EF4-FFF2-40B4-BE49-F238E27FC236}">
                            <a16:creationId xmlns:a16="http://schemas.microsoft.com/office/drawing/2014/main" id="{C3C36722-98D0-4DA8-A767-F4003B8BF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49" y="2060848"/>
                        <a:ext cx="7705725" cy="391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135C96-FF27-4780-B5BE-5A2641CEA142}"/>
              </a:ext>
            </a:extLst>
          </p:cNvPr>
          <p:cNvSpPr txBox="1"/>
          <p:nvPr/>
        </p:nvSpPr>
        <p:spPr>
          <a:xfrm>
            <a:off x="864096" y="2151727"/>
            <a:ext cx="78227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Python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visitWhile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While, mv: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-&gt; None:</a:t>
            </a: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mv.freshLabel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 #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新建 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循环体开始、执行和退出的跳转标签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mv.freshLabel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</a:t>
            </a: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mv.freshLabel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</a:t>
            </a: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在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中开启一个循环（用于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break/continue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的代码生成）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mv.openLoop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生成循环体开始的跳转标签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stmt.cond.accept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条件判断的代码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mv.visitCondBranch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tacop.CondBranchOp.BEQ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stmt.cond.getattr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(“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”),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stmt.body.accept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生成循环体执行的跳转标签（用于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continue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mv.visitBranch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mv.closeLoop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755227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35C96-FF27-4780-B5BE-5A2641CEA142}"/>
              </a:ext>
            </a:extLst>
          </p:cNvPr>
          <p:cNvSpPr txBox="1"/>
          <p:nvPr/>
        </p:nvSpPr>
        <p:spPr>
          <a:xfrm>
            <a:off x="864096" y="2151727"/>
            <a:ext cx="78227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Python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visitWhile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While, mv: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-&gt; None: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…</a:t>
            </a:r>
          </a:p>
          <a:p>
            <a:pPr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在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中开启一个循环（用于 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break/continue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的代码生成）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mv.openLoop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生成循环体开始的跳转标签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stmt.cond.accept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条件判断的代码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mv.visitCondBranch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tacop.CondBranchOp.BEQ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stmt.cond.getattr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(“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”),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stmt.body.accept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生成循环体执行的跳转标签（用于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continue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mv.visitBranch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mv.closeLoop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DD1820-ADD2-4A97-967B-9DDBA41940AB}"/>
              </a:ext>
            </a:extLst>
          </p:cNvPr>
          <p:cNvSpPr txBox="1"/>
          <p:nvPr/>
        </p:nvSpPr>
        <p:spPr>
          <a:xfrm>
            <a:off x="5364088" y="1120675"/>
            <a:ext cx="3672408" cy="2062103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生成的三地址码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if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&gt;.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0: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break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&lt;body&gt;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loop: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begin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break:</a:t>
            </a:r>
            <a:endParaRPr lang="zh-CN" altLang="en-US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35C96-FF27-4780-B5BE-5A2641CEA142}"/>
              </a:ext>
            </a:extLst>
          </p:cNvPr>
          <p:cNvSpPr txBox="1"/>
          <p:nvPr/>
        </p:nvSpPr>
        <p:spPr>
          <a:xfrm>
            <a:off x="864096" y="2151727"/>
            <a:ext cx="78227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Python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visitWhile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While, mv: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-&gt; None: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…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在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中开启一个循环（用于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break/continue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的代码生成）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mv.openLoop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生成循环体开始的跳转标签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stmt.cond.accept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条件判断的代码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mv.visitCondBranch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tacop.CondBranchOp.BEQ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stmt.cond.getattr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(“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”),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stmt.body.accept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生成循环体执行的跳转标签（用于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continue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mv.visitBranch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mv.closeLoop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DD1820-ADD2-4A97-967B-9DDBA41940AB}"/>
              </a:ext>
            </a:extLst>
          </p:cNvPr>
          <p:cNvSpPr txBox="1"/>
          <p:nvPr/>
        </p:nvSpPr>
        <p:spPr>
          <a:xfrm>
            <a:off x="5364088" y="1120675"/>
            <a:ext cx="3672408" cy="2062103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生成的三地址码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if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&gt;.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0: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break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&lt;body&gt;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loop: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begin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break:</a:t>
            </a:r>
            <a:endParaRPr lang="zh-CN" altLang="en-US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35C96-FF27-4780-B5BE-5A2641CEA142}"/>
              </a:ext>
            </a:extLst>
          </p:cNvPr>
          <p:cNvSpPr txBox="1"/>
          <p:nvPr/>
        </p:nvSpPr>
        <p:spPr>
          <a:xfrm>
            <a:off x="864096" y="2151727"/>
            <a:ext cx="78227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Python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visitWhile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While, mv: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-&gt; None: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…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在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中开启一个循环（用于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break/continue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的代码生成）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mv.openLoop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生成循环体开始的跳转标签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stmt.cond.accept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条件判断的代码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mv.visitCondBranch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tacop.CondBranchOp.BEQ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stmt.cond.getattr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(“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”),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stmt.body.accept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生成循环体执行的跳转标签（用于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continue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mv.visitBranch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mv.closeLoop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DD1820-ADD2-4A97-967B-9DDBA41940AB}"/>
              </a:ext>
            </a:extLst>
          </p:cNvPr>
          <p:cNvSpPr txBox="1"/>
          <p:nvPr/>
        </p:nvSpPr>
        <p:spPr>
          <a:xfrm>
            <a:off x="5364088" y="1120675"/>
            <a:ext cx="3672408" cy="2062103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生成的三地址码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begin:</a:t>
            </a:r>
          </a:p>
          <a:p>
            <a:pPr>
              <a:buNone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cond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if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&gt;.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0: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break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&lt;body&gt;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loop: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begin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break:</a:t>
            </a:r>
            <a:endParaRPr lang="zh-CN" altLang="en-US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0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35C96-FF27-4780-B5BE-5A2641CEA142}"/>
              </a:ext>
            </a:extLst>
          </p:cNvPr>
          <p:cNvSpPr txBox="1"/>
          <p:nvPr/>
        </p:nvSpPr>
        <p:spPr>
          <a:xfrm>
            <a:off x="864096" y="2151727"/>
            <a:ext cx="78227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Python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visitWhile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While, mv: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-&gt; None: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…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在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中开启一个循环（用于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break/continue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的代码生成）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mv.openLoop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生成循环体开始的跳转标签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stmt.cond.accept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条件判断的代码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mv.visitCondBranch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tacop.CondBranchOp.BEQ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stmt.cond.getattr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(“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”),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stmt.body.accept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生成循环体执行的跳转标签（用于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continue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mv.visitBranch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mv.closeLoop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DD1820-ADD2-4A97-967B-9DDBA41940AB}"/>
              </a:ext>
            </a:extLst>
          </p:cNvPr>
          <p:cNvSpPr txBox="1"/>
          <p:nvPr/>
        </p:nvSpPr>
        <p:spPr>
          <a:xfrm>
            <a:off x="5364088" y="1120675"/>
            <a:ext cx="3672408" cy="2062103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生成的三地址码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if &lt;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cond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&gt;.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0: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break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&lt;body&gt;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loop: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begin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break:</a:t>
            </a:r>
            <a:endParaRPr lang="zh-CN" altLang="en-US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35C96-FF27-4780-B5BE-5A2641CEA142}"/>
              </a:ext>
            </a:extLst>
          </p:cNvPr>
          <p:cNvSpPr txBox="1"/>
          <p:nvPr/>
        </p:nvSpPr>
        <p:spPr>
          <a:xfrm>
            <a:off x="864096" y="2151727"/>
            <a:ext cx="78227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Python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visitWhile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While, mv: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-&gt; None: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…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在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中开启一个循环（用于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break/continue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的代码生成）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mv.openLoop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生成循环体开始的跳转标签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stmt.cond.accept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条件判断的代码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mv.visitCondBranch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tacop.CondBranchOp.BEQ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stmt.cond.getattr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(“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”),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stmt.body.accept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生成循环体执行的跳转标签（用于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continue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mv.visitBranch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mv.closeLoop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DD1820-ADD2-4A97-967B-9DDBA41940AB}"/>
              </a:ext>
            </a:extLst>
          </p:cNvPr>
          <p:cNvSpPr txBox="1"/>
          <p:nvPr/>
        </p:nvSpPr>
        <p:spPr>
          <a:xfrm>
            <a:off x="5364088" y="1120675"/>
            <a:ext cx="3672408" cy="2062103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生成的三地址码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if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&gt;.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0: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break</a:t>
            </a:r>
          </a:p>
          <a:p>
            <a:pPr>
              <a:buNone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&lt;body&gt;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loop: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begin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break:</a:t>
            </a:r>
            <a:endParaRPr lang="zh-CN" altLang="en-US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2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35C96-FF27-4780-B5BE-5A2641CEA142}"/>
              </a:ext>
            </a:extLst>
          </p:cNvPr>
          <p:cNvSpPr txBox="1"/>
          <p:nvPr/>
        </p:nvSpPr>
        <p:spPr>
          <a:xfrm>
            <a:off x="864096" y="2151727"/>
            <a:ext cx="78227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Python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visitWhile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While, mv: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-&gt; None: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…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在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中开启一个循环（用于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break/continue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的代码生成）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mv.openLoop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生成循环体开始的跳转标签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stmt.cond.accept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条件判断的代码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mv.visitCondBranch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tacop.CondBranchOp.BEQ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stmt.cond.getattr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(“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”),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stmt.body.accept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生成循环体执行的跳转标签（用于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continue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mv.visitBranch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mv.closeLoop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DD1820-ADD2-4A97-967B-9DDBA41940AB}"/>
              </a:ext>
            </a:extLst>
          </p:cNvPr>
          <p:cNvSpPr txBox="1"/>
          <p:nvPr/>
        </p:nvSpPr>
        <p:spPr>
          <a:xfrm>
            <a:off x="5364088" y="1120675"/>
            <a:ext cx="3672408" cy="2062103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生成的三地址码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if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&gt;.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0: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break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&lt;body&gt;</a:t>
            </a:r>
          </a:p>
          <a:p>
            <a:pPr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loop:</a:t>
            </a:r>
          </a:p>
          <a:p>
            <a:pPr>
              <a:buNone/>
            </a:pP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begin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break:</a:t>
            </a:r>
            <a:endParaRPr lang="zh-CN" altLang="en-US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6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35C96-FF27-4780-B5BE-5A2641CEA142}"/>
              </a:ext>
            </a:extLst>
          </p:cNvPr>
          <p:cNvSpPr txBox="1"/>
          <p:nvPr/>
        </p:nvSpPr>
        <p:spPr>
          <a:xfrm>
            <a:off x="864096" y="2151727"/>
            <a:ext cx="78227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Python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visitWhile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While, mv: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-&gt; None: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…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在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中开启一个循环（用于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break/continue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的代码生成）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mv.openLoop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生成循环体开始的跳转标签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stmt.cond.accept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条件判断的代码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mv.visitCondBranch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tacop.CondBranchOp.BEQ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stmt.cond.getattr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(“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”),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stmt.body.accept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生成循环体执行的跳转标签（用于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continue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mv.visitBranch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mv.closeLoop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DD1820-ADD2-4A97-967B-9DDBA41940AB}"/>
              </a:ext>
            </a:extLst>
          </p:cNvPr>
          <p:cNvSpPr txBox="1"/>
          <p:nvPr/>
        </p:nvSpPr>
        <p:spPr>
          <a:xfrm>
            <a:off x="5364088" y="1120675"/>
            <a:ext cx="3672408" cy="2062103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生成的三地址码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if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&gt;.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0: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break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&lt;body&gt;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loop: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begin</a:t>
            </a:r>
          </a:p>
          <a:p>
            <a:pPr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break:</a:t>
            </a:r>
            <a:endParaRPr lang="zh-CN" altLang="en-US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7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35C96-FF27-4780-B5BE-5A2641CEA142}"/>
              </a:ext>
            </a:extLst>
          </p:cNvPr>
          <p:cNvSpPr txBox="1"/>
          <p:nvPr/>
        </p:nvSpPr>
        <p:spPr>
          <a:xfrm>
            <a:off x="864096" y="2151727"/>
            <a:ext cx="78227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Python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visitWhile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While, mv: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-&gt; None: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…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在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中开启一个循环（用于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break/continue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的代码生成）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mv.openLoop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生成循环体开始的跳转标签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stmt.cond.accept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条件判断的代码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mv.visitCondBranch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tacop.CondBranchOp.BEQ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stmt.cond.getattr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(“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”),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stmt.body.accept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mv)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生成循环体执行的跳转标签（用于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continue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mv.visitBranch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mv.visitLabel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mv.closeLoop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 #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DD1820-ADD2-4A97-967B-9DDBA41940AB}"/>
              </a:ext>
            </a:extLst>
          </p:cNvPr>
          <p:cNvSpPr txBox="1"/>
          <p:nvPr/>
        </p:nvSpPr>
        <p:spPr>
          <a:xfrm>
            <a:off x="5364088" y="1120675"/>
            <a:ext cx="3672408" cy="2062103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生成的三地址码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begin: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if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cond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&gt;.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0: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break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&lt;body&gt;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loop:</a:t>
            </a:r>
          </a:p>
          <a:p>
            <a:pPr>
              <a:buNone/>
            </a:pP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begin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break:</a:t>
            </a:r>
            <a:endParaRPr lang="zh-CN" altLang="en-US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AA241E-6717-495E-AC87-A90E50051FAC}"/>
              </a:ext>
            </a:extLst>
          </p:cNvPr>
          <p:cNvSpPr txBox="1"/>
          <p:nvPr/>
        </p:nvSpPr>
        <p:spPr>
          <a:xfrm>
            <a:off x="900237" y="2151727"/>
            <a:ext cx="835228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C++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void Translation::visit(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*s) {</a:t>
            </a: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Label L1 = tr-&gt;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getNewLabel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(); //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新建 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循环执行和退出的标签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Label L2 = tr-&gt;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getNewLabel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();</a:t>
            </a: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Label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old_break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current_break_label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;</a:t>
            </a: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current_break_label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L2; //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进入当前循环，修改 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的跳转位置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genMarkLabel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(L1);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s-&gt;condition-&gt;accept(this);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循环条件的代码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genJumpOnZero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(L2, s-&gt;condition-&gt;ATTR(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));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s-&gt;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loop_body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-&gt;accept(this);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genJump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(L1);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genMarkLabel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(L2);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current_break_label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old_break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结束当前循环，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的跳转位置复原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6275989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1524000" y="193675"/>
            <a:ext cx="46228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Visitor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设计模式简介</a:t>
            </a:r>
          </a:p>
        </p:txBody>
      </p:sp>
      <p:sp>
        <p:nvSpPr>
          <p:cNvPr id="25805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0" name="Text Box 12"/>
          <p:cNvSpPr txBox="1">
            <a:spLocks noChangeArrowheads="1"/>
          </p:cNvSpPr>
          <p:nvPr/>
        </p:nvSpPr>
        <p:spPr bwMode="auto">
          <a:xfrm>
            <a:off x="584200" y="1052513"/>
            <a:ext cx="83802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SzPts val="3200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Visitor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用于表示一个作用于某对象结构中各元素的操作。使我们可以在不改变各元素的类的前提下，定义作用于这些元素的新操作。</a:t>
            </a:r>
            <a:endParaRPr lang="zh-CN" altLang="en-US" sz="2400" dirty="0">
              <a:solidFill>
                <a:srgbClr val="FF0000"/>
              </a:solidFill>
              <a:latin typeface="+mn-lt"/>
              <a:ea typeface="华文楷体" panose="02010600040101010101" pitchFamily="2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882C13-19AB-4720-83A2-C4793CB0E786}"/>
              </a:ext>
            </a:extLst>
          </p:cNvPr>
          <p:cNvGraphicFramePr>
            <a:graphicFrameLocks noGrp="1"/>
          </p:cNvGraphicFramePr>
          <p:nvPr/>
        </p:nvGraphicFramePr>
        <p:xfrm>
          <a:off x="352403" y="4121684"/>
          <a:ext cx="2249501" cy="742950"/>
        </p:xfrm>
        <a:graphic>
          <a:graphicData uri="http://schemas.openxmlformats.org/drawingml/2006/table">
            <a:tbl>
              <a:tblPr/>
              <a:tblGrid>
                <a:gridCol w="224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ConcreteElementA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81" marR="91481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Accept(Visitor v)</a:t>
                      </a:r>
                    </a:p>
                  </a:txBody>
                  <a:tcPr marL="91481" marR="91481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022B8FB-B3F4-48C6-9FF3-B7EFECF292DB}"/>
              </a:ext>
            </a:extLst>
          </p:cNvPr>
          <p:cNvGraphicFramePr>
            <a:graphicFrameLocks noGrp="1"/>
          </p:cNvGraphicFramePr>
          <p:nvPr/>
        </p:nvGraphicFramePr>
        <p:xfrm>
          <a:off x="902298" y="2589188"/>
          <a:ext cx="1941510" cy="742950"/>
        </p:xfrm>
        <a:graphic>
          <a:graphicData uri="http://schemas.openxmlformats.org/drawingml/2006/table">
            <a:tbl>
              <a:tblPr/>
              <a:tblGrid>
                <a:gridCol w="1941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Element</a:t>
                      </a:r>
                    </a:p>
                  </a:txBody>
                  <a:tcPr marL="91471" marR="91471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Accept(Visitor)</a:t>
                      </a:r>
                    </a:p>
                  </a:txBody>
                  <a:tcPr marL="91471" marR="91471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流程图: 摘录 19">
            <a:extLst>
              <a:ext uri="{FF2B5EF4-FFF2-40B4-BE49-F238E27FC236}">
                <a16:creationId xmlns:a16="http://schemas.microsoft.com/office/drawing/2014/main" id="{3765DAC6-065E-4176-8AF2-663F160E03C0}"/>
              </a:ext>
            </a:extLst>
          </p:cNvPr>
          <p:cNvSpPr/>
          <p:nvPr/>
        </p:nvSpPr>
        <p:spPr>
          <a:xfrm>
            <a:off x="1737519" y="3496140"/>
            <a:ext cx="287337" cy="215900"/>
          </a:xfrm>
          <a:prstGeom prst="flowChartExtract">
            <a:avLst/>
          </a:prstGeom>
          <a:solidFill>
            <a:srgbClr val="660874"/>
          </a:solidFill>
          <a:ln>
            <a:solidFill>
              <a:srgbClr val="6608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F9CE7D0-12AD-443E-9ED8-F14E83D79F56}"/>
              </a:ext>
            </a:extLst>
          </p:cNvPr>
          <p:cNvCxnSpPr>
            <a:cxnSpLocks/>
          </p:cNvCxnSpPr>
          <p:nvPr/>
        </p:nvCxnSpPr>
        <p:spPr>
          <a:xfrm flipV="1">
            <a:off x="1880404" y="3334783"/>
            <a:ext cx="0" cy="551386"/>
          </a:xfrm>
          <a:prstGeom prst="straightConnector1">
            <a:avLst/>
          </a:prstGeom>
          <a:ln w="28575">
            <a:solidFill>
              <a:srgbClr val="66087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7">
            <a:extLst>
              <a:ext uri="{FF2B5EF4-FFF2-40B4-BE49-F238E27FC236}">
                <a16:creationId xmlns:a16="http://schemas.microsoft.com/office/drawing/2014/main" id="{88279C63-A64B-4F56-BA6C-E8F6FB23B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912" y="342608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继承</a:t>
            </a:r>
            <a:endParaRPr kumimoji="0"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AEDCF4-DECC-402E-9F18-3C5AD17B15CC}"/>
              </a:ext>
            </a:extLst>
          </p:cNvPr>
          <p:cNvCxnSpPr>
            <a:cxnSpLocks/>
          </p:cNvCxnSpPr>
          <p:nvPr/>
        </p:nvCxnSpPr>
        <p:spPr>
          <a:xfrm>
            <a:off x="1487208" y="3886449"/>
            <a:ext cx="2315226" cy="0"/>
          </a:xfrm>
          <a:prstGeom prst="straightConnector1">
            <a:avLst/>
          </a:prstGeom>
          <a:ln w="28575">
            <a:solidFill>
              <a:srgbClr val="66087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7045E9C-D207-4EC4-AD7D-46560C9DA2D3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3793967" y="3886448"/>
            <a:ext cx="0" cy="235236"/>
          </a:xfrm>
          <a:prstGeom prst="straightConnector1">
            <a:avLst/>
          </a:prstGeom>
          <a:ln w="28575">
            <a:solidFill>
              <a:srgbClr val="66087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1682653-D25B-404E-A6BA-287E5D1BE8F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77153" y="3861050"/>
            <a:ext cx="1588" cy="260634"/>
          </a:xfrm>
          <a:prstGeom prst="straightConnector1">
            <a:avLst/>
          </a:prstGeom>
          <a:ln w="28575">
            <a:solidFill>
              <a:srgbClr val="66087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7B1EF9D2-7ADA-45B3-8BF8-6F11115A1BFA}"/>
              </a:ext>
            </a:extLst>
          </p:cNvPr>
          <p:cNvGraphicFramePr>
            <a:graphicFrameLocks noGrp="1"/>
          </p:cNvGraphicFramePr>
          <p:nvPr/>
        </p:nvGraphicFramePr>
        <p:xfrm>
          <a:off x="345420" y="5416176"/>
          <a:ext cx="4368952" cy="1114425"/>
        </p:xfrm>
        <a:graphic>
          <a:graphicData uri="http://schemas.openxmlformats.org/drawingml/2006/table">
            <a:tbl>
              <a:tblPr/>
              <a:tblGrid>
                <a:gridCol w="43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ConcreteVisitor1</a:t>
                      </a:r>
                    </a:p>
                  </a:txBody>
                  <a:tcPr marL="91449" marR="91449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VisitCrtElementA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ConcreteElementA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49" marR="91449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VisitCrtElementB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ConcreteElementB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49" marR="91449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93557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70A258A3-C9D8-407E-BC48-BAEF3FC08B09}"/>
              </a:ext>
            </a:extLst>
          </p:cNvPr>
          <p:cNvGraphicFramePr>
            <a:graphicFrameLocks noGrp="1"/>
          </p:cNvGraphicFramePr>
          <p:nvPr/>
        </p:nvGraphicFramePr>
        <p:xfrm>
          <a:off x="4730633" y="2899437"/>
          <a:ext cx="4314654" cy="1114425"/>
        </p:xfrm>
        <a:graphic>
          <a:graphicData uri="http://schemas.openxmlformats.org/drawingml/2006/table">
            <a:tbl>
              <a:tblPr/>
              <a:tblGrid>
                <a:gridCol w="431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Visitor</a:t>
                      </a:r>
                    </a:p>
                  </a:txBody>
                  <a:tcPr marL="91444" marR="91444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VisitCrtElementA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ConcreteElementA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44" marR="91444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VisitCrtElementB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ConcreteElementB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44" marR="91444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812700"/>
                  </a:ext>
                </a:extLst>
              </a:tr>
            </a:tbl>
          </a:graphicData>
        </a:graphic>
      </p:graphicFrame>
      <p:sp>
        <p:nvSpPr>
          <p:cNvPr id="32" name="流程图: 摘录 31">
            <a:extLst>
              <a:ext uri="{FF2B5EF4-FFF2-40B4-BE49-F238E27FC236}">
                <a16:creationId xmlns:a16="http://schemas.microsoft.com/office/drawing/2014/main" id="{524377EC-43DD-4016-9EC3-36CFF24E5DDC}"/>
              </a:ext>
            </a:extLst>
          </p:cNvPr>
          <p:cNvSpPr/>
          <p:nvPr/>
        </p:nvSpPr>
        <p:spPr>
          <a:xfrm>
            <a:off x="6313224" y="4436369"/>
            <a:ext cx="287338" cy="215900"/>
          </a:xfrm>
          <a:prstGeom prst="flowChartExtract">
            <a:avLst/>
          </a:prstGeom>
          <a:solidFill>
            <a:srgbClr val="660874"/>
          </a:solidFill>
          <a:ln>
            <a:solidFill>
              <a:srgbClr val="6608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07B7C10-5FDF-4065-935D-AB6F67AAED50}"/>
              </a:ext>
            </a:extLst>
          </p:cNvPr>
          <p:cNvCxnSpPr>
            <a:cxnSpLocks/>
          </p:cNvCxnSpPr>
          <p:nvPr/>
        </p:nvCxnSpPr>
        <p:spPr>
          <a:xfrm flipH="1" flipV="1">
            <a:off x="6445795" y="4013862"/>
            <a:ext cx="1" cy="1115853"/>
          </a:xfrm>
          <a:prstGeom prst="straightConnector1">
            <a:avLst/>
          </a:prstGeom>
          <a:ln w="28575">
            <a:solidFill>
              <a:srgbClr val="66087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7">
            <a:extLst>
              <a:ext uri="{FF2B5EF4-FFF2-40B4-BE49-F238E27FC236}">
                <a16:creationId xmlns:a16="http://schemas.microsoft.com/office/drawing/2014/main" id="{D0B6BAE7-237D-4044-8FE0-FC3B7956F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106" y="421892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继承</a:t>
            </a:r>
            <a:endParaRPr kumimoji="0"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F75ABFB-D1A6-486A-A74C-767F2022C531}"/>
              </a:ext>
            </a:extLst>
          </p:cNvPr>
          <p:cNvCxnSpPr>
            <a:cxnSpLocks/>
          </p:cNvCxnSpPr>
          <p:nvPr/>
        </p:nvCxnSpPr>
        <p:spPr>
          <a:xfrm>
            <a:off x="2529896" y="5120358"/>
            <a:ext cx="4490376" cy="0"/>
          </a:xfrm>
          <a:prstGeom prst="straightConnector1">
            <a:avLst/>
          </a:prstGeom>
          <a:ln w="28575">
            <a:solidFill>
              <a:srgbClr val="66087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2D9E82D-772C-4C7F-B67D-B28189B9CCEC}"/>
              </a:ext>
            </a:extLst>
          </p:cNvPr>
          <p:cNvCxnSpPr>
            <a:cxnSpLocks/>
          </p:cNvCxnSpPr>
          <p:nvPr/>
        </p:nvCxnSpPr>
        <p:spPr>
          <a:xfrm flipV="1">
            <a:off x="2529896" y="5107891"/>
            <a:ext cx="0" cy="314056"/>
          </a:xfrm>
          <a:prstGeom prst="straightConnector1">
            <a:avLst/>
          </a:prstGeom>
          <a:ln w="28575">
            <a:solidFill>
              <a:srgbClr val="66087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168EE56B-3719-4846-B63D-AE720E492993}"/>
              </a:ext>
            </a:extLst>
          </p:cNvPr>
          <p:cNvGraphicFramePr>
            <a:graphicFrameLocks noGrp="1"/>
          </p:cNvGraphicFramePr>
          <p:nvPr/>
        </p:nvGraphicFramePr>
        <p:xfrm>
          <a:off x="5232137" y="1871354"/>
          <a:ext cx="1368425" cy="74295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Client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58" marR="91458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58" marR="91458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12DD5F-CEFB-411E-90CC-A0869E1B86FF}"/>
              </a:ext>
            </a:extLst>
          </p:cNvPr>
          <p:cNvCxnSpPr>
            <a:cxnSpLocks/>
            <a:stCxn id="71" idx="2"/>
            <a:endCxn id="19" idx="3"/>
          </p:cNvCxnSpPr>
          <p:nvPr/>
        </p:nvCxnSpPr>
        <p:spPr>
          <a:xfrm flipH="1">
            <a:off x="2843808" y="2723712"/>
            <a:ext cx="1180197" cy="236951"/>
          </a:xfrm>
          <a:prstGeom prst="straightConnector1">
            <a:avLst/>
          </a:prstGeom>
          <a:ln w="19050">
            <a:solidFill>
              <a:srgbClr val="660874"/>
            </a:solidFill>
            <a:prstDash val="solid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FAD990B-D48D-4F40-A4E3-4E2D6138318D}"/>
              </a:ext>
            </a:extLst>
          </p:cNvPr>
          <p:cNvCxnSpPr>
            <a:cxnSpLocks/>
            <a:stCxn id="44" idx="3"/>
            <a:endCxn id="31" idx="0"/>
          </p:cNvCxnSpPr>
          <p:nvPr/>
        </p:nvCxnSpPr>
        <p:spPr>
          <a:xfrm>
            <a:off x="6600562" y="2242829"/>
            <a:ext cx="287398" cy="656608"/>
          </a:xfrm>
          <a:prstGeom prst="straightConnector1">
            <a:avLst/>
          </a:prstGeom>
          <a:ln w="19050">
            <a:solidFill>
              <a:srgbClr val="66087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BD9B4ADF-DCA7-440A-B82D-D366EE0EA065}"/>
              </a:ext>
            </a:extLst>
          </p:cNvPr>
          <p:cNvGraphicFramePr>
            <a:graphicFrameLocks noGrp="1"/>
          </p:cNvGraphicFramePr>
          <p:nvPr/>
        </p:nvGraphicFramePr>
        <p:xfrm>
          <a:off x="4749824" y="5414898"/>
          <a:ext cx="4368952" cy="1114425"/>
        </p:xfrm>
        <a:graphic>
          <a:graphicData uri="http://schemas.openxmlformats.org/drawingml/2006/table">
            <a:tbl>
              <a:tblPr/>
              <a:tblGrid>
                <a:gridCol w="43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ConcreteVisitor2</a:t>
                      </a:r>
                    </a:p>
                  </a:txBody>
                  <a:tcPr marL="91449" marR="91449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VisitCrtElementA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ConcreteElementA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49" marR="91449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VisitCrtElementB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ConcreteElementB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49" marR="91449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93557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5DFFB332-FD31-4AFF-91D2-78FCE21F839D}"/>
              </a:ext>
            </a:extLst>
          </p:cNvPr>
          <p:cNvGraphicFramePr>
            <a:graphicFrameLocks noGrp="1"/>
          </p:cNvGraphicFramePr>
          <p:nvPr/>
        </p:nvGraphicFramePr>
        <p:xfrm>
          <a:off x="2669217" y="4121684"/>
          <a:ext cx="2249501" cy="742950"/>
        </p:xfrm>
        <a:graphic>
          <a:graphicData uri="http://schemas.openxmlformats.org/drawingml/2006/table">
            <a:tbl>
              <a:tblPr/>
              <a:tblGrid>
                <a:gridCol w="224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ConcreteElementB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81" marR="91481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Accept(Visitor v)</a:t>
                      </a:r>
                    </a:p>
                  </a:txBody>
                  <a:tcPr marL="91481" marR="91481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8649F28-43CD-44F6-83A1-FFCE437E10CE}"/>
              </a:ext>
            </a:extLst>
          </p:cNvPr>
          <p:cNvCxnSpPr>
            <a:cxnSpLocks/>
          </p:cNvCxnSpPr>
          <p:nvPr/>
        </p:nvCxnSpPr>
        <p:spPr>
          <a:xfrm flipV="1">
            <a:off x="7020272" y="5111002"/>
            <a:ext cx="0" cy="314056"/>
          </a:xfrm>
          <a:prstGeom prst="straightConnector1">
            <a:avLst/>
          </a:prstGeom>
          <a:ln w="28575">
            <a:solidFill>
              <a:srgbClr val="66087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C44A15BD-1C0B-4D70-A16F-2667C58E7BE6}"/>
              </a:ext>
            </a:extLst>
          </p:cNvPr>
          <p:cNvGraphicFramePr>
            <a:graphicFrameLocks noGrp="1"/>
          </p:cNvGraphicFramePr>
          <p:nvPr/>
        </p:nvGraphicFramePr>
        <p:xfrm>
          <a:off x="3009861" y="2352237"/>
          <a:ext cx="2028289" cy="371475"/>
        </p:xfrm>
        <a:graphic>
          <a:graphicData uri="http://schemas.openxmlformats.org/drawingml/2006/table">
            <a:tbl>
              <a:tblPr/>
              <a:tblGrid>
                <a:gridCol w="202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ObjectStructure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58" marR="91458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D651BE7-2561-41CF-913E-0875B1581713}"/>
              </a:ext>
            </a:extLst>
          </p:cNvPr>
          <p:cNvCxnSpPr>
            <a:cxnSpLocks/>
            <a:stCxn id="44" idx="1"/>
            <a:endCxn id="71" idx="0"/>
          </p:cNvCxnSpPr>
          <p:nvPr/>
        </p:nvCxnSpPr>
        <p:spPr>
          <a:xfrm flipH="1">
            <a:off x="4024005" y="2242829"/>
            <a:ext cx="1208132" cy="109408"/>
          </a:xfrm>
          <a:prstGeom prst="straightConnector1">
            <a:avLst/>
          </a:prstGeom>
          <a:ln w="19050">
            <a:solidFill>
              <a:srgbClr val="66087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058" name="直接箭头连接符 258057">
            <a:extLst>
              <a:ext uri="{FF2B5EF4-FFF2-40B4-BE49-F238E27FC236}">
                <a16:creationId xmlns:a16="http://schemas.microsoft.com/office/drawing/2014/main" id="{4202C224-D1CC-4268-88CB-B49E6075EC2E}"/>
              </a:ext>
            </a:extLst>
          </p:cNvPr>
          <p:cNvCxnSpPr/>
          <p:nvPr/>
        </p:nvCxnSpPr>
        <p:spPr bwMode="auto">
          <a:xfrm>
            <a:off x="-1332656" y="272371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AA241E-6717-495E-AC87-A90E50051FAC}"/>
              </a:ext>
            </a:extLst>
          </p:cNvPr>
          <p:cNvSpPr txBox="1"/>
          <p:nvPr/>
        </p:nvSpPr>
        <p:spPr>
          <a:xfrm>
            <a:off x="900237" y="2151727"/>
            <a:ext cx="83522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C++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void Translation::visit(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*s) {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…</a:t>
            </a: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genMarkLabel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(L1); //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生成循环体执行的标签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s-&gt;condition-&gt;accept(this);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循环条件的代码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genJumpOnZero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(L2, s-&gt;condition-&gt;ATTR(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));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s-&gt;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loop_body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-&gt;accept(this);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genJump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(L1);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genMarkLabel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(L2);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current_break_label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old_break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结束当前循环，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的跳转位置复原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33618E-B308-4AED-9A70-BF9E1630ACEE}"/>
              </a:ext>
            </a:extLst>
          </p:cNvPr>
          <p:cNvSpPr txBox="1"/>
          <p:nvPr/>
        </p:nvSpPr>
        <p:spPr>
          <a:xfrm>
            <a:off x="5580112" y="1124744"/>
            <a:ext cx="3456384" cy="1815882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生成的三地址码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L1: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&lt;condition&gt;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if &lt;condition&gt;.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0: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L2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loop_body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L1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L2:</a:t>
            </a:r>
            <a:endParaRPr lang="zh-CN" altLang="en-US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78997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AA241E-6717-495E-AC87-A90E50051FAC}"/>
              </a:ext>
            </a:extLst>
          </p:cNvPr>
          <p:cNvSpPr txBox="1"/>
          <p:nvPr/>
        </p:nvSpPr>
        <p:spPr>
          <a:xfrm>
            <a:off x="900237" y="2151727"/>
            <a:ext cx="83522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C++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void Translation::visit(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*s) {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…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genMarkLabel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(L1);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s-&gt;condition-&gt;accept(this); //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循环条件的代码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genJumpOnZero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(L2, s-&gt;condition-&gt;ATTR(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));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s-&gt;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loop_body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-&gt;accept(this);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genJump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(L1);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genMarkLabel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(L2);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current_break_label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old_break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结束当前循环，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的跳转位置复原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33618E-B308-4AED-9A70-BF9E1630ACEE}"/>
              </a:ext>
            </a:extLst>
          </p:cNvPr>
          <p:cNvSpPr txBox="1"/>
          <p:nvPr/>
        </p:nvSpPr>
        <p:spPr>
          <a:xfrm>
            <a:off x="5580112" y="1124744"/>
            <a:ext cx="3456384" cy="1815882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生成的三地址码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L1:</a:t>
            </a:r>
          </a:p>
          <a:p>
            <a:pPr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&lt;condition&gt;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if &lt;condition&gt;.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0: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L2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loop_body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L1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L2:</a:t>
            </a:r>
            <a:endParaRPr lang="zh-CN" altLang="en-US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65022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AA241E-6717-495E-AC87-A90E50051FAC}"/>
              </a:ext>
            </a:extLst>
          </p:cNvPr>
          <p:cNvSpPr txBox="1"/>
          <p:nvPr/>
        </p:nvSpPr>
        <p:spPr>
          <a:xfrm>
            <a:off x="900237" y="2151727"/>
            <a:ext cx="83522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C++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void Translation::visit(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*s) {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…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genMarkLabel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(L1);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s-&gt;condition-&gt;accept(this);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循环条件的代码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genJumpOnZero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(L2, s-&gt;condition-&gt;ATTR(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));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s-&gt;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loop_body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-&gt;accept(this);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genJump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(L1);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genMarkLabel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(L2);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current_break_label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old_break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结束当前循环，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的跳转位置复原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33618E-B308-4AED-9A70-BF9E1630ACEE}"/>
              </a:ext>
            </a:extLst>
          </p:cNvPr>
          <p:cNvSpPr txBox="1"/>
          <p:nvPr/>
        </p:nvSpPr>
        <p:spPr>
          <a:xfrm>
            <a:off x="5580112" y="1124744"/>
            <a:ext cx="3456384" cy="1815882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生成的三地址码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L1: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&lt;condition&gt;</a:t>
            </a:r>
          </a:p>
          <a:p>
            <a:pPr>
              <a:buNone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if &lt;condition&gt;.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0: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L2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loop_body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L1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L2:</a:t>
            </a:r>
            <a:endParaRPr lang="zh-CN" altLang="en-US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15291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AA241E-6717-495E-AC87-A90E50051FAC}"/>
              </a:ext>
            </a:extLst>
          </p:cNvPr>
          <p:cNvSpPr txBox="1"/>
          <p:nvPr/>
        </p:nvSpPr>
        <p:spPr>
          <a:xfrm>
            <a:off x="900237" y="2151727"/>
            <a:ext cx="83522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C++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void Translation::visit(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*s) {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…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genMarkLabel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(L1);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s-&gt;condition-&gt;accept(this);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循环条件的代码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genJumpOnZero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(L2, s-&gt;condition-&gt;ATTR(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));</a:t>
            </a: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s-&gt;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loop_body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-&gt;accept(this); //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genJump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(L1);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genMarkLabel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(L2);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current_break_label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old_break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结束当前循环，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的跳转位置复原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33618E-B308-4AED-9A70-BF9E1630ACEE}"/>
              </a:ext>
            </a:extLst>
          </p:cNvPr>
          <p:cNvSpPr txBox="1"/>
          <p:nvPr/>
        </p:nvSpPr>
        <p:spPr>
          <a:xfrm>
            <a:off x="5580112" y="1124744"/>
            <a:ext cx="3456384" cy="1815882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生成的三地址码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L1: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&lt;condition&gt;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if &lt;condition&gt;.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0: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L2</a:t>
            </a:r>
          </a:p>
          <a:p>
            <a:pPr>
              <a:buNone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loop_body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L1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L2:</a:t>
            </a:r>
            <a:endParaRPr lang="zh-CN" altLang="en-US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043840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AA241E-6717-495E-AC87-A90E50051FAC}"/>
              </a:ext>
            </a:extLst>
          </p:cNvPr>
          <p:cNvSpPr txBox="1"/>
          <p:nvPr/>
        </p:nvSpPr>
        <p:spPr>
          <a:xfrm>
            <a:off x="900237" y="2151727"/>
            <a:ext cx="83522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C++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void Translation::visit(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*s) {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…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genMarkLabel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(L1);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s-&gt;condition-&gt;accept(this);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循环条件的代码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genJumpOnZero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(L2, s-&gt;condition-&gt;ATTR(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));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s-&gt;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loop_body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-&gt;accept(this);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genJump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(L1); //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genMarkLabel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(L2);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current_break_label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old_break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结束当前循环，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的跳转位置复原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33618E-B308-4AED-9A70-BF9E1630ACEE}"/>
              </a:ext>
            </a:extLst>
          </p:cNvPr>
          <p:cNvSpPr txBox="1"/>
          <p:nvPr/>
        </p:nvSpPr>
        <p:spPr>
          <a:xfrm>
            <a:off x="5580112" y="1124744"/>
            <a:ext cx="3456384" cy="1815882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生成的三地址码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L1: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&lt;condition&gt;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if &lt;condition&gt;.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0: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L2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loop_body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L1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L2:</a:t>
            </a:r>
            <a:endParaRPr lang="zh-CN" altLang="en-US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449974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AA241E-6717-495E-AC87-A90E50051FAC}"/>
              </a:ext>
            </a:extLst>
          </p:cNvPr>
          <p:cNvSpPr txBox="1"/>
          <p:nvPr/>
        </p:nvSpPr>
        <p:spPr>
          <a:xfrm>
            <a:off x="900237" y="2151727"/>
            <a:ext cx="83522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C++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void Translation::visit(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*s) {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…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genMarkLabel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(L1);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s-&gt;condition-&gt;accept(this);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循环条件的代码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genJumpOnZero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(L2, s-&gt;condition-&gt;ATTR(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));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s-&gt;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loop_body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-&gt;accept(this);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genJump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(L1);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genMarkLabel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(L2); //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current_break_label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old_break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结束当前循环，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的跳转位置复原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33618E-B308-4AED-9A70-BF9E1630ACEE}"/>
              </a:ext>
            </a:extLst>
          </p:cNvPr>
          <p:cNvSpPr txBox="1"/>
          <p:nvPr/>
        </p:nvSpPr>
        <p:spPr>
          <a:xfrm>
            <a:off x="5580112" y="1124744"/>
            <a:ext cx="3456384" cy="1815882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生成的三地址码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L1: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&lt;condition&gt;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if &lt;condition&gt;.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0: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L2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loop_body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L1</a:t>
            </a:r>
          </a:p>
          <a:p>
            <a:pPr>
              <a:buNone/>
            </a:pP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L2:</a:t>
            </a:r>
            <a:endParaRPr lang="zh-CN" altLang="en-US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36972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AA241E-6717-495E-AC87-A90E50051FAC}"/>
              </a:ext>
            </a:extLst>
          </p:cNvPr>
          <p:cNvSpPr txBox="1"/>
          <p:nvPr/>
        </p:nvSpPr>
        <p:spPr>
          <a:xfrm>
            <a:off x="900237" y="2151727"/>
            <a:ext cx="83522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C++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void Translation::visit(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WhileStmt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*s) {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…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genMarkLabel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(L1);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生成循环体执行的标签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s-&gt;condition-&gt;accept(this);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循环条件的代码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根据条件判断结果添加条件跳转指令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genJumpOnZero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(L2, s-&gt;condition-&gt;ATTR(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));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s-&gt;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loop_body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-&gt;accept(this);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 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while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循环体的代码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genJump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(L1);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跳转到循环体开始的标签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tr-&gt;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genMarkLabel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(L2);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生成退出循环体的标签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current_break_label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old_break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; //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结束当前循环，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break 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的跳转位置复原</a:t>
            </a:r>
            <a:endParaRPr lang="en-US" altLang="zh-CN" sz="1600" dirty="0">
              <a:solidFill>
                <a:srgbClr val="990099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33618E-B308-4AED-9A70-BF9E1630ACEE}"/>
              </a:ext>
            </a:extLst>
          </p:cNvPr>
          <p:cNvSpPr txBox="1"/>
          <p:nvPr/>
        </p:nvSpPr>
        <p:spPr>
          <a:xfrm>
            <a:off x="5580112" y="1124744"/>
            <a:ext cx="3456384" cy="1815882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生成的三地址码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L1: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&lt;condition&gt;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if &lt;condition&gt;.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val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== 0: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L2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&lt;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loop_body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L1</a:t>
            </a:r>
          </a:p>
          <a:p>
            <a:pPr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L2:</a:t>
            </a:r>
            <a:endParaRPr lang="zh-CN" altLang="en-US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54144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>
            <a:extLst>
              <a:ext uri="{FF2B5EF4-FFF2-40B4-BE49-F238E27FC236}">
                <a16:creationId xmlns:a16="http://schemas.microsoft.com/office/drawing/2014/main" id="{9B8CF021-20EE-4D12-BA0A-2A9377A0E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85888"/>
            <a:ext cx="8352283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三地址码生成在框架代码中的位置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C++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框架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lt"/>
                <a:ea typeface="华文楷体" panose="02010600040101010101" pitchFamily="2" charset="-122"/>
              </a:rPr>
              <a:t>三地址码定义位于 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/tac</a:t>
            </a:r>
            <a:endParaRPr lang="en-US" altLang="zh-CN" sz="18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lt"/>
                <a:ea typeface="华文楷体" panose="02010600040101010101" pitchFamily="2" charset="-122"/>
              </a:rPr>
              <a:t>中间代码生成位于 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/translation/translation.cpp</a:t>
            </a:r>
            <a:endParaRPr lang="en-US" altLang="zh-CN" sz="1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Python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框架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endParaRPr kumimoji="0"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lt"/>
                <a:ea typeface="华文楷体" panose="02010600040101010101" pitchFamily="2" charset="-122"/>
              </a:rPr>
              <a:t>三地址码定义位于 </a:t>
            </a:r>
            <a:r>
              <a:rPr lang="en-US" altLang="zh-CN" sz="1800" dirty="0"/>
              <a:t> utils/tac</a:t>
            </a:r>
            <a:endParaRPr lang="en-US" altLang="zh-CN" sz="18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lt"/>
                <a:ea typeface="华文楷体" panose="02010600040101010101" pitchFamily="2" charset="-122"/>
              </a:rPr>
              <a:t>中间代码生成位于 </a:t>
            </a:r>
            <a:r>
              <a:rPr lang="en-US" altLang="zh-CN" sz="1800" dirty="0"/>
              <a:t> frontend/tacgen/tacgen.py</a:t>
            </a:r>
            <a:endParaRPr lang="en-US" altLang="zh-CN" sz="18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" name="Rectangle 75">
            <a:extLst>
              <a:ext uri="{FF2B5EF4-FFF2-40B4-BE49-F238E27FC236}">
                <a16:creationId xmlns:a16="http://schemas.microsoft.com/office/drawing/2014/main" id="{5F2408AE-3A09-493F-8B47-1435D1BE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9" y="188913"/>
            <a:ext cx="565139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4" name="AutoShape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7822889-D8A9-4E49-A23F-C515BC5A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D49068A-9617-4CFE-9B73-87C1FE66F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8F724E7-082F-4354-AED2-B49C9E41E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90A02B7-0361-41F4-9F2F-E4ACBA71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75010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>
            <a:extLst>
              <a:ext uri="{FF2B5EF4-FFF2-40B4-BE49-F238E27FC236}">
                <a16:creationId xmlns:a16="http://schemas.microsoft.com/office/drawing/2014/main" id="{9B8CF021-20EE-4D12-BA0A-2A9377A0E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85888"/>
            <a:ext cx="8352283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数据流分析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包括控制流图构造以及活跃变量分析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C++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框架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位于</a:t>
            </a:r>
            <a:r>
              <a:rPr lang="en-US" altLang="zh-CN" sz="2000" b="0" dirty="0" err="1"/>
              <a:t>src</a:t>
            </a:r>
            <a:r>
              <a:rPr lang="en-US" altLang="zh-CN" sz="2000" b="0" dirty="0"/>
              <a:t>/tac/flow_graph.cpp 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及</a:t>
            </a:r>
            <a:r>
              <a:rPr lang="zh-CN" altLang="en-US" sz="2000" dirty="0"/>
              <a:t> </a:t>
            </a:r>
            <a:r>
              <a:rPr lang="en-US" altLang="zh-CN" sz="2000" b="0" dirty="0" err="1"/>
              <a:t>src</a:t>
            </a:r>
            <a:r>
              <a:rPr lang="en-US" altLang="zh-CN" sz="2000" b="0" dirty="0"/>
              <a:t>/tac/dataflow.cpp 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Python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框架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位于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backend/dataflow/ 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文件夹中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" name="Rectangle 75">
            <a:extLst>
              <a:ext uri="{FF2B5EF4-FFF2-40B4-BE49-F238E27FC236}">
                <a16:creationId xmlns:a16="http://schemas.microsoft.com/office/drawing/2014/main" id="{5F2408AE-3A09-493F-8B47-1435D1BE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9" y="188913"/>
            <a:ext cx="565139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4" name="AutoShape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7822889-D8A9-4E49-A23F-C515BC5A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D49068A-9617-4CFE-9B73-87C1FE66F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8F724E7-082F-4354-AED2-B49C9E41E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90A02B7-0361-41F4-9F2F-E4ACBA71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23068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>
            <a:extLst>
              <a:ext uri="{FF2B5EF4-FFF2-40B4-BE49-F238E27FC236}">
                <a16:creationId xmlns:a16="http://schemas.microsoft.com/office/drawing/2014/main" id="{9B8CF021-20EE-4D12-BA0A-2A9377A0E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85888"/>
            <a:ext cx="835228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目标代码生成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将三地址码翻译成目标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RISC-V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汇编代码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寄存器分配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为三地址码中的临时变量分配实际的物理寄存器（这部分在框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架中已经提供，有兴趣的同学可阅读代码）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b="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C++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框架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  </a:t>
            </a:r>
            <a:r>
              <a:rPr lang="en-US" altLang="zh-CN" sz="2000" b="0" dirty="0" err="1"/>
              <a:t>src</a:t>
            </a:r>
            <a:r>
              <a:rPr lang="en-US" altLang="zh-CN" sz="2000" b="0" dirty="0"/>
              <a:t>/</a:t>
            </a:r>
            <a:r>
              <a:rPr lang="en-US" altLang="zh-CN" sz="2000" b="0" dirty="0" err="1"/>
              <a:t>asm</a:t>
            </a:r>
            <a:r>
              <a:rPr lang="en-US" altLang="zh-CN" sz="2000" b="0" dirty="0"/>
              <a:t>/riscv_md.cpp</a:t>
            </a:r>
            <a:endParaRPr lang="en-US" altLang="zh-CN" sz="2000" b="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Python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框架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sz="2000" b="0" dirty="0"/>
              <a:t>backend/reg/bruteregalloc.py</a:t>
            </a: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指令选择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选用合适的汇编指令来翻译中间代码指令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Rectangle 75">
            <a:extLst>
              <a:ext uri="{FF2B5EF4-FFF2-40B4-BE49-F238E27FC236}">
                <a16:creationId xmlns:a16="http://schemas.microsoft.com/office/drawing/2014/main" id="{5F2408AE-3A09-493F-8B47-1435D1BE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9" y="188913"/>
            <a:ext cx="565139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4" name="AutoShape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7822889-D8A9-4E49-A23F-C515BC5A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D49068A-9617-4CFE-9B73-87C1FE66F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8F724E7-082F-4354-AED2-B49C9E41E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90A02B7-0361-41F4-9F2F-E4ACBA71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8882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1524000" y="193675"/>
            <a:ext cx="46228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Visitor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设计模式简介</a:t>
            </a:r>
          </a:p>
        </p:txBody>
      </p:sp>
      <p:sp>
        <p:nvSpPr>
          <p:cNvPr id="25805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0" name="Text Box 12"/>
          <p:cNvSpPr txBox="1">
            <a:spLocks noChangeArrowheads="1"/>
          </p:cNvSpPr>
          <p:nvPr/>
        </p:nvSpPr>
        <p:spPr bwMode="auto">
          <a:xfrm>
            <a:off x="584200" y="1052513"/>
            <a:ext cx="830897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400" i="1" dirty="0" err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ConcreteElementA</a:t>
            </a:r>
            <a:r>
              <a:rPr kumimoji="0" lang="en-US" altLang="zh-CN" sz="2400" i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::Accept(Visitor v)</a:t>
            </a:r>
          </a:p>
          <a:p>
            <a:pPr lvl="1"/>
            <a:r>
              <a:rPr kumimoji="0" lang="en-US" altLang="zh-CN" sz="2000" i="1" dirty="0" err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v.VisitCVisitCrtElementA</a:t>
            </a:r>
            <a:r>
              <a:rPr kumimoji="0" lang="en-US" altLang="zh-CN" sz="2000" i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(this)</a:t>
            </a:r>
            <a:endParaRPr kumimoji="0" lang="zh-CN" altLang="zh-CN" sz="2000" i="1" dirty="0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400" i="1" dirty="0" err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ConcreteElementB</a:t>
            </a:r>
            <a:r>
              <a:rPr kumimoji="0" lang="en-US" altLang="zh-CN" sz="2400" i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::Accept(Visitor v)</a:t>
            </a:r>
          </a:p>
          <a:p>
            <a:pPr lvl="1"/>
            <a:r>
              <a:rPr kumimoji="0" lang="en-US" altLang="zh-CN" sz="2000" i="1" dirty="0" err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v.VisitCVisitCrtElementB</a:t>
            </a:r>
            <a:r>
              <a:rPr kumimoji="0" lang="en-US" altLang="zh-CN" sz="2000" i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(this)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>
              <a:buSzPts val="3200"/>
              <a:buNone/>
            </a:pPr>
            <a:endParaRPr lang="en-US" altLang="zh-CN" sz="3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SzPts val="3200"/>
              <a:buNone/>
            </a:pPr>
            <a:endParaRPr lang="en-US" altLang="zh-CN" sz="3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SzPts val="3200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编译实验中</a:t>
            </a:r>
            <a:r>
              <a:rPr lang="en-US" altLang="zh-CN" sz="2800" b="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ObjectStructure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为抽象语法树，树的结点（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Element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）类中定义了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accept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方法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B7454A-A1C9-42B2-AA55-3B8CF943F292}"/>
              </a:ext>
            </a:extLst>
          </p:cNvPr>
          <p:cNvSpPr txBox="1"/>
          <p:nvPr/>
        </p:nvSpPr>
        <p:spPr>
          <a:xfrm>
            <a:off x="889312" y="5452549"/>
            <a:ext cx="3250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solidFill>
                  <a:srgbClr val="333399"/>
                </a:solidFill>
                <a:latin typeface="Consolas" panose="020B0609020204030204" pitchFamily="49" charset="0"/>
                <a:ea typeface="宋体" pitchFamily="2" charset="-122"/>
              </a:rPr>
              <a:t>class A(Node):</a:t>
            </a:r>
          </a:p>
          <a:p>
            <a:pPr algn="l"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def accept(Visitor v):</a:t>
            </a:r>
          </a:p>
          <a:p>
            <a:pPr algn="l"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宋体" pitchFamily="2" charset="-122"/>
              </a:rPr>
              <a:t>        </a:t>
            </a:r>
            <a:r>
              <a:rPr kumimoji="1"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v.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visitA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(self)</a:t>
            </a:r>
          </a:p>
          <a:p>
            <a:pPr algn="l"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宋体" pitchFamily="2" charset="-122"/>
              </a:rPr>
              <a:t>    …</a:t>
            </a:r>
            <a:endParaRPr kumimoji="1"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51C55B-4C12-41C5-8BE3-453DBFF46F8D}"/>
              </a:ext>
            </a:extLst>
          </p:cNvPr>
          <p:cNvSpPr txBox="1"/>
          <p:nvPr/>
        </p:nvSpPr>
        <p:spPr>
          <a:xfrm>
            <a:off x="3990034" y="5445224"/>
            <a:ext cx="3561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solidFill>
                  <a:srgbClr val="333399"/>
                </a:solidFill>
                <a:latin typeface="Consolas" panose="020B0609020204030204" pitchFamily="49" charset="0"/>
                <a:ea typeface="宋体" pitchFamily="2" charset="-122"/>
              </a:rPr>
              <a:t>class B(Node):</a:t>
            </a:r>
          </a:p>
          <a:p>
            <a:pPr algn="l"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def accept(Visitor v):</a:t>
            </a:r>
          </a:p>
          <a:p>
            <a:pPr algn="l"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宋体" pitchFamily="2" charset="-122"/>
              </a:rPr>
              <a:t>        </a:t>
            </a:r>
            <a:r>
              <a:rPr kumimoji="1"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v.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visitB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(self)</a:t>
            </a:r>
          </a:p>
          <a:p>
            <a:pPr algn="l"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宋体" pitchFamily="2" charset="-122"/>
              </a:rPr>
              <a:t>    …</a:t>
            </a:r>
            <a:endParaRPr kumimoji="1"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8F3971-4B9A-4B32-B7D1-9CDDB9B76D4E}"/>
              </a:ext>
            </a:extLst>
          </p:cNvPr>
          <p:cNvSpPr txBox="1"/>
          <p:nvPr/>
        </p:nvSpPr>
        <p:spPr>
          <a:xfrm>
            <a:off x="7281627" y="5928020"/>
            <a:ext cx="845317" cy="34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solidFill>
                  <a:srgbClr val="333399"/>
                </a:solidFill>
                <a:latin typeface="Consolas" panose="020B0609020204030204" pitchFamily="49" charset="0"/>
                <a:ea typeface="宋体" pitchFamily="2" charset="-122"/>
              </a:rPr>
              <a:t>…</a:t>
            </a:r>
            <a:endParaRPr kumimoji="1"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4838DD-E182-4AD7-A086-0AFC7BAA8724}"/>
              </a:ext>
            </a:extLst>
          </p:cNvPr>
          <p:cNvSpPr txBox="1"/>
          <p:nvPr/>
        </p:nvSpPr>
        <p:spPr>
          <a:xfrm>
            <a:off x="2843808" y="4818638"/>
            <a:ext cx="961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solidFill>
                  <a:srgbClr val="333399"/>
                </a:solidFill>
                <a:latin typeface="Consolas" panose="020B0609020204030204" pitchFamily="49" charset="0"/>
                <a:ea typeface="宋体" pitchFamily="2" charset="-122"/>
              </a:rPr>
              <a:t>class A</a:t>
            </a:r>
            <a:endParaRPr kumimoji="1"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DE669B-721E-43A7-9E79-C30ADB918069}"/>
              </a:ext>
            </a:extLst>
          </p:cNvPr>
          <p:cNvSpPr txBox="1"/>
          <p:nvPr/>
        </p:nvSpPr>
        <p:spPr>
          <a:xfrm>
            <a:off x="5436096" y="4818638"/>
            <a:ext cx="961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solidFill>
                  <a:srgbClr val="333399"/>
                </a:solidFill>
                <a:latin typeface="Consolas" panose="020B0609020204030204" pitchFamily="49" charset="0"/>
                <a:ea typeface="宋体" pitchFamily="2" charset="-122"/>
              </a:rPr>
              <a:t>class B</a:t>
            </a:r>
            <a:endParaRPr kumimoji="1"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F0A479-9974-4884-9E7E-5C1B474EEDC4}"/>
              </a:ext>
            </a:extLst>
          </p:cNvPr>
          <p:cNvSpPr txBox="1"/>
          <p:nvPr/>
        </p:nvSpPr>
        <p:spPr>
          <a:xfrm>
            <a:off x="3889857" y="3668412"/>
            <a:ext cx="1373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solidFill>
                  <a:srgbClr val="333399"/>
                </a:solidFill>
                <a:latin typeface="Consolas" panose="020B0609020204030204" pitchFamily="49" charset="0"/>
                <a:ea typeface="宋体" pitchFamily="2" charset="-122"/>
              </a:rPr>
              <a:t>class Node</a:t>
            </a:r>
            <a:endParaRPr kumimoji="1"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706E5EC-6B3F-49DC-98F4-9B3C3CCE22DF}"/>
              </a:ext>
            </a:extLst>
          </p:cNvPr>
          <p:cNvSpPr txBox="1"/>
          <p:nvPr/>
        </p:nvSpPr>
        <p:spPr>
          <a:xfrm>
            <a:off x="4453554" y="4807865"/>
            <a:ext cx="845317" cy="34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solidFill>
                  <a:srgbClr val="333399"/>
                </a:solidFill>
                <a:latin typeface="Consolas" panose="020B0609020204030204" pitchFamily="49" charset="0"/>
                <a:ea typeface="宋体" pitchFamily="2" charset="-122"/>
              </a:rPr>
              <a:t>…</a:t>
            </a:r>
            <a:endParaRPr kumimoji="1"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流程图: 摘录 16">
            <a:extLst>
              <a:ext uri="{FF2B5EF4-FFF2-40B4-BE49-F238E27FC236}">
                <a16:creationId xmlns:a16="http://schemas.microsoft.com/office/drawing/2014/main" id="{D670ADBE-5984-4710-B277-D2DBAB60C9C9}"/>
              </a:ext>
            </a:extLst>
          </p:cNvPr>
          <p:cNvSpPr/>
          <p:nvPr/>
        </p:nvSpPr>
        <p:spPr>
          <a:xfrm>
            <a:off x="4428679" y="4167942"/>
            <a:ext cx="287337" cy="215900"/>
          </a:xfrm>
          <a:prstGeom prst="flowChartExtract">
            <a:avLst/>
          </a:prstGeom>
          <a:solidFill>
            <a:srgbClr val="660874"/>
          </a:solidFill>
          <a:ln>
            <a:solidFill>
              <a:srgbClr val="6608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D06084-7892-4766-9574-641E2C76F42C}"/>
              </a:ext>
            </a:extLst>
          </p:cNvPr>
          <p:cNvCxnSpPr>
            <a:cxnSpLocks/>
          </p:cNvCxnSpPr>
          <p:nvPr/>
        </p:nvCxnSpPr>
        <p:spPr>
          <a:xfrm flipV="1">
            <a:off x="4571564" y="4006585"/>
            <a:ext cx="0" cy="551386"/>
          </a:xfrm>
          <a:prstGeom prst="straightConnector1">
            <a:avLst/>
          </a:prstGeom>
          <a:ln w="28575">
            <a:solidFill>
              <a:srgbClr val="66087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7">
            <a:extLst>
              <a:ext uri="{FF2B5EF4-FFF2-40B4-BE49-F238E27FC236}">
                <a16:creationId xmlns:a16="http://schemas.microsoft.com/office/drawing/2014/main" id="{75E7F5E6-CCCF-4EB0-A81F-8D5DAACAA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072" y="4097891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LM Roman 10" pitchFamily="50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继承</a:t>
            </a:r>
            <a:endParaRPr kumimoji="0"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1459498-6179-4975-A10E-8591D232ADC4}"/>
              </a:ext>
            </a:extLst>
          </p:cNvPr>
          <p:cNvCxnSpPr>
            <a:cxnSpLocks/>
          </p:cNvCxnSpPr>
          <p:nvPr/>
        </p:nvCxnSpPr>
        <p:spPr>
          <a:xfrm>
            <a:off x="3430558" y="4558251"/>
            <a:ext cx="2315226" cy="0"/>
          </a:xfrm>
          <a:prstGeom prst="straightConnector1">
            <a:avLst/>
          </a:prstGeom>
          <a:ln w="28575">
            <a:solidFill>
              <a:srgbClr val="66087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3E5ED0-7865-40B3-A520-DE9EB117010A}"/>
              </a:ext>
            </a:extLst>
          </p:cNvPr>
          <p:cNvCxnSpPr>
            <a:cxnSpLocks/>
          </p:cNvCxnSpPr>
          <p:nvPr/>
        </p:nvCxnSpPr>
        <p:spPr>
          <a:xfrm flipV="1">
            <a:off x="5737317" y="4558250"/>
            <a:ext cx="0" cy="235236"/>
          </a:xfrm>
          <a:prstGeom prst="straightConnector1">
            <a:avLst/>
          </a:prstGeom>
          <a:ln w="28575">
            <a:solidFill>
              <a:srgbClr val="66087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F6B1A31-F27D-4D0C-8AB6-E1A313C1AAF5}"/>
              </a:ext>
            </a:extLst>
          </p:cNvPr>
          <p:cNvCxnSpPr>
            <a:cxnSpLocks/>
          </p:cNvCxnSpPr>
          <p:nvPr/>
        </p:nvCxnSpPr>
        <p:spPr>
          <a:xfrm flipV="1">
            <a:off x="3420503" y="4532852"/>
            <a:ext cx="1588" cy="260634"/>
          </a:xfrm>
          <a:prstGeom prst="straightConnector1">
            <a:avLst/>
          </a:prstGeom>
          <a:ln w="28575">
            <a:solidFill>
              <a:srgbClr val="66087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71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>
            <a:extLst>
              <a:ext uri="{FF2B5EF4-FFF2-40B4-BE49-F238E27FC236}">
                <a16:creationId xmlns:a16="http://schemas.microsoft.com/office/drawing/2014/main" id="{9B8CF021-20EE-4D12-BA0A-2A9377A0E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20090"/>
            <a:ext cx="8352283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目标代码生成的接口</a:t>
            </a: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目标代码生成对应框架源码位置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00150" marR="0" lvl="2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C++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框架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lvl="2">
              <a:buNone/>
              <a:defRPr/>
            </a:pPr>
            <a:r>
              <a:rPr lang="zh-CN" altLang="en-US" sz="2000" dirty="0">
                <a:latin typeface="Arial"/>
                <a:ea typeface="华文楷体" panose="02010600040101010101" pitchFamily="2" charset="-122"/>
              </a:rPr>
              <a:t>   目标代码生成的文件 </a:t>
            </a:r>
            <a:r>
              <a:rPr lang="en-US" altLang="zh-CN" sz="2000" b="0" dirty="0" err="1">
                <a:latin typeface="Arial"/>
                <a:ea typeface="华文楷体" panose="02010600040101010101" pitchFamily="2" charset="-122"/>
              </a:rPr>
              <a:t>src</a:t>
            </a:r>
            <a:r>
              <a:rPr lang="en-US" altLang="zh-CN" sz="2000" b="0" dirty="0">
                <a:latin typeface="Arial"/>
                <a:ea typeface="华文楷体" panose="02010600040101010101" pitchFamily="2" charset="-122"/>
              </a:rPr>
              <a:t>/</a:t>
            </a:r>
            <a:r>
              <a:rPr lang="en-US" altLang="zh-CN" sz="2000" b="0" dirty="0" err="1">
                <a:latin typeface="Arial"/>
                <a:ea typeface="华文楷体" panose="02010600040101010101" pitchFamily="2" charset="-122"/>
              </a:rPr>
              <a:t>asm</a:t>
            </a:r>
            <a:r>
              <a:rPr lang="en-US" altLang="zh-CN" sz="2000" b="0" dirty="0">
                <a:latin typeface="Arial"/>
                <a:ea typeface="华文楷体" panose="02010600040101010101" pitchFamily="2" charset="-122"/>
              </a:rPr>
              <a:t>/riscv_md.cpp</a:t>
            </a:r>
            <a:endParaRPr lang="en-US" altLang="zh-CN" sz="1000" b="0" dirty="0">
              <a:latin typeface="Arial"/>
              <a:ea typeface="华文楷体" panose="02010600040101010101" pitchFamily="2" charset="-122"/>
            </a:endParaRPr>
          </a:p>
          <a:p>
            <a:pPr lvl="2">
              <a:buNone/>
              <a:defRPr/>
            </a:pP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    </a:t>
            </a:r>
            <a:r>
              <a:rPr lang="en-US" altLang="zh-CN" sz="2000" b="0" dirty="0" err="1">
                <a:latin typeface="Arial"/>
                <a:ea typeface="华文楷体" panose="02010600040101010101" pitchFamily="2" charset="-122"/>
              </a:rPr>
              <a:t>emitPiece</a:t>
            </a: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Arial"/>
                <a:ea typeface="华文楷体" panose="02010600040101010101" pitchFamily="2" charset="-122"/>
              </a:rPr>
              <a:t>函数为整个目标代码生成模块的入口</a:t>
            </a:r>
            <a:endParaRPr lang="en-US" altLang="zh-CN" sz="1000" dirty="0">
              <a:latin typeface="Arial"/>
              <a:ea typeface="华文楷体" panose="02010600040101010101" pitchFamily="2" charset="-122"/>
            </a:endParaRPr>
          </a:p>
          <a:p>
            <a:pPr lvl="2">
              <a:buNone/>
              <a:defRPr/>
            </a:pPr>
            <a:r>
              <a:rPr lang="zh-CN" altLang="en-US" sz="2000" dirty="0">
                <a:latin typeface="Arial"/>
                <a:ea typeface="华文楷体" panose="02010600040101010101" pitchFamily="2" charset="-122"/>
              </a:rPr>
              <a:t>   如果需要新增汇编指令，可以在 </a:t>
            </a:r>
            <a:r>
              <a:rPr lang="en-US" altLang="zh-CN" sz="2000" b="0" dirty="0">
                <a:latin typeface="Arial"/>
                <a:ea typeface="华文楷体" panose="02010600040101010101" pitchFamily="2" charset="-122"/>
              </a:rPr>
              <a:t>riscv_md.cpp </a:t>
            </a:r>
            <a:r>
              <a:rPr lang="zh-CN" altLang="en-US" sz="2000" dirty="0">
                <a:latin typeface="Arial"/>
                <a:ea typeface="华文楷体" panose="02010600040101010101" pitchFamily="2" charset="-122"/>
              </a:rPr>
              <a:t>中添加。</a:t>
            </a:r>
            <a:endParaRPr lang="en-US" altLang="zh-CN" sz="2000" dirty="0">
              <a:latin typeface="Arial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1200150" marR="0" lvl="2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Python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框架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2000" dirty="0">
                <a:latin typeface="Arial"/>
                <a:ea typeface="华文楷体" panose="02010600040101010101" pitchFamily="2" charset="-122"/>
              </a:rPr>
              <a:t>   目标代码生成文件 </a:t>
            </a:r>
            <a:r>
              <a:rPr lang="en-US" altLang="zh-CN" sz="2000" b="0" dirty="0">
                <a:latin typeface="Arial"/>
                <a:ea typeface="华文楷体" panose="02010600040101010101" pitchFamily="2" charset="-122"/>
              </a:rPr>
              <a:t>backend/riscv/riscvasmemitter.py 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b="0" dirty="0"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en-US" sz="2000" dirty="0">
                <a:latin typeface="Arial"/>
                <a:ea typeface="华文楷体" panose="02010600040101010101" pitchFamily="2" charset="-122"/>
              </a:rPr>
              <a:t>和 </a:t>
            </a:r>
            <a:r>
              <a:rPr lang="en-US" altLang="zh-CN" sz="2000" b="0" dirty="0">
                <a:latin typeface="Arial"/>
                <a:ea typeface="华文楷体" panose="02010600040101010101" pitchFamily="2" charset="-122"/>
              </a:rPr>
              <a:t>utils/riscv.py</a:t>
            </a:r>
          </a:p>
          <a:p>
            <a:pPr lvl="2">
              <a:buNone/>
              <a:defRPr/>
            </a:pP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    </a:t>
            </a:r>
            <a:r>
              <a:rPr lang="en-US" altLang="zh-CN" sz="2000" b="0" dirty="0">
                <a:latin typeface="Arial"/>
                <a:ea typeface="华文楷体" panose="02010600040101010101" pitchFamily="2" charset="-122"/>
              </a:rPr>
              <a:t>backend/asm.py </a:t>
            </a:r>
            <a:r>
              <a:rPr lang="zh-CN" altLang="en-US" sz="2000" dirty="0">
                <a:latin typeface="Arial"/>
                <a:ea typeface="华文楷体" panose="02010600040101010101" pitchFamily="2" charset="-122"/>
              </a:rPr>
              <a:t>先调用 </a:t>
            </a:r>
            <a:r>
              <a:rPr lang="en-US" altLang="zh-CN" sz="2000" b="0" dirty="0">
                <a:latin typeface="Arial"/>
                <a:ea typeface="华文楷体" panose="02010600040101010101" pitchFamily="2" charset="-122"/>
              </a:rPr>
              <a:t>riscvasmemitter.py </a:t>
            </a:r>
            <a:r>
              <a:rPr lang="zh-CN" altLang="en-US" sz="2000" dirty="0">
                <a:latin typeface="Arial"/>
                <a:ea typeface="华文楷体" panose="02010600040101010101" pitchFamily="2" charset="-122"/>
              </a:rPr>
              <a:t>中的 </a:t>
            </a:r>
            <a:r>
              <a:rPr lang="en-US" altLang="zh-CN" sz="2000" b="0" dirty="0" err="1">
                <a:latin typeface="Arial"/>
                <a:ea typeface="华文楷体" panose="02010600040101010101" pitchFamily="2" charset="-122"/>
              </a:rPr>
              <a:t>selectInstr</a:t>
            </a:r>
            <a:endParaRPr lang="en-US" altLang="zh-CN" sz="2000" b="0" dirty="0">
              <a:latin typeface="Arial"/>
              <a:ea typeface="华文楷体" panose="02010600040101010101" pitchFamily="2" charset="-122"/>
            </a:endParaRPr>
          </a:p>
          <a:p>
            <a:pPr lvl="2">
              <a:buNone/>
              <a:defRPr/>
            </a:pPr>
            <a:r>
              <a:rPr lang="en-US" altLang="zh-CN" sz="2000" b="0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Arial"/>
                <a:ea typeface="华文楷体" panose="02010600040101010101" pitchFamily="2" charset="-122"/>
              </a:rPr>
              <a:t>方法进行指令选择，在寄存器分配结束后生成相应 </a:t>
            </a:r>
            <a:r>
              <a:rPr lang="en-US" altLang="zh-CN" sz="2000" b="0" dirty="0" err="1">
                <a:latin typeface="Arial"/>
                <a:ea typeface="华文楷体" panose="02010600040101010101" pitchFamily="2" charset="-122"/>
              </a:rPr>
              <a:t>NativeInstr</a:t>
            </a:r>
            <a:endParaRPr lang="en-US" altLang="zh-CN" sz="2000" b="0" dirty="0">
              <a:latin typeface="Arial"/>
              <a:ea typeface="华文楷体" panose="02010600040101010101" pitchFamily="2" charset="-122"/>
            </a:endParaRPr>
          </a:p>
          <a:p>
            <a:pPr lvl="2">
              <a:buNone/>
              <a:defRPr/>
            </a:pPr>
            <a:r>
              <a:rPr lang="en-US" altLang="zh-CN" sz="2000" b="0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Arial"/>
                <a:ea typeface="华文楷体" panose="02010600040101010101" pitchFamily="2" charset="-122"/>
              </a:rPr>
              <a:t>指令，再通过 </a:t>
            </a:r>
            <a:r>
              <a:rPr lang="en-US" altLang="zh-CN" sz="2000" b="0" dirty="0" err="1">
                <a:latin typeface="Arial"/>
                <a:ea typeface="华文楷体" panose="02010600040101010101" pitchFamily="2" charset="-122"/>
              </a:rPr>
              <a:t>RiscvSubroutineEmitter</a:t>
            </a:r>
            <a:r>
              <a:rPr lang="en-US" altLang="zh-CN" sz="2000" b="0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Arial"/>
                <a:ea typeface="华文楷体" panose="02010600040101010101" pitchFamily="2" charset="-122"/>
              </a:rPr>
              <a:t>的</a:t>
            </a:r>
            <a:r>
              <a:rPr lang="zh-CN" altLang="en-US" sz="2000" b="0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2000" b="0" dirty="0" err="1">
                <a:latin typeface="Arial"/>
                <a:ea typeface="华文楷体" panose="02010600040101010101" pitchFamily="2" charset="-122"/>
              </a:rPr>
              <a:t>emitEnd</a:t>
            </a:r>
            <a:r>
              <a:rPr lang="en-US" altLang="zh-CN" sz="2000" b="0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Arial"/>
                <a:ea typeface="华文楷体" panose="02010600040101010101" pitchFamily="2" charset="-122"/>
              </a:rPr>
              <a:t>方法生成每</a:t>
            </a:r>
            <a:endParaRPr lang="en-US" altLang="zh-CN" sz="2000" dirty="0">
              <a:latin typeface="Arial"/>
              <a:ea typeface="华文楷体" panose="02010600040101010101" pitchFamily="2" charset="-122"/>
            </a:endParaRPr>
          </a:p>
          <a:p>
            <a:pPr lvl="2">
              <a:buNone/>
              <a:defRPr/>
            </a:pP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en-US" sz="2000" dirty="0">
                <a:latin typeface="Arial"/>
                <a:ea typeface="华文楷体" panose="02010600040101010101" pitchFamily="2" charset="-122"/>
              </a:rPr>
              <a:t>个函数的 </a:t>
            </a:r>
            <a:r>
              <a:rPr lang="en-US" altLang="zh-CN" sz="2000" b="0" dirty="0">
                <a:latin typeface="Arial"/>
                <a:ea typeface="华文楷体" panose="02010600040101010101" pitchFamily="2" charset="-122"/>
              </a:rPr>
              <a:t>RISC-V</a:t>
            </a: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Arial"/>
                <a:ea typeface="华文楷体" panose="02010600040101010101" pitchFamily="2" charset="-122"/>
              </a:rPr>
              <a:t>汇编</a:t>
            </a:r>
            <a:endParaRPr lang="en-US" altLang="zh-CN" sz="2000" dirty="0">
              <a:latin typeface="Arial"/>
              <a:ea typeface="华文楷体" panose="02010600040101010101" pitchFamily="2" charset="-122"/>
            </a:endParaRPr>
          </a:p>
          <a:p>
            <a:pPr lvl="2">
              <a:buNone/>
              <a:defRPr/>
            </a:pPr>
            <a:r>
              <a:rPr lang="zh-CN" altLang="en-US" sz="2000" dirty="0">
                <a:latin typeface="Arial"/>
                <a:ea typeface="华文楷体" panose="02010600040101010101" pitchFamily="2" charset="-122"/>
              </a:rPr>
              <a:t>   如果需要新增汇编指令，可以在 </a:t>
            </a:r>
            <a:r>
              <a:rPr lang="en-US" altLang="zh-CN" sz="2000" b="0" dirty="0">
                <a:latin typeface="Arial"/>
                <a:ea typeface="华文楷体" panose="02010600040101010101" pitchFamily="2" charset="-122"/>
              </a:rPr>
              <a:t>utils/riscv.py </a:t>
            </a:r>
            <a:r>
              <a:rPr lang="zh-CN" altLang="en-US" sz="2000" dirty="0">
                <a:latin typeface="Arial"/>
                <a:ea typeface="华文楷体" panose="02010600040101010101" pitchFamily="2" charset="-122"/>
              </a:rPr>
              <a:t>中添加</a:t>
            </a:r>
          </a:p>
        </p:txBody>
      </p:sp>
      <p:sp>
        <p:nvSpPr>
          <p:cNvPr id="3" name="Rectangle 75">
            <a:extLst>
              <a:ext uri="{FF2B5EF4-FFF2-40B4-BE49-F238E27FC236}">
                <a16:creationId xmlns:a16="http://schemas.microsoft.com/office/drawing/2014/main" id="{5F2408AE-3A09-493F-8B47-1435D1BE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9" y="188913"/>
            <a:ext cx="565139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4" name="AutoShape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7822889-D8A9-4E49-A23F-C515BC5A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D49068A-9617-4CFE-9B73-87C1FE66F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8F724E7-082F-4354-AED2-B49C9E41E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90A02B7-0361-41F4-9F2F-E4ACBA71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4984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73501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目标代码生成示例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35C96-FF27-4780-B5BE-5A2641CEA142}"/>
              </a:ext>
            </a:extLst>
          </p:cNvPr>
          <p:cNvSpPr txBox="1"/>
          <p:nvPr/>
        </p:nvSpPr>
        <p:spPr>
          <a:xfrm>
            <a:off x="1259632" y="2151727"/>
            <a:ext cx="7200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Python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框架目标代码生成接口示例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class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RiscvAsmEmitter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AsmEmitter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):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RISC-V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生成的入口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selectInstr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func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TACFunc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-&gt; tuple[list[str],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SubroutineInfo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]: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指令选择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class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RiscvInstrSelector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TACVisitor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):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一元运算指令的翻译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def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visitUnary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(self,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instr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Unary) -&gt; None: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此处已经完成了对操作数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instr.dst</a:t>
            </a:r>
            <a:r>
              <a:rPr lang="en-US" altLang="zh-CN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的寄存器分配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self.seq.append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Riscv.Unary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instr.op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instr.dst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instr.operand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27664060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目标代码生成示例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35C96-FF27-4780-B5BE-5A2641CEA142}"/>
              </a:ext>
            </a:extLst>
          </p:cNvPr>
          <p:cNvSpPr txBox="1"/>
          <p:nvPr/>
        </p:nvSpPr>
        <p:spPr>
          <a:xfrm>
            <a:off x="1237108" y="2151727"/>
            <a:ext cx="72233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Python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框架目标代码生成接口示例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# RISC-V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指令集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class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Riscv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一元运算指令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class Unary(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TACInstr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):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def __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init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__(self, op: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UnaryOp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Temp,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 Temp) -&gt; None: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   super().__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init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__(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InstrKind.SEQ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, [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], [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], None)</a:t>
            </a: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#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用于指令输出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def __str__(self) -&gt; str: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   return "{} ".format(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self.op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 + Riscv.FMT2.format(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       str(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self.dsts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[0]), str(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self.srcs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[0])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    )</a:t>
            </a:r>
          </a:p>
        </p:txBody>
      </p:sp>
    </p:spTree>
    <p:extLst>
      <p:ext uri="{BB962C8B-B14F-4D97-AF65-F5344CB8AC3E}">
        <p14:creationId xmlns:p14="http://schemas.microsoft.com/office/powerpoint/2010/main" val="420945518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目标代码生成示例</a:t>
            </a:r>
            <a:endParaRPr lang="zh-CN" altLang="en-US" sz="28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35C96-FF27-4780-B5BE-5A2641CEA142}"/>
              </a:ext>
            </a:extLst>
          </p:cNvPr>
          <p:cNvSpPr txBox="1"/>
          <p:nvPr/>
        </p:nvSpPr>
        <p:spPr>
          <a:xfrm>
            <a:off x="1259632" y="2151727"/>
            <a:ext cx="67687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// C++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框架目标代码生成接口示例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void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RiscvDesc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emitUnaryTac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RiscvInstr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OpCode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op, Tac *t) {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如果运算结果不被使用，则跳过翻译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if (!t-&gt;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LiveOut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-&gt;contains(t-&gt;op0.var))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    return;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获取操作数对应的寄存器（</a:t>
            </a:r>
            <a:r>
              <a:rPr lang="zh-CN" altLang="en-US" sz="16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此处调用寄存器分配算法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int r1 =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getRegForRead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(t-&gt;op1.var, 0, t-&gt;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LiveOut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);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int r0 =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getRegForWrite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(t-&gt;op0.var, r1, 0, t-&gt;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LiveOut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);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添加一条一元运算指令</a:t>
            </a:r>
            <a:endParaRPr lang="en-US" altLang="zh-CN" sz="1600" dirty="0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addInstr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(op, _reg[r0], _reg[r1], NULL, 0, EMPTY_STR, NULL);</a:t>
            </a:r>
          </a:p>
          <a:p>
            <a:pPr algn="l">
              <a:buNone/>
            </a:pPr>
            <a:r>
              <a:rPr lang="en-US" altLang="zh-CN" sz="1600" dirty="0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2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4213" y="1385888"/>
            <a:ext cx="8352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目标代码生成示例</a:t>
            </a:r>
            <a:endParaRPr lang="zh-CN" altLang="en-US" sz="2800" b="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8126" name="AutoShape 1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1512889" y="188913"/>
            <a:ext cx="52193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  <a:endParaRPr lang="zh-CN" altLang="en-US" sz="4000" dirty="0">
              <a:solidFill>
                <a:srgbClr val="800080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35C96-FF27-4780-B5BE-5A2641CEA142}"/>
              </a:ext>
            </a:extLst>
          </p:cNvPr>
          <p:cNvSpPr txBox="1"/>
          <p:nvPr/>
        </p:nvSpPr>
        <p:spPr>
          <a:xfrm>
            <a:off x="1259632" y="2151727"/>
            <a:ext cx="59766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// C++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框架目标代码生成接口示例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//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发射指令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void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RiscvDesc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emitInstr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RiscvInstr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*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) {</a:t>
            </a:r>
          </a:p>
          <a:p>
            <a:pPr algn="l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std::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ostringstream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oss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;</a:t>
            </a:r>
          </a:p>
          <a:p>
            <a:pPr algn="l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oss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&lt;&lt; std::left &lt;&lt; std::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setw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(6);</a:t>
            </a:r>
          </a:p>
          <a:p>
            <a:pPr algn="l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根据不同的操作符，发射不同的指令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switch (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-&gt;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op_code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) {</a:t>
            </a:r>
          </a:p>
          <a:p>
            <a:pPr algn="l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     case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RiscvInstr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::NEG: //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取负操作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        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oss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&lt;&lt; "neg " &lt;&lt;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-&gt;r0-&gt;name &lt;&lt; ", " &lt;&lt;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-&gt;r1-&gt;name;</a:t>
            </a:r>
          </a:p>
          <a:p>
            <a:pPr algn="l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         break;</a:t>
            </a:r>
          </a:p>
          <a:p>
            <a:pPr algn="l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    … //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其它指令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}</a:t>
            </a:r>
          </a:p>
          <a:p>
            <a:pPr algn="l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//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格式化输出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emit(EMPTY_STR,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oss.str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().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c_str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(),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-&gt;comment);</a:t>
            </a:r>
          </a:p>
          <a:p>
            <a:pPr algn="l"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0391122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1524000" y="193675"/>
            <a:ext cx="35718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itchFamily="66" charset="0"/>
              </a:rPr>
              <a:t>Stage1 </a:t>
            </a: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实验指导</a:t>
            </a:r>
          </a:p>
        </p:txBody>
      </p:sp>
      <p:sp>
        <p:nvSpPr>
          <p:cNvPr id="25907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44BCA315-096D-4452-AC75-BFD3AB10F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81" y="1340768"/>
            <a:ext cx="8352283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Stage1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需要修改的代码</a:t>
            </a: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Python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框架：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检查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frontend/parser/ply_parser.py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中的语法规则是否符合要求并自行修改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frontend/tacgen/tacgen.py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中添加各种一元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二元运算的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R="0" lvl="2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None/>
              <a:tabLst/>
              <a:defRPr/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TAC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翻译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R="0" lvl="2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None/>
              <a:tabLst/>
              <a:defRPr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backend/riscv/riscvasmemitter.py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中添加各种一元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二元运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R="0" lvl="2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None/>
              <a:tabLst/>
              <a:defRPr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算的汇编指令翻译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28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1524000" y="193675"/>
            <a:ext cx="35718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dirty="0">
                <a:solidFill>
                  <a:srgbClr val="800080"/>
                </a:solidFill>
                <a:latin typeface="Monotype Corsiva" pitchFamily="66" charset="0"/>
              </a:rPr>
              <a:t>Stage1 </a:t>
            </a: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实验指导</a:t>
            </a:r>
          </a:p>
        </p:txBody>
      </p:sp>
      <p:sp>
        <p:nvSpPr>
          <p:cNvPr id="25907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44BCA315-096D-4452-AC75-BFD3AB10F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81" y="1340768"/>
            <a:ext cx="8352283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Stage1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需要修改的代码</a:t>
            </a: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C++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框架：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检查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src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/frontend/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parser.y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中的语法规则是否符合要求并自行修改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57300" marR="0" lvl="2" indent="-342900" defTabSz="914400" eaLnBrk="1" latinLnBrk="0" hangingPunct="1">
              <a:lnSpc>
                <a:spcPct val="100000"/>
              </a:lnSpc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src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/translation/translation.cpp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中添加各种一元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二元运算的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翻译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R="0" lvl="2" defTabSz="914400" eaLnBrk="1" latinLnBrk="0" hangingPunct="1">
              <a:lnSpc>
                <a:spcPct val="100000"/>
              </a:lnSpc>
              <a:buSzTx/>
              <a:buNone/>
              <a:tabLst/>
              <a:defRPr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257300" marR="0" lvl="2" indent="-342900" defTabSz="914400" eaLnBrk="1" latinLnBrk="0" hangingPunct="1">
              <a:lnSpc>
                <a:spcPct val="100000"/>
              </a:lnSpc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src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asm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/riscv_md.cpp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中添加各种一元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二元运算的汇编指令翻译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2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i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Thank You</a:t>
            </a:r>
            <a:endParaRPr lang="en-US" altLang="zh-CN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2663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i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That’s all for today.</a:t>
            </a:r>
            <a:r>
              <a:rPr lang="en-US" altLang="zh-CN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1524000" y="193675"/>
            <a:ext cx="46228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Visitor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设计模式简介</a:t>
            </a:r>
          </a:p>
        </p:txBody>
      </p:sp>
      <p:sp>
        <p:nvSpPr>
          <p:cNvPr id="25907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5" name="Text Box 13"/>
          <p:cNvSpPr txBox="1">
            <a:spLocks noChangeArrowheads="1"/>
          </p:cNvSpPr>
          <p:nvPr/>
        </p:nvSpPr>
        <p:spPr bwMode="auto">
          <a:xfrm>
            <a:off x="584200" y="1052513"/>
            <a:ext cx="8308975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SzPts val="32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继承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Visitor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类定义实现各遍扫描</a:t>
            </a:r>
            <a:r>
              <a:rPr lang="zh-CN" altLang="en-US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Python</a:t>
            </a:r>
            <a:r>
              <a:rPr lang="zh-CN" altLang="en-US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SzPts val="3200"/>
              <a:buNone/>
            </a:pP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类型检查（</a:t>
            </a:r>
            <a:r>
              <a:rPr lang="en-US" altLang="zh-CN" sz="2800" b="0" dirty="0" err="1">
                <a:latin typeface="+mn-lt"/>
                <a:ea typeface="华文楷体" panose="02010600040101010101" pitchFamily="2" charset="-122"/>
              </a:rPr>
              <a:t>Typer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），三地址码生成（</a:t>
            </a:r>
            <a:r>
              <a:rPr lang="en-US" altLang="zh-CN" sz="2800" b="0" dirty="0" err="1">
                <a:latin typeface="+mn-lt"/>
                <a:ea typeface="华文楷体" panose="02010600040101010101" pitchFamily="2" charset="-122"/>
              </a:rPr>
              <a:t>TACGen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），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>
              <a:buSzPts val="3200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符号表构建（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Namer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EBE87D-43BC-41EE-980F-D6AA75EDC4E5}"/>
              </a:ext>
            </a:extLst>
          </p:cNvPr>
          <p:cNvSpPr txBox="1"/>
          <p:nvPr/>
        </p:nvSpPr>
        <p:spPr>
          <a:xfrm>
            <a:off x="746371" y="2711789"/>
            <a:ext cx="88661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class Visitor(Protocol[T, U]):  # type: ignore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def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visitBlock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(self, that: Block,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ctx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: T) -&gt; Optional[Sequence[Optional[U]]]: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    return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self.visitOther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(that,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ctx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)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def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visitFunction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(self, that: Function,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ctx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: T) -&gt; Optional[U]: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    return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self.visitOther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(that,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ctx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)</a:t>
            </a:r>
          </a:p>
          <a:p>
            <a:pPr algn="l"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宋体" pitchFamily="2" charset="-122"/>
              </a:rPr>
              <a:t>    …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class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Typer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(Visitor[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ScopeStack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, None]):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def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visitBlock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(self, block: Block,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ctx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: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ScopeStack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) -&gt; None: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ctx.open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block.getattr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("scope"))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    for child in block: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child.accept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(self,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ctx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)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ctx.close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()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def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visitFunction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(self,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func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: Function,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ctx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: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ScopeStack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) -&gt; None: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     …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1524000" y="193675"/>
            <a:ext cx="46228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 b="0">
                <a:solidFill>
                  <a:srgbClr val="800080"/>
                </a:solidFill>
                <a:latin typeface="Monotype Corsiva" pitchFamily="66" charset="0"/>
              </a:rPr>
              <a:t>Visitor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设计模式简介</a:t>
            </a:r>
          </a:p>
        </p:txBody>
      </p:sp>
      <p:sp>
        <p:nvSpPr>
          <p:cNvPr id="259085" name="Text Box 13"/>
          <p:cNvSpPr txBox="1">
            <a:spLocks noChangeArrowheads="1"/>
          </p:cNvSpPr>
          <p:nvPr/>
        </p:nvSpPr>
        <p:spPr bwMode="auto">
          <a:xfrm>
            <a:off x="584200" y="1052513"/>
            <a:ext cx="8308975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SzPts val="32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继承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Visitor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类定义实现各遍扫描（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C++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SzPts val="3200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类型检查（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SemPass2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），三地址码生成（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Translation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），符号表构建（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SemPass1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EBE87D-43BC-41EE-980F-D6AA75EDC4E5}"/>
              </a:ext>
            </a:extLst>
          </p:cNvPr>
          <p:cNvSpPr txBox="1"/>
          <p:nvPr/>
        </p:nvSpPr>
        <p:spPr>
          <a:xfrm>
            <a:off x="248390" y="2575302"/>
            <a:ext cx="88661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class Visitor {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    public: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	  // Statements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	  virtual void visit(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CompStmt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*)     {  }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	  virtual void visit(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FuncDefn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*)     {  }</a:t>
            </a:r>
          </a:p>
          <a:p>
            <a:pPr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宋体" pitchFamily="2" charset="-122"/>
              </a:rPr>
              <a:t>	  …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};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class SemPass2 : public 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ast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::Visitor { … }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void SemPass2::visit(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ast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::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CompStmt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*c) {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    scopes-&gt;open(c-&gt;ATTR(scope));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    for (auto it = c-&gt;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stmts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-&gt;begin(); it != c-&gt;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stmts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-&gt;end(); ++it)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        (*it)-&gt;accept(this);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    scopes-&gt;close();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}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void SemPass2::visit(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ast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::</a:t>
            </a:r>
            <a:r>
              <a:rPr lang="en-US" altLang="zh-CN" sz="1600" dirty="0" err="1">
                <a:latin typeface="Consolas" panose="020B0609020204030204" pitchFamily="49" charset="0"/>
                <a:ea typeface="宋体" pitchFamily="2" charset="-122"/>
              </a:rPr>
              <a:t>FuncDefn</a:t>
            </a: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*f) {</a:t>
            </a:r>
          </a:p>
          <a:p>
            <a:pPr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itchFamily="2" charset="-122"/>
              </a:rPr>
              <a:t>     …</a:t>
            </a:r>
          </a:p>
        </p:txBody>
      </p:sp>
      <p:sp>
        <p:nvSpPr>
          <p:cNvPr id="259075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3">
            <a:extLst>
              <a:ext uri="{FF2B5EF4-FFF2-40B4-BE49-F238E27FC236}">
                <a16:creationId xmlns:a16="http://schemas.microsoft.com/office/drawing/2014/main" id="{15001B13-DA1F-4F16-AD9D-41BAEEC61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24744"/>
            <a:ext cx="8352283" cy="570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前端</a:t>
            </a: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将 </a:t>
            </a:r>
            <a:r>
              <a:rPr lang="en-US" altLang="zh-CN" sz="2800" b="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程序转化为抽象语法树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进行语义规范检查：符号表构建和类型检查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kumimoji="0"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输出带标注（符号表、变量符号、类型）的抽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象语法树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200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中端</a:t>
            </a:r>
            <a:endParaRPr lang="en-US" altLang="zh-CN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将带标注的抽象语法树转化为三地址码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endParaRPr lang="en-US" altLang="zh-CN" sz="1100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后端</a:t>
            </a: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控制流、数据流分析和寄存器分配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kumimoji="0"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将三地址码转化为目标汇编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1524000" y="193675"/>
            <a:ext cx="428835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25907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07362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1524000" y="193675"/>
            <a:ext cx="428835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000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实验框架流程介绍</a:t>
            </a:r>
          </a:p>
        </p:txBody>
      </p:sp>
      <p:sp>
        <p:nvSpPr>
          <p:cNvPr id="25907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15001B13-DA1F-4F16-AD9D-41BAEEC61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64454"/>
            <a:ext cx="8352283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</a:t>
            </a:r>
            <a:r>
              <a:rPr lang="en-US" altLang="zh-CN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语法分析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词法分析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1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lvl="1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从左到右扫描 </a:t>
            </a:r>
            <a:r>
              <a:rPr lang="en-US" altLang="zh-CN" sz="2400" b="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源程序，识别出</a:t>
            </a:r>
            <a:r>
              <a:rPr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标识符、保留</a:t>
            </a:r>
            <a:endParaRPr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字、整数常量、算符、分界符等单词符号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（即终结符），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并返回给语法分析器使用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语法分析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针对所输入的终结符串建立</a:t>
            </a:r>
            <a:r>
              <a:rPr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抽象语法树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，并对不符合语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法规则的 </a:t>
            </a:r>
            <a:r>
              <a:rPr lang="en-US" altLang="zh-CN" sz="2400" b="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程序进行报错处理。</a:t>
            </a:r>
            <a:endParaRPr lang="en-US" altLang="zh-CN" sz="24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7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24423</TotalTime>
  <Words>7080</Words>
  <Application>Microsoft Office PowerPoint</Application>
  <PresentationFormat>全屏显示(4:3)</PresentationFormat>
  <Paragraphs>1084</Paragraphs>
  <Slides>57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CMR10</vt:lpstr>
      <vt:lpstr>华文楷体</vt:lpstr>
      <vt:lpstr>华文行楷</vt:lpstr>
      <vt:lpstr>楷体_GB2312</vt:lpstr>
      <vt:lpstr>Arial</vt:lpstr>
      <vt:lpstr>Consolas</vt:lpstr>
      <vt:lpstr>Monotype Corsiva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 Shengyuan</cp:lastModifiedBy>
  <cp:revision>1137</cp:revision>
  <dcterms:created xsi:type="dcterms:W3CDTF">2002-02-03T03:17:28Z</dcterms:created>
  <dcterms:modified xsi:type="dcterms:W3CDTF">2021-10-06T08:05:16Z</dcterms:modified>
</cp:coreProperties>
</file>