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3"/>
  </p:notesMasterIdLst>
  <p:handoutMasterIdLst>
    <p:handoutMasterId r:id="rId94"/>
  </p:handoutMasterIdLst>
  <p:sldIdLst>
    <p:sldId id="256" r:id="rId2"/>
    <p:sldId id="562" r:id="rId3"/>
    <p:sldId id="526" r:id="rId4"/>
    <p:sldId id="527" r:id="rId5"/>
    <p:sldId id="648" r:id="rId6"/>
    <p:sldId id="404" r:id="rId7"/>
    <p:sldId id="656" r:id="rId8"/>
    <p:sldId id="649" r:id="rId9"/>
    <p:sldId id="657" r:id="rId10"/>
    <p:sldId id="650" r:id="rId11"/>
    <p:sldId id="662" r:id="rId12"/>
    <p:sldId id="661" r:id="rId13"/>
    <p:sldId id="663" r:id="rId14"/>
    <p:sldId id="664" r:id="rId15"/>
    <p:sldId id="665" r:id="rId16"/>
    <p:sldId id="666" r:id="rId17"/>
    <p:sldId id="667" r:id="rId18"/>
    <p:sldId id="710" r:id="rId19"/>
    <p:sldId id="668" r:id="rId20"/>
    <p:sldId id="669" r:id="rId21"/>
    <p:sldId id="670" r:id="rId22"/>
    <p:sldId id="728" r:id="rId23"/>
    <p:sldId id="729" r:id="rId24"/>
    <p:sldId id="753" r:id="rId25"/>
    <p:sldId id="752" r:id="rId26"/>
    <p:sldId id="744" r:id="rId27"/>
    <p:sldId id="730" r:id="rId28"/>
    <p:sldId id="672" r:id="rId29"/>
    <p:sldId id="673" r:id="rId30"/>
    <p:sldId id="674" r:id="rId31"/>
    <p:sldId id="733" r:id="rId32"/>
    <p:sldId id="734" r:id="rId33"/>
    <p:sldId id="735" r:id="rId34"/>
    <p:sldId id="736" r:id="rId35"/>
    <p:sldId id="737" r:id="rId36"/>
    <p:sldId id="675" r:id="rId37"/>
    <p:sldId id="738" r:id="rId38"/>
    <p:sldId id="699" r:id="rId39"/>
    <p:sldId id="405" r:id="rId40"/>
    <p:sldId id="658" r:id="rId41"/>
    <p:sldId id="676" r:id="rId42"/>
    <p:sldId id="677" r:id="rId43"/>
    <p:sldId id="679" r:id="rId44"/>
    <p:sldId id="678" r:id="rId45"/>
    <p:sldId id="681" r:id="rId46"/>
    <p:sldId id="682" r:id="rId47"/>
    <p:sldId id="715" r:id="rId48"/>
    <p:sldId id="740" r:id="rId49"/>
    <p:sldId id="741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59" r:id="rId58"/>
    <p:sldId id="690" r:id="rId59"/>
    <p:sldId id="691" r:id="rId60"/>
    <p:sldId id="692" r:id="rId61"/>
    <p:sldId id="693" r:id="rId62"/>
    <p:sldId id="694" r:id="rId63"/>
    <p:sldId id="695" r:id="rId64"/>
    <p:sldId id="696" r:id="rId65"/>
    <p:sldId id="408" r:id="rId66"/>
    <p:sldId id="654" r:id="rId67"/>
    <p:sldId id="708" r:id="rId68"/>
    <p:sldId id="697" r:id="rId69"/>
    <p:sldId id="698" r:id="rId70"/>
    <p:sldId id="709" r:id="rId71"/>
    <p:sldId id="712" r:id="rId72"/>
    <p:sldId id="655" r:id="rId73"/>
    <p:sldId id="711" r:id="rId74"/>
    <p:sldId id="700" r:id="rId75"/>
    <p:sldId id="701" r:id="rId76"/>
    <p:sldId id="702" r:id="rId77"/>
    <p:sldId id="704" r:id="rId78"/>
    <p:sldId id="414" r:id="rId79"/>
    <p:sldId id="720" r:id="rId80"/>
    <p:sldId id="707" r:id="rId81"/>
    <p:sldId id="706" r:id="rId82"/>
    <p:sldId id="721" r:id="rId83"/>
    <p:sldId id="726" r:id="rId84"/>
    <p:sldId id="749" r:id="rId85"/>
    <p:sldId id="747" r:id="rId86"/>
    <p:sldId id="755" r:id="rId87"/>
    <p:sldId id="750" r:id="rId88"/>
    <p:sldId id="751" r:id="rId89"/>
    <p:sldId id="754" r:id="rId90"/>
    <p:sldId id="713" r:id="rId91"/>
    <p:sldId id="277" r:id="rId9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FF00"/>
    <a:srgbClr val="CC66FF"/>
    <a:srgbClr val="CC99FF"/>
    <a:srgbClr val="993366"/>
    <a:srgbClr val="333399"/>
    <a:srgbClr val="800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8628" autoAdjust="0"/>
  </p:normalViewPr>
  <p:slideViewPr>
    <p:cSldViewPr>
      <p:cViewPr varScale="1">
        <p:scale>
          <a:sx n="85" d="100"/>
          <a:sy n="85" d="100"/>
        </p:scale>
        <p:origin x="900" y="60"/>
      </p:cViewPr>
      <p:guideLst>
        <p:guide orient="horz" pos="2160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6E65D44-526D-43A1-A5C5-A1AD03687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81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36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292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9.xml"/><Relationship Id="rId3" Type="http://schemas.openxmlformats.org/officeDocument/2006/relationships/slide" Target="slide10.xml"/><Relationship Id="rId7" Type="http://schemas.openxmlformats.org/officeDocument/2006/relationships/slide" Target="slide7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5.xml"/><Relationship Id="rId5" Type="http://schemas.openxmlformats.org/officeDocument/2006/relationships/slide" Target="slide6.xml"/><Relationship Id="rId4" Type="http://schemas.openxmlformats.org/officeDocument/2006/relationships/slide" Target="slide17.xml"/><Relationship Id="rId9" Type="http://schemas.openxmlformats.org/officeDocument/2006/relationships/slide" Target="slide8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41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Top-Down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）语法分析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1403350" y="188913"/>
            <a:ext cx="1655763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第六讲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116013" y="2133600"/>
            <a:ext cx="76771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非终结符选择和产生式选择都是确定的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在每一步推导中，总是对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边的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进行展开，且选择哪一个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确定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的，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因此是一种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无回溯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的方法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从左向右扫描，可能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向前查看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lookahead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确定数目的单词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分析成功的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结果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：得到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唯一的最左推导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分析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条件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：对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需要有一定的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限制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确定的自顶向下分析</a:t>
            </a:r>
          </a:p>
        </p:txBody>
      </p:sp>
      <p:sp>
        <p:nvSpPr>
          <p:cNvPr id="2253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17538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（向前查看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个单词）</a:t>
            </a:r>
          </a:p>
        </p:txBody>
      </p:sp>
      <p:sp>
        <p:nvSpPr>
          <p:cNvPr id="235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5580063" y="2636838"/>
            <a:ext cx="2954337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bB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m-1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692275" y="2649538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aA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bB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174750" y="1984375"/>
            <a:ext cx="73468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30000" dirty="0" err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800" baseline="30000" dirty="0" err="1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0,m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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）的预测分析过程</a:t>
            </a:r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1763713" y="5194300"/>
            <a:ext cx="287972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只要向前查看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个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单词，就可预测分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析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中所有句子</a:t>
            </a:r>
          </a:p>
        </p:txBody>
      </p:sp>
      <p:sp>
        <p:nvSpPr>
          <p:cNvPr id="23563" name="Rectangle 16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6200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左递归带来的问题</a:t>
            </a:r>
          </a:p>
        </p:txBody>
      </p:sp>
      <p:sp>
        <p:nvSpPr>
          <p:cNvPr id="245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1692275" y="2636838"/>
            <a:ext cx="2232025" cy="13542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Sa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1319213" y="1916113"/>
            <a:ext cx="58817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考虑下列文法识别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8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的分析过程</a:t>
            </a:r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5794375" y="2492375"/>
            <a:ext cx="2665413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Sa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Saa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Saaa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1331913" y="5414963"/>
            <a:ext cx="6048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但是：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无论向前查看的单词数确定为多少，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都无法满足预测分析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中所有句子的需求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1403350" y="4292600"/>
            <a:ext cx="38877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需要向前查看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n+2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个单词，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才能确定这样的推导序列</a:t>
            </a: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3" grpId="0"/>
      <p:bldP spid="454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要求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文法不含左递归</a:t>
            </a:r>
          </a:p>
        </p:txBody>
      </p:sp>
      <p:sp>
        <p:nvSpPr>
          <p:cNvPr id="256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744663" y="2060575"/>
            <a:ext cx="32527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直接左递归</a:t>
            </a:r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1744663" y="5210175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可以通过文法变换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消除左递归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专门讨论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1744663" y="3630613"/>
            <a:ext cx="339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间接左递归</a:t>
            </a:r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5429250" y="2205038"/>
            <a:ext cx="16557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Pa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5429250" y="3752850"/>
            <a:ext cx="216058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Aa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Pb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左公因子带来的问题</a:t>
            </a:r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195513" y="3105150"/>
            <a:ext cx="475297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  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abB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  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  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19213" y="1989138"/>
            <a:ext cx="71675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如下文法需要向前查看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个单词来预测分析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中的句子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2208213" y="5486400"/>
            <a:ext cx="47529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  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aAb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aAc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  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aA</a:t>
            </a:r>
          </a:p>
        </p:txBody>
      </p: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1331913" y="4402138"/>
            <a:ext cx="69881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对于如下文法无法确定需要向前查看多少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个单词来预测分析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L(G)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中的句子</a:t>
            </a:r>
          </a:p>
        </p:txBody>
      </p: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通常要求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文法不含左公因子</a:t>
            </a:r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744663" y="2349500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可以通过文法变换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消除左公因子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专门讨论</a:t>
            </a:r>
          </a:p>
        </p:txBody>
      </p:sp>
      <p:sp>
        <p:nvSpPr>
          <p:cNvPr id="27656" name="Rectangle 13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应用较普遍的自顶向下预测分析是</a:t>
            </a:r>
          </a:p>
          <a:p>
            <a:pPr>
              <a:buClrTx/>
            </a:pP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</a:t>
            </a:r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744663" y="2617788"/>
            <a:ext cx="6788150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要求文法一定是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）文法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专门讨论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16012" y="2276475"/>
            <a:ext cx="802798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第一个“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代表从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Left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）向右扫描单词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第二个“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Leftmost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推导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代表向前查看（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单词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）的含义</a:t>
            </a:r>
          </a:p>
        </p:txBody>
      </p:sp>
      <p:sp>
        <p:nvSpPr>
          <p:cNvPr id="297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要求文法是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）的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什么是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）文法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？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先引入两个重要概念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对文法的限制</a:t>
            </a:r>
          </a:p>
        </p:txBody>
      </p:sp>
      <p:sp>
        <p:nvSpPr>
          <p:cNvPr id="307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两个重要概念</a:t>
            </a:r>
          </a:p>
        </p:txBody>
      </p:sp>
      <p:sp>
        <p:nvSpPr>
          <p:cNvPr id="3174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776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基本思想</a:t>
            </a:r>
          </a:p>
        </p:txBody>
      </p:sp>
      <p:sp>
        <p:nvSpPr>
          <p:cNvPr id="14339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49463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自顶向下预测分析</a:t>
            </a:r>
          </a:p>
        </p:txBody>
      </p:sp>
      <p:sp>
        <p:nvSpPr>
          <p:cNvPr id="14340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73363"/>
            <a:ext cx="4384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1476375" y="18891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自顶向下语法分析</a:t>
            </a:r>
          </a:p>
        </p:txBody>
      </p:sp>
      <p:sp>
        <p:nvSpPr>
          <p:cNvPr id="14342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33501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带回溯的自顶向下分析</a:t>
            </a:r>
          </a:p>
        </p:txBody>
      </p:sp>
      <p:sp>
        <p:nvSpPr>
          <p:cNvPr id="14343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94088"/>
            <a:ext cx="774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文法变换：消除左递归、提取左公因子</a:t>
            </a:r>
          </a:p>
        </p:txBody>
      </p:sp>
      <p:sp>
        <p:nvSpPr>
          <p:cNvPr id="14344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0051"/>
            <a:ext cx="5724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</a:p>
        </p:txBody>
      </p:sp>
      <p:sp>
        <p:nvSpPr>
          <p:cNvPr id="1434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8" name="AutoShape 1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" name="Text Box 10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5661248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文法的有关结论（选讲）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116013" y="2276475"/>
            <a:ext cx="755967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800" b="1" dirty="0">
                <a:latin typeface="+mn-lt"/>
                <a:ea typeface="华文楷体" panose="02010600040101010101" pitchFamily="2" charset="-122"/>
              </a:rPr>
              <a:t>是上下文无关文法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对 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endParaRPr lang="zh-CN" altLang="zh-CN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800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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800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=ε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或者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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=ε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3277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grpSp>
        <p:nvGrpSpPr>
          <p:cNvPr id="33796" name="Group 20"/>
          <p:cNvGrpSpPr>
            <a:grpSpLocks/>
          </p:cNvGrpSpPr>
          <p:nvPr/>
        </p:nvGrpSpPr>
        <p:grpSpPr bwMode="auto">
          <a:xfrm>
            <a:off x="684213" y="1704975"/>
            <a:ext cx="8388351" cy="5108576"/>
            <a:chOff x="431" y="1074"/>
            <a:chExt cx="5284" cy="3218"/>
          </a:xfrm>
        </p:grpSpPr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431" y="1074"/>
              <a:ext cx="5284" cy="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对所有 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x 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sz="2400" b="1" i="1" dirty="0">
                  <a:solidFill>
                    <a:srgbClr val="993366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solidFill>
                    <a:srgbClr val="993366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b="1" dirty="0">
                  <a:solidFill>
                    <a:srgbClr val="993366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{</a:t>
              </a:r>
              <a:r>
                <a:rPr lang="zh-CN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en-US" altLang="zh-CN" sz="2400" b="1" i="1" baseline="-250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b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en-US" altLang="zh-CN" sz="2400" b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且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zh-CN" altLang="en-US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zh-CN" altLang="en-US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的后缀</a:t>
              </a:r>
              <a:r>
                <a:rPr lang="en-US" altLang="zh-CN" sz="24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则</a:t>
              </a:r>
              <a:endParaRPr lang="zh-CN" altLang="en-US" sz="1000" b="1" dirty="0">
                <a:latin typeface="+mn-lt"/>
                <a:ea typeface="华文楷体" panose="02010600040101010101" pitchFamily="2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Char char="-"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 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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{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)={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}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；对其它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)=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</a:t>
              </a:r>
              <a:endParaRPr lang="en-US" altLang="zh-CN" sz="1000" b="1" dirty="0">
                <a:latin typeface="+mn-lt"/>
                <a:ea typeface="华文楷体" panose="02010600040101010101" pitchFamily="2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Char char="-"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重复如下过程，直到所有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集合没有变化为止：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(1)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对于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 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{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}.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   (2)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对于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且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的后缀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其中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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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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:1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-1(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 err="1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 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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其中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，则令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  <a:r>
                <a:rPr lang="en-US" altLang="zh-CN" sz="2400" b="1" baseline="-250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  {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endParaRPr lang="en-US" altLang="zh-CN" sz="1000" b="1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否则，若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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:1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 err="1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则令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  <a:r>
                <a:rPr lang="en-US" altLang="zh-CN" sz="2400" b="1" baseline="-250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1000" b="1" dirty="0">
                <a:latin typeface="+mn-lt"/>
                <a:ea typeface="华文楷体" panose="02010600040101010101" pitchFamily="2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kumimoji="0" lang="en-US" altLang="zh-CN" sz="2400" b="1" dirty="0">
                  <a:latin typeface="+mn-lt"/>
                  <a:ea typeface="华文楷体" panose="02010600040101010101" pitchFamily="2" charset="-122"/>
                </a:rPr>
                <a:t>    (3) </a:t>
              </a:r>
              <a:r>
                <a:rPr kumimoji="0" lang="zh-CN" altLang="en-US" sz="2400" b="1" dirty="0">
                  <a:latin typeface="+mn-lt"/>
                  <a:ea typeface="华文楷体" panose="02010600040101010101" pitchFamily="2" charset="-122"/>
                </a:rPr>
                <a:t>若有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kumimoji="0" lang="zh-CN" altLang="en-US" sz="2400" b="1" dirty="0">
                  <a:latin typeface="+mn-lt"/>
                  <a:ea typeface="华文楷体" panose="02010600040101010101" pitchFamily="2" charset="-122"/>
                </a:rPr>
                <a:t>则置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.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2653" y="3063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>
                  <a:latin typeface="+mn-lt"/>
                  <a:ea typeface="华文楷体" panose="02010600040101010101" pitchFamily="2" charset="-122"/>
                </a:rPr>
                <a:t>j=</a:t>
              </a:r>
              <a:r>
                <a:rPr lang="en-US" altLang="zh-CN" sz="1800" b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756" y="2877"/>
              <a:ext cx="15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 err="1">
                  <a:latin typeface="+mn-lt"/>
                  <a:ea typeface="华文楷体" panose="02010600040101010101" pitchFamily="2" charset="-122"/>
                </a:rPr>
                <a:t>i</a:t>
              </a:r>
              <a:endParaRPr lang="en-US" altLang="zh-CN" sz="18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653" y="3612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>
                  <a:latin typeface="+mn-lt"/>
                  <a:ea typeface="华文楷体" panose="02010600040101010101" pitchFamily="2" charset="-122"/>
                </a:rPr>
                <a:t>j=</a:t>
              </a:r>
              <a:r>
                <a:rPr lang="en-US" altLang="zh-CN" sz="1800" b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2743" y="3430"/>
              <a:ext cx="19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+mn-lt"/>
                  <a:ea typeface="华文楷体" panose="02010600040101010101" pitchFamily="2" charset="-122"/>
                </a:rPr>
                <a:t>k</a:t>
              </a:r>
            </a:p>
          </p:txBody>
        </p:sp>
      </p:grpSp>
      <p:sp>
        <p:nvSpPr>
          <p:cNvPr id="3379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3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34819" name="Rectangle 24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4820" name="Rectangle 25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4821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8411" name="Rectangle 27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28412" name="Rectangle 28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4824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5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6" name="AutoShape 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7" name="AutoShape 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8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8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8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8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28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8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b, 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687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7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74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75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6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6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6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9939" name="Rectangle 3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9940" name="Rectangle 3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9941" name="Rectangle 4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0473" name="Rectangle 41"/>
          <p:cNvSpPr>
            <a:spLocks noChangeArrowheads="1"/>
          </p:cNvSpPr>
          <p:nvPr/>
        </p:nvSpPr>
        <p:spPr bwMode="auto">
          <a:xfrm>
            <a:off x="1763713" y="4581525"/>
            <a:ext cx="28082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b, c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9943" name="Rectangle 4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b, 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9944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5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6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7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0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0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60475" y="1989138"/>
            <a:ext cx="76327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是上下文无关文法，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每个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 = { 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S#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A#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且 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a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</a:rPr>
              <a:t>First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#)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#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代表输入单词序列右边的结束符）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27088" y="14128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40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1116013" y="2205038"/>
            <a:ext cx="80279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置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Follow(S) = {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Wingdings 3" pitchFamily="18" charset="2"/>
              </a:rPr>
              <a:t>#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，置所有其它的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集合为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重复如下步骤，直至所有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集不再变化为止：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对于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αBβ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，把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Kingsoft Phonetic Plain" pitchFamily="2" charset="2"/>
              </a:rPr>
              <a:t>{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} 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加至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);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若有 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，则把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加至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中．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  <p:sp>
        <p:nvSpPr>
          <p:cNvPr id="1536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核心问题：识别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recognition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解析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parsing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对任意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上下文无关文法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) </a:t>
            </a:r>
          </a:p>
          <a:p>
            <a:pPr>
              <a:buClrTx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和任意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sz="2800" baseline="30000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，是否有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？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若成立，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则给出分析树或（最左）推导步骤；否则，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进行报错处理。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两种实现途径    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自顶向下（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top-down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）分析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自底向上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sz="2800" i="1" dirty="0">
                <a:latin typeface="+mn-lt"/>
                <a:ea typeface="华文楷体" panose="02010600040101010101" pitchFamily="2" charset="-122"/>
              </a:rPr>
              <a:t>bottom-up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1536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50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6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7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7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7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6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608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5076825" y="4581525"/>
            <a:ext cx="27368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4211638" y="24209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1" grpId="0"/>
      <p:bldP spid="5345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710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7113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5564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</p:txBody>
      </p:sp>
      <p:sp>
        <p:nvSpPr>
          <p:cNvPr id="535565" name="Rectangle 13"/>
          <p:cNvSpPr>
            <a:spLocks noChangeArrowheads="1"/>
          </p:cNvSpPr>
          <p:nvPr/>
        </p:nvSpPr>
        <p:spPr bwMode="auto">
          <a:xfrm>
            <a:off x="4211638" y="27813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7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4" grpId="0"/>
      <p:bldP spid="5355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813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</p:txBody>
      </p:sp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8140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8" grpId="0"/>
      <p:bldP spid="5365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91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7612" name="Rectangle 12"/>
          <p:cNvSpPr>
            <a:spLocks noChangeArrowheads="1"/>
          </p:cNvSpPr>
          <p:nvPr/>
        </p:nvSpPr>
        <p:spPr bwMode="auto">
          <a:xfrm>
            <a:off x="5076825" y="4581525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{c,b,a, #}</a:t>
            </a:r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5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5076825" y="5059363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#}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2" grpId="0"/>
      <p:bldP spid="537613" grpId="0"/>
      <p:bldP spid="5376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501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4211638" y="23955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1547813" y="5013325"/>
            <a:ext cx="3024187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{c,b,a, 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#}</a:t>
            </a: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4211638" y="28527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5076825" y="5348288"/>
            <a:ext cx="350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7" grpId="0"/>
      <p:bldP spid="538640" grpId="0"/>
      <p:bldP spid="538641" grpId="0"/>
      <p:bldP spid="538642" grpId="0"/>
      <p:bldP spid="5386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6481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定义： 预测集合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Predictive Set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12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7" name="Rectangle 14"/>
          <p:cNvSpPr>
            <a:spLocks noChangeArrowheads="1"/>
          </p:cNvSpPr>
          <p:nvPr/>
        </p:nvSpPr>
        <p:spPr bwMode="auto">
          <a:xfrm>
            <a:off x="1258888" y="2222500"/>
            <a:ext cx="75612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是上下文无关文法。</a:t>
            </a:r>
            <a:endParaRPr lang="zh-CN" altLang="en-US" sz="2400" b="1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对任何产生式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，其预测集合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定义为：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如果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first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(α)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，那么 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α) =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first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(α)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2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如果  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first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，那么</a:t>
            </a:r>
          </a:p>
          <a:p>
            <a:pPr>
              <a:buFont typeface="Symbol" pitchFamily="18" charset="2"/>
              <a:buNone/>
            </a:pPr>
            <a:r>
              <a:rPr lang="zh-CN" altLang="en-US" sz="1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zh-CN" altLang="en-US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 = (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first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 – {} ) 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follow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4968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定义：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22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260475" y="2276475"/>
            <a:ext cx="727233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）文法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，当且仅当对于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的每个非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终结符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的任何两个不同产生式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，下面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的条件成立：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                  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α)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β)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682625" y="1196975"/>
            <a:ext cx="8281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验证如下文法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不是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1476375" y="4508500"/>
            <a:ext cx="3240088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Da)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{b,a}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{c,b,a,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CaADC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Db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{a, #}</a:t>
            </a:r>
          </a:p>
        </p:txBody>
      </p:sp>
      <p:sp>
        <p:nvSpPr>
          <p:cNvPr id="53257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5075238" y="1858963"/>
            <a:ext cx="3241675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First(aADC)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{c,b,a,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#}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4787900" y="5254625"/>
            <a:ext cx="4176713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Da)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</a:p>
          <a:p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(C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Db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(D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9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9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4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9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94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94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94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94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94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2276475"/>
            <a:ext cx="7677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每个非终结符对应一个分析子程序</a:t>
            </a:r>
          </a:p>
        </p:txBody>
      </p:sp>
      <p:sp>
        <p:nvSpPr>
          <p:cNvPr id="54275" name="Text Box 2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LL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分析的实现</a:t>
            </a:r>
          </a:p>
        </p:txBody>
      </p:sp>
      <p:sp>
        <p:nvSpPr>
          <p:cNvPr id="542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3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16013" y="3573463"/>
            <a:ext cx="7677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借助于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和一个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下推栈</a:t>
            </a:r>
          </a:p>
        </p:txBody>
      </p:sp>
      <p:sp>
        <p:nvSpPr>
          <p:cNvPr id="54281" name="Rectangle 3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"/>
          <p:cNvSpPr>
            <a:spLocks noChangeArrowheads="1"/>
          </p:cNvSpPr>
          <p:nvPr/>
        </p:nvSpPr>
        <p:spPr bwMode="auto">
          <a:xfrm>
            <a:off x="1116013" y="2276475"/>
            <a:ext cx="767715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从文法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开始符号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出发进行推导；每一步推导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都获得文法的一个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；直到产生出一个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子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，恰好是所期望的终结符串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每一步推导是对当前句型中剩余的某个非终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结符进行扩展，即用该非终结符的一个产生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式的右部替换该非终结符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如果不存在任何一个可以产生出所期望的终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结符串的推导，则表明存在语法错误</a:t>
            </a:r>
          </a:p>
        </p:txBody>
      </p:sp>
      <p:sp>
        <p:nvSpPr>
          <p:cNvPr id="16387" name="Text Box 2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自顶向下分析思想</a:t>
            </a:r>
          </a:p>
        </p:txBody>
      </p:sp>
      <p:sp>
        <p:nvSpPr>
          <p:cNvPr id="16388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32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116013" y="2276475"/>
            <a:ext cx="748823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工作原理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每个非终结符都对应一个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子程序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。该子程序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的行为根据语法描述来明确：根据下一个输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入符号来确定按照哪一个产生式进行处理，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再根据该产生式的右端，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每遇到一个终结符，则判断当前读入的单词是否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与该终结符相匹配，若匹配，再读取下一个单词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继续分析；不匹配，则进行出错处理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每遇到一个非终结符，则调用相应的子程序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</p:txBody>
      </p:sp>
      <p:sp>
        <p:nvSpPr>
          <p:cNvPr id="5530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55650" y="1847850"/>
            <a:ext cx="838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对于下列关于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function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的唯一产生式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&lt;function&gt;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FUNC ID  ( &lt;parameter_list&gt; ) &lt;statement&gt;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&lt;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function&gt;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&lt;parameter_list&gt;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&lt;statement&gt;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是非终结符）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69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非终结符对应的递归下降子程序</a:t>
            </a:r>
          </a:p>
        </p:txBody>
      </p:sp>
      <p:sp>
        <p:nvSpPr>
          <p:cNvPr id="563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1692275" y="3357563"/>
            <a:ext cx="64801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void ParseFunction()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MatchToken(T_FUNC);      //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FUNC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MatchToken(T_ID);      //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ID 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MatchToken(T_LPAREN);  //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 （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ParseParameterList();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MatchToken(T_RPAREN);  //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 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ParseStatement();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6329" name="Rectangle 12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755650" y="1847850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续上页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69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非终结符对应的递归下降子程序</a:t>
            </a:r>
          </a:p>
        </p:txBody>
      </p:sp>
      <p:sp>
        <p:nvSpPr>
          <p:cNvPr id="5734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5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5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1" name="Rectangle 11"/>
          <p:cNvSpPr>
            <a:spLocks noChangeArrowheads="1"/>
          </p:cNvSpPr>
          <p:nvPr/>
        </p:nvSpPr>
        <p:spPr bwMode="auto">
          <a:xfrm>
            <a:off x="1476375" y="2638425"/>
            <a:ext cx="71993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void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(int expected)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if (lookahead != expected)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判别当前单词是否与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                                         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期望的终结符匹配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("syntax error \n");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exit(0);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else         //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若匹配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消费掉当前单词并读入下一个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lookahead =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getToken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();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调用词法分析程序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7353" name="Rectangle 12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900113" y="2133600"/>
            <a:ext cx="43926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对于下列文法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 err="1">
                <a:latin typeface="+mn-lt"/>
                <a:ea typeface="华文楷体" panose="02010600040101010101" pitchFamily="2" charset="-122"/>
              </a:rPr>
              <a:t>AaS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 err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              A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              B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c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612775" y="1341438"/>
            <a:ext cx="6697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递归下降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分析程序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1331913" y="4319588"/>
            <a:ext cx="29511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zh-CN" altLang="pt-BR" b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5435600" y="1989138"/>
            <a:ext cx="30241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{#} 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4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4211638" y="5013325"/>
            <a:ext cx="46085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pt-BR" sz="2400">
                <a:latin typeface="+mn-lt"/>
                <a:ea typeface="华文楷体" panose="02010600040101010101" pitchFamily="2" charset="-122"/>
              </a:rPr>
              <a:t>，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以及 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互不相交， 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互不相交，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所以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，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G(S)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是 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LL(1)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837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/>
      <p:bldP spid="473100" grpId="0"/>
      <p:bldP spid="4731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54063" y="2781300"/>
            <a:ext cx="34575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一般结构 </a:t>
            </a:r>
          </a:p>
          <a:p>
            <a:pPr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A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的产生式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...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相对于非终结符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A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的递归下降子程序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的一般结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构如右图所示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3671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非终结符对应的</a:t>
            </a:r>
          </a:p>
          <a:p>
            <a:pPr>
              <a:buClrTx/>
            </a:pP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递归下降子程序</a:t>
            </a:r>
          </a:p>
        </p:txBody>
      </p:sp>
      <p:sp>
        <p:nvSpPr>
          <p:cNvPr id="472076" name="Rectangle 12"/>
          <p:cNvSpPr>
            <a:spLocks noChangeArrowheads="1"/>
          </p:cNvSpPr>
          <p:nvPr/>
        </p:nvSpPr>
        <p:spPr bwMode="auto">
          <a:xfrm>
            <a:off x="4500563" y="1125538"/>
            <a:ext cx="4319587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void ParseA()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switch (lookahead)  {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case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/* code to recognize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*/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break;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case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/* code to recognize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*/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break;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...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case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/* code to recognize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*/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break;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default: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printf("syntax error \n");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exit(0);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}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9397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593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3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4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4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3"/>
          <p:cNvSpPr>
            <a:spLocks noChangeArrowheads="1"/>
          </p:cNvSpPr>
          <p:nvPr/>
        </p:nvSpPr>
        <p:spPr bwMode="auto">
          <a:xfrm>
            <a:off x="755650" y="1125538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接上例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构造的递归下降分析程序</a:t>
            </a:r>
            <a:endParaRPr lang="zh-CN" altLang="en-US" sz="2400" b="1" i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1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971550" y="4078288"/>
            <a:ext cx="3384550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void ParseS( )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switch (lookahead)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case a: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ParseA(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MatchToken(a);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ParseS(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break;</a:t>
            </a:r>
          </a:p>
        </p:txBody>
      </p:sp>
      <p:sp>
        <p:nvSpPr>
          <p:cNvPr id="60424" name="Rectangle 20"/>
          <p:cNvSpPr>
            <a:spLocks noChangeArrowheads="1"/>
          </p:cNvSpPr>
          <p:nvPr/>
        </p:nvSpPr>
        <p:spPr bwMode="auto">
          <a:xfrm>
            <a:off x="1187450" y="1773238"/>
            <a:ext cx="33845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A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B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800" b="1" i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932363" y="2151063"/>
            <a:ext cx="3960812" cy="405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case b,c: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ParseB(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MatchToken(b);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ParseS(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break;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case d: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MatchToken(d);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break;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default: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printf("syntax error \n")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exit(0);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0426" name="Line 22"/>
          <p:cNvSpPr>
            <a:spLocks noChangeShapeType="1"/>
          </p:cNvSpPr>
          <p:nvPr/>
        </p:nvSpPr>
        <p:spPr bwMode="auto">
          <a:xfrm>
            <a:off x="4859338" y="1916113"/>
            <a:ext cx="0" cy="46085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7" name="Rectangle 2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5" grpId="0"/>
      <p:bldP spid="4751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682625" y="1052513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接上例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构造的递归下降分析程序</a:t>
            </a:r>
            <a:endParaRPr lang="zh-CN" altLang="en-US" sz="2400" b="1" i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5364163" y="3284538"/>
            <a:ext cx="360045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 )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if (lookahead==a)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(a);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else 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("syntax error \n”);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exit(0);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795963" y="1846263"/>
            <a:ext cx="2305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zh-CN" altLang="pt-BR" b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1042988" y="2791629"/>
            <a:ext cx="3743325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void ParseB( )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if (lookahead==c)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MatchToken(c);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else if (lookahead==b) 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}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indent="266700"/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else 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printf("syntax error \n”);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exit(0);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258888" y="1774825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A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B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c</a:t>
            </a:r>
            <a:endParaRPr lang="en-US" altLang="zh-CN" sz="800" b="1" i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>
            <a:off x="5076825" y="1700213"/>
            <a:ext cx="0" cy="48244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0" grpId="0"/>
      <p:bldP spid="476171" grpId="0"/>
      <p:bldP spid="4761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7"/>
          <p:cNvSpPr txBox="1">
            <a:spLocks noChangeArrowheads="1"/>
          </p:cNvSpPr>
          <p:nvPr/>
        </p:nvSpPr>
        <p:spPr bwMode="auto">
          <a:xfrm>
            <a:off x="863600" y="1341438"/>
            <a:ext cx="8101013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上面只讨论了根据普通文法构造递归下降分析程序。实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际上，也可以将产生式右端扩展为更复杂的描述表达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式，即除了文法符号之间的连接运算之外，还可以有选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择、重复、任选以及优先括号等运算（如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EBNF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范式中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的运算），以使语法描述更加简洁，分析程序更加高效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（比较：若将其展开为普通文法，则需要引入多个非终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结符，增加多个对应的子程序）。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… | X</a:t>
            </a:r>
            <a:r>
              <a:rPr lang="en-US" altLang="zh-CN" sz="2400" i="1" baseline="-25000">
                <a:latin typeface="+mn-lt"/>
                <a:ea typeface="华文楷体" panose="02010600040101010101" pitchFamily="2" charset="-122"/>
              </a:rPr>
              <a:t>m   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多个成分之间的选择</a:t>
            </a:r>
            <a:endParaRPr lang="zh-CN" altLang="en-US" sz="2400" i="1" baseline="-25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 X }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成分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的重复（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到多次）</a:t>
            </a:r>
          </a:p>
          <a:p>
            <a:pPr lvl="1">
              <a:buFont typeface="Symbol" pitchFamily="18" charset="2"/>
              <a:buNone/>
            </a:pPr>
            <a:endParaRPr lang="zh-CN" altLang="en-US" sz="10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 X ]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成分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的任选（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次）</a:t>
            </a:r>
            <a:endParaRPr lang="zh-CN" altLang="en-US" sz="24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 X )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成分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优先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67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6246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6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611188" y="1455738"/>
            <a:ext cx="85328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将产生式右端扩展后，同样要求它的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集合，以适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应递归下降分析程序的构造方法。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… | X</a:t>
            </a:r>
            <a:r>
              <a:rPr lang="en-US" altLang="zh-CN" sz="2400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i="1" baseline="-25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 X }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 X ]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24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 X )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863600" y="1455738"/>
            <a:ext cx="810101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实际应用中的推广 </a:t>
            </a:r>
          </a:p>
          <a:p>
            <a:r>
              <a:rPr lang="zh-CN" altLang="en-US" sz="1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将产生式右端扩展后，子程序的处理过程中需要针对不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同运算选择不同的语句形式（普通文法只有连接运算，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所以只对应顺序语句）。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| 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| … |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 err="1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对应选择语句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 X }                  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对应循环语句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[ X ]                  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If-Then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语句</a:t>
            </a:r>
            <a:endParaRPr lang="zh-CN" altLang="en-US" sz="2400" i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 X )                  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Block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语句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可参考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PL/0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编译器的语法分析程序</a:t>
            </a:r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自顶向下分析举例</a:t>
            </a:r>
          </a:p>
        </p:txBody>
      </p:sp>
      <p:sp>
        <p:nvSpPr>
          <p:cNvPr id="1741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308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AB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aAb 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aaaAb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A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B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b |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bB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1312863" y="2133600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的一个自顶向下分析过程</a:t>
            </a:r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71550" y="1844675"/>
            <a:ext cx="7058025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工作原理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利用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和一个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下推栈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实现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初始时，下推栈只包含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#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；首先将文法开始符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号入栈；之后依如下步骤：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若栈顶为 终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结符，则判断当前读入的单词是否与该终结符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相匹配，若匹配，再读取下一 单词继续分析；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不匹配，则进行出错处理；（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）若栈顶为非终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结符，则根据该非终结符和当前输入单词查预测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分析表，若相应表项中是产生式（唯一的），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则将此非终结符出栈，并把产生式右部符号从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右至左入栈；若表项为空，则进行出错处理；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）重复（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）和（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），直到栈顶为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#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同时输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入也遇到结束符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#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时，分析结束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</p:txBody>
      </p:sp>
      <p:sp>
        <p:nvSpPr>
          <p:cNvPr id="655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042988" y="1776413"/>
            <a:ext cx="792162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表驱动分析程序需要的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二维表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表的每一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行 </a:t>
            </a:r>
            <a:r>
              <a:rPr kumimoji="0"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对应一个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</a:t>
            </a:r>
            <a:endParaRPr kumimoji="0" lang="zh-CN" altLang="en-US" sz="2800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表的每一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列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对应某个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终结符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或输入结束符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</a:p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表中的项 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A,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a)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表示栈顶为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下一个输入符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号为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时，可选的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产生式集合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对于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LL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）文法，可以构造出一个 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A,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a)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最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多只包含一个产生式的预测分析表，可称之为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）分析表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A,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a)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不含产生式时，对应一个出错位置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54063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</a:t>
            </a:r>
          </a:p>
        </p:txBody>
      </p:sp>
      <p:sp>
        <p:nvSpPr>
          <p:cNvPr id="66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8" name="Rectangle 11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1"/>
          <p:cNvSpPr txBox="1">
            <a:spLocks noChangeArrowheads="1"/>
          </p:cNvSpPr>
          <p:nvPr/>
        </p:nvSpPr>
        <p:spPr bwMode="auto">
          <a:xfrm>
            <a:off x="611188" y="1268413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预测分析表的构造算法</a:t>
            </a:r>
          </a:p>
        </p:txBody>
      </p:sp>
      <p:sp>
        <p:nvSpPr>
          <p:cNvPr id="675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91" name="Rectangle 17"/>
          <p:cNvSpPr>
            <a:spLocks noChangeArrowheads="1"/>
          </p:cNvSpPr>
          <p:nvPr/>
        </p:nvSpPr>
        <p:spPr bwMode="auto">
          <a:xfrm>
            <a:off x="1042988" y="2220913"/>
            <a:ext cx="7802562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对文法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的每个产生式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执行如下步骤：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对每个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，将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加入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1" i="1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]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zh-CN" sz="2800" b="1" dirty="0">
                <a:latin typeface="+mn-lt"/>
                <a:ea typeface="华文楷体" panose="02010600040101010101" pitchFamily="2" charset="-122"/>
              </a:rPr>
              <a:t>把所有无定义的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b="1" i="1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zh-CN" sz="2800" b="1" dirty="0">
                <a:latin typeface="+mn-lt"/>
                <a:ea typeface="华文楷体" panose="02010600040101010101" pitchFamily="2" charset="-122"/>
              </a:rPr>
              <a:t>标上“出错标志”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可以证明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一个文法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的预测分析表不含多重入口，当且仅当该文法是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67592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预测分析表的构造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02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9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0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1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0273" name="Rectangle 17"/>
          <p:cNvSpPr>
            <a:spLocks noChangeArrowheads="1"/>
          </p:cNvSpPr>
          <p:nvPr/>
        </p:nvSpPr>
        <p:spPr bwMode="auto">
          <a:xfrm>
            <a:off x="900113" y="1773238"/>
            <a:ext cx="4176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可构造如下预测分析表：</a:t>
            </a:r>
          </a:p>
        </p:txBody>
      </p:sp>
      <p:graphicFrame>
        <p:nvGraphicFramePr>
          <p:cNvPr id="4802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70904"/>
              </p:ext>
            </p:extLst>
          </p:nvPr>
        </p:nvGraphicFramePr>
        <p:xfrm>
          <a:off x="1454150" y="4221163"/>
          <a:ext cx="62134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903622" imgH="1939442" progId="Visio.Drawing.11">
                  <p:embed/>
                </p:oleObj>
              </mc:Choice>
              <mc:Fallback>
                <p:oleObj name="Visio" r:id="rId3" imgW="4903622" imgH="1939442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221163"/>
                        <a:ext cx="62134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2176463" y="4832350"/>
            <a:ext cx="10951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AaS</a:t>
            </a: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3386138" y="4832350"/>
            <a:ext cx="10951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BbS</a:t>
            </a: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5795963" y="4832350"/>
            <a:ext cx="7521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2339975" y="5480050"/>
            <a:ext cx="7521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80282" name="Rectangle 26"/>
          <p:cNvSpPr>
            <a:spLocks noChangeArrowheads="1"/>
          </p:cNvSpPr>
          <p:nvPr/>
        </p:nvSpPr>
        <p:spPr bwMode="auto">
          <a:xfrm>
            <a:off x="3568700" y="6127750"/>
            <a:ext cx="715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480283" name="Rectangle 27"/>
          <p:cNvSpPr>
            <a:spLocks noChangeArrowheads="1"/>
          </p:cNvSpPr>
          <p:nvPr/>
        </p:nvSpPr>
        <p:spPr bwMode="auto">
          <a:xfrm>
            <a:off x="4716463" y="6127750"/>
            <a:ext cx="73770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4500563" y="4832350"/>
            <a:ext cx="10951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BbS</a:t>
            </a:r>
          </a:p>
        </p:txBody>
      </p:sp>
      <p:sp>
        <p:nvSpPr>
          <p:cNvPr id="1040" name="Rectangle 30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  <p:sp>
        <p:nvSpPr>
          <p:cNvPr id="480287" name="Rectangle 31"/>
          <p:cNvSpPr>
            <a:spLocks noChangeArrowheads="1"/>
          </p:cNvSpPr>
          <p:nvPr/>
        </p:nvSpPr>
        <p:spPr bwMode="auto">
          <a:xfrm>
            <a:off x="5435600" y="1916113"/>
            <a:ext cx="295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zh-CN" altLang="pt-BR" b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0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8" grpId="0"/>
      <p:bldP spid="480279" grpId="0"/>
      <p:bldP spid="480280" grpId="0"/>
      <p:bldP spid="480281" grpId="0"/>
      <p:bldP spid="480282" grpId="0"/>
      <p:bldP spid="480283" grpId="0"/>
      <p:bldP spid="480285" grpId="0"/>
      <p:bldP spid="4802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表驱动预测分析程序分析算法</a:t>
            </a:r>
          </a:p>
        </p:txBody>
      </p:sp>
      <p:sp>
        <p:nvSpPr>
          <p:cNvPr id="68611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2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4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5" name="Rectangle 18"/>
          <p:cNvSpPr>
            <a:spLocks noChangeArrowheads="1"/>
          </p:cNvSpPr>
          <p:nvPr/>
        </p:nvSpPr>
        <p:spPr bwMode="auto">
          <a:xfrm>
            <a:off x="1258888" y="1844675"/>
            <a:ext cx="77057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初始时‘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#’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入栈，然后文法开始符号入栈；首个输入符号读进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flag =TRUE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while (flag)  do   {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栈顶符号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出栈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并放在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中；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if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 {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if 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==a)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把下一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个输入符号读进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else ERROR;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}    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else if 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==‘#’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if  (a==‘#’)  flag = FALSE;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else ERROR;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}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else if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 == {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})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K-1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,…,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依次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进栈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 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else  ERROR;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/*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分析成功，过程完毕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／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6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1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2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2070" name="Line 27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071" name="Line 28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072" name="Line 29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82334" name="Rectangle 30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35" name="Rectangle 31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482336" name="Rectangle 32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aabd#</a:t>
            </a:r>
          </a:p>
        </p:txBody>
      </p:sp>
      <p:grpSp>
        <p:nvGrpSpPr>
          <p:cNvPr id="2061" name="Group 35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2050" name="Object 1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Rectangle 1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2064" name="Rectangle 2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2065" name="Rectangle 2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2066" name="Rectangle 2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67" name="Rectangle 2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2068" name="Rectangle 2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2069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2062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4" grpId="0"/>
      <p:bldP spid="482335" grpId="0"/>
      <p:bldP spid="4823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076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7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8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9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3081" name="Group 27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3096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097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098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3082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60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3084" name="Rectangle 33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aabd#</a:t>
            </a:r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8336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3087" name="Group 3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3074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3090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3091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3092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3093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3094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3095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3088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60" grpId="0"/>
      <p:bldP spid="483362" grpId="0"/>
      <p:bldP spid="48336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410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4105" name="Group 27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4120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1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06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4107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4108" name="Rectangle 33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aabd#</a:t>
            </a:r>
          </a:p>
        </p:txBody>
      </p:sp>
      <p:sp>
        <p:nvSpPr>
          <p:cNvPr id="4109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5264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</a:p>
        </p:txBody>
      </p:sp>
      <p:grpSp>
        <p:nvGrpSpPr>
          <p:cNvPr id="4111" name="Group 3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4098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AaS</a:t>
              </a:r>
            </a:p>
          </p:txBody>
        </p:sp>
        <p:sp>
          <p:nvSpPr>
            <p:cNvPr id="4114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BbS</a:t>
              </a:r>
            </a:p>
          </p:txBody>
        </p:sp>
        <p:sp>
          <p:nvSpPr>
            <p:cNvPr id="4115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d</a:t>
              </a:r>
            </a:p>
          </p:txBody>
        </p:sp>
        <p:sp>
          <p:nvSpPr>
            <p:cNvPr id="4116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a</a:t>
              </a:r>
            </a:p>
          </p:txBody>
        </p:sp>
        <p:sp>
          <p:nvSpPr>
            <p:cNvPr id="4117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>
                  <a:sym typeface="Symbol" pitchFamily="18" charset="2"/>
                </a:rPr>
                <a:t></a:t>
              </a:r>
            </a:p>
          </p:txBody>
        </p:sp>
        <p:sp>
          <p:nvSpPr>
            <p:cNvPr id="4118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>
                  <a:sym typeface="Symbol" pitchFamily="18" charset="2"/>
                </a:rPr>
                <a:t>c</a:t>
              </a:r>
            </a:p>
          </p:txBody>
        </p:sp>
        <p:sp>
          <p:nvSpPr>
            <p:cNvPr id="4119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BbS</a:t>
              </a:r>
            </a:p>
          </p:txBody>
        </p:sp>
      </p:grpSp>
      <p:sp>
        <p:nvSpPr>
          <p:cNvPr id="4112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51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5129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3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31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132" name="Rectangle 25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abd#</a:t>
            </a:r>
          </a:p>
        </p:txBody>
      </p:sp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5134" name="Group 28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5122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5137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5138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5139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5140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141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5135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5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6156" name="Rectangle 25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bd#</a:t>
            </a:r>
          </a:p>
        </p:txBody>
      </p:sp>
      <p:grpSp>
        <p:nvGrpSpPr>
          <p:cNvPr id="6157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614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616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616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616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616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616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616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615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/>
          <p:cNvSpPr>
            <a:spLocks noChangeArrowheads="1"/>
          </p:cNvSpPr>
          <p:nvPr/>
        </p:nvSpPr>
        <p:spPr bwMode="auto">
          <a:xfrm>
            <a:off x="1116013" y="2276475"/>
            <a:ext cx="75596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两类非确定性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1000" b="1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在每一步推导中，选择对哪一个非终结符、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哪一个产生式都可能是非确定的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分析成功的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结果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：得到一个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推导</a:t>
            </a: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一般方法</a:t>
            </a:r>
          </a:p>
        </p:txBody>
      </p:sp>
      <p:sp>
        <p:nvSpPr>
          <p:cNvPr id="1843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26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719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19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19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9" name="Rectangle 25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bd#</a:t>
            </a: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486428" name="Rectangle 28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7183" name="Group 29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7170" name="Object 30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31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7186" name="Rectangle 32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7187" name="Rectangle 33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7188" name="Rectangle 34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7189" name="Rectangle 35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7190" name="Rectangle 36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7191" name="Rectangle 37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7184" name="Rectangle 38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6" grpId="0"/>
      <p:bldP spid="486427" grpId="0"/>
      <p:bldP spid="4864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819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8201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3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bd#</a:t>
            </a:r>
          </a:p>
        </p:txBody>
      </p:sp>
      <p:sp>
        <p:nvSpPr>
          <p:cNvPr id="8204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8205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8206" name="Group 28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8194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8209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8210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8211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8212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8213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8214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8207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d#</a:t>
            </a:r>
          </a:p>
        </p:txBody>
      </p:sp>
      <p:sp>
        <p:nvSpPr>
          <p:cNvPr id="9228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grpSp>
        <p:nvGrpSpPr>
          <p:cNvPr id="9229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9218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9232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9233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9234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9235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9236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9237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9230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024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10249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d#</a:t>
            </a:r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grpSp>
        <p:nvGrpSpPr>
          <p:cNvPr id="10253" name="Group 2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0242" name="Object 2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28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10257" name="Rectangle 30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0258" name="Rectangle 31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0259" name="Rectangle 3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0260" name="Rectangle 33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10261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10254" name="Rectangle 3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1268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11273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5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6156325" y="3284538"/>
            <a:ext cx="48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</a:t>
            </a:r>
            <a:endParaRPr lang="en-US" altLang="zh-CN" sz="28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1277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126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Visio" r:id="rId4" imgW="4920511" imgH="1941591" progId="Visio.Drawing.11">
                    <p:embed/>
                  </p:oleObj>
                </mc:Choice>
                <mc:Fallback>
                  <p:oleObj name="Visio" r:id="rId4" imgW="4920511" imgH="19415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1128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1128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128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28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128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1128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6"/>
          <p:cNvSpPr>
            <a:spLocks noChangeArrowheads="1"/>
          </p:cNvSpPr>
          <p:nvPr/>
        </p:nvSpPr>
        <p:spPr bwMode="auto">
          <a:xfrm>
            <a:off x="1116013" y="2276475"/>
            <a:ext cx="767715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文法通常不含左递归和左公因子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许多文法在消除左递归和提取左公因子后可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以变换为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但不含左递归和左公因子的文法不一定都是</a:t>
            </a:r>
          </a:p>
          <a:p>
            <a:pP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6963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文法变换：消除左递归、提取左公因子</a:t>
            </a:r>
          </a:p>
        </p:txBody>
      </p:sp>
      <p:sp>
        <p:nvSpPr>
          <p:cNvPr id="6963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3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3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3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40" name="Rectangle 22"/>
          <p:cNvSpPr>
            <a:spLocks noChangeArrowheads="1"/>
          </p:cNvSpPr>
          <p:nvPr/>
        </p:nvSpPr>
        <p:spPr bwMode="auto">
          <a:xfrm>
            <a:off x="1476375" y="188913"/>
            <a:ext cx="23034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左递归消除规则</a:t>
            </a:r>
          </a:p>
        </p:txBody>
      </p:sp>
      <p:sp>
        <p:nvSpPr>
          <p:cNvPr id="70660" name="Rectangle 11"/>
          <p:cNvSpPr>
            <a:spLocks noChangeArrowheads="1"/>
          </p:cNvSpPr>
          <p:nvPr/>
        </p:nvSpPr>
        <p:spPr bwMode="auto">
          <a:xfrm>
            <a:off x="1187450" y="1989138"/>
            <a:ext cx="7632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消除直接左递归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对形如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P 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的产生式，其中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非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，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不以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打头，                 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可改写为：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Q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        Q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为新增加的非终结符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828675" y="10525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左递归消除规则</a:t>
            </a:r>
          </a:p>
        </p:txBody>
      </p:sp>
      <p:sp>
        <p:nvSpPr>
          <p:cNvPr id="716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1187450" y="1773238"/>
            <a:ext cx="777716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消除直接左递归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对更一般的形如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 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的一组产生式，其中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b="1" i="1" baseline="-25000"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）不为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，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i="1" baseline="-25000">
                <a:latin typeface="+mn-lt"/>
                <a:ea typeface="华文楷体" panose="02010600040101010101" pitchFamily="2" charset="-122"/>
              </a:rPr>
              <a:t>j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不以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打头，                  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可改写为：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Q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为新增加的非终结符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270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0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1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1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1547813" y="2209800"/>
            <a:ext cx="7272337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原文法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G[ E]:  E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E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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          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          F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(E)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消除左递归后的文法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G’[ E]: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(1)    E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       (2)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(3) 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(4)   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FT’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(5)  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FT’    (6)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(7)    F → (E)        (8)   F →a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755650" y="11938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左递归消除规则</a:t>
            </a:r>
          </a:p>
        </p:txBody>
      </p:sp>
      <p:sp>
        <p:nvSpPr>
          <p:cNvPr id="7373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1187450" y="1844675"/>
            <a:ext cx="777716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消除一般左递归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对无回路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(A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b="1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、无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产生式的文法，通过下列步骤可消除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一般左递归（包括直接和间接左递归）：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）以某种顺序将文法非终结符排列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1 ,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2 …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for i = 1 , n  do 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         for j=1,i-1 do   {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r 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r…   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反复替代形如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的规则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其中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j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…  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是关于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的全部产生式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消除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规则的直接左递归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）化简由（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）得到的文法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617538" y="117792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4860925" y="2565400"/>
            <a:ext cx="3671888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aaaAbB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回溯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复杂度很高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失败条件较复杂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403350" y="2998788"/>
            <a:ext cx="27368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aA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bB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174750" y="1901825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的一个自顶向下分析过程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92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47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1187450" y="1849438"/>
            <a:ext cx="756126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原文法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G[S]:  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PQ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P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QS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Q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SP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非终结符排序为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，按造消除一般左递归的方法，进行如下变换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1908175" y="4076700"/>
            <a:ext cx="18125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SP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c</a:t>
            </a: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5651500" y="4076700"/>
            <a:ext cx="316865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果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</a:p>
          <a:p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PQ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 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QS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bQPR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aPR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cR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R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SQPR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DD3255-1DCA-4432-817A-8A9C335D01E2}"/>
              </a:ext>
            </a:extLst>
          </p:cNvPr>
          <p:cNvGrpSpPr/>
          <p:nvPr/>
        </p:nvGrpSpPr>
        <p:grpSpPr>
          <a:xfrm>
            <a:off x="1402879" y="4627566"/>
            <a:ext cx="2954809" cy="461963"/>
            <a:chOff x="1402879" y="4627566"/>
            <a:chExt cx="2954809" cy="461963"/>
          </a:xfrm>
        </p:grpSpPr>
        <p:sp>
          <p:nvSpPr>
            <p:cNvPr id="74770" name="Rectangle 12"/>
            <p:cNvSpPr>
              <a:spLocks noChangeArrowheads="1"/>
            </p:cNvSpPr>
            <p:nvPr/>
          </p:nvSpPr>
          <p:spPr bwMode="auto">
            <a:xfrm>
              <a:off x="1908175" y="4627566"/>
              <a:ext cx="2449513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PQP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aP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c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" name="AutoShape 25">
              <a:extLst>
                <a:ext uri="{FF2B5EF4-FFF2-40B4-BE49-F238E27FC236}">
                  <a16:creationId xmlns:a16="http://schemas.microsoft.com/office/drawing/2014/main" id="{EB41E09E-B864-4FA0-BF57-CFE6A34D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79" y="4797276"/>
              <a:ext cx="504825" cy="215900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816BA-6DF1-4A39-8046-441274357AA0}"/>
              </a:ext>
            </a:extLst>
          </p:cNvPr>
          <p:cNvGrpSpPr/>
          <p:nvPr/>
        </p:nvGrpSpPr>
        <p:grpSpPr>
          <a:xfrm>
            <a:off x="1402879" y="5775327"/>
            <a:ext cx="3589809" cy="830263"/>
            <a:chOff x="1402879" y="5775327"/>
            <a:chExt cx="3589809" cy="830263"/>
          </a:xfrm>
        </p:grpSpPr>
        <p:sp>
          <p:nvSpPr>
            <p:cNvPr id="74766" name="Rectangle 15"/>
            <p:cNvSpPr>
              <a:spLocks noChangeArrowheads="1"/>
            </p:cNvSpPr>
            <p:nvPr/>
          </p:nvSpPr>
          <p:spPr bwMode="auto">
            <a:xfrm>
              <a:off x="1908175" y="5775327"/>
              <a:ext cx="3084513" cy="8302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bQPR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aPR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cR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R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SQPR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</a:t>
              </a:r>
            </a:p>
          </p:txBody>
        </p:sp>
        <p:sp>
          <p:nvSpPr>
            <p:cNvPr id="8" name="AutoShape 25">
              <a:extLst>
                <a:ext uri="{FF2B5EF4-FFF2-40B4-BE49-F238E27FC236}">
                  <a16:creationId xmlns:a16="http://schemas.microsoft.com/office/drawing/2014/main" id="{6E92BDCE-16A5-444E-B525-0DDA841B8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79" y="5877272"/>
              <a:ext cx="504825" cy="215900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0E7AA6-1BC8-485C-9B4A-1FDECEF5FADC}"/>
              </a:ext>
            </a:extLst>
          </p:cNvPr>
          <p:cNvGrpSpPr/>
          <p:nvPr/>
        </p:nvGrpSpPr>
        <p:grpSpPr>
          <a:xfrm>
            <a:off x="1403648" y="5157792"/>
            <a:ext cx="4163715" cy="461963"/>
            <a:chOff x="1403648" y="5157792"/>
            <a:chExt cx="4163715" cy="461963"/>
          </a:xfrm>
        </p:grpSpPr>
        <p:sp>
          <p:nvSpPr>
            <p:cNvPr id="74768" name="Rectangle 14"/>
            <p:cNvSpPr>
              <a:spLocks noChangeArrowheads="1"/>
            </p:cNvSpPr>
            <p:nvPr/>
          </p:nvSpPr>
          <p:spPr bwMode="auto">
            <a:xfrm>
              <a:off x="1908175" y="5157792"/>
              <a:ext cx="3659188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QSQP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bQP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aP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c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0ADFC8FB-3BE4-4FD4-A464-3AB576A55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301208"/>
              <a:ext cx="504825" cy="215900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7" grpId="0"/>
      <p:bldP spid="50587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792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578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827088" y="1700213"/>
            <a:ext cx="77057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原文法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G[S]:  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PQ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           P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QS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           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SP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按造非终结符的另一种排序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，依消除一般左递归的方法，进行如下变换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1908175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QS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b</a:t>
            </a:r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684213" y="5041900"/>
            <a:ext cx="3887787" cy="1555750"/>
          </a:xfrm>
          <a:prstGeom prst="rect">
            <a:avLst/>
          </a:prstGeom>
          <a:noFill/>
          <a:ln w="3175" cap="rnd" algn="ctr">
            <a:solidFill>
              <a:srgbClr val="8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</a:t>
            </a:r>
            <a:r>
              <a:rPr lang="zh-CN" altLang="en-US" sz="24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果</a:t>
            </a:r>
            <a:r>
              <a:rPr lang="zh-CN" altLang="en-US" sz="2400" b="1" dirty="0">
                <a:solidFill>
                  <a:srgbClr val="800080"/>
                </a:solidFill>
                <a:latin typeface="华文楷体" panose="02010600040101010101" pitchFamily="2" charset="-122"/>
              </a:rPr>
              <a:t> </a:t>
            </a:r>
            <a:r>
              <a:rPr lang="en-US" altLang="zh-CN" sz="2400" dirty="0"/>
              <a:t>S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cSQR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bQR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aR</a:t>
            </a:r>
            <a:endParaRPr lang="en-US" altLang="zh-CN" sz="2400" dirty="0"/>
          </a:p>
          <a:p>
            <a:r>
              <a:rPr lang="en-US" altLang="zh-CN" sz="2400" dirty="0"/>
              <a:t>         P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SPS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cS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b</a:t>
            </a:r>
            <a:endParaRPr lang="en-US" altLang="zh-CN" sz="2400" dirty="0"/>
          </a:p>
          <a:p>
            <a:r>
              <a:rPr lang="en-US" altLang="zh-CN" sz="2400" dirty="0"/>
              <a:t>         Q </a:t>
            </a:r>
            <a:r>
              <a:rPr lang="en-US" altLang="zh-CN" sz="2400" b="1" dirty="0">
                <a:sym typeface="Symbol" pitchFamily="18" charset="2"/>
              </a:rPr>
              <a:t> </a:t>
            </a:r>
            <a:r>
              <a:rPr lang="en-US" altLang="zh-CN" sz="2400" dirty="0"/>
              <a:t>SP 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dirty="0"/>
              <a:t> c</a:t>
            </a:r>
          </a:p>
          <a:p>
            <a:r>
              <a:rPr lang="en-US" altLang="zh-CN" sz="2400" dirty="0"/>
              <a:t>         R </a:t>
            </a:r>
            <a:r>
              <a:rPr lang="en-US" altLang="zh-CN" sz="2400" b="1" dirty="0">
                <a:sym typeface="Symbol" pitchFamily="18" charset="2"/>
              </a:rPr>
              <a:t> </a:t>
            </a:r>
            <a:r>
              <a:rPr lang="en-US" altLang="zh-CN" sz="2400" dirty="0"/>
              <a:t>PSQR 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itchFamily="18" charset="2"/>
              </a:rPr>
              <a:t>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03350" y="4365625"/>
            <a:ext cx="2865438" cy="457200"/>
            <a:chOff x="884" y="2915"/>
            <a:chExt cx="1805" cy="288"/>
          </a:xfrm>
        </p:grpSpPr>
        <p:sp>
          <p:nvSpPr>
            <p:cNvPr id="75797" name="Rectangle 14"/>
            <p:cNvSpPr>
              <a:spLocks noChangeArrowheads="1"/>
            </p:cNvSpPr>
            <p:nvPr/>
          </p:nvSpPr>
          <p:spPr bwMode="auto">
            <a:xfrm>
              <a:off x="1202" y="2915"/>
              <a:ext cx="1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P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SPS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cS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b</a:t>
              </a:r>
            </a:p>
          </p:txBody>
        </p:sp>
        <p:sp>
          <p:nvSpPr>
            <p:cNvPr id="75798" name="AutoShape 1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508950" name="Rectangle 22"/>
          <p:cNvSpPr>
            <a:spLocks noChangeArrowheads="1"/>
          </p:cNvSpPr>
          <p:nvPr/>
        </p:nvSpPr>
        <p:spPr bwMode="auto">
          <a:xfrm>
            <a:off x="5611813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PQ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a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6988" y="4437063"/>
            <a:ext cx="3929063" cy="457200"/>
            <a:chOff x="884" y="2915"/>
            <a:chExt cx="2475" cy="288"/>
          </a:xfrm>
        </p:grpSpPr>
        <p:sp>
          <p:nvSpPr>
            <p:cNvPr id="75795" name="Rectangle 24"/>
            <p:cNvSpPr>
              <a:spLocks noChangeArrowheads="1"/>
            </p:cNvSpPr>
            <p:nvPr/>
          </p:nvSpPr>
          <p:spPr bwMode="auto">
            <a:xfrm>
              <a:off x="1202" y="2915"/>
              <a:ext cx="215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SPSQ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cSQ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bQ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a</a:t>
              </a:r>
            </a:p>
          </p:txBody>
        </p:sp>
        <p:sp>
          <p:nvSpPr>
            <p:cNvPr id="75796" name="AutoShape 2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06990" y="4941891"/>
            <a:ext cx="3560763" cy="941388"/>
            <a:chOff x="3127" y="3355"/>
            <a:chExt cx="2243" cy="593"/>
          </a:xfrm>
        </p:grpSpPr>
        <p:grpSp>
          <p:nvGrpSpPr>
            <p:cNvPr id="75791" name="Group 29"/>
            <p:cNvGrpSpPr>
              <a:grpSpLocks/>
            </p:cNvGrpSpPr>
            <p:nvPr/>
          </p:nvGrpSpPr>
          <p:grpSpPr bwMode="auto">
            <a:xfrm>
              <a:off x="3127" y="3355"/>
              <a:ext cx="2243" cy="288"/>
              <a:chOff x="884" y="2915"/>
              <a:chExt cx="2243" cy="288"/>
            </a:xfrm>
          </p:grpSpPr>
          <p:sp>
            <p:nvSpPr>
              <p:cNvPr id="75793" name="Rectangle 30"/>
              <p:cNvSpPr>
                <a:spLocks noChangeArrowheads="1"/>
              </p:cNvSpPr>
              <p:nvPr/>
            </p:nvSpPr>
            <p:spPr bwMode="auto">
              <a:xfrm>
                <a:off x="1202" y="2915"/>
                <a:ext cx="1925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S </a:t>
                </a:r>
                <a:r>
                  <a:rPr lang="en-US" altLang="zh-CN" sz="2400" b="1">
                    <a:sym typeface="Symbol" pitchFamily="18" charset="2"/>
                  </a:rPr>
                  <a:t> </a:t>
                </a:r>
                <a:r>
                  <a:rPr lang="en-US" altLang="zh-CN" sz="2400"/>
                  <a:t>cSQR</a:t>
                </a:r>
                <a:r>
                  <a:rPr lang="en-US" altLang="zh-CN" sz="2400" b="1">
                    <a:sym typeface="Symbol" pitchFamily="18" charset="2"/>
                  </a:rPr>
                  <a:t></a:t>
                </a:r>
                <a:r>
                  <a:rPr lang="en-US" altLang="zh-CN" sz="2400"/>
                  <a:t>bQR</a:t>
                </a:r>
                <a:r>
                  <a:rPr lang="en-US" altLang="zh-CN" sz="2400" b="1">
                    <a:sym typeface="Symbol" pitchFamily="18" charset="2"/>
                  </a:rPr>
                  <a:t></a:t>
                </a:r>
                <a:r>
                  <a:rPr lang="en-US" altLang="zh-CN" sz="2400"/>
                  <a:t>aR</a:t>
                </a:r>
              </a:p>
            </p:txBody>
          </p:sp>
          <p:sp>
            <p:nvSpPr>
              <p:cNvPr id="75794" name="AutoShape 31"/>
              <p:cNvSpPr>
                <a:spLocks noChangeArrowheads="1"/>
              </p:cNvSpPr>
              <p:nvPr/>
            </p:nvSpPr>
            <p:spPr bwMode="auto">
              <a:xfrm>
                <a:off x="884" y="3022"/>
                <a:ext cx="318" cy="136"/>
              </a:xfrm>
              <a:prstGeom prst="notchedRightArrow">
                <a:avLst>
                  <a:gd name="adj1" fmla="val 50000"/>
                  <a:gd name="adj2" fmla="val 58456"/>
                </a:avLst>
              </a:prstGeom>
              <a:noFill/>
              <a:ln w="9525" algn="ctr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792" name="Rectangle 32"/>
            <p:cNvSpPr>
              <a:spLocks noChangeArrowheads="1"/>
            </p:cNvSpPr>
            <p:nvPr/>
          </p:nvSpPr>
          <p:spPr bwMode="auto">
            <a:xfrm>
              <a:off x="3445" y="3657"/>
              <a:ext cx="14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R </a:t>
              </a:r>
              <a:r>
                <a:rPr lang="en-US" altLang="zh-CN" sz="2400" b="1" dirty="0">
                  <a:sym typeface="Symbol" pitchFamily="18" charset="2"/>
                </a:rPr>
                <a:t> </a:t>
              </a:r>
              <a:r>
                <a:rPr lang="en-US" altLang="zh-CN" sz="2400" dirty="0"/>
                <a:t>PSQR </a:t>
              </a:r>
              <a:r>
                <a:rPr lang="en-US" altLang="zh-CN" sz="2400" b="1" dirty="0">
                  <a:sym typeface="Symbol" pitchFamily="18" charset="2"/>
                </a:rPr>
                <a:t></a:t>
              </a:r>
              <a:r>
                <a:rPr lang="en-US" altLang="zh-CN" sz="2400" dirty="0"/>
                <a:t> </a:t>
              </a:r>
              <a:r>
                <a:rPr lang="en-US" altLang="zh-CN" sz="2400" b="1" dirty="0">
                  <a:sym typeface="Symbol" pitchFamily="18" charset="2"/>
                </a:rPr>
                <a:t>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9" grpId="0"/>
      <p:bldP spid="508940" grpId="0" animBg="1"/>
      <p:bldP spid="50895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68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提取左公因子规则</a:t>
            </a:r>
          </a:p>
        </p:txBody>
      </p:sp>
      <p:sp>
        <p:nvSpPr>
          <p:cNvPr id="76808" name="Rectangle 14"/>
          <p:cNvSpPr>
            <a:spLocks noChangeArrowheads="1"/>
          </p:cNvSpPr>
          <p:nvPr/>
        </p:nvSpPr>
        <p:spPr bwMode="auto">
          <a:xfrm>
            <a:off x="1187450" y="2276475"/>
            <a:ext cx="76327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对形如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αβ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的一对产生式，可用如下三个产生式替换：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        Q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为新增加的未出现过的非终结符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78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提取左公因子规则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1223963" y="2205038"/>
            <a:ext cx="745172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一般含有左公因子的产生式形如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αβ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m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                         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其中，每个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不以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开头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提取左公共因子，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产生式改写成：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sz="2800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m</a:t>
            </a: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88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1476375" y="2133600"/>
            <a:ext cx="7272338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G(S):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提取左公因子后，可改写为文法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G’(S)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e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</p:txBody>
      </p:sp>
      <p:sp>
        <p:nvSpPr>
          <p:cNvPr id="78856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提取左公因子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7987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827088" y="1336675"/>
            <a:ext cx="79200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许多文法在消除左递归和提取左公因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子后可以变换为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79880" name="Rectangle 11"/>
          <p:cNvSpPr>
            <a:spLocks noChangeArrowheads="1"/>
          </p:cNvSpPr>
          <p:nvPr/>
        </p:nvSpPr>
        <p:spPr bwMode="auto">
          <a:xfrm>
            <a:off x="1331913" y="2492375"/>
            <a:ext cx="69834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可验证如下文法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G[E]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是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(1)    E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       (2)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(3) 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(4)   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FT’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(5)  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FT’    (6)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(7)    F → (E)        (8)   F →a</a:t>
            </a: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8089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举例：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不含左递归和左公因子的文法</a:t>
            </a:r>
          </a:p>
          <a:p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                不一定是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4716463" y="2709863"/>
            <a:ext cx="410527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First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集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集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A : {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}     S: {#,e}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eS:   {e}              A: {#,e}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b      {b}              C: { t 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M[A,e] = {A→e 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A→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1116013" y="2636838"/>
            <a:ext cx="3313112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     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提取左公因子后：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e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8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8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98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9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98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8192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问题探讨</a:t>
            </a:r>
          </a:p>
          <a:p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    某些非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的文法也可采用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分析方法</a:t>
            </a:r>
          </a:p>
        </p:txBody>
      </p:sp>
      <p:sp>
        <p:nvSpPr>
          <p:cNvPr id="81928" name="Rectangle 11"/>
          <p:cNvSpPr>
            <a:spLocks noChangeArrowheads="1"/>
          </p:cNvSpPr>
          <p:nvPr/>
        </p:nvSpPr>
        <p:spPr bwMode="auto">
          <a:xfrm>
            <a:off x="5111750" y="1557338"/>
            <a:ext cx="378142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M[A,e] = {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e 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}</a:t>
            </a:r>
          </a:p>
        </p:txBody>
      </p:sp>
      <p:sp>
        <p:nvSpPr>
          <p:cNvPr id="81929" name="Rectangle 12"/>
          <p:cNvSpPr>
            <a:spLocks noChangeArrowheads="1"/>
          </p:cNvSpPr>
          <p:nvPr/>
        </p:nvSpPr>
        <p:spPr bwMode="auto">
          <a:xfrm>
            <a:off x="1116013" y="2709863"/>
            <a:ext cx="331311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C t 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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C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提取左公因子后：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e 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29138" y="4292600"/>
            <a:ext cx="3463925" cy="817563"/>
            <a:chOff x="2694" y="3566"/>
            <a:chExt cx="2182" cy="515"/>
          </a:xfrm>
        </p:grpSpPr>
        <p:sp>
          <p:nvSpPr>
            <p:cNvPr id="81931" name="Rectangle 13"/>
            <p:cNvSpPr>
              <a:spLocks noChangeArrowheads="1"/>
            </p:cNvSpPr>
            <p:nvPr/>
          </p:nvSpPr>
          <p:spPr bwMode="auto">
            <a:xfrm>
              <a:off x="2694" y="3793"/>
              <a:ext cx="8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优先使用</a:t>
              </a:r>
            </a:p>
          </p:txBody>
        </p:sp>
        <p:sp>
          <p:nvSpPr>
            <p:cNvPr id="81932" name="Line 14"/>
            <p:cNvSpPr>
              <a:spLocks noChangeShapeType="1"/>
            </p:cNvSpPr>
            <p:nvPr/>
          </p:nvSpPr>
          <p:spPr bwMode="auto">
            <a:xfrm flipV="1">
              <a:off x="3515" y="3566"/>
              <a:ext cx="635" cy="27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1933" name="Line 15"/>
            <p:cNvSpPr>
              <a:spLocks noChangeShapeType="1"/>
            </p:cNvSpPr>
            <p:nvPr/>
          </p:nvSpPr>
          <p:spPr bwMode="auto">
            <a:xfrm flipV="1">
              <a:off x="4150" y="3566"/>
              <a:ext cx="726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294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Text Box 17"/>
          <p:cNvSpPr txBox="1">
            <a:spLocks noChangeArrowheads="1"/>
          </p:cNvSpPr>
          <p:nvPr/>
        </p:nvSpPr>
        <p:spPr bwMode="auto">
          <a:xfrm>
            <a:off x="827088" y="1403350"/>
            <a:ext cx="77057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错误处理的原则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尽可能准确指出错误位置和错误属性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尽可能进行校正</a:t>
            </a: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1116013" y="2276475"/>
            <a:ext cx="6480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介绍一种短语层错误恢复技术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表驱动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介绍一种简单的应急错误恢复技术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预测分析中的出错处理</a:t>
            </a:r>
          </a:p>
        </p:txBody>
      </p:sp>
      <p:sp>
        <p:nvSpPr>
          <p:cNvPr id="8397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116013" y="1911350"/>
            <a:ext cx="767715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仅有产生式选择是非确定的</a:t>
            </a:r>
          </a:p>
          <a:p>
            <a:pPr>
              <a:buClrTx/>
            </a:pPr>
            <a:endParaRPr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在每一步推导中，总是对最左边的非终结符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进行替换，但选择哪一个产生式是非确定的</a:t>
            </a:r>
          </a:p>
          <a:p>
            <a:pPr>
              <a:buClrTx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分析成功的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：得到一个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最左推导</a:t>
            </a:r>
          </a:p>
          <a:p>
            <a:pPr>
              <a:buClrTx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：每个合法的句子都存在至少一个起始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于开始符号的最左推导；一个终结符串，只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要存在一个起始于开始符号的最左推导，它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就是一个合法的句子</a:t>
            </a:r>
          </a:p>
          <a:p>
            <a:pPr>
              <a:buClrTx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从左向右扫描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输入单词，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失败条件较简单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改进的方法</a:t>
            </a:r>
          </a:p>
        </p:txBody>
      </p:sp>
      <p:sp>
        <p:nvSpPr>
          <p:cNvPr id="2048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1116013" y="2276475"/>
            <a:ext cx="7677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出错报告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error reporting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栈顶的终结符与当前输入符不匹配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非终结符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于栈顶，面临的输入符为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Tx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但分析表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A,a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为空</a:t>
            </a:r>
            <a:endParaRPr lang="zh-CN" altLang="en-US" sz="24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4995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分析中的错误处理</a:t>
            </a:r>
          </a:p>
        </p:txBody>
      </p:sp>
      <p:sp>
        <p:nvSpPr>
          <p:cNvPr id="84996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Rectangle 11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1042988" y="1989138"/>
            <a:ext cx="78486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简单的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应急恢复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panic-mode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error recovery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跳过输入串中的一些符号直至遇到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同步符号  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synchronizing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token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为止</a:t>
            </a:r>
          </a:p>
          <a:p>
            <a:pPr lvl="1"/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同步符号的选择：</a:t>
            </a:r>
          </a:p>
          <a:p>
            <a:pPr lvl="1"/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把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中的所有符号作为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的同步符号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跳过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输入串中的一些符号直至遇到这些“同步符号”，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把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从栈中弹出，可使分析继续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把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中的符号加到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的同步符号集，当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中的符号在输入中出现时，可根据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恢复分析</a:t>
            </a:r>
          </a:p>
        </p:txBody>
      </p:sp>
      <p:sp>
        <p:nvSpPr>
          <p:cNvPr id="8601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3" name="Rectangle 11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6024" name="Text Box 12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分析中的错误处理</a:t>
            </a: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827088" y="2349500"/>
            <a:ext cx="81375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在进入某个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语法单位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时，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检查当前符号是否属于进</a:t>
            </a:r>
            <a:endParaRPr lang="zh-CN" altLang="en-US" sz="24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入该语法单位需要的符号集合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BeginSym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若不属</a:t>
            </a:r>
            <a:endParaRPr lang="zh-CN" altLang="en-US" sz="24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于，则报错，并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滤去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补救的符号集合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外的所有符号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在语法单位分析结束时，检查当前符号是否属于离开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该语法单位时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需要的符号集合</a:t>
            </a:r>
            <a:r>
              <a:rPr lang="zh-CN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End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若不属于，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则报错，并滤去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补救的符号集合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外的所有符号</a:t>
            </a: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1835150" y="5157788"/>
            <a:ext cx="53292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╳╳╳╳╳╳╳╳╳╳╳╳╳╳╳╳╳╳╳</a:t>
            </a: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2339975" y="6140450"/>
            <a:ext cx="2087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进入时的检查</a:t>
            </a:r>
          </a:p>
        </p:txBody>
      </p:sp>
      <p:sp>
        <p:nvSpPr>
          <p:cNvPr id="87049" name="Rectangle 11"/>
          <p:cNvSpPr>
            <a:spLocks noChangeArrowheads="1"/>
          </p:cNvSpPr>
          <p:nvPr/>
        </p:nvSpPr>
        <p:spPr bwMode="auto">
          <a:xfrm>
            <a:off x="4716463" y="6119813"/>
            <a:ext cx="2022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离开时的检查</a:t>
            </a: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 flipV="1">
            <a:off x="3276600" y="5589588"/>
            <a:ext cx="0" cy="5762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51" name="Line 13"/>
          <p:cNvSpPr>
            <a:spLocks noChangeShapeType="1"/>
          </p:cNvSpPr>
          <p:nvPr/>
        </p:nvSpPr>
        <p:spPr bwMode="auto">
          <a:xfrm flipV="1">
            <a:off x="5724525" y="5589588"/>
            <a:ext cx="0" cy="5762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52" name="Rectangle 1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7053" name="Text Box 15"/>
          <p:cNvSpPr txBox="1">
            <a:spLocks noChangeArrowheads="1"/>
          </p:cNvSpPr>
          <p:nvPr/>
        </p:nvSpPr>
        <p:spPr bwMode="auto">
          <a:xfrm>
            <a:off x="827088" y="1190625"/>
            <a:ext cx="7848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短语层恢复可采取的流程</a:t>
            </a: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70" name="Rectangle 5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8071" name="Text Box 51"/>
          <p:cNvSpPr txBox="1">
            <a:spLocks noChangeArrowheads="1"/>
          </p:cNvSpPr>
          <p:nvPr/>
        </p:nvSpPr>
        <p:spPr bwMode="auto">
          <a:xfrm>
            <a:off x="395288" y="1052513"/>
            <a:ext cx="61928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短语层恢复可采取的流程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2" name="AutoShape 56"/>
          <p:cNvSpPr>
            <a:spLocks noChangeArrowheads="1"/>
          </p:cNvSpPr>
          <p:nvPr/>
        </p:nvSpPr>
        <p:spPr bwMode="auto">
          <a:xfrm>
            <a:off x="1560513" y="2506831"/>
            <a:ext cx="1728787" cy="1406188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393" name="Line 57"/>
          <p:cNvSpPr>
            <a:spLocks noChangeShapeType="1"/>
          </p:cNvSpPr>
          <p:nvPr/>
        </p:nvSpPr>
        <p:spPr bwMode="auto">
          <a:xfrm flipV="1">
            <a:off x="2424113" y="2205038"/>
            <a:ext cx="0" cy="6492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4" name="Line 58"/>
          <p:cNvSpPr>
            <a:spLocks noChangeShapeType="1"/>
          </p:cNvSpPr>
          <p:nvPr/>
        </p:nvSpPr>
        <p:spPr bwMode="auto">
          <a:xfrm>
            <a:off x="3289300" y="32131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none" w="lg" len="med"/>
            <a:tailEnd type="arrow" w="lg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5" name="Rectangle 59"/>
          <p:cNvSpPr>
            <a:spLocks noChangeArrowheads="1"/>
          </p:cNvSpPr>
          <p:nvPr/>
        </p:nvSpPr>
        <p:spPr bwMode="auto">
          <a:xfrm>
            <a:off x="4152900" y="2854325"/>
            <a:ext cx="2879725" cy="711200"/>
          </a:xfrm>
          <a:prstGeom prst="rect">
            <a:avLst/>
          </a:prstGeom>
          <a:noFill/>
          <a:ln w="9525" algn="ctr">
            <a:solidFill>
              <a:srgbClr val="99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</a:p>
        </p:txBody>
      </p:sp>
      <p:sp>
        <p:nvSpPr>
          <p:cNvPr id="526396" name="Text Box 60"/>
          <p:cNvSpPr txBox="1">
            <a:spLocks noChangeArrowheads="1"/>
          </p:cNvSpPr>
          <p:nvPr/>
        </p:nvSpPr>
        <p:spPr bwMode="auto">
          <a:xfrm>
            <a:off x="2700338" y="3284538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BeginSym</a:t>
            </a:r>
          </a:p>
        </p:txBody>
      </p:sp>
      <p:sp>
        <p:nvSpPr>
          <p:cNvPr id="526397" name="Text Box 61"/>
          <p:cNvSpPr txBox="1">
            <a:spLocks noChangeArrowheads="1"/>
          </p:cNvSpPr>
          <p:nvPr/>
        </p:nvSpPr>
        <p:spPr bwMode="auto">
          <a:xfrm>
            <a:off x="900113" y="3463925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BeginSym</a:t>
            </a:r>
          </a:p>
        </p:txBody>
      </p:sp>
      <p:sp>
        <p:nvSpPr>
          <p:cNvPr id="526398" name="Line 62"/>
          <p:cNvSpPr>
            <a:spLocks noChangeShapeType="1"/>
          </p:cNvSpPr>
          <p:nvPr/>
        </p:nvSpPr>
        <p:spPr bwMode="auto">
          <a:xfrm flipV="1">
            <a:off x="2424113" y="3571875"/>
            <a:ext cx="0" cy="433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9" name="Text Box 63"/>
          <p:cNvSpPr txBox="1">
            <a:spLocks noChangeArrowheads="1"/>
          </p:cNvSpPr>
          <p:nvPr/>
        </p:nvSpPr>
        <p:spPr bwMode="auto">
          <a:xfrm>
            <a:off x="912813" y="4005263"/>
            <a:ext cx="3011487" cy="406400"/>
          </a:xfrm>
          <a:prstGeom prst="rect">
            <a:avLst/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+mn-lt"/>
                <a:ea typeface="华文楷体" panose="02010600040101010101" pitchFamily="2" charset="-122"/>
              </a:rPr>
              <a:t>当前语法单位的分析过程</a:t>
            </a:r>
          </a:p>
        </p:txBody>
      </p:sp>
      <p:sp>
        <p:nvSpPr>
          <p:cNvPr id="526400" name="AutoShape 64"/>
          <p:cNvSpPr>
            <a:spLocks noChangeArrowheads="1"/>
          </p:cNvSpPr>
          <p:nvPr/>
        </p:nvSpPr>
        <p:spPr bwMode="auto">
          <a:xfrm>
            <a:off x="4656138" y="3449806"/>
            <a:ext cx="1728787" cy="1406188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401" name="Line 65"/>
          <p:cNvSpPr>
            <a:spLocks noChangeShapeType="1"/>
          </p:cNvSpPr>
          <p:nvPr/>
        </p:nvSpPr>
        <p:spPr bwMode="auto">
          <a:xfrm flipV="1">
            <a:off x="5521325" y="3573463"/>
            <a:ext cx="0" cy="2143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3" name="Line 67"/>
          <p:cNvSpPr>
            <a:spLocks noChangeShapeType="1"/>
          </p:cNvSpPr>
          <p:nvPr/>
        </p:nvSpPr>
        <p:spPr bwMode="auto">
          <a:xfrm>
            <a:off x="6384925" y="4156075"/>
            <a:ext cx="10795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4" name="Line 68"/>
          <p:cNvSpPr>
            <a:spLocks noChangeShapeType="1"/>
          </p:cNvSpPr>
          <p:nvPr/>
        </p:nvSpPr>
        <p:spPr bwMode="auto">
          <a:xfrm flipV="1">
            <a:off x="7464425" y="2636838"/>
            <a:ext cx="0" cy="15128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5" name="Line 69"/>
          <p:cNvSpPr>
            <a:spLocks noChangeShapeType="1"/>
          </p:cNvSpPr>
          <p:nvPr/>
        </p:nvSpPr>
        <p:spPr bwMode="auto">
          <a:xfrm flipV="1">
            <a:off x="2424113" y="2636838"/>
            <a:ext cx="504031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6" name="Line 70"/>
          <p:cNvSpPr>
            <a:spLocks noChangeShapeType="1"/>
          </p:cNvSpPr>
          <p:nvPr/>
        </p:nvSpPr>
        <p:spPr bwMode="auto">
          <a:xfrm flipV="1">
            <a:off x="2424113" y="44370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7" name="AutoShape 71"/>
          <p:cNvSpPr>
            <a:spLocks noChangeArrowheads="1"/>
          </p:cNvSpPr>
          <p:nvPr/>
        </p:nvSpPr>
        <p:spPr bwMode="auto">
          <a:xfrm>
            <a:off x="1560513" y="4467394"/>
            <a:ext cx="1728787" cy="1406188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408" name="Line 72"/>
          <p:cNvSpPr>
            <a:spLocks noChangeShapeType="1"/>
          </p:cNvSpPr>
          <p:nvPr/>
        </p:nvSpPr>
        <p:spPr bwMode="auto">
          <a:xfrm>
            <a:off x="3289300" y="5165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none" w="lg" len="med"/>
            <a:tailEnd type="arrow" w="lg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9" name="Text Box 73"/>
          <p:cNvSpPr txBox="1">
            <a:spLocks noChangeArrowheads="1"/>
          </p:cNvSpPr>
          <p:nvPr/>
        </p:nvSpPr>
        <p:spPr bwMode="auto">
          <a:xfrm>
            <a:off x="2898775" y="472440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EndSym</a:t>
            </a:r>
          </a:p>
        </p:txBody>
      </p:sp>
      <p:sp>
        <p:nvSpPr>
          <p:cNvPr id="526410" name="Rectangle 74"/>
          <p:cNvSpPr>
            <a:spLocks noChangeArrowheads="1"/>
          </p:cNvSpPr>
          <p:nvPr/>
        </p:nvSpPr>
        <p:spPr bwMode="auto">
          <a:xfrm>
            <a:off x="4152900" y="4814888"/>
            <a:ext cx="2879725" cy="711200"/>
          </a:xfrm>
          <a:prstGeom prst="rect">
            <a:avLst/>
          </a:prstGeom>
          <a:noFill/>
          <a:ln w="9525" algn="ctr">
            <a:solidFill>
              <a:srgbClr val="99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</a:p>
        </p:txBody>
      </p:sp>
      <p:sp>
        <p:nvSpPr>
          <p:cNvPr id="526411" name="AutoShape 75"/>
          <p:cNvSpPr>
            <a:spLocks noChangeArrowheads="1"/>
          </p:cNvSpPr>
          <p:nvPr/>
        </p:nvSpPr>
        <p:spPr bwMode="auto">
          <a:xfrm>
            <a:off x="4589463" y="5394494"/>
            <a:ext cx="1728787" cy="1406188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412" name="Line 76"/>
          <p:cNvSpPr>
            <a:spLocks noChangeShapeType="1"/>
          </p:cNvSpPr>
          <p:nvPr/>
        </p:nvSpPr>
        <p:spPr bwMode="auto">
          <a:xfrm flipV="1">
            <a:off x="5454650" y="5526088"/>
            <a:ext cx="0" cy="2079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4" name="Line 78"/>
          <p:cNvSpPr>
            <a:spLocks noChangeShapeType="1"/>
          </p:cNvSpPr>
          <p:nvPr/>
        </p:nvSpPr>
        <p:spPr bwMode="auto">
          <a:xfrm>
            <a:off x="6313488" y="6092825"/>
            <a:ext cx="15843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5" name="Line 79"/>
          <p:cNvSpPr>
            <a:spLocks noChangeShapeType="1"/>
          </p:cNvSpPr>
          <p:nvPr/>
        </p:nvSpPr>
        <p:spPr bwMode="auto">
          <a:xfrm flipV="1">
            <a:off x="7897813" y="2420938"/>
            <a:ext cx="0" cy="36718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6" name="Line 80"/>
          <p:cNvSpPr>
            <a:spLocks noChangeShapeType="1"/>
          </p:cNvSpPr>
          <p:nvPr/>
        </p:nvSpPr>
        <p:spPr bwMode="auto">
          <a:xfrm flipV="1">
            <a:off x="2424113" y="2420938"/>
            <a:ext cx="54737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8" name="Line 82"/>
          <p:cNvSpPr>
            <a:spLocks noChangeShapeType="1"/>
          </p:cNvSpPr>
          <p:nvPr/>
        </p:nvSpPr>
        <p:spPr bwMode="auto">
          <a:xfrm flipV="1">
            <a:off x="2424113" y="6092825"/>
            <a:ext cx="21605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0" name="Line 84"/>
          <p:cNvSpPr>
            <a:spLocks noChangeShapeType="1"/>
          </p:cNvSpPr>
          <p:nvPr/>
        </p:nvSpPr>
        <p:spPr bwMode="auto">
          <a:xfrm flipV="1">
            <a:off x="5521325" y="4508500"/>
            <a:ext cx="0" cy="1444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1" name="Line 85"/>
          <p:cNvSpPr>
            <a:spLocks noChangeShapeType="1"/>
          </p:cNvSpPr>
          <p:nvPr/>
        </p:nvSpPr>
        <p:spPr bwMode="auto">
          <a:xfrm flipH="1">
            <a:off x="5519738" y="4652963"/>
            <a:ext cx="19446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2" name="Line 86"/>
          <p:cNvSpPr>
            <a:spLocks noChangeShapeType="1"/>
          </p:cNvSpPr>
          <p:nvPr/>
        </p:nvSpPr>
        <p:spPr bwMode="auto">
          <a:xfrm flipV="1">
            <a:off x="7464425" y="4652963"/>
            <a:ext cx="0" cy="1871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3" name="Line 87"/>
          <p:cNvSpPr>
            <a:spLocks noChangeShapeType="1"/>
          </p:cNvSpPr>
          <p:nvPr/>
        </p:nvSpPr>
        <p:spPr bwMode="auto">
          <a:xfrm flipV="1">
            <a:off x="2424113" y="6524625"/>
            <a:ext cx="504031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5" name="Line 89"/>
          <p:cNvSpPr>
            <a:spLocks noChangeShapeType="1"/>
          </p:cNvSpPr>
          <p:nvPr/>
        </p:nvSpPr>
        <p:spPr bwMode="auto">
          <a:xfrm flipV="1">
            <a:off x="2424113" y="5516563"/>
            <a:ext cx="0" cy="1225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8" name="Text Box 92"/>
          <p:cNvSpPr txBox="1">
            <a:spLocks noChangeArrowheads="1"/>
          </p:cNvSpPr>
          <p:nvPr/>
        </p:nvSpPr>
        <p:spPr bwMode="auto">
          <a:xfrm>
            <a:off x="6013450" y="3716338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BeginSym</a:t>
            </a:r>
          </a:p>
        </p:txBody>
      </p:sp>
      <p:sp>
        <p:nvSpPr>
          <p:cNvPr id="526429" name="Text Box 93"/>
          <p:cNvSpPr txBox="1">
            <a:spLocks noChangeArrowheads="1"/>
          </p:cNvSpPr>
          <p:nvPr/>
        </p:nvSpPr>
        <p:spPr bwMode="auto">
          <a:xfrm>
            <a:off x="1098550" y="548005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EndSym</a:t>
            </a:r>
          </a:p>
        </p:txBody>
      </p:sp>
      <p:sp>
        <p:nvSpPr>
          <p:cNvPr id="526430" name="Text Box 94"/>
          <p:cNvSpPr txBox="1">
            <a:spLocks noChangeArrowheads="1"/>
          </p:cNvSpPr>
          <p:nvPr/>
        </p:nvSpPr>
        <p:spPr bwMode="auto">
          <a:xfrm>
            <a:off x="3403600" y="569595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EndSym</a:t>
            </a:r>
          </a:p>
        </p:txBody>
      </p:sp>
      <p:sp>
        <p:nvSpPr>
          <p:cNvPr id="526431" name="Text Box 95"/>
          <p:cNvSpPr txBox="1">
            <a:spLocks noChangeArrowheads="1"/>
          </p:cNvSpPr>
          <p:nvPr/>
        </p:nvSpPr>
        <p:spPr bwMode="auto">
          <a:xfrm>
            <a:off x="5780088" y="429260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EndSym</a:t>
            </a:r>
          </a:p>
        </p:txBody>
      </p:sp>
      <p:sp>
        <p:nvSpPr>
          <p:cNvPr id="526432" name="Text Box 96"/>
          <p:cNvSpPr txBox="1">
            <a:spLocks noChangeArrowheads="1"/>
          </p:cNvSpPr>
          <p:nvPr/>
        </p:nvSpPr>
        <p:spPr bwMode="auto">
          <a:xfrm>
            <a:off x="6013450" y="5695950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BeginSym</a:t>
            </a:r>
          </a:p>
        </p:txBody>
      </p:sp>
      <p:sp>
        <p:nvSpPr>
          <p:cNvPr id="88106" name="Text Box 97"/>
          <p:cNvSpPr txBox="1">
            <a:spLocks noChangeArrowheads="1"/>
          </p:cNvSpPr>
          <p:nvPr/>
        </p:nvSpPr>
        <p:spPr bwMode="auto">
          <a:xfrm>
            <a:off x="5940425" y="1196975"/>
            <a:ext cx="3168650" cy="1006475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Sym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为正扫描的符号</a:t>
            </a:r>
          </a:p>
          <a:p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为补救的符号集合</a:t>
            </a:r>
            <a:endParaRPr lang="zh-CN" altLang="en-US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= BeginSym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∪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EndSym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5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52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52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2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52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5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5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2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2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5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52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5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52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52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52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2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5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5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52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5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52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0" dur="500"/>
                                        <p:tgtEl>
                                          <p:spTgt spid="52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52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92" grpId="0" animBg="1"/>
      <p:bldP spid="526393" grpId="0" animBg="1"/>
      <p:bldP spid="526394" grpId="0" animBg="1"/>
      <p:bldP spid="526395" grpId="0" animBg="1"/>
      <p:bldP spid="526396" grpId="0"/>
      <p:bldP spid="526397" grpId="0"/>
      <p:bldP spid="526398" grpId="0" animBg="1"/>
      <p:bldP spid="526399" grpId="0" animBg="1"/>
      <p:bldP spid="526400" grpId="0" animBg="1"/>
      <p:bldP spid="526401" grpId="0" animBg="1"/>
      <p:bldP spid="526403" grpId="0" animBg="1"/>
      <p:bldP spid="526404" grpId="0" animBg="1"/>
      <p:bldP spid="526405" grpId="0" animBg="1"/>
      <p:bldP spid="526406" grpId="0" animBg="1"/>
      <p:bldP spid="526407" grpId="0" animBg="1"/>
      <p:bldP spid="526408" grpId="0" animBg="1"/>
      <p:bldP spid="526412" grpId="0" animBg="1"/>
      <p:bldP spid="526414" grpId="0" animBg="1"/>
      <p:bldP spid="526415" grpId="0" animBg="1"/>
      <p:bldP spid="526416" grpId="0" animBg="1"/>
      <p:bldP spid="526418" grpId="0" animBg="1"/>
      <p:bldP spid="526420" grpId="0" animBg="1"/>
      <p:bldP spid="526421" grpId="0" animBg="1"/>
      <p:bldP spid="526422" grpId="0" animBg="1"/>
      <p:bldP spid="526423" grpId="0" animBg="1"/>
      <p:bldP spid="526425" grpId="0" animBg="1"/>
      <p:bldP spid="526429" grpId="0"/>
      <p:bldP spid="526430" grpId="0"/>
      <p:bldP spid="526431" grpId="0"/>
      <p:bldP spid="52643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9091" name="Text Box 7"/>
          <p:cNvSpPr txBox="1">
            <a:spLocks noChangeArrowheads="1"/>
          </p:cNvSpPr>
          <p:nvPr/>
        </p:nvSpPr>
        <p:spPr bwMode="auto">
          <a:xfrm>
            <a:off x="827088" y="980728"/>
            <a:ext cx="81375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827088" y="2276872"/>
            <a:ext cx="8243887" cy="4585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procedure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ParseB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)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if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 ‘[’, ‘(’ } 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    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;     /* S = { ‘[’, ‘(’ } ∪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*/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while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 ‘[’, ‘(’ }  ) {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if 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== ‘[’)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{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(‘[’);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∪{‘]’} 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(‘]’); }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indent="266700"/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else {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(‘(‘);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∪{‘)’} 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(‘)’);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if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)  {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;     /* S = { ‘[’, ‘(’ } ∪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*/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89093" name="Rectangle 9"/>
          <p:cNvSpPr>
            <a:spLocks noChangeArrowheads="1"/>
          </p:cNvSpPr>
          <p:nvPr/>
        </p:nvSpPr>
        <p:spPr bwMode="auto">
          <a:xfrm>
            <a:off x="6516688" y="1781696"/>
            <a:ext cx="2232025" cy="711200"/>
          </a:xfrm>
          <a:prstGeom prst="rect">
            <a:avLst/>
          </a:prstGeom>
          <a:noFill/>
          <a:ln w="9525">
            <a:solidFill>
              <a:srgbClr val="333399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endParaRPr lang="en-US" altLang="zh-CN" i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a</a:t>
            </a:r>
          </a:p>
        </p:txBody>
      </p:sp>
      <p:sp>
        <p:nvSpPr>
          <p:cNvPr id="890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90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90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90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190625"/>
            <a:ext cx="81375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短语层恢复举例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9910" name="Rectangle 22"/>
          <p:cNvSpPr>
            <a:spLocks noChangeArrowheads="1"/>
          </p:cNvSpPr>
          <p:nvPr/>
        </p:nvSpPr>
        <p:spPr bwMode="auto">
          <a:xfrm>
            <a:off x="1042988" y="2618234"/>
            <a:ext cx="76327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procedure ParseA ( EndSym )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if ( lookahead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‘a’ } )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    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;     /* S = { ‘a’ }∪EndSym */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}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while ( lookahead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‘a’ } ) {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MatchToken ( ‘a’ ); 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if ( lookahead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EndSym )  {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;     /* S = { ‘a’ }∪EndSym */ 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    }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}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90117" name="Rectangle 23"/>
          <p:cNvSpPr>
            <a:spLocks noChangeArrowheads="1"/>
          </p:cNvSpPr>
          <p:nvPr/>
        </p:nvSpPr>
        <p:spPr bwMode="auto">
          <a:xfrm>
            <a:off x="6516688" y="2060575"/>
            <a:ext cx="2232025" cy="711200"/>
          </a:xfrm>
          <a:prstGeom prst="rect">
            <a:avLst/>
          </a:prstGeom>
          <a:noFill/>
          <a:ln w="9525">
            <a:solidFill>
              <a:srgbClr val="333399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 </a:t>
            </a:r>
            <a:endParaRPr lang="en-US" altLang="zh-CN" i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a</a:t>
            </a:r>
          </a:p>
        </p:txBody>
      </p:sp>
      <p:sp>
        <p:nvSpPr>
          <p:cNvPr id="9011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预测分析中的出错处理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190625"/>
            <a:ext cx="81375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递归下降分析程序的错误处理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Char char="-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短语层恢复举例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18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9879C06-2CB4-475F-A172-0C7FE828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460952"/>
            <a:ext cx="71993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void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(int expected)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if (lookahead != expected)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判别当前单词是否与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                                         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期望的终结符匹配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("syntax error \n");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else         //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若匹配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消费掉当前单词并读入下一个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lookahead =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getToken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();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调用词法分析程序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0902D135-5EAC-4704-A710-D6F9CFAD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43" y="6021288"/>
            <a:ext cx="854266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/>
            <a:r>
              <a:rPr lang="zh-CN" altLang="en-US" sz="24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注：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与前面相比，这里的</a:t>
            </a:r>
            <a:r>
              <a:rPr lang="en-US" altLang="zh-CN" sz="2400" dirty="0" err="1">
                <a:ea typeface="华文楷体" panose="02010600040101010101" pitchFamily="2" charset="-122"/>
              </a:rPr>
              <a:t>MatchToken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函数报错后不退出系统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340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1118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LL(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)</a:t>
            </a:r>
            <a:r>
              <a:rPr lang="en-US" altLang="zh-CN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文法的有关结论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358448"/>
            <a:ext cx="81375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推广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49910" name="Rectangle 22"/>
          <p:cNvSpPr>
            <a:spLocks noChangeArrowheads="1"/>
          </p:cNvSpPr>
          <p:nvPr/>
        </p:nvSpPr>
        <p:spPr bwMode="auto">
          <a:xfrm>
            <a:off x="1331640" y="2732727"/>
            <a:ext cx="662473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/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可以通过向前查看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个符号来唯一确定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产生式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  <a:p>
            <a:pPr indent="266700"/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以便在自顶向下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预测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分析中对相应的非终结符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  <a:p>
            <a:pPr indent="266700"/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进行展开。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1118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LL(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)</a:t>
            </a:r>
            <a:r>
              <a:rPr lang="en-US" altLang="zh-CN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文法的有关结论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300118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6012" y="1981284"/>
            <a:ext cx="7750175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一些重要的结论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给定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是否为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对于一个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是否存在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使得该文法是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是不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对于一个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是否存在一个与之等价的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&gt;0)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不可判定的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两个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文法的语言是否相等是可判定的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文法是无二义文法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文法中不存在左递归的非终结符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给定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不含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/>
              </a:rPr>
              <a:t>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产生式的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文法的语言类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真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包含于不含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/>
              </a:rPr>
              <a:t>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产生式的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+1)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类</a:t>
            </a:r>
          </a:p>
        </p:txBody>
      </p:sp>
      <p:sp>
        <p:nvSpPr>
          <p:cNvPr id="9011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课后作业</a:t>
            </a:r>
          </a:p>
        </p:txBody>
      </p:sp>
      <p:sp>
        <p:nvSpPr>
          <p:cNvPr id="91139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Symbol" pitchFamily="18" charset="2"/>
              <a:buNone/>
            </a:pP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参见网络学堂公告：“第一次书面作业”</a:t>
            </a:r>
            <a:endParaRPr kumimoji="0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119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175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改进的方法举例</a:t>
            </a:r>
          </a:p>
        </p:txBody>
      </p:sp>
      <p:sp>
        <p:nvSpPr>
          <p:cNvPr id="2150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4859338" y="2344738"/>
            <a:ext cx="3241675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回溯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aaaAB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回溯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835150" y="2492375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1174750" y="1700213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的一个自顶向下分析过程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  <p:sp>
        <p:nvSpPr>
          <p:cNvPr id="450573" name="Rectangle 13"/>
          <p:cNvSpPr>
            <a:spLocks noChangeArrowheads="1"/>
          </p:cNvSpPr>
          <p:nvPr/>
        </p:nvSpPr>
        <p:spPr bwMode="auto">
          <a:xfrm>
            <a:off x="1905000" y="5445125"/>
            <a:ext cx="21621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复杂度降低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失败条件简化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课后作业</a:t>
            </a:r>
          </a:p>
        </p:txBody>
      </p:sp>
      <p:sp>
        <p:nvSpPr>
          <p:cNvPr id="94215" name="Text Box 12"/>
          <p:cNvSpPr txBox="1">
            <a:spLocks noChangeArrowheads="1"/>
          </p:cNvSpPr>
          <p:nvPr/>
        </p:nvSpPr>
        <p:spPr bwMode="auto">
          <a:xfrm>
            <a:off x="971550" y="1988840"/>
            <a:ext cx="80645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理解讲稿中递归下降分析程序的错误处理技术（含短语层恢复技术）。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/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思考：在使用表驱动技术的自顶向下分析程序中如何实现短语层恢复？</a:t>
            </a:r>
          </a:p>
        </p:txBody>
      </p:sp>
      <p:sp>
        <p:nvSpPr>
          <p:cNvPr id="94216" name="Rectangle 13"/>
          <p:cNvSpPr>
            <a:spLocks noChangeArrowheads="1"/>
          </p:cNvSpPr>
          <p:nvPr/>
        </p:nvSpPr>
        <p:spPr bwMode="auto">
          <a:xfrm>
            <a:off x="690563" y="1292225"/>
            <a:ext cx="30892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非书面作业</a:t>
            </a:r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952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16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27433</TotalTime>
  <Words>9492</Words>
  <Application>Microsoft Office PowerPoint</Application>
  <PresentationFormat>全屏显示(4:3)</PresentationFormat>
  <Paragraphs>1511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CMR10</vt:lpstr>
      <vt:lpstr>华文楷体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1001</cp:revision>
  <dcterms:created xsi:type="dcterms:W3CDTF">2002-02-03T03:17:28Z</dcterms:created>
  <dcterms:modified xsi:type="dcterms:W3CDTF">2021-10-13T03:09:47Z</dcterms:modified>
</cp:coreProperties>
</file>