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77" r:id="rId3"/>
    <p:sldId id="484" r:id="rId4"/>
    <p:sldId id="505" r:id="rId5"/>
    <p:sldId id="486" r:id="rId6"/>
    <p:sldId id="487" r:id="rId7"/>
    <p:sldId id="491" r:id="rId8"/>
    <p:sldId id="488" r:id="rId9"/>
    <p:sldId id="496" r:id="rId10"/>
    <p:sldId id="502" r:id="rId11"/>
    <p:sldId id="497" r:id="rId12"/>
    <p:sldId id="498" r:id="rId13"/>
    <p:sldId id="499" r:id="rId14"/>
    <p:sldId id="500" r:id="rId15"/>
    <p:sldId id="501" r:id="rId16"/>
    <p:sldId id="489" r:id="rId17"/>
    <p:sldId id="490" r:id="rId18"/>
    <p:sldId id="493" r:id="rId19"/>
    <p:sldId id="492" r:id="rId20"/>
    <p:sldId id="495" r:id="rId21"/>
    <p:sldId id="277" r:id="rId2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99"/>
    <a:srgbClr val="CC66FF"/>
    <a:srgbClr val="CC99FF"/>
    <a:srgbClr val="993366"/>
    <a:srgbClr val="333399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9" autoAdjust="0"/>
    <p:restoredTop sz="92277" autoAdjust="0"/>
  </p:normalViewPr>
  <p:slideViewPr>
    <p:cSldViewPr>
      <p:cViewPr varScale="1">
        <p:scale>
          <a:sx n="85" d="100"/>
          <a:sy n="85" d="100"/>
        </p:scale>
        <p:origin x="8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5FC4BF20-A947-4D81-8A8A-4C0D84F1E0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195186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51518" y="6492875"/>
            <a:ext cx="544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2015505" cy="657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第七讲</a:t>
            </a:r>
            <a:endParaRPr lang="zh-CN" altLang="en-US" sz="4000" dirty="0">
              <a:solidFill>
                <a:srgbClr val="800080"/>
              </a:solidFill>
            </a:endParaRPr>
          </a:p>
        </p:txBody>
      </p:sp>
      <p:sp>
        <p:nvSpPr>
          <p:cNvPr id="2072" name="Rectangle 2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1628775"/>
            <a:ext cx="396775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实验导引（</a:t>
            </a:r>
            <a:r>
              <a:rPr lang="zh-CN" altLang="en-US" sz="36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10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53FFEF9-003A-4DC3-8FD2-C0F4EDDA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1091"/>
              </p:ext>
            </p:extLst>
          </p:nvPr>
        </p:nvGraphicFramePr>
        <p:xfrm>
          <a:off x="827584" y="2961918"/>
          <a:ext cx="7564062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807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3764901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additive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multiplicative {'+' multiplicative}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PS(multiplicative)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'+'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multiplicative {'-' multiplicative}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PS(multiplicative)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'-'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64074"/>
                  </a:ext>
                </a:extLst>
              </a:tr>
            </a:tbl>
          </a:graphicData>
        </a:graphic>
      </p:graphicFrame>
      <p:sp>
        <p:nvSpPr>
          <p:cNvPr id="15" name="Text Box 13">
            <a:extLst>
              <a:ext uri="{FF2B5EF4-FFF2-40B4-BE49-F238E27FC236}">
                <a16:creationId xmlns:a16="http://schemas.microsoft.com/office/drawing/2014/main" id="{B3D54B9B-BF2F-46CA-A155-8E4B3EE6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6" y="1678825"/>
            <a:ext cx="7586672" cy="86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additive : multiplicative | additive ('+'|'-') multiplicative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additive : multiplicative {'+' multiplicative | '-' multiplicative}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8DF2031-FAA9-413A-BF52-92EDFFCC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45022616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11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A2FB488A-762A-403C-9435-39DA0EB6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72153"/>
              </p:ext>
            </p:extLst>
          </p:nvPr>
        </p:nvGraphicFramePr>
        <p:xfrm>
          <a:off x="2123728" y="3717032"/>
          <a:ext cx="504270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54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20706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relational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PS(unary)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'&lt;', '&gt;', '&lt;=', '&gt;='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17736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equality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PS(relational)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'==', '!='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8635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logical_and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PS(equality)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'&amp;&amp;'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71665"/>
                  </a:ext>
                </a:extLst>
              </a:tr>
            </a:tbl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470652" cy="208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relational : additive | relational ('&lt;'|'&gt;'|'&lt;='|'&gt;=') additive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relational : additive { '&lt;' additive | '&gt;' additive | '&lt;=' additive | '&gt;=' additive }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equality : relational | equality ('=='|'!=') relational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equality : relational {'==' relational | '!=' relational }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equality |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'&amp;&amp;' equality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equality { '&amp;&amp;' equality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62FA20-C77D-4D22-9BD1-CB5DDEC8ACD1}"/>
              </a:ext>
            </a:extLst>
          </p:cNvPr>
          <p:cNvSpPr txBox="1"/>
          <p:nvPr/>
        </p:nvSpPr>
        <p:spPr>
          <a:xfrm>
            <a:off x="2022140" y="6266867"/>
            <a:ext cx="507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为节省空间，进行了表格内容删减与合并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F63B1F-AC53-4BCD-93E4-CFA2A246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372086548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12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A2FB488A-762A-403C-9435-39DA0EB6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53713"/>
              </p:ext>
            </p:extLst>
          </p:nvPr>
        </p:nvGraphicFramePr>
        <p:xfrm>
          <a:off x="1667518" y="3953301"/>
          <a:ext cx="5042708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54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20706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logical_or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</a:t>
                      </a:r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logical_and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)</a:t>
                      </a:r>
                    </a:p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'||'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17736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conditional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</a:t>
                      </a:r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logical_or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'?'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86355"/>
                  </a:ext>
                </a:extLst>
              </a:tr>
            </a:tbl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28800"/>
            <a:ext cx="786105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'||'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endParaRPr lang="en-US" altLang="zh-CN" sz="16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{ '||'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}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conditional 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'?' expression ':' conditional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conditional 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[ '?' expression ':' conditional 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6BEC86-AE0A-4816-93A5-B87A4BD7F6CE}"/>
              </a:ext>
            </a:extLst>
          </p:cNvPr>
          <p:cNvSpPr txBox="1"/>
          <p:nvPr/>
        </p:nvSpPr>
        <p:spPr>
          <a:xfrm>
            <a:off x="1547664" y="5618250"/>
            <a:ext cx="507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为节省空间，进行了表格内容删减与合并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3B05340-F485-4F2E-91FE-2A29157C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09677487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13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556792"/>
            <a:ext cx="8014447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assignment : conditional | Identifier '=' expression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assignment : conditional | Identifier '=' expression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expression : assignment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expression : assignment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declaration : type Identifier ('=' expression)? ‘;’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declaration : type Identifier [ '=' expression ] ‘;’</a:t>
            </a: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63C87F2A-0D2F-48F5-B1AA-66993B01E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31681"/>
              </p:ext>
            </p:extLst>
          </p:nvPr>
        </p:nvGraphicFramePr>
        <p:xfrm>
          <a:off x="845920" y="3609816"/>
          <a:ext cx="7902543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7126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3801162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assignment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conditional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PS(conditional)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177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Identifier '=' expression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Identifier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expression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assignment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PS(assignment)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declaration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type Identifier ['=' expression] ';'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PS(type)</a:t>
                      </a:r>
                    </a:p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'='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378470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ABDECE9C-0DF8-4192-98BD-863F8178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45427439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14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484784"/>
            <a:ext cx="8014447" cy="21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statement : 'return' expression ';' | expression? ';' | 'if' '(' expression ')' statement ('else' statement)?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statement : 'return' expression ';’ | [expression] ';' | 'if' '(' expression ')' statement ['else' statement]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statement | declaration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 : statement | declaration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type : 'int'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type : 'int'</a:t>
            </a: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63C87F2A-0D2F-48F5-B1AA-66993B01E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47613"/>
              </p:ext>
            </p:extLst>
          </p:nvPr>
        </p:nvGraphicFramePr>
        <p:xfrm>
          <a:off x="701905" y="3529920"/>
          <a:ext cx="7902543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7126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937066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statement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'return' expression ';’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'return'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68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[expression] ';'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PS(expression)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 {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';’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'if' '(' expression ')' statement ['else' statement]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'if'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'else'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20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block_item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statement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PS(statement)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10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declaration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PS(declaration)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1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type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'int'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'int'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30777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A79D0D78-6156-4F43-BA29-FAEDDC57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286375870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15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24" y="1585667"/>
            <a:ext cx="8291265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function : type Identifier '(' ')' '{' 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* '}'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function : type Identifier '(' ')' '{' {</a:t>
            </a: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} '}’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program : function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program : function</a:t>
            </a: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63C87F2A-0D2F-48F5-B1AA-66993B01E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86517"/>
              </p:ext>
            </p:extLst>
          </p:nvPr>
        </p:nvGraphicFramePr>
        <p:xfrm>
          <a:off x="823311" y="3356992"/>
          <a:ext cx="790254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7126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937066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function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type Identifier '(' ')' '{' {</a:t>
                      </a:r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block_item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} '}'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PS(type) </a:t>
                      </a:r>
                    </a:p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</a:t>
                      </a:r>
                      <a:r>
                        <a:rPr lang="en-US" altLang="zh-CN" b="1" dirty="0" err="1">
                          <a:latin typeface="+mn-lt"/>
                          <a:ea typeface="华文楷体" panose="02010600040101010101" pitchFamily="2" charset="-122"/>
                        </a:rPr>
                        <a:t>block_item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program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function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PS(function)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30777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8961ACBC-6FF4-4E6D-9EBA-2C1805C5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15485166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16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49" y="1412776"/>
            <a:ext cx="8108915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框架接口</a:t>
            </a:r>
            <a:endParaRPr lang="zh-CN" altLang="en-US" sz="1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仍然使用 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flex/ply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作为词法分析器，不需要手工实现词法分析器</a:t>
            </a:r>
            <a:endParaRPr lang="en-US" altLang="zh-CN" sz="2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提供了递归下降分析器的函数接口，同学们需要根据注释（以 </a:t>
            </a:r>
            <a:endParaRPr lang="en-US" altLang="zh-CN" sz="2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    TODO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标识）补全分析功能</a:t>
            </a:r>
            <a:endParaRPr lang="en-US" altLang="zh-CN" sz="2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请使用 </a:t>
            </a:r>
            <a:r>
              <a:rPr lang="en-US" altLang="zh-CN" sz="2000" dirty="0" err="1">
                <a:latin typeface="Arial" panose="020B0604020202020204" pitchFamily="34" charset="0"/>
                <a:ea typeface="华文楷体" panose="02010600040101010101" pitchFamily="2" charset="-122"/>
              </a:rPr>
              <a:t>startcode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中提供的对应于 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Step1-6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语法特性的 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AST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结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  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点构建 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AST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，并与中端、后端完成对接。要求所完成的语法分析</a:t>
            </a:r>
            <a:endParaRPr lang="en-US" altLang="zh-CN" sz="200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器可以通过 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</a:rPr>
              <a:t>Step1-6</a:t>
            </a:r>
            <a:r>
              <a:rPr lang="zh-CN" altLang="en-US" sz="2000" dirty="0">
                <a:latin typeface="Arial" panose="020B0604020202020204" pitchFamily="34" charset="0"/>
                <a:ea typeface="华文楷体" panose="02010600040101010101" pitchFamily="2" charset="-122"/>
              </a:rPr>
              <a:t>的原有测例。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2F21532-4CF9-42EF-BB36-4004FCB5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09823605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17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1" y="1196752"/>
            <a:ext cx="7586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实现示例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Python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FDFD3-B6A4-4009-98AD-FE030A81DE29}"/>
              </a:ext>
            </a:extLst>
          </p:cNvPr>
          <p:cNvSpPr txBox="1"/>
          <p:nvPr/>
        </p:nvSpPr>
        <p:spPr>
          <a:xfrm>
            <a:off x="896370" y="1935703"/>
            <a:ext cx="7805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frontend/parser/my_parser.py</a:t>
            </a: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@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first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("Minus", "Not", "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BitNot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", *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p_primary_expression.first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 # first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集合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(self: Parser) -&gt; Expression: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"""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unary : Minus unary | 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BitNot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unary | Not unary | primary  # </a:t>
            </a: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文法，供参考使用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"""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lookahead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self.lookahead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self.next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p_primary_expression.first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unary -&gt; primary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产生式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p_primary_expression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elif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self.next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in (“Minus”, “Not”, 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BitNot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”):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使用一元运算的产生式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#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MatchToken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并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由 </a:t>
            </a:r>
            <a:r>
              <a:rPr lang="en-US" altLang="zh-CN" sz="1600" dirty="0">
                <a:ea typeface="华文楷体" panose="02010600040101010101" pitchFamily="2" charset="-122"/>
                <a:cs typeface="Arial" panose="020B0604020202020204" pitchFamily="34" charset="0"/>
              </a:rPr>
              <a:t>token 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获取运算类型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op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UnaryOp.backward_search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lookahead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#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递归下降 </a:t>
            </a:r>
            <a:r>
              <a:rPr lang="en-US" altLang="zh-CN" sz="1600" dirty="0">
                <a:ea typeface="华文楷体" panose="02010600040101010101" pitchFamily="2" charset="-122"/>
                <a:cs typeface="Arial" panose="020B0604020202020204" pitchFamily="34" charset="0"/>
              </a:rPr>
              <a:t>parse unary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oprand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return Unary(op,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oprand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raise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DecafSyntaxError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self.next_token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E1DD24F-E1C2-48D9-B9CF-76961681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352252935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18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37" y="1196752"/>
            <a:ext cx="7586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实现示例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FDFD3-B6A4-4009-98AD-FE030A81DE29}"/>
              </a:ext>
            </a:extLst>
          </p:cNvPr>
          <p:cNvSpPr txBox="1"/>
          <p:nvPr/>
        </p:nvSpPr>
        <p:spPr>
          <a:xfrm>
            <a:off x="896370" y="1844824"/>
            <a:ext cx="81401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/frontend/my_parser.cpp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static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::Expr*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(){ 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/* unary : Minus unary | BitNot unary | Not unary | primary </a:t>
            </a:r>
            <a:r>
              <a:rPr lang="zh-CN" altLang="e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文法</a:t>
            </a: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供参考</a:t>
            </a:r>
            <a:r>
              <a:rPr lang="e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*/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isFirst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[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SymbolType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::Primary][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])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{</a:t>
            </a:r>
            <a:endParaRPr lang="en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return 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p_Primary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                             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>
                <a:ea typeface="华文楷体" panose="02010600040101010101" pitchFamily="2" charset="-122"/>
                <a:cs typeface="Arial" panose="020B0604020202020204" pitchFamily="34" charset="0"/>
              </a:rPr>
              <a:t>unary -&gt; primary 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产生式</a:t>
            </a:r>
            <a:endParaRPr lang="en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} else {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if (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::MINUS) {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使用一元运算的产生式</a:t>
            </a:r>
            <a:endParaRPr lang="en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Token minus = </a:t>
            </a:r>
            <a:r>
              <a:rPr lang="en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lookahead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::MINUS);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return new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NegExpr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(),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minus.loc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} else if 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. type ==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::BNOT) {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Token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bnot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lookahead(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::BNOT);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return new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BitNotExpr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(),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bnot.loc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} else if 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::LNOT) {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Token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lnot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lookahead(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::LNOT);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return new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NotExpr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p_Unary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(),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lnot.loc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}}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mind::err::issue(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next_token.loc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new mind::err::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SyntaxError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(“expect unary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expression get" +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TokenName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[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]));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return NULL;</a:t>
            </a:r>
          </a:p>
          <a:p>
            <a:pPr>
              <a:buNone/>
            </a:pP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09EA5FA-FE9C-4C07-BADA-18131004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66696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19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1" y="1268760"/>
            <a:ext cx="7586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文法处理示例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Python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FDFD3-B6A4-4009-98AD-FE030A81DE29}"/>
              </a:ext>
            </a:extLst>
          </p:cNvPr>
          <p:cNvSpPr txBox="1"/>
          <p:nvPr/>
        </p:nvSpPr>
        <p:spPr>
          <a:xfrm>
            <a:off x="467544" y="1967667"/>
            <a:ext cx="8676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frontend/parser/my_parser.py</a:t>
            </a: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@first(*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p_multiplicative.first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p_additive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(self: Parser) -&gt; Expression: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"""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additive : additive '+' multiplicative | additive '-' multiplicative | multiplicative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equivalent EBNF: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additive : multiplicative { ‘+’ multiplicative | ‘-’ multiplicative } # </a:t>
            </a: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大括号表示出现任意次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"""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lookahead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self.lookahead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node =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p_multiplicative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循环处理大括号表示的部分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self.next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in (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"Plus", "Minus"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op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BinaryOp.backward_search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(lookahead())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rhs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p_multiplicative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迭代构造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节点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node = Binary(op, node,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rhs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return node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B6E46EA-D6F4-4B89-AD7D-9862D600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329925616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4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4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5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6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7" name="Rectangle 19"/>
          <p:cNvSpPr>
            <a:spLocks noChangeArrowheads="1"/>
          </p:cNvSpPr>
          <p:nvPr/>
        </p:nvSpPr>
        <p:spPr bwMode="auto">
          <a:xfrm>
            <a:off x="1547813" y="188913"/>
            <a:ext cx="33115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实验导引（三）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2</a:t>
            </a:fld>
            <a:endParaRPr lang="zh-CN" altLang="en-US" dirty="0"/>
          </a:p>
        </p:txBody>
      </p:sp>
      <p:sp>
        <p:nvSpPr>
          <p:cNvPr id="10" name="Text Box 21">
            <a:hlinkClick r:id="rId2" action="ppaction://hlinksldjump"/>
            <a:extLst>
              <a:ext uri="{FF2B5EF4-FFF2-40B4-BE49-F238E27FC236}">
                <a16:creationId xmlns:a16="http://schemas.microsoft.com/office/drawing/2014/main" id="{1AB451B0-2A46-49FA-8E3F-22CC4E63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1562100"/>
            <a:ext cx="65039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Parser-stage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实验任务简述</a:t>
            </a:r>
          </a:p>
        </p:txBody>
      </p:sp>
      <p:sp>
        <p:nvSpPr>
          <p:cNvPr id="11" name="Text Box 21">
            <a:hlinkClick r:id="rId3" action="ppaction://hlinksldjump"/>
            <a:extLst>
              <a:ext uri="{FF2B5EF4-FFF2-40B4-BE49-F238E27FC236}">
                <a16:creationId xmlns:a16="http://schemas.microsoft.com/office/drawing/2014/main" id="{BA43B1AA-CECC-4176-B959-2D3F5579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76872"/>
            <a:ext cx="681756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Parser-stage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框架介绍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20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FDFD3-B6A4-4009-98AD-FE030A81DE29}"/>
              </a:ext>
            </a:extLst>
          </p:cNvPr>
          <p:cNvSpPr txBox="1"/>
          <p:nvPr/>
        </p:nvSpPr>
        <p:spPr>
          <a:xfrm>
            <a:off x="371658" y="1970831"/>
            <a:ext cx="87924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/frontend/my_parser.cpp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static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::Expr*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p_Additive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additive : additive '+' multiplicative | additive '-' multiplicative | multiplicative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equivalent EBNF: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additive : multiplicative { ‘+’ multiplicative | ‘-’ multiplicative } </a:t>
            </a:r>
            <a:r>
              <a:rPr lang="zh-CN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大括号表示出现任意次*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endParaRPr lang="zh-CN" altLang="en-US" sz="1600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::Expr* node = 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p_Multiplicative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::PLUS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||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next_token.type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::MINUS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 operation = lookahead();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ea typeface="华文楷体" panose="02010600040101010101" pitchFamily="2" charset="-122"/>
                <a:cs typeface="Arial" panose="020B0604020202020204" pitchFamily="34" charset="0"/>
              </a:rPr>
              <a:t>循环处理出现任意次的产生式</a:t>
            </a:r>
            <a:endParaRPr lang="en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::Expr* operand2 = </a:t>
            </a:r>
            <a:r>
              <a:rPr lang="en" altLang="zh-CN" sz="1600" dirty="0" err="1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p_Multiplicative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switch(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operation.type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{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case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::PLUS: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node = new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AddExpr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(node,operand2,operation.loc);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构造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Add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节点</a:t>
            </a:r>
            <a:endParaRPr lang="en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break;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case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TokenType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::MINUS: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node = new 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SubExpr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(node,operand2,operation.loc);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构造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节点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break;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default: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break; } } 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return node; } 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50A0CE7-1F20-4453-A412-DA807475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1" y="1268760"/>
            <a:ext cx="7586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文法处理示例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B90D93C-BA83-444E-8383-96F80D7A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5863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1265386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实验框架的逻辑结构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3</a:t>
            </a:fld>
            <a:endParaRPr lang="zh-CN" altLang="en-US" dirty="0"/>
          </a:p>
        </p:txBody>
      </p:sp>
      <p:graphicFrame>
        <p:nvGraphicFramePr>
          <p:cNvPr id="15" name="Object 48">
            <a:extLst>
              <a:ext uri="{FF2B5EF4-FFF2-40B4-BE49-F238E27FC236}">
                <a16:creationId xmlns:a16="http://schemas.microsoft.com/office/drawing/2014/main" id="{DAC78824-257A-49AF-B888-4B8F4A7B8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03311"/>
              </p:ext>
            </p:extLst>
          </p:nvPr>
        </p:nvGraphicFramePr>
        <p:xfrm>
          <a:off x="719137" y="2132856"/>
          <a:ext cx="770572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38" name="Visio" r:id="rId3" imgW="5994597" imgH="3111719" progId="Visio.Drawing.11">
                  <p:embed/>
                </p:oleObj>
              </mc:Choice>
              <mc:Fallback>
                <p:oleObj name="Visio" r:id="rId3" imgW="5994597" imgH="3111719" progId="Visio.Drawing.11">
                  <p:embed/>
                  <p:pic>
                    <p:nvPicPr>
                      <p:cNvPr id="9" name="Object 48">
                        <a:extLst>
                          <a:ext uri="{FF2B5EF4-FFF2-40B4-BE49-F238E27FC236}">
                            <a16:creationId xmlns:a16="http://schemas.microsoft.com/office/drawing/2014/main" id="{C3C36722-98D0-4DA8-A767-F4003B8BF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2132856"/>
                        <a:ext cx="7705725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8C2BE41-A29F-48D4-9E3B-8CCC2C63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8913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</a:t>
            </a:r>
            <a:r>
              <a:rPr lang="en-US" altLang="zh-CN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实验任务简述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1265386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4</a:t>
            </a:fld>
            <a:endParaRPr lang="zh-CN" altLang="en-US" dirty="0"/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047F49C9-DEBA-445D-80D3-A250C6D2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937" y="3938256"/>
            <a:ext cx="546331" cy="288000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E0C45-8599-4DF7-86CB-65B9983E855D}"/>
              </a:ext>
            </a:extLst>
          </p:cNvPr>
          <p:cNvSpPr txBox="1"/>
          <p:nvPr/>
        </p:nvSpPr>
        <p:spPr>
          <a:xfrm>
            <a:off x="5531556" y="1196752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Program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58E9D30-F388-4F1D-B1B6-FC38B2C66979}"/>
              </a:ext>
            </a:extLst>
          </p:cNvPr>
          <p:cNvCxnSpPr>
            <a:cxnSpLocks/>
          </p:cNvCxnSpPr>
          <p:nvPr/>
        </p:nvCxnSpPr>
        <p:spPr bwMode="auto">
          <a:xfrm>
            <a:off x="6066439" y="1524274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1A667F-771E-4509-8DA1-5BE584A4F8C2}"/>
              </a:ext>
            </a:extLst>
          </p:cNvPr>
          <p:cNvSpPr txBox="1"/>
          <p:nvPr/>
        </p:nvSpPr>
        <p:spPr>
          <a:xfrm>
            <a:off x="5094331" y="173959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Function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82D84B-ED4C-4BB1-ADBA-7DA8E3B39FDB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3938130" y="2047375"/>
            <a:ext cx="212831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E5794-A6AA-43CC-A3B5-ADD9A25DCA7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 bwMode="auto">
          <a:xfrm flipH="1">
            <a:off x="4711722" y="2047375"/>
            <a:ext cx="1354717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2073D3D-32D2-4592-A6CB-DB91BA0E8133}"/>
              </a:ext>
            </a:extLst>
          </p:cNvPr>
          <p:cNvSpPr txBox="1"/>
          <p:nvPr/>
        </p:nvSpPr>
        <p:spPr>
          <a:xfrm>
            <a:off x="3618167" y="2418456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3139FC-CA3C-4246-BD27-C361406D4528}"/>
              </a:ext>
            </a:extLst>
          </p:cNvPr>
          <p:cNvSpPr txBox="1"/>
          <p:nvPr/>
        </p:nvSpPr>
        <p:spPr>
          <a:xfrm>
            <a:off x="4154154" y="2418456"/>
            <a:ext cx="111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identifier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220055-213D-464C-B1DC-325CC229A184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 bwMode="auto">
          <a:xfrm flipH="1">
            <a:off x="5346359" y="2047375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2A105C-C74D-4875-A5BE-51B093B78EFE}"/>
              </a:ext>
            </a:extLst>
          </p:cNvPr>
          <p:cNvSpPr txBox="1"/>
          <p:nvPr/>
        </p:nvSpPr>
        <p:spPr>
          <a:xfrm>
            <a:off x="5094331" y="2418456"/>
            <a:ext cx="50405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‘(’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765C684-D6E9-423A-9D57-65395DDD03F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 bwMode="auto">
          <a:xfrm flipH="1">
            <a:off x="5861757" y="2047375"/>
            <a:ext cx="204682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23821DC-6D25-491F-80E4-4E9F1C917836}"/>
              </a:ext>
            </a:extLst>
          </p:cNvPr>
          <p:cNvSpPr txBox="1"/>
          <p:nvPr/>
        </p:nvSpPr>
        <p:spPr>
          <a:xfrm>
            <a:off x="5621071" y="2418456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‘)’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ED1156-D079-4B61-A29F-B4EB57564CA5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6066439" y="2047375"/>
            <a:ext cx="191919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C3F9523-B799-4497-A275-F5EF044BA898}"/>
              </a:ext>
            </a:extLst>
          </p:cNvPr>
          <p:cNvSpPr txBox="1"/>
          <p:nvPr/>
        </p:nvSpPr>
        <p:spPr>
          <a:xfrm>
            <a:off x="6004784" y="2418456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‘{’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73878C-0492-4241-AF0E-4F1A2F07809C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6066439" y="2047375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6520E0A-D1FA-4DC4-AE67-1BD048D24CB8}"/>
              </a:ext>
            </a:extLst>
          </p:cNvPr>
          <p:cNvSpPr txBox="1"/>
          <p:nvPr/>
        </p:nvSpPr>
        <p:spPr>
          <a:xfrm>
            <a:off x="6377280" y="243047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Block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1B1F4CE-62BE-45EF-96B4-577E7FF3EA6D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6066439" y="2047375"/>
            <a:ext cx="1487506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FCCC151-D36C-4216-97E7-09DA2FD9C7E2}"/>
              </a:ext>
            </a:extLst>
          </p:cNvPr>
          <p:cNvSpPr txBox="1"/>
          <p:nvPr/>
        </p:nvSpPr>
        <p:spPr>
          <a:xfrm>
            <a:off x="7313259" y="2418456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‘}’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8C19E95-AFA7-4DCF-9932-03470747A21C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3938130" y="2730678"/>
            <a:ext cx="0" cy="3375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36D96F9-5C3C-4D19-9AA1-98AE2D7A13FD}"/>
              </a:ext>
            </a:extLst>
          </p:cNvPr>
          <p:cNvSpPr txBox="1"/>
          <p:nvPr/>
        </p:nvSpPr>
        <p:spPr>
          <a:xfrm>
            <a:off x="4167954" y="262196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(main)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983D665-1703-4A89-8E0B-2DF39475C35E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 bwMode="auto">
          <a:xfrm flipH="1">
            <a:off x="5312613" y="3247184"/>
            <a:ext cx="1617428" cy="3402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199D890-1F5E-4D4A-9155-A42F10849DED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 bwMode="auto">
          <a:xfrm>
            <a:off x="6930041" y="3247184"/>
            <a:ext cx="877807" cy="175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FDA4DF-26AB-434A-98F3-6EBC6D85546F}"/>
              </a:ext>
            </a:extLst>
          </p:cNvPr>
          <p:cNvSpPr txBox="1"/>
          <p:nvPr/>
        </p:nvSpPr>
        <p:spPr>
          <a:xfrm>
            <a:off x="4789970" y="3587396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675405-0352-4E80-8BED-47BBC6B09E0B}"/>
              </a:ext>
            </a:extLst>
          </p:cNvPr>
          <p:cNvSpPr txBox="1"/>
          <p:nvPr/>
        </p:nvSpPr>
        <p:spPr>
          <a:xfrm>
            <a:off x="6916855" y="4234128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F0BA06-BF61-49E5-8EE3-DD3ADCDC031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 bwMode="auto">
          <a:xfrm flipH="1">
            <a:off x="4249655" y="3895173"/>
            <a:ext cx="1062958" cy="322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583753-8F44-42BF-AA07-62EF4FAE26F2}"/>
              </a:ext>
            </a:extLst>
          </p:cNvPr>
          <p:cNvSpPr txBox="1"/>
          <p:nvPr/>
        </p:nvSpPr>
        <p:spPr>
          <a:xfrm>
            <a:off x="3929692" y="4218061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F48637-D19A-44AD-B0F3-574C60847245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 bwMode="auto">
          <a:xfrm flipH="1">
            <a:off x="4243715" y="4530283"/>
            <a:ext cx="5940" cy="366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41D9487-57EA-4948-9AF8-24652E2F1D5F}"/>
              </a:ext>
            </a:extLst>
          </p:cNvPr>
          <p:cNvSpPr txBox="1"/>
          <p:nvPr/>
        </p:nvSpPr>
        <p:spPr>
          <a:xfrm>
            <a:off x="3739659" y="489691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1ACDE9-33F6-4DCD-B6ED-0321EB72FE59}"/>
              </a:ext>
            </a:extLst>
          </p:cNvPr>
          <p:cNvSpPr txBox="1"/>
          <p:nvPr/>
        </p:nvSpPr>
        <p:spPr>
          <a:xfrm>
            <a:off x="4397080" y="4234707"/>
            <a:ext cx="107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identifier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15E8DF-66CF-47BF-B457-9DC69B0FFD11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flipH="1">
            <a:off x="4934554" y="3895173"/>
            <a:ext cx="378059" cy="339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45FD449-1EC2-4489-B277-BA04DAC00303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 bwMode="auto">
          <a:xfrm>
            <a:off x="5312613" y="3895173"/>
            <a:ext cx="245128" cy="3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1D3B088-FF49-470C-8474-62D2FAEB98B9}"/>
              </a:ext>
            </a:extLst>
          </p:cNvPr>
          <p:cNvSpPr txBox="1"/>
          <p:nvPr/>
        </p:nvSpPr>
        <p:spPr>
          <a:xfrm>
            <a:off x="5312613" y="4240279"/>
            <a:ext cx="49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‘=’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19CC362-6278-4387-BD9D-050A460A66C9}"/>
              </a:ext>
            </a:extLst>
          </p:cNvPr>
          <p:cNvSpPr txBox="1"/>
          <p:nvPr/>
        </p:nvSpPr>
        <p:spPr>
          <a:xfrm>
            <a:off x="5682525" y="4217849"/>
            <a:ext cx="112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intLiteral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6C00A18-3BD8-47C5-A792-8AF2367DBC9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 bwMode="auto">
          <a:xfrm>
            <a:off x="5312613" y="3895173"/>
            <a:ext cx="934140" cy="322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C1A1C27-6E18-4DBC-B46D-21343857FB4C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 bwMode="auto">
          <a:xfrm>
            <a:off x="5312613" y="3895173"/>
            <a:ext cx="1498368" cy="3273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D9DBF39-CC71-40EE-BD18-AC51C9BAAADD}"/>
              </a:ext>
            </a:extLst>
          </p:cNvPr>
          <p:cNvSpPr txBox="1"/>
          <p:nvPr/>
        </p:nvSpPr>
        <p:spPr>
          <a:xfrm>
            <a:off x="6570295" y="4222506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‘;’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E575E12-9A1F-4E6B-A7A7-AACB3DB9DAD3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6089932" y="4541905"/>
            <a:ext cx="1133542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BFD2206-76A7-4716-8F46-3F2800F4A5B6}"/>
              </a:ext>
            </a:extLst>
          </p:cNvPr>
          <p:cNvSpPr txBox="1"/>
          <p:nvPr/>
        </p:nvSpPr>
        <p:spPr>
          <a:xfrm>
            <a:off x="5585876" y="53963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‘return’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52E311-553A-415C-973F-C93A291B6768}"/>
              </a:ext>
            </a:extLst>
          </p:cNvPr>
          <p:cNvSpPr txBox="1"/>
          <p:nvPr/>
        </p:nvSpPr>
        <p:spPr>
          <a:xfrm>
            <a:off x="6412243" y="5396397"/>
            <a:ext cx="118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identifier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4D15B3-2D17-48BB-989C-956F5F4DE5E4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flipH="1">
            <a:off x="7006587" y="4541905"/>
            <a:ext cx="216888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69B8EC7-7663-4F10-88F9-636AA383D9E8}"/>
              </a:ext>
            </a:extLst>
          </p:cNvPr>
          <p:cNvCxnSpPr>
            <a:cxnSpLocks/>
          </p:cNvCxnSpPr>
          <p:nvPr/>
        </p:nvCxnSpPr>
        <p:spPr bwMode="auto">
          <a:xfrm>
            <a:off x="7232063" y="4541905"/>
            <a:ext cx="377457" cy="8546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1B8D3B4-DA9E-4FE6-8FF4-AB9558F2D0D4}"/>
              </a:ext>
            </a:extLst>
          </p:cNvPr>
          <p:cNvSpPr txBox="1"/>
          <p:nvPr/>
        </p:nvSpPr>
        <p:spPr>
          <a:xfrm>
            <a:off x="7475004" y="5396514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‘;’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5EDD026-EE67-4F87-84E6-90B9D50F53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7770" y="2726233"/>
            <a:ext cx="494" cy="213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88B5A7E-3C20-4206-BEDA-42BB8194B19F}"/>
              </a:ext>
            </a:extLst>
          </p:cNvPr>
          <p:cNvSpPr txBox="1"/>
          <p:nvPr/>
        </p:nvSpPr>
        <p:spPr>
          <a:xfrm>
            <a:off x="6222876" y="2939407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BBF008-7396-432D-8ACE-3362E15E3202}"/>
              </a:ext>
            </a:extLst>
          </p:cNvPr>
          <p:cNvSpPr txBox="1"/>
          <p:nvPr/>
        </p:nvSpPr>
        <p:spPr>
          <a:xfrm>
            <a:off x="7100683" y="3422221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F5CD86C-0F7B-4D1C-91F7-F78C88987A55}"/>
              </a:ext>
            </a:extLst>
          </p:cNvPr>
          <p:cNvCxnSpPr>
            <a:cxnSpLocks/>
            <a:stCxn id="34" idx="0"/>
            <a:endCxn id="55" idx="2"/>
          </p:cNvCxnSpPr>
          <p:nvPr/>
        </p:nvCxnSpPr>
        <p:spPr bwMode="auto">
          <a:xfrm flipV="1">
            <a:off x="7439498" y="3729998"/>
            <a:ext cx="368350" cy="504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86191E3-2D84-4E74-A699-9B56FB1D657F}"/>
              </a:ext>
            </a:extLst>
          </p:cNvPr>
          <p:cNvSpPr txBox="1"/>
          <p:nvPr/>
        </p:nvSpPr>
        <p:spPr>
          <a:xfrm>
            <a:off x="7694175" y="4854217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27212CD-F33D-4461-BE33-FCF0EE0CCAE7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 bwMode="auto">
          <a:xfrm>
            <a:off x="7807848" y="3729998"/>
            <a:ext cx="593492" cy="1124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A95CC02-400B-4330-9E24-EF8D2EBD2C9C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 bwMode="auto">
          <a:xfrm>
            <a:off x="8401340" y="5161994"/>
            <a:ext cx="5835" cy="4272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D81183A-25A3-4AFC-932E-2BBC0516D886}"/>
              </a:ext>
            </a:extLst>
          </p:cNvPr>
          <p:cNvSpPr txBox="1"/>
          <p:nvPr/>
        </p:nvSpPr>
        <p:spPr>
          <a:xfrm>
            <a:off x="7884532" y="5589240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ε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D869A0A-756D-4110-92EE-BBFF9347803C}"/>
              </a:ext>
            </a:extLst>
          </p:cNvPr>
          <p:cNvSpPr txBox="1"/>
          <p:nvPr/>
        </p:nvSpPr>
        <p:spPr>
          <a:xfrm>
            <a:off x="3620201" y="2990602"/>
            <a:ext cx="62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99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endParaRPr lang="zh-CN" altLang="en-US" sz="1400" dirty="0">
              <a:solidFill>
                <a:srgbClr val="99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BF5B7E9-601B-46FE-A17C-DDD750ED3D68}"/>
              </a:ext>
            </a:extLst>
          </p:cNvPr>
          <p:cNvSpPr txBox="1"/>
          <p:nvPr/>
        </p:nvSpPr>
        <p:spPr>
          <a:xfrm>
            <a:off x="4381807" y="442216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3E6560C-D64D-4876-88A3-1BB59F0EC59C}"/>
              </a:ext>
            </a:extLst>
          </p:cNvPr>
          <p:cNvSpPr txBox="1"/>
          <p:nvPr/>
        </p:nvSpPr>
        <p:spPr>
          <a:xfrm>
            <a:off x="5858964" y="44250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(2021)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46F56-01AB-4D26-AB5C-46F386F3A8B1}"/>
              </a:ext>
            </a:extLst>
          </p:cNvPr>
          <p:cNvSpPr txBox="1"/>
          <p:nvPr/>
        </p:nvSpPr>
        <p:spPr>
          <a:xfrm>
            <a:off x="6470039" y="55742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</a:t>
            </a:r>
            <a:endParaRPr lang="zh-CN" altLang="en-US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DB5FAE-6583-4AD7-BF8C-7EE281D6CEEA}"/>
              </a:ext>
            </a:extLst>
          </p:cNvPr>
          <p:cNvSpPr txBox="1"/>
          <p:nvPr/>
        </p:nvSpPr>
        <p:spPr>
          <a:xfrm>
            <a:off x="827584" y="371993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int a = 2021;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return a;</a:t>
            </a:r>
          </a:p>
          <a:p>
            <a:pPr algn="l">
              <a:buNone/>
            </a:pPr>
            <a:r>
              <a:rPr kumimoji="1"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kumimoji="1" lang="zh-CN" altLang="en-US" sz="1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1849BD0-09DD-433D-BA84-095FDD23617D}"/>
              </a:ext>
            </a:extLst>
          </p:cNvPr>
          <p:cNvSpPr txBox="1"/>
          <p:nvPr/>
        </p:nvSpPr>
        <p:spPr>
          <a:xfrm>
            <a:off x="398177" y="5013176"/>
            <a:ext cx="51938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Program -&gt; Function</a:t>
            </a:r>
          </a:p>
          <a:p>
            <a:pPr algn="l">
              <a:buNone/>
            </a:pPr>
            <a:r>
              <a:rPr kumimoji="1"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Function -&gt; Type </a:t>
            </a:r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identifier ‘(’ ‘)’ ‘{’ </a:t>
            </a:r>
            <a:r>
              <a:rPr kumimoji="1"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Block </a:t>
            </a:r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‘}’</a:t>
            </a:r>
          </a:p>
          <a:p>
            <a:pPr algn="l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Block -&gt; </a:t>
            </a: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endParaRPr lang="en-US" altLang="zh-CN" sz="14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l">
              <a:buNone/>
            </a:pP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-&gt; Statement </a:t>
            </a:r>
            <a:r>
              <a:rPr lang="en-US" altLang="zh-CN" sz="1400" dirty="0" err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StatementList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| ε</a:t>
            </a:r>
          </a:p>
          <a:p>
            <a:pPr algn="l">
              <a:buNone/>
            </a:pPr>
            <a:r>
              <a:rPr kumimoji="1"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Statement -&gt;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Type 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identifier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‘=’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intLiteral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‘;’ </a:t>
            </a: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| 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‘return’ identifier ‘;’</a:t>
            </a:r>
          </a:p>
          <a:p>
            <a:pPr algn="l">
              <a:buNone/>
            </a:pPr>
            <a:r>
              <a:rPr lang="en-US" altLang="zh-CN" sz="14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kumimoji="1" lang="zh-CN" altLang="en-US" sz="1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C21CDD61-FECD-4F53-9833-279B3EBA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8913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</a:t>
            </a:r>
            <a:r>
              <a:rPr lang="en-US" altLang="zh-CN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实验任务简述</a:t>
            </a:r>
          </a:p>
        </p:txBody>
      </p:sp>
    </p:spTree>
    <p:extLst>
      <p:ext uri="{BB962C8B-B14F-4D97-AF65-F5344CB8AC3E}">
        <p14:creationId xmlns:p14="http://schemas.microsoft.com/office/powerpoint/2010/main" val="235037925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5</a:t>
            </a:fld>
            <a:endParaRPr lang="zh-CN" altLang="en-US" dirty="0"/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04BDCA54-DE6D-4F21-95B3-83E7BFD15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40768"/>
            <a:ext cx="7632848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语法分析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Stage1-2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中，实验框架使用了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bison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框架）或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ply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Python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框架）作为语法分析器，解析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程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序并生成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parser-stage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中，我们将结合课堂上学习的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分析方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法，完成一个手工实现的递归下降语法分析器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为了降低难度和工作量，将提供分析器的基本框架和部分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实现，同学们只需要补全代码片段即可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所实现的手工语法分析器，只需要支持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Step1-6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的语法。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83F51F7-AF26-48E0-8C91-54E2FA87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8913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</a:t>
            </a:r>
            <a:r>
              <a:rPr lang="en-US" altLang="zh-CN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实验任务简述</a:t>
            </a:r>
          </a:p>
        </p:txBody>
      </p:sp>
    </p:spTree>
    <p:extLst>
      <p:ext uri="{BB962C8B-B14F-4D97-AF65-F5344CB8AC3E}">
        <p14:creationId xmlns:p14="http://schemas.microsoft.com/office/powerpoint/2010/main" val="313927869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6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24833"/>
            <a:ext cx="7586672" cy="576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Step1-6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zh-CN" altLang="en-US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program : function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function : type Identifier '(' ')' '{' </a:t>
            </a:r>
            <a:r>
              <a:rPr lang="en-US" altLang="zh-CN" sz="1600" dirty="0" err="1"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ea typeface="华文楷体" panose="02010600040101010101" pitchFamily="2" charset="-122"/>
              </a:rPr>
              <a:t>* '}'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type : 'int'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 err="1">
                <a:ea typeface="华文楷体" panose="02010600040101010101" pitchFamily="2" charset="-122"/>
              </a:rPr>
              <a:t>block_item</a:t>
            </a:r>
            <a:r>
              <a:rPr lang="en-US" altLang="zh-CN" sz="1600" dirty="0">
                <a:ea typeface="华文楷体" panose="02010600040101010101" pitchFamily="2" charset="-122"/>
              </a:rPr>
              <a:t> : statement | declaration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statement : 'return' expression ';' | expression? ';' | 'if' '(' expression ')' statement ('else' statement)?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declaration : type Identifier ('=' expression)? ';'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expression : assignment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assignment : conditional | Identifier '=' expression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conditional :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ea typeface="华文楷体" panose="02010600040101010101" pitchFamily="2" charset="-122"/>
              </a:rPr>
              <a:t> '?' expression ':' conditional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 err="1"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ea typeface="华文楷体" panose="02010600040101010101" pitchFamily="2" charset="-122"/>
              </a:rPr>
              <a:t> :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logical_or</a:t>
            </a:r>
            <a:r>
              <a:rPr lang="en-US" altLang="zh-CN" sz="1600" dirty="0">
                <a:ea typeface="华文楷体" panose="02010600040101010101" pitchFamily="2" charset="-122"/>
              </a:rPr>
              <a:t> '||'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logical_and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 err="1"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ea typeface="华文楷体" panose="02010600040101010101" pitchFamily="2" charset="-122"/>
              </a:rPr>
              <a:t> : equality | </a:t>
            </a:r>
            <a:r>
              <a:rPr lang="en-US" altLang="zh-CN" sz="1600" dirty="0" err="1">
                <a:ea typeface="华文楷体" panose="02010600040101010101" pitchFamily="2" charset="-122"/>
              </a:rPr>
              <a:t>logical_and</a:t>
            </a:r>
            <a:r>
              <a:rPr lang="en-US" altLang="zh-CN" sz="1600" dirty="0">
                <a:ea typeface="华文楷体" panose="02010600040101010101" pitchFamily="2" charset="-122"/>
              </a:rPr>
              <a:t> '&amp;&amp;' equality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equality : relational | equality ('=='|'!=') relational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relational : additive | relational ('&lt;'|'&gt;'|'&lt;='|'&gt;=') additive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additive : multiplicative | additive ('+'|'-') multiplicative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multiplicative : unary | multiplicative ('*'|'/'|'%') unary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unary : primary | ('-'|'~'|'!') unary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zh-CN" sz="1600" dirty="0">
                <a:ea typeface="华文楷体" panose="02010600040101010101" pitchFamily="2" charset="-122"/>
              </a:rPr>
              <a:t>primary : Integer | '(' expression ')' | Identifier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1B95E55-18F2-4C13-9362-5A3B8F264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8913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</a:t>
            </a:r>
            <a:r>
              <a:rPr lang="en-US" altLang="zh-CN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实验任务简述</a:t>
            </a:r>
          </a:p>
        </p:txBody>
      </p:sp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579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7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1" y="1196752"/>
            <a:ext cx="7586672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拓展巴克斯范式（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000" b="0" dirty="0" err="1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语法在描述二元运算时，存在左递归的情况</a:t>
            </a:r>
            <a:endParaRPr lang="en-US" altLang="zh-CN" sz="200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1000" dirty="0"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为了便于处理，需要将其转化为相应的拓展巴克斯范式 </a:t>
            </a:r>
            <a:endParaRPr lang="en-US" altLang="zh-CN" sz="200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EBNF</a:t>
            </a: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），并使用拓展的递归下降分析方法</a:t>
            </a:r>
            <a:endParaRPr lang="en-US" altLang="zh-CN" sz="200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1000" dirty="0">
                <a:ea typeface="华文楷体" panose="02010600040101010101" pitchFamily="2" charset="-122"/>
              </a:rPr>
              <a:t> </a:t>
            </a:r>
            <a:endParaRPr lang="en-US" altLang="zh-CN" sz="1000" dirty="0"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的元符号</a:t>
            </a:r>
          </a:p>
          <a:p>
            <a:pPr lvl="1">
              <a:buNone/>
              <a:defRPr/>
            </a:pPr>
            <a:r>
              <a:rPr lang="zh-CN" altLang="en-US" sz="1000" dirty="0">
                <a:ea typeface="华文楷体" panose="02010600040101010101" pitchFamily="2" charset="-122"/>
              </a:rPr>
              <a:t>  </a:t>
            </a:r>
            <a:endParaRPr lang="zh-CN" altLang="en-US" sz="1000" b="0" dirty="0">
              <a:ea typeface="华文楷体" panose="02010600040101010101" pitchFamily="2" charset="-122"/>
            </a:endParaRPr>
          </a:p>
          <a:p>
            <a:pPr lvl="1">
              <a:buFont typeface="Symbol" panose="05050102010706020507" pitchFamily="18" charset="2"/>
              <a:buChar char="-"/>
              <a:defRPr/>
            </a:pPr>
            <a:r>
              <a:rPr lang="zh-CN" altLang="en-US" sz="2000" dirty="0">
                <a:ea typeface="华文楷体" panose="02010600040101010101" pitchFamily="2" charset="-122"/>
              </a:rPr>
              <a:t> ‘</a:t>
            </a:r>
            <a:r>
              <a:rPr lang="en-US" altLang="zh-CN" sz="2000" dirty="0">
                <a:solidFill>
                  <a:srgbClr val="800080"/>
                </a:solidFill>
                <a:ea typeface="华文楷体" panose="02010600040101010101" pitchFamily="2" charset="-122"/>
              </a:rPr>
              <a:t>|</a:t>
            </a:r>
            <a:r>
              <a:rPr lang="en-US" altLang="zh-CN" sz="2000" dirty="0">
                <a:ea typeface="华文楷体" panose="02010600040101010101" pitchFamily="2" charset="-122"/>
              </a:rPr>
              <a:t>’</a:t>
            </a:r>
            <a:r>
              <a:rPr lang="zh-CN" altLang="en-US" sz="2000" dirty="0">
                <a:ea typeface="华文楷体" panose="02010600040101010101" pitchFamily="2" charset="-122"/>
              </a:rPr>
              <a:t>表示‘</a:t>
            </a:r>
            <a:r>
              <a:rPr lang="zh-CN" altLang="en-US" sz="2000" dirty="0">
                <a:solidFill>
                  <a:srgbClr val="800080"/>
                </a:solidFill>
                <a:ea typeface="华文楷体" panose="02010600040101010101" pitchFamily="2" charset="-122"/>
              </a:rPr>
              <a:t>或</a:t>
            </a:r>
            <a:r>
              <a:rPr lang="zh-CN" altLang="en-US" sz="2000" dirty="0">
                <a:ea typeface="华文楷体" panose="02010600040101010101" pitchFamily="2" charset="-122"/>
              </a:rPr>
              <a:t>’，即左部可由多个右部定义</a:t>
            </a:r>
            <a:endParaRPr lang="en-US" altLang="zh-CN" sz="2000" dirty="0"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endParaRPr lang="zh-CN" altLang="en-US" sz="1000" dirty="0">
              <a:ea typeface="华文楷体" panose="02010600040101010101" pitchFamily="2" charset="-122"/>
            </a:endParaRPr>
          </a:p>
          <a:p>
            <a:pPr lvl="1">
              <a:buFont typeface="Symbol" panose="05050102010706020507" pitchFamily="18" charset="2"/>
              <a:buChar char="-"/>
              <a:defRPr/>
            </a:pPr>
            <a:r>
              <a:rPr lang="zh-CN" altLang="en-US" sz="2000" dirty="0">
                <a:ea typeface="华文楷体" panose="02010600040101010101" pitchFamily="2" charset="-122"/>
              </a:rPr>
              <a:t> ‘</a:t>
            </a:r>
            <a:r>
              <a:rPr lang="en-US" altLang="zh-CN" sz="2000" dirty="0">
                <a:solidFill>
                  <a:srgbClr val="800080"/>
                </a:solidFill>
                <a:ea typeface="华文楷体" panose="02010600040101010101" pitchFamily="2" charset="-122"/>
              </a:rPr>
              <a:t>{ }</a:t>
            </a:r>
            <a:r>
              <a:rPr lang="en-US" altLang="zh-CN" sz="2000" dirty="0">
                <a:ea typeface="华文楷体" panose="02010600040101010101" pitchFamily="2" charset="-122"/>
              </a:rPr>
              <a:t>’</a:t>
            </a:r>
            <a:r>
              <a:rPr lang="zh-CN" altLang="en-US" sz="2000" dirty="0">
                <a:ea typeface="华文楷体" panose="02010600040101010101" pitchFamily="2" charset="-122"/>
              </a:rPr>
              <a:t>表示花括号内的语法成分可以</a:t>
            </a:r>
            <a:r>
              <a:rPr lang="zh-CN" altLang="en-US" sz="2000" dirty="0">
                <a:solidFill>
                  <a:srgbClr val="800080"/>
                </a:solidFill>
                <a:ea typeface="华文楷体" panose="02010600040101010101" pitchFamily="2" charset="-122"/>
              </a:rPr>
              <a:t>重复</a:t>
            </a:r>
            <a:r>
              <a:rPr lang="zh-CN" altLang="en-US" sz="2000" dirty="0">
                <a:ea typeface="华文楷体" panose="02010600040101010101" pitchFamily="2" charset="-122"/>
              </a:rPr>
              <a:t>；在不加上下界</a:t>
            </a:r>
            <a:endParaRPr lang="en-US" altLang="zh-CN" sz="2000" dirty="0"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zh-CN" altLang="en-US" sz="2000" dirty="0">
                <a:ea typeface="华文楷体" panose="02010600040101010101" pitchFamily="2" charset="-122"/>
              </a:rPr>
              <a:t>     时可重复</a:t>
            </a:r>
            <a:r>
              <a:rPr lang="en-US" altLang="zh-CN" sz="2000" b="0" dirty="0"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ea typeface="华文楷体" panose="02010600040101010101" pitchFamily="2" charset="-122"/>
              </a:rPr>
              <a:t>到任意次数</a:t>
            </a:r>
            <a:endParaRPr lang="en-US" altLang="zh-CN" sz="2000" dirty="0"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endParaRPr lang="zh-CN" altLang="en-US" sz="1000" dirty="0">
              <a:ea typeface="华文楷体" panose="02010600040101010101" pitchFamily="2" charset="-122"/>
            </a:endParaRPr>
          </a:p>
          <a:p>
            <a:pPr lvl="1">
              <a:buFont typeface="Symbol" panose="05050102010706020507" pitchFamily="18" charset="2"/>
              <a:buChar char="-"/>
              <a:defRPr/>
            </a:pPr>
            <a:r>
              <a:rPr lang="zh-CN" altLang="en-US" sz="2000" dirty="0">
                <a:ea typeface="华文楷体" panose="02010600040101010101" pitchFamily="2" charset="-122"/>
              </a:rPr>
              <a:t> ‘</a:t>
            </a:r>
            <a:r>
              <a:rPr lang="en-US" altLang="zh-CN" sz="2000" dirty="0">
                <a:solidFill>
                  <a:srgbClr val="800080"/>
                </a:solidFill>
                <a:ea typeface="华文楷体" panose="02010600040101010101" pitchFamily="2" charset="-122"/>
              </a:rPr>
              <a:t>[ ]’</a:t>
            </a:r>
            <a:r>
              <a:rPr lang="zh-CN" altLang="en-US" sz="2000" dirty="0">
                <a:ea typeface="华文楷体" panose="02010600040101010101" pitchFamily="2" charset="-122"/>
              </a:rPr>
              <a:t>表示方括号内的成分为</a:t>
            </a:r>
            <a:r>
              <a:rPr lang="zh-CN" altLang="en-US" sz="2000" dirty="0">
                <a:solidFill>
                  <a:srgbClr val="800080"/>
                </a:solidFill>
                <a:ea typeface="华文楷体" panose="02010600040101010101" pitchFamily="2" charset="-122"/>
              </a:rPr>
              <a:t>任选</a:t>
            </a:r>
            <a:r>
              <a:rPr lang="zh-CN" altLang="en-US" sz="2000" dirty="0">
                <a:ea typeface="华文楷体" panose="02010600040101010101" pitchFamily="2" charset="-122"/>
              </a:rPr>
              <a:t>项</a:t>
            </a:r>
            <a:endParaRPr lang="en-US" altLang="zh-CN" sz="2000" dirty="0"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endParaRPr lang="zh-CN" altLang="en-US" sz="1000" dirty="0">
              <a:ea typeface="华文楷体" panose="02010600040101010101" pitchFamily="2" charset="-122"/>
            </a:endParaRPr>
          </a:p>
          <a:p>
            <a:pPr lvl="1">
              <a:buFont typeface="Symbol" panose="05050102010706020507" pitchFamily="18" charset="2"/>
              <a:buChar char="-"/>
              <a:defRPr/>
            </a:pPr>
            <a:r>
              <a:rPr lang="zh-CN" altLang="en-US" sz="2000" dirty="0">
                <a:ea typeface="华文楷体" panose="02010600040101010101" pitchFamily="2" charset="-122"/>
              </a:rPr>
              <a:t> ‘</a:t>
            </a:r>
            <a:r>
              <a:rPr lang="en-US" altLang="zh-CN" sz="2000" dirty="0">
                <a:solidFill>
                  <a:srgbClr val="800080"/>
                </a:solidFill>
                <a:ea typeface="华文楷体" panose="02010600040101010101" pitchFamily="2" charset="-122"/>
              </a:rPr>
              <a:t>( )</a:t>
            </a:r>
            <a:r>
              <a:rPr lang="en-US" altLang="zh-CN" sz="2000" dirty="0">
                <a:ea typeface="华文楷体" panose="02010600040101010101" pitchFamily="2" charset="-122"/>
              </a:rPr>
              <a:t>’</a:t>
            </a:r>
            <a:r>
              <a:rPr lang="zh-CN" altLang="en-US" sz="2000" dirty="0">
                <a:ea typeface="华文楷体" panose="02010600040101010101" pitchFamily="2" charset="-122"/>
              </a:rPr>
              <a:t>表示圆括号内的成分</a:t>
            </a:r>
            <a:r>
              <a:rPr lang="zh-CN" altLang="en-US" sz="2000" dirty="0">
                <a:solidFill>
                  <a:srgbClr val="800080"/>
                </a:solidFill>
                <a:ea typeface="华文楷体" panose="02010600040101010101" pitchFamily="2" charset="-122"/>
              </a:rPr>
              <a:t>优先</a:t>
            </a:r>
            <a:endParaRPr lang="zh-CN" altLang="en-US" sz="2000" dirty="0">
              <a:ea typeface="华文楷体" panose="02010600040101010101" pitchFamily="2" charset="-122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3636D8C-A835-4302-BA1B-775AB83B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253458979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8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A2FB488A-762A-403C-9435-39DA0EB6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5130"/>
              </p:ext>
            </p:extLst>
          </p:nvPr>
        </p:nvGraphicFramePr>
        <p:xfrm>
          <a:off x="907632" y="2377688"/>
          <a:ext cx="756406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54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primary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Integer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Integer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1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'(' expression ')'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'('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Identifier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Identifier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07116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53FFEF9-003A-4DC3-8FD2-C0F4EDDA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123"/>
              </p:ext>
            </p:extLst>
          </p:nvPr>
        </p:nvGraphicFramePr>
        <p:xfrm>
          <a:off x="913439" y="4653136"/>
          <a:ext cx="756406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54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unary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primary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'(', Identifier,</a:t>
                      </a: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Integer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'-' unary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'-'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6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'~' unary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'~'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'!' unary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'!'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84284"/>
                  </a:ext>
                </a:extLst>
              </a:tr>
            </a:tbl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93486"/>
            <a:ext cx="7586672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primary : Integer | '(' expression ')' | Identifier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primary : Integer | '(' expression ')' | Identifier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3D54B9B-BF2F-46CA-A155-8E4B3EE6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05064"/>
            <a:ext cx="7586672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unary : primary | ('-'|'~'|'!') unary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unary : primary | ('-'|'~'|'!') unary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A3613F6-C78B-4F92-BE29-5CC918AB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91727403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28C0FF72-1186-480F-90B1-8CAF96A5FD9B}" type="slidenum">
              <a:rPr lang="zh-CN" altLang="en-US" smtClean="0"/>
              <a:pPr>
                <a:buFont typeface="Wingdings" pitchFamily="2" charset="2"/>
                <a:buNone/>
              </a:pPr>
              <a:t>9</a:t>
            </a:fld>
            <a:endParaRPr lang="zh-CN" altLang="en-US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1EE16F7-7F22-4F6F-9259-D84A5810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1" y="1076464"/>
            <a:ext cx="7586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计算预测集合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PS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zh-CN" altLang="en-US" sz="140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A2FB488A-762A-403C-9435-39DA0EB6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25453"/>
              </p:ext>
            </p:extLst>
          </p:nvPr>
        </p:nvGraphicFramePr>
        <p:xfrm>
          <a:off x="907632" y="2708920"/>
          <a:ext cx="756406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54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  <a:gridCol w="2521354">
                  <a:extLst>
                    <a:ext uri="{9D8B030D-6E8A-4147-A177-3AD203B41FA5}">
                      <a16:colId xmlns:a16="http://schemas.microsoft.com/office/drawing/2014/main" val="263337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EBNF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预测集合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multiplicative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unary {'*' unary}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PS(unary)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'*'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1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unary {'/' unary}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PS(unary)</a:t>
                      </a:r>
                    </a:p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'/'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unary {'%' unary}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PS(unary)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辅助集合：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{ '%' }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07116"/>
                  </a:ext>
                </a:extLst>
              </a:tr>
            </a:tbl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CBAEDB79-E15E-4C08-9D1B-ADD789A7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18" y="1759215"/>
            <a:ext cx="8470652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华文楷体" panose="02010600040101010101" pitchFamily="2" charset="-122"/>
              </a:rPr>
              <a:t>MiniDecaf</a:t>
            </a:r>
            <a:r>
              <a:rPr lang="zh-CN" altLang="en-US" sz="1600" dirty="0">
                <a:latin typeface="Arial" panose="020B0604020202020204" pitchFamily="34" charset="0"/>
                <a:ea typeface="华文楷体" panose="02010600040101010101" pitchFamily="2" charset="-122"/>
              </a:rPr>
              <a:t>语法</a:t>
            </a: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: multiplicative : unary | multiplicative ('*'|'/'|'%') unary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ea typeface="华文楷体" panose="02010600040101010101" pitchFamily="2" charset="-122"/>
              </a:rPr>
              <a:t>Equivalent EBNF: multiplicative : unary {'*' unary | '/' unary |'%' unary}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CECE427-4B8F-47A6-9429-1D1CAE76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80" y="188640"/>
            <a:ext cx="586742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anose="03010101010201010101" pitchFamily="66" charset="0"/>
              </a:rPr>
              <a:t>Parser-stage </a:t>
            </a: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112844535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23534</TotalTime>
  <Words>2255</Words>
  <Application>Microsoft Office PowerPoint</Application>
  <PresentationFormat>全屏显示(4:3)</PresentationFormat>
  <Paragraphs>375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CMR10</vt:lpstr>
      <vt:lpstr>华文楷体</vt:lpstr>
      <vt:lpstr>华文行楷</vt:lpstr>
      <vt:lpstr>楷体_GB2312</vt:lpstr>
      <vt:lpstr>Arial</vt:lpstr>
      <vt:lpstr>Monotype Corsiva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1033</cp:revision>
  <dcterms:created xsi:type="dcterms:W3CDTF">2002-02-03T03:17:28Z</dcterms:created>
  <dcterms:modified xsi:type="dcterms:W3CDTF">2021-10-26T03:02:38Z</dcterms:modified>
</cp:coreProperties>
</file>