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562" r:id="rId3"/>
    <p:sldId id="526" r:id="rId4"/>
    <p:sldId id="527" r:id="rId5"/>
    <p:sldId id="648" r:id="rId6"/>
    <p:sldId id="404" r:id="rId7"/>
    <p:sldId id="649" r:id="rId8"/>
    <p:sldId id="657" r:id="rId9"/>
    <p:sldId id="708" r:id="rId10"/>
    <p:sldId id="709" r:id="rId11"/>
    <p:sldId id="721" r:id="rId12"/>
    <p:sldId id="722" r:id="rId13"/>
    <p:sldId id="723" r:id="rId14"/>
    <p:sldId id="710" r:id="rId15"/>
    <p:sldId id="711" r:id="rId16"/>
    <p:sldId id="713" r:id="rId17"/>
    <p:sldId id="650" r:id="rId18"/>
    <p:sldId id="716" r:id="rId19"/>
    <p:sldId id="771" r:id="rId20"/>
    <p:sldId id="770" r:id="rId21"/>
    <p:sldId id="717" r:id="rId22"/>
    <p:sldId id="724" r:id="rId23"/>
    <p:sldId id="714" r:id="rId24"/>
    <p:sldId id="715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79" r:id="rId40"/>
    <p:sldId id="674" r:id="rId41"/>
    <p:sldId id="725" r:id="rId42"/>
    <p:sldId id="726" r:id="rId43"/>
    <p:sldId id="727" r:id="rId44"/>
    <p:sldId id="728" r:id="rId45"/>
    <p:sldId id="774" r:id="rId46"/>
    <p:sldId id="775" r:id="rId47"/>
    <p:sldId id="705" r:id="rId48"/>
    <p:sldId id="731" r:id="rId49"/>
    <p:sldId id="729" r:id="rId50"/>
    <p:sldId id="677" r:id="rId51"/>
    <p:sldId id="732" r:id="rId52"/>
    <p:sldId id="678" r:id="rId53"/>
    <p:sldId id="679" r:id="rId54"/>
    <p:sldId id="681" r:id="rId55"/>
    <p:sldId id="730" r:id="rId56"/>
    <p:sldId id="682" r:id="rId57"/>
    <p:sldId id="777" r:id="rId58"/>
    <p:sldId id="792" r:id="rId59"/>
    <p:sldId id="683" r:id="rId60"/>
    <p:sldId id="684" r:id="rId61"/>
    <p:sldId id="685" r:id="rId62"/>
    <p:sldId id="687" r:id="rId63"/>
    <p:sldId id="688" r:id="rId64"/>
    <p:sldId id="689" r:id="rId65"/>
    <p:sldId id="659" r:id="rId66"/>
    <p:sldId id="690" r:id="rId67"/>
    <p:sldId id="691" r:id="rId68"/>
    <p:sldId id="692" r:id="rId69"/>
    <p:sldId id="693" r:id="rId70"/>
    <p:sldId id="733" r:id="rId71"/>
    <p:sldId id="734" r:id="rId72"/>
    <p:sldId id="780" r:id="rId73"/>
    <p:sldId id="694" r:id="rId74"/>
    <p:sldId id="695" r:id="rId75"/>
    <p:sldId id="696" r:id="rId76"/>
    <p:sldId id="408" r:id="rId77"/>
    <p:sldId id="654" r:id="rId78"/>
    <p:sldId id="697" r:id="rId79"/>
    <p:sldId id="698" r:id="rId80"/>
    <p:sldId id="736" r:id="rId81"/>
    <p:sldId id="735" r:id="rId82"/>
    <p:sldId id="737" r:id="rId83"/>
    <p:sldId id="745" r:id="rId84"/>
    <p:sldId id="738" r:id="rId85"/>
    <p:sldId id="739" r:id="rId86"/>
    <p:sldId id="740" r:id="rId87"/>
    <p:sldId id="741" r:id="rId88"/>
    <p:sldId id="746" r:id="rId89"/>
    <p:sldId id="747" r:id="rId90"/>
    <p:sldId id="742" r:id="rId91"/>
    <p:sldId id="743" r:id="rId92"/>
    <p:sldId id="748" r:id="rId93"/>
    <p:sldId id="744" r:id="rId94"/>
    <p:sldId id="655" r:id="rId95"/>
    <p:sldId id="700" r:id="rId96"/>
    <p:sldId id="701" r:id="rId97"/>
    <p:sldId id="702" r:id="rId98"/>
    <p:sldId id="750" r:id="rId99"/>
    <p:sldId id="751" r:id="rId100"/>
    <p:sldId id="753" r:id="rId101"/>
    <p:sldId id="752" r:id="rId102"/>
    <p:sldId id="755" r:id="rId103"/>
    <p:sldId id="760" r:id="rId104"/>
    <p:sldId id="757" r:id="rId105"/>
    <p:sldId id="758" r:id="rId106"/>
    <p:sldId id="759" r:id="rId107"/>
    <p:sldId id="761" r:id="rId108"/>
    <p:sldId id="762" r:id="rId109"/>
    <p:sldId id="763" r:id="rId110"/>
    <p:sldId id="764" r:id="rId111"/>
    <p:sldId id="704" r:id="rId112"/>
    <p:sldId id="765" r:id="rId113"/>
    <p:sldId id="782" r:id="rId114"/>
    <p:sldId id="783" r:id="rId115"/>
    <p:sldId id="414" r:id="rId116"/>
    <p:sldId id="781" r:id="rId117"/>
    <p:sldId id="277" r:id="rId118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0099"/>
    <a:srgbClr val="00FF00"/>
    <a:srgbClr val="CC66FF"/>
    <a:srgbClr val="CC99FF"/>
    <a:srgbClr val="993366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9818" autoAdjust="0"/>
  </p:normalViewPr>
  <p:slideViewPr>
    <p:cSldViewPr>
      <p:cViewPr varScale="1">
        <p:scale>
          <a:sx n="85" d="100"/>
          <a:sy n="85" d="100"/>
        </p:scale>
        <p:origin x="760" y="60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3425F13B-4451-4E05-962E-F65A91692F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1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896436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5.xml"/><Relationship Id="rId3" Type="http://schemas.openxmlformats.org/officeDocument/2006/relationships/slide" Target="slide25.xml"/><Relationship Id="rId7" Type="http://schemas.openxmlformats.org/officeDocument/2006/relationships/slide" Target="slide11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1.xml"/><Relationship Id="rId5" Type="http://schemas.openxmlformats.org/officeDocument/2006/relationships/slide" Target="slide10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9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3.xml"/><Relationship Id="rId5" Type="http://schemas.openxmlformats.org/officeDocument/2006/relationships/slide" Target="slide45.xml"/><Relationship Id="rId4" Type="http://schemas.openxmlformats.org/officeDocument/2006/relationships/slide" Target="slide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）语法分析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03350" y="188913"/>
            <a:ext cx="20161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第八讲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：直接短语</a:t>
            </a:r>
          </a:p>
        </p:txBody>
      </p:sp>
      <p:sp>
        <p:nvSpPr>
          <p:cNvPr id="5068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011863" y="1987550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1174750" y="2060575"/>
            <a:ext cx="4549775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G(S)</a:t>
            </a:r>
            <a:endParaRPr lang="en-US" altLang="zh-CN" sz="28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句型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59" name="Rectangle 79"/>
          <p:cNvSpPr>
            <a:spLocks noChangeArrowheads="1"/>
          </p:cNvSpPr>
          <p:nvPr/>
        </p:nvSpPr>
        <p:spPr bwMode="auto">
          <a:xfrm>
            <a:off x="5707063" y="62722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506960" name="Rectangle 80"/>
          <p:cNvSpPr>
            <a:spLocks noChangeArrowheads="1"/>
          </p:cNvSpPr>
          <p:nvPr/>
        </p:nvSpPr>
        <p:spPr bwMode="auto">
          <a:xfrm>
            <a:off x="5305425" y="5232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1" name="Rectangle 81"/>
          <p:cNvSpPr>
            <a:spLocks noChangeArrowheads="1"/>
          </p:cNvSpPr>
          <p:nvPr/>
        </p:nvSpPr>
        <p:spPr bwMode="auto">
          <a:xfrm>
            <a:off x="4376738" y="52324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2" name="Rectangle 82"/>
          <p:cNvSpPr>
            <a:spLocks noChangeArrowheads="1"/>
          </p:cNvSpPr>
          <p:nvPr/>
        </p:nvSpPr>
        <p:spPr bwMode="auto">
          <a:xfrm>
            <a:off x="4873625" y="48720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3" name="Rectangle 83"/>
          <p:cNvSpPr>
            <a:spLocks noChangeArrowheads="1"/>
          </p:cNvSpPr>
          <p:nvPr/>
        </p:nvSpPr>
        <p:spPr bwMode="auto">
          <a:xfrm>
            <a:off x="5881688" y="4872038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64" name="Rectangle 84"/>
          <p:cNvSpPr>
            <a:spLocks noChangeArrowheads="1"/>
          </p:cNvSpPr>
          <p:nvPr/>
        </p:nvSpPr>
        <p:spPr bwMode="auto">
          <a:xfrm>
            <a:off x="5386388" y="451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06965" name="Rectangle 85"/>
          <p:cNvSpPr>
            <a:spLocks noChangeArrowheads="1"/>
          </p:cNvSpPr>
          <p:nvPr/>
        </p:nvSpPr>
        <p:spPr bwMode="auto">
          <a:xfrm>
            <a:off x="6392863" y="5232400"/>
            <a:ext cx="341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66" name="Line 86"/>
          <p:cNvSpPr>
            <a:spLocks noChangeShapeType="1"/>
          </p:cNvSpPr>
          <p:nvPr/>
        </p:nvSpPr>
        <p:spPr bwMode="auto">
          <a:xfrm flipH="1" flipV="1">
            <a:off x="6176963" y="5089525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7" name="Line 87"/>
          <p:cNvSpPr>
            <a:spLocks noChangeShapeType="1"/>
          </p:cNvSpPr>
          <p:nvPr/>
        </p:nvSpPr>
        <p:spPr bwMode="auto">
          <a:xfrm flipH="1" flipV="1">
            <a:off x="5691188" y="4740275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8" name="Line 88"/>
          <p:cNvSpPr>
            <a:spLocks noChangeShapeType="1"/>
          </p:cNvSpPr>
          <p:nvPr/>
        </p:nvSpPr>
        <p:spPr bwMode="auto">
          <a:xfrm flipV="1">
            <a:off x="5168900" y="4740275"/>
            <a:ext cx="293688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9" name="Line 89"/>
          <p:cNvSpPr>
            <a:spLocks noChangeShapeType="1"/>
          </p:cNvSpPr>
          <p:nvPr/>
        </p:nvSpPr>
        <p:spPr bwMode="auto">
          <a:xfrm flipV="1">
            <a:off x="4665663" y="516096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0" name="Line 90"/>
          <p:cNvSpPr>
            <a:spLocks noChangeShapeType="1"/>
          </p:cNvSpPr>
          <p:nvPr/>
        </p:nvSpPr>
        <p:spPr bwMode="auto">
          <a:xfrm flipH="1" flipV="1">
            <a:off x="5168900" y="516096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1" name="Rectangle 91"/>
          <p:cNvSpPr>
            <a:spLocks noChangeArrowheads="1"/>
          </p:cNvSpPr>
          <p:nvPr/>
        </p:nvSpPr>
        <p:spPr bwMode="auto">
          <a:xfrm>
            <a:off x="5738813" y="55562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2" name="Rectangle 92"/>
          <p:cNvSpPr>
            <a:spLocks noChangeArrowheads="1"/>
          </p:cNvSpPr>
          <p:nvPr/>
        </p:nvSpPr>
        <p:spPr bwMode="auto">
          <a:xfrm>
            <a:off x="4810125" y="55562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3" name="Line 93"/>
          <p:cNvSpPr>
            <a:spLocks noChangeShapeType="1"/>
          </p:cNvSpPr>
          <p:nvPr/>
        </p:nvSpPr>
        <p:spPr bwMode="auto">
          <a:xfrm flipV="1">
            <a:off x="5099050" y="54848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4" name="Line 94"/>
          <p:cNvSpPr>
            <a:spLocks noChangeShapeType="1"/>
          </p:cNvSpPr>
          <p:nvPr/>
        </p:nvSpPr>
        <p:spPr bwMode="auto">
          <a:xfrm flipH="1" flipV="1">
            <a:off x="5602288" y="5448300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5" name="Rectangle 95"/>
          <p:cNvSpPr>
            <a:spLocks noChangeArrowheads="1"/>
          </p:cNvSpPr>
          <p:nvPr/>
        </p:nvSpPr>
        <p:spPr bwMode="auto">
          <a:xfrm>
            <a:off x="6169025" y="59150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6" name="Rectangle 96"/>
          <p:cNvSpPr>
            <a:spLocks noChangeArrowheads="1"/>
          </p:cNvSpPr>
          <p:nvPr/>
        </p:nvSpPr>
        <p:spPr bwMode="auto">
          <a:xfrm>
            <a:off x="5240338" y="59150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7" name="Line 97"/>
          <p:cNvSpPr>
            <a:spLocks noChangeShapeType="1"/>
          </p:cNvSpPr>
          <p:nvPr/>
        </p:nvSpPr>
        <p:spPr bwMode="auto">
          <a:xfrm flipV="1">
            <a:off x="5529263" y="58435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8" name="Line 98"/>
          <p:cNvSpPr>
            <a:spLocks noChangeShapeType="1"/>
          </p:cNvSpPr>
          <p:nvPr/>
        </p:nvSpPr>
        <p:spPr bwMode="auto">
          <a:xfrm flipH="1" flipV="1">
            <a:off x="6032500" y="58435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9" name="Line 99"/>
          <p:cNvSpPr>
            <a:spLocks noChangeShapeType="1"/>
          </p:cNvSpPr>
          <p:nvPr/>
        </p:nvSpPr>
        <p:spPr bwMode="auto">
          <a:xfrm flipV="1">
            <a:off x="5995988" y="6203950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6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6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6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6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59" grpId="0"/>
      <p:bldP spid="506960" grpId="0"/>
      <p:bldP spid="506961" grpId="0"/>
      <p:bldP spid="506962" grpId="0"/>
      <p:bldP spid="506963" grpId="0"/>
      <p:bldP spid="506964" grpId="0"/>
      <p:bldP spid="506965" grpId="0"/>
      <p:bldP spid="506966" grpId="0" animBg="1"/>
      <p:bldP spid="506967" grpId="0" animBg="1"/>
      <p:bldP spid="506968" grpId="0" animBg="1"/>
      <p:bldP spid="506969" grpId="0" animBg="1"/>
      <p:bldP spid="506970" grpId="0" animBg="1"/>
      <p:bldP spid="506971" grpId="0"/>
      <p:bldP spid="506972" grpId="0"/>
      <p:bldP spid="506973" grpId="0" animBg="1"/>
      <p:bldP spid="506974" grpId="0" animBg="1"/>
      <p:bldP spid="506975" grpId="0"/>
      <p:bldP spid="506976" grpId="0"/>
      <p:bldP spid="506977" grpId="0" animBg="1"/>
      <p:bldP spid="506978" grpId="0" animBg="1"/>
      <p:bldP spid="50697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541338" y="1125538"/>
            <a:ext cx="820737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的同芯状态合并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同芯项目的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搜索符号集合进行合并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上例中的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9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组同芯状态合并为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9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个新状态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1547813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53998" name="Text Box 14"/>
          <p:cNvSpPr txBox="1">
            <a:spLocks noChangeArrowheads="1"/>
          </p:cNvSpPr>
          <p:nvPr/>
        </p:nvSpPr>
        <p:spPr bwMode="auto">
          <a:xfrm>
            <a:off x="6948488" y="5300663"/>
            <a:ext cx="20161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3924300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6804025" y="3141663"/>
            <a:ext cx="2160588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547813" y="386080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1547813" y="4868863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6734175" y="6148388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1547813" y="58737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4030" name="Rectangle 46"/>
          <p:cNvSpPr>
            <a:spLocks noChangeArrowheads="1"/>
          </p:cNvSpPr>
          <p:nvPr/>
        </p:nvSpPr>
        <p:spPr bwMode="auto">
          <a:xfrm>
            <a:off x="1042988" y="3068638"/>
            <a:ext cx="550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2" name="Rectangle 48"/>
          <p:cNvSpPr>
            <a:spLocks noChangeArrowheads="1"/>
          </p:cNvSpPr>
          <p:nvPr/>
        </p:nvSpPr>
        <p:spPr bwMode="auto">
          <a:xfrm>
            <a:off x="3529013" y="3068638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3" name="Rectangle 49"/>
          <p:cNvSpPr>
            <a:spLocks noChangeArrowheads="1"/>
          </p:cNvSpPr>
          <p:nvPr/>
        </p:nvSpPr>
        <p:spPr bwMode="auto">
          <a:xfrm>
            <a:off x="6011863" y="3133725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10-18-19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4" name="Rectangle 50"/>
          <p:cNvSpPr>
            <a:spLocks noChangeArrowheads="1"/>
          </p:cNvSpPr>
          <p:nvPr/>
        </p:nvSpPr>
        <p:spPr bwMode="auto">
          <a:xfrm>
            <a:off x="827088" y="3860800"/>
            <a:ext cx="776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6-14-17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3997325" y="4225925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54039" name="Rectangle 55"/>
          <p:cNvSpPr>
            <a:spLocks noChangeArrowheads="1"/>
          </p:cNvSpPr>
          <p:nvPr/>
        </p:nvSpPr>
        <p:spPr bwMode="auto">
          <a:xfrm>
            <a:off x="4030663" y="3854450"/>
            <a:ext cx="6912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3-8-13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0" name="Rectangle 56"/>
          <p:cNvSpPr>
            <a:spLocks noChangeArrowheads="1"/>
          </p:cNvSpPr>
          <p:nvPr/>
        </p:nvSpPr>
        <p:spPr bwMode="auto">
          <a:xfrm>
            <a:off x="1042988" y="4797425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1" name="Rectangle 57"/>
          <p:cNvSpPr>
            <a:spLocks noChangeArrowheads="1"/>
          </p:cNvSpPr>
          <p:nvPr/>
        </p:nvSpPr>
        <p:spPr bwMode="auto">
          <a:xfrm>
            <a:off x="755650" y="5799138"/>
            <a:ext cx="8526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11-22-24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2" name="Rectangle 58"/>
          <p:cNvSpPr>
            <a:spLocks noChangeArrowheads="1"/>
          </p:cNvSpPr>
          <p:nvPr/>
        </p:nvSpPr>
        <p:spPr bwMode="auto">
          <a:xfrm>
            <a:off x="6384925" y="5229225"/>
            <a:ext cx="6399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16-21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3" name="Rectangle 59"/>
          <p:cNvSpPr>
            <a:spLocks noChangeArrowheads="1"/>
          </p:cNvSpPr>
          <p:nvPr/>
        </p:nvSpPr>
        <p:spPr bwMode="auto">
          <a:xfrm>
            <a:off x="6804025" y="5799138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20-23-25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一个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，如果将其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同芯状态合并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后所得到的新状态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无归约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冲突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，则该文法是一个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注：</a:t>
            </a: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由于是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文法，所以未合并的状态无冲突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合并同芯状态后，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不会产生新的移进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  <a:p>
            <a:pPr lvl="2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（分析一下为什么？）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合并同芯状态后，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可能产生新的归约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611188" y="1423988"/>
            <a:ext cx="853281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brute-force”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方法</a:t>
            </a:r>
            <a:endParaRPr kumimoji="0"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构造增广文法的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状态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合并“同芯”的状态（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同芯项目的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搜索符集合相并）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得到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LALR(1) 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LALR(1) 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状态由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函数得到的后继状态是所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有被合并的“同芯”状态的后继状态之并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请思考：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若两个状态“同芯”，那么其原来的后继状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态也一定是“同芯”的</a:t>
            </a:r>
          </a:p>
        </p:txBody>
      </p:sp>
      <p:sp>
        <p:nvSpPr>
          <p:cNvPr id="55604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835342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“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brute-force”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方法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续前例）</a:t>
            </a: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682625" y="2659063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1330325" y="4565650"/>
            <a:ext cx="1585913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>
            <a:off x="2554288" y="3486150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979613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2052638" y="4149725"/>
            <a:ext cx="1587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9" name="Line 17"/>
          <p:cNvSpPr>
            <a:spLocks noChangeShapeType="1"/>
          </p:cNvSpPr>
          <p:nvPr/>
        </p:nvSpPr>
        <p:spPr bwMode="auto">
          <a:xfrm flipH="1">
            <a:off x="1187450" y="4151313"/>
            <a:ext cx="1588" cy="12938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116013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2627313" y="31194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1172" name="Line 20"/>
          <p:cNvSpPr>
            <a:spLocks noChangeShapeType="1"/>
          </p:cNvSpPr>
          <p:nvPr/>
        </p:nvSpPr>
        <p:spPr bwMode="auto">
          <a:xfrm flipH="1">
            <a:off x="755650" y="4151313"/>
            <a:ext cx="1588" cy="21574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73" name="Rectangle 21"/>
          <p:cNvSpPr>
            <a:spLocks noChangeArrowheads="1"/>
          </p:cNvSpPr>
          <p:nvPr/>
        </p:nvSpPr>
        <p:spPr bwMode="auto">
          <a:xfrm>
            <a:off x="684213" y="43434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971550" y="542925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61175" name="Rectangle 23"/>
          <p:cNvSpPr>
            <a:spLocks noChangeArrowheads="1"/>
          </p:cNvSpPr>
          <p:nvPr/>
        </p:nvSpPr>
        <p:spPr bwMode="auto">
          <a:xfrm>
            <a:off x="1187450" y="5068888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3060700" y="2647950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1180" name="Rectangle 28"/>
          <p:cNvSpPr>
            <a:spLocks noChangeArrowheads="1"/>
          </p:cNvSpPr>
          <p:nvPr/>
        </p:nvSpPr>
        <p:spPr bwMode="auto">
          <a:xfrm>
            <a:off x="3094038" y="2276475"/>
            <a:ext cx="6912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3-8-13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5795963" y="32686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1196" name="Line 44"/>
          <p:cNvSpPr>
            <a:spLocks noChangeShapeType="1"/>
          </p:cNvSpPr>
          <p:nvPr/>
        </p:nvSpPr>
        <p:spPr bwMode="auto">
          <a:xfrm>
            <a:off x="5219700" y="34956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97" name="Rectangle 45"/>
          <p:cNvSpPr>
            <a:spLocks noChangeArrowheads="1"/>
          </p:cNvSpPr>
          <p:nvPr/>
        </p:nvSpPr>
        <p:spPr bwMode="auto">
          <a:xfrm>
            <a:off x="5292725" y="32004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198" name="Line 46"/>
          <p:cNvSpPr>
            <a:spLocks noChangeShapeType="1"/>
          </p:cNvSpPr>
          <p:nvPr/>
        </p:nvSpPr>
        <p:spPr bwMode="auto">
          <a:xfrm>
            <a:off x="5219700" y="44227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99" name="Rectangle 47"/>
          <p:cNvSpPr>
            <a:spLocks noChangeArrowheads="1"/>
          </p:cNvSpPr>
          <p:nvPr/>
        </p:nvSpPr>
        <p:spPr bwMode="auto">
          <a:xfrm>
            <a:off x="5291138" y="4143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203" name="Line 51"/>
          <p:cNvSpPr>
            <a:spLocks noChangeShapeType="1"/>
          </p:cNvSpPr>
          <p:nvPr/>
        </p:nvSpPr>
        <p:spPr bwMode="auto">
          <a:xfrm>
            <a:off x="5219700" y="2781300"/>
            <a:ext cx="14398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04" name="Rectangle 52"/>
          <p:cNvSpPr>
            <a:spLocks noChangeArrowheads="1"/>
          </p:cNvSpPr>
          <p:nvPr/>
        </p:nvSpPr>
        <p:spPr bwMode="auto">
          <a:xfrm>
            <a:off x="5292725" y="24923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61205" name="Line 53"/>
          <p:cNvSpPr>
            <a:spLocks noChangeShapeType="1"/>
          </p:cNvSpPr>
          <p:nvPr/>
        </p:nvSpPr>
        <p:spPr bwMode="auto">
          <a:xfrm flipH="1" flipV="1">
            <a:off x="3419475" y="4941888"/>
            <a:ext cx="0" cy="10795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06" name="Rectangle 54"/>
          <p:cNvSpPr>
            <a:spLocks noChangeArrowheads="1"/>
          </p:cNvSpPr>
          <p:nvPr/>
        </p:nvSpPr>
        <p:spPr bwMode="auto">
          <a:xfrm>
            <a:off x="3348038" y="514985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468313" y="629285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61211" name="Rectangle 59"/>
          <p:cNvSpPr>
            <a:spLocks noChangeArrowheads="1"/>
          </p:cNvSpPr>
          <p:nvPr/>
        </p:nvSpPr>
        <p:spPr bwMode="auto">
          <a:xfrm>
            <a:off x="792163" y="5942013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2" name="Rectangle 60"/>
          <p:cNvSpPr>
            <a:spLocks noChangeArrowheads="1"/>
          </p:cNvSpPr>
          <p:nvPr/>
        </p:nvSpPr>
        <p:spPr bwMode="auto">
          <a:xfrm>
            <a:off x="5724525" y="4214813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3" name="Text Box 61"/>
          <p:cNvSpPr txBox="1">
            <a:spLocks noChangeArrowheads="1"/>
          </p:cNvSpPr>
          <p:nvPr/>
        </p:nvSpPr>
        <p:spPr bwMode="auto">
          <a:xfrm>
            <a:off x="6659563" y="249078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61214" name="Rectangle 62"/>
          <p:cNvSpPr>
            <a:spLocks noChangeArrowheads="1"/>
          </p:cNvSpPr>
          <p:nvPr/>
        </p:nvSpPr>
        <p:spPr bwMode="auto">
          <a:xfrm>
            <a:off x="5940425" y="2349500"/>
            <a:ext cx="776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6-14-17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5" name="Text Box 63"/>
          <p:cNvSpPr txBox="1">
            <a:spLocks noChangeArrowheads="1"/>
          </p:cNvSpPr>
          <p:nvPr/>
        </p:nvSpPr>
        <p:spPr bwMode="auto">
          <a:xfrm>
            <a:off x="2413000" y="6021388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61216" name="Rectangle 64"/>
          <p:cNvSpPr>
            <a:spLocks noChangeArrowheads="1"/>
          </p:cNvSpPr>
          <p:nvPr/>
        </p:nvSpPr>
        <p:spPr bwMode="auto">
          <a:xfrm>
            <a:off x="2797175" y="5654675"/>
            <a:ext cx="5508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>
            <a:off x="4427538" y="6388100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23" name="Rectangle 71"/>
          <p:cNvSpPr>
            <a:spLocks noChangeArrowheads="1"/>
          </p:cNvSpPr>
          <p:nvPr/>
        </p:nvSpPr>
        <p:spPr bwMode="auto">
          <a:xfrm>
            <a:off x="4429125" y="60213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1224" name="Text Box 72"/>
          <p:cNvSpPr txBox="1">
            <a:spLocks noChangeArrowheads="1"/>
          </p:cNvSpPr>
          <p:nvPr/>
        </p:nvSpPr>
        <p:spPr bwMode="auto">
          <a:xfrm>
            <a:off x="4787900" y="6292850"/>
            <a:ext cx="20161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1225" name="Rectangle 73"/>
          <p:cNvSpPr>
            <a:spLocks noChangeArrowheads="1"/>
          </p:cNvSpPr>
          <p:nvPr/>
        </p:nvSpPr>
        <p:spPr bwMode="auto">
          <a:xfrm>
            <a:off x="4787900" y="5942013"/>
            <a:ext cx="6399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16-21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27" name="Rectangle 75"/>
          <p:cNvSpPr>
            <a:spLocks noChangeArrowheads="1"/>
          </p:cNvSpPr>
          <p:nvPr/>
        </p:nvSpPr>
        <p:spPr bwMode="auto">
          <a:xfrm>
            <a:off x="8243888" y="32067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61228" name="Line 76"/>
          <p:cNvSpPr>
            <a:spLocks noChangeShapeType="1"/>
          </p:cNvSpPr>
          <p:nvPr/>
        </p:nvSpPr>
        <p:spPr bwMode="auto">
          <a:xfrm>
            <a:off x="8459788" y="3141663"/>
            <a:ext cx="158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29" name="Text Box 77"/>
          <p:cNvSpPr txBox="1">
            <a:spLocks noChangeArrowheads="1"/>
          </p:cNvSpPr>
          <p:nvPr/>
        </p:nvSpPr>
        <p:spPr bwMode="auto">
          <a:xfrm>
            <a:off x="6875463" y="3767138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61230" name="Rectangle 78"/>
          <p:cNvSpPr>
            <a:spLocks noChangeArrowheads="1"/>
          </p:cNvSpPr>
          <p:nvPr/>
        </p:nvSpPr>
        <p:spPr bwMode="auto">
          <a:xfrm>
            <a:off x="7235825" y="3357563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10-18-19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32" name="Rectangle 80"/>
          <p:cNvSpPr>
            <a:spLocks noChangeArrowheads="1"/>
          </p:cNvSpPr>
          <p:nvPr/>
        </p:nvSpPr>
        <p:spPr bwMode="auto">
          <a:xfrm>
            <a:off x="8388350" y="55102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236" name="Rectangle 84"/>
          <p:cNvSpPr>
            <a:spLocks noChangeArrowheads="1"/>
          </p:cNvSpPr>
          <p:nvPr/>
        </p:nvSpPr>
        <p:spPr bwMode="auto">
          <a:xfrm>
            <a:off x="6516688" y="4789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238" name="Rectangle 86"/>
          <p:cNvSpPr>
            <a:spLocks noChangeArrowheads="1"/>
          </p:cNvSpPr>
          <p:nvPr/>
        </p:nvSpPr>
        <p:spPr bwMode="auto">
          <a:xfrm>
            <a:off x="6516688" y="44370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240" name="Line 88"/>
          <p:cNvSpPr>
            <a:spLocks noChangeShapeType="1"/>
          </p:cNvSpPr>
          <p:nvPr/>
        </p:nvSpPr>
        <p:spPr bwMode="auto">
          <a:xfrm flipH="1">
            <a:off x="6443663" y="4724400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41" name="Rectangle 89"/>
          <p:cNvSpPr>
            <a:spLocks noChangeArrowheads="1"/>
          </p:cNvSpPr>
          <p:nvPr/>
        </p:nvSpPr>
        <p:spPr bwMode="auto">
          <a:xfrm>
            <a:off x="6011863" y="4508500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4" name="Rectangle 92"/>
          <p:cNvSpPr>
            <a:spLocks noChangeArrowheads="1"/>
          </p:cNvSpPr>
          <p:nvPr/>
        </p:nvSpPr>
        <p:spPr bwMode="auto">
          <a:xfrm>
            <a:off x="5965825" y="4862513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5" name="Text Box 93"/>
          <p:cNvSpPr txBox="1">
            <a:spLocks noChangeArrowheads="1"/>
          </p:cNvSpPr>
          <p:nvPr/>
        </p:nvSpPr>
        <p:spPr bwMode="auto">
          <a:xfrm>
            <a:off x="6875463" y="602138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61246" name="Rectangle 94"/>
          <p:cNvSpPr>
            <a:spLocks noChangeArrowheads="1"/>
          </p:cNvSpPr>
          <p:nvPr/>
        </p:nvSpPr>
        <p:spPr bwMode="auto">
          <a:xfrm>
            <a:off x="7678738" y="5654675"/>
            <a:ext cx="8526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11-22-24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7" name="Line 95"/>
          <p:cNvSpPr>
            <a:spLocks noChangeShapeType="1"/>
          </p:cNvSpPr>
          <p:nvPr/>
        </p:nvSpPr>
        <p:spPr bwMode="auto">
          <a:xfrm>
            <a:off x="5219700" y="4076700"/>
            <a:ext cx="16573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48" name="Rectangle 96"/>
          <p:cNvSpPr>
            <a:spLocks noChangeArrowheads="1"/>
          </p:cNvSpPr>
          <p:nvPr/>
        </p:nvSpPr>
        <p:spPr bwMode="auto">
          <a:xfrm>
            <a:off x="6516688" y="3716338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1250" name="Line 98"/>
          <p:cNvSpPr>
            <a:spLocks noChangeShapeType="1"/>
          </p:cNvSpPr>
          <p:nvPr/>
        </p:nvSpPr>
        <p:spPr bwMode="auto">
          <a:xfrm flipH="1">
            <a:off x="6443663" y="5076825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1" name="Line 99"/>
          <p:cNvSpPr>
            <a:spLocks noChangeShapeType="1"/>
          </p:cNvSpPr>
          <p:nvPr/>
        </p:nvSpPr>
        <p:spPr bwMode="auto">
          <a:xfrm>
            <a:off x="8675688" y="5518150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3" name="Line 101"/>
          <p:cNvSpPr>
            <a:spLocks noChangeShapeType="1"/>
          </p:cNvSpPr>
          <p:nvPr/>
        </p:nvSpPr>
        <p:spPr bwMode="auto">
          <a:xfrm>
            <a:off x="6372225" y="56610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4" name="Rectangle 102"/>
          <p:cNvSpPr>
            <a:spLocks noChangeArrowheads="1"/>
          </p:cNvSpPr>
          <p:nvPr/>
        </p:nvSpPr>
        <p:spPr bwMode="auto">
          <a:xfrm>
            <a:off x="6515100" y="529431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1255" name="Line 103"/>
          <p:cNvSpPr>
            <a:spLocks noChangeShapeType="1"/>
          </p:cNvSpPr>
          <p:nvPr/>
        </p:nvSpPr>
        <p:spPr bwMode="auto">
          <a:xfrm>
            <a:off x="7524750" y="5661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9" name="Text Box 107"/>
          <p:cNvSpPr txBox="1">
            <a:spLocks noChangeArrowheads="1"/>
          </p:cNvSpPr>
          <p:nvPr/>
        </p:nvSpPr>
        <p:spPr bwMode="auto">
          <a:xfrm>
            <a:off x="4140200" y="5500688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1260" name="Rectangle 108"/>
          <p:cNvSpPr>
            <a:spLocks noChangeArrowheads="1"/>
          </p:cNvSpPr>
          <p:nvPr/>
        </p:nvSpPr>
        <p:spPr bwMode="auto">
          <a:xfrm>
            <a:off x="4140200" y="5149850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20-23-25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" name="Arc 65">
            <a:extLst>
              <a:ext uri="{FF2B5EF4-FFF2-40B4-BE49-F238E27FC236}">
                <a16:creationId xmlns:a16="http://schemas.microsoft.com/office/drawing/2014/main" id="{3E2A33F5-1E1E-4682-87C1-E1BBC2D695F4}"/>
              </a:ext>
            </a:extLst>
          </p:cNvPr>
          <p:cNvSpPr>
            <a:spLocks/>
          </p:cNvSpPr>
          <p:nvPr/>
        </p:nvSpPr>
        <p:spPr bwMode="auto">
          <a:xfrm>
            <a:off x="5220965" y="4652963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" name="Arc 66">
            <a:extLst>
              <a:ext uri="{FF2B5EF4-FFF2-40B4-BE49-F238E27FC236}">
                <a16:creationId xmlns:a16="http://schemas.microsoft.com/office/drawing/2014/main" id="{F5B2CC6A-5237-4B7E-AF1C-1AA41A8FDDCC}"/>
              </a:ext>
            </a:extLst>
          </p:cNvPr>
          <p:cNvSpPr>
            <a:spLocks/>
          </p:cNvSpPr>
          <p:nvPr/>
        </p:nvSpPr>
        <p:spPr bwMode="auto">
          <a:xfrm rot="-16200000">
            <a:off x="5220171" y="4942682"/>
            <a:ext cx="288925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Arc 67">
            <a:extLst>
              <a:ext uri="{FF2B5EF4-FFF2-40B4-BE49-F238E27FC236}">
                <a16:creationId xmlns:a16="http://schemas.microsoft.com/office/drawing/2014/main" id="{5276D42A-1EE0-447A-922B-CE0E01EC875C}"/>
              </a:ext>
            </a:extLst>
          </p:cNvPr>
          <p:cNvSpPr>
            <a:spLocks/>
          </p:cNvSpPr>
          <p:nvPr/>
        </p:nvSpPr>
        <p:spPr bwMode="auto">
          <a:xfrm rot="-10800000">
            <a:off x="4932040" y="4941888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F94E347-F3B5-4B89-8F27-92C4759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952" y="47974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sym typeface="Symbol" pitchFamily="18" charset="2"/>
              </a:rPr>
              <a:t>(</a:t>
            </a:r>
          </a:p>
        </p:txBody>
      </p: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构造方法同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755650" y="1052513"/>
            <a:ext cx="5903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ea typeface="华文楷体" panose="02010600040101010101" pitchFamily="2" charset="-122"/>
                <a:cs typeface="Arial" panose="020B0604020202020204" pitchFamily="34" charset="0"/>
              </a:rPr>
              <a:t>  LALR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800" b="1">
                <a:ea typeface="华文楷体" panose="02010600040101010101" pitchFamily="2" charset="-122"/>
                <a:cs typeface="Arial" panose="020B0604020202020204" pitchFamily="34" charset="0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   </a:t>
            </a:r>
            <a:r>
              <a:rPr kumimoji="0"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G’ </a:t>
            </a:r>
            <a:r>
              <a:rPr kumimoji="0"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[</a:t>
            </a:r>
            <a:r>
              <a:rPr kumimoji="0"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kumimoji="0"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]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i="1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  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(L,E)  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 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L,E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(F)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1692275" y="2781300"/>
            <a:ext cx="72009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17" name="Text Box 13"/>
          <p:cNvSpPr txBox="1">
            <a:spLocks noChangeArrowheads="1"/>
          </p:cNvSpPr>
          <p:nvPr/>
        </p:nvSpPr>
        <p:spPr bwMode="auto">
          <a:xfrm>
            <a:off x="684213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栈顶状态</a:t>
            </a:r>
          </a:p>
        </p:txBody>
      </p: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559119" name="Text Box 15"/>
          <p:cNvSpPr txBox="1">
            <a:spLocks noChangeArrowheads="1"/>
          </p:cNvSpPr>
          <p:nvPr/>
        </p:nvSpPr>
        <p:spPr bwMode="auto">
          <a:xfrm>
            <a:off x="7740650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>
            <a:off x="16906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>
            <a:off x="71643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539750" y="3141663"/>
            <a:ext cx="8353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1878013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559124" name="Rectangle 20"/>
          <p:cNvSpPr>
            <a:spLocks noChangeArrowheads="1"/>
          </p:cNvSpPr>
          <p:nvPr/>
        </p:nvSpPr>
        <p:spPr bwMode="auto">
          <a:xfrm>
            <a:off x="3160713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</a:t>
            </a: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43973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</a:t>
            </a:r>
          </a:p>
        </p:txBody>
      </p: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56038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559127" name="Rectangle 23"/>
          <p:cNvSpPr>
            <a:spLocks noChangeArrowheads="1"/>
          </p:cNvSpPr>
          <p:nvPr/>
        </p:nvSpPr>
        <p:spPr bwMode="auto">
          <a:xfrm>
            <a:off x="6586538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#</a:t>
            </a:r>
          </a:p>
        </p:txBody>
      </p:sp>
      <p:sp>
        <p:nvSpPr>
          <p:cNvPr id="559128" name="Rectangle 24"/>
          <p:cNvSpPr>
            <a:spLocks noChangeArrowheads="1"/>
          </p:cNvSpPr>
          <p:nvPr/>
        </p:nvSpPr>
        <p:spPr bwMode="auto">
          <a:xfrm>
            <a:off x="7137400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559129" name="Rectangle 25"/>
          <p:cNvSpPr>
            <a:spLocks noChangeArrowheads="1"/>
          </p:cNvSpPr>
          <p:nvPr/>
        </p:nvSpPr>
        <p:spPr bwMode="auto">
          <a:xfrm>
            <a:off x="7818438" y="2709863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</a:p>
        </p:txBody>
      </p:sp>
      <p:sp>
        <p:nvSpPr>
          <p:cNvPr id="559130" name="Rectangle 26"/>
          <p:cNvSpPr>
            <a:spLocks noChangeArrowheads="1"/>
          </p:cNvSpPr>
          <p:nvPr/>
        </p:nvSpPr>
        <p:spPr bwMode="auto">
          <a:xfrm>
            <a:off x="83883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559131" name="Rectangle 27"/>
          <p:cNvSpPr>
            <a:spLocks noChangeArrowheads="1"/>
          </p:cNvSpPr>
          <p:nvPr/>
        </p:nvSpPr>
        <p:spPr bwMode="auto">
          <a:xfrm>
            <a:off x="784225" y="371633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32" name="Rectangle 28"/>
          <p:cNvSpPr>
            <a:spLocks noChangeArrowheads="1"/>
          </p:cNvSpPr>
          <p:nvPr/>
        </p:nvSpPr>
        <p:spPr bwMode="auto">
          <a:xfrm>
            <a:off x="827088" y="4297363"/>
            <a:ext cx="5549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4-9</a:t>
            </a:r>
          </a:p>
        </p:txBody>
      </p:sp>
      <p:sp>
        <p:nvSpPr>
          <p:cNvPr id="559133" name="Rectangle 29"/>
          <p:cNvSpPr>
            <a:spLocks noChangeArrowheads="1"/>
          </p:cNvSpPr>
          <p:nvPr/>
        </p:nvSpPr>
        <p:spPr bwMode="auto">
          <a:xfrm>
            <a:off x="900113" y="45847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</a:p>
        </p:txBody>
      </p:sp>
      <p:sp>
        <p:nvSpPr>
          <p:cNvPr id="559134" name="Rectangle 30"/>
          <p:cNvSpPr>
            <a:spLocks noChangeArrowheads="1"/>
          </p:cNvSpPr>
          <p:nvPr/>
        </p:nvSpPr>
        <p:spPr bwMode="auto">
          <a:xfrm>
            <a:off x="560388" y="4873625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6-14-17</a:t>
            </a:r>
          </a:p>
        </p:txBody>
      </p:sp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755650" y="5191125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7-15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468313" y="5448300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10-18-19</a:t>
            </a:r>
          </a:p>
        </p:txBody>
      </p: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684213" y="6062663"/>
            <a:ext cx="84029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16-21</a:t>
            </a: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468313" y="6350000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20-23-25</a:t>
            </a:r>
          </a:p>
        </p:txBody>
      </p:sp>
      <p:sp>
        <p:nvSpPr>
          <p:cNvPr id="559140" name="Rectangle 36"/>
          <p:cNvSpPr>
            <a:spLocks noChangeArrowheads="1"/>
          </p:cNvSpPr>
          <p:nvPr/>
        </p:nvSpPr>
        <p:spPr bwMode="auto">
          <a:xfrm>
            <a:off x="935038" y="3397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59141" name="Rectangle 37"/>
          <p:cNvSpPr>
            <a:spLocks noChangeArrowheads="1"/>
          </p:cNvSpPr>
          <p:nvPr/>
        </p:nvSpPr>
        <p:spPr bwMode="auto">
          <a:xfrm>
            <a:off x="6443663" y="3357563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acc</a:t>
            </a:r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6586538" y="37131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935038" y="3103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0</a:t>
            </a:r>
          </a:p>
        </p:txBody>
      </p:sp>
      <p:sp>
        <p:nvSpPr>
          <p:cNvPr id="559145" name="Rectangle 41"/>
          <p:cNvSpPr>
            <a:spLocks noChangeArrowheads="1"/>
          </p:cNvSpPr>
          <p:nvPr/>
        </p:nvSpPr>
        <p:spPr bwMode="auto">
          <a:xfrm>
            <a:off x="7164388" y="31019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59147" name="Rectangle 43"/>
          <p:cNvSpPr>
            <a:spLocks noChangeArrowheads="1"/>
          </p:cNvSpPr>
          <p:nvPr/>
        </p:nvSpPr>
        <p:spPr bwMode="auto">
          <a:xfrm>
            <a:off x="4060825" y="3101975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48" name="Rectangle 44"/>
          <p:cNvSpPr>
            <a:spLocks noChangeArrowheads="1"/>
          </p:cNvSpPr>
          <p:nvPr/>
        </p:nvSpPr>
        <p:spPr bwMode="auto">
          <a:xfrm>
            <a:off x="1692275" y="3101975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49" name="Rectangle 45"/>
          <p:cNvSpPr>
            <a:spLocks noChangeArrowheads="1"/>
          </p:cNvSpPr>
          <p:nvPr/>
        </p:nvSpPr>
        <p:spPr bwMode="auto">
          <a:xfrm>
            <a:off x="30813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r4</a:t>
            </a:r>
          </a:p>
        </p:txBody>
      </p:sp>
      <p:sp>
        <p:nvSpPr>
          <p:cNvPr id="559150" name="Rectangle 46"/>
          <p:cNvSpPr>
            <a:spLocks noChangeArrowheads="1"/>
          </p:cNvSpPr>
          <p:nvPr/>
        </p:nvSpPr>
        <p:spPr bwMode="auto">
          <a:xfrm>
            <a:off x="6588125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51" name="Rectangle 47"/>
          <p:cNvSpPr>
            <a:spLocks noChangeArrowheads="1"/>
          </p:cNvSpPr>
          <p:nvPr/>
        </p:nvSpPr>
        <p:spPr bwMode="auto">
          <a:xfrm>
            <a:off x="2668588" y="4903788"/>
            <a:ext cx="13388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s10-18-19</a:t>
            </a:r>
          </a:p>
        </p:txBody>
      </p:sp>
      <p:sp>
        <p:nvSpPr>
          <p:cNvPr id="559155" name="Rectangle 51"/>
          <p:cNvSpPr>
            <a:spLocks noChangeArrowheads="1"/>
          </p:cNvSpPr>
          <p:nvPr/>
        </p:nvSpPr>
        <p:spPr bwMode="auto">
          <a:xfrm>
            <a:off x="684213" y="4010025"/>
            <a:ext cx="9252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3-8-13</a:t>
            </a:r>
          </a:p>
        </p:txBody>
      </p:sp>
      <p:sp>
        <p:nvSpPr>
          <p:cNvPr id="559159" name="Rectangle 55"/>
          <p:cNvSpPr>
            <a:spLocks noChangeArrowheads="1"/>
          </p:cNvSpPr>
          <p:nvPr/>
        </p:nvSpPr>
        <p:spPr bwMode="auto">
          <a:xfrm>
            <a:off x="7164388" y="40052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</a:p>
        </p:txBody>
      </p:sp>
      <p:sp>
        <p:nvSpPr>
          <p:cNvPr id="559163" name="Rectangle 59"/>
          <p:cNvSpPr>
            <a:spLocks noChangeArrowheads="1"/>
          </p:cNvSpPr>
          <p:nvPr/>
        </p:nvSpPr>
        <p:spPr bwMode="auto">
          <a:xfrm>
            <a:off x="5267325" y="5224463"/>
            <a:ext cx="9685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s16-21</a:t>
            </a:r>
          </a:p>
        </p:txBody>
      </p:sp>
      <p:sp>
        <p:nvSpPr>
          <p:cNvPr id="559164" name="Rectangle 60"/>
          <p:cNvSpPr>
            <a:spLocks noChangeArrowheads="1"/>
          </p:cNvSpPr>
          <p:nvPr/>
        </p:nvSpPr>
        <p:spPr bwMode="auto">
          <a:xfrm>
            <a:off x="3082925" y="52244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77" name="Rectangle 73"/>
          <p:cNvSpPr>
            <a:spLocks noChangeArrowheads="1"/>
          </p:cNvSpPr>
          <p:nvPr/>
        </p:nvSpPr>
        <p:spPr bwMode="auto">
          <a:xfrm>
            <a:off x="3057525" y="6346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180" name="Rectangle 76"/>
          <p:cNvSpPr>
            <a:spLocks noChangeArrowheads="1"/>
          </p:cNvSpPr>
          <p:nvPr/>
        </p:nvSpPr>
        <p:spPr bwMode="auto">
          <a:xfrm>
            <a:off x="5076825" y="5770563"/>
            <a:ext cx="13388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s20-23-25</a:t>
            </a:r>
            <a:endParaRPr lang="en-US" altLang="zh-CN" sz="2000" i="1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59181" name="Rectangle 77"/>
          <p:cNvSpPr>
            <a:spLocks noChangeArrowheads="1"/>
          </p:cNvSpPr>
          <p:nvPr/>
        </p:nvSpPr>
        <p:spPr bwMode="auto">
          <a:xfrm>
            <a:off x="3082925" y="57705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r3</a:t>
            </a:r>
          </a:p>
        </p:txBody>
      </p:sp>
      <p:sp>
        <p:nvSpPr>
          <p:cNvPr id="559182" name="Rectangle 78"/>
          <p:cNvSpPr>
            <a:spLocks noChangeArrowheads="1"/>
          </p:cNvSpPr>
          <p:nvPr/>
        </p:nvSpPr>
        <p:spPr bwMode="auto">
          <a:xfrm>
            <a:off x="468313" y="5734050"/>
            <a:ext cx="11915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11-22-24</a:t>
            </a:r>
          </a:p>
        </p:txBody>
      </p:sp>
      <p:sp>
        <p:nvSpPr>
          <p:cNvPr id="559183" name="Rectangle 79"/>
          <p:cNvSpPr>
            <a:spLocks noChangeArrowheads="1"/>
          </p:cNvSpPr>
          <p:nvPr/>
        </p:nvSpPr>
        <p:spPr bwMode="auto">
          <a:xfrm>
            <a:off x="8316913" y="3103563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84" name="Rectangle 80"/>
          <p:cNvSpPr>
            <a:spLocks noChangeArrowheads="1"/>
          </p:cNvSpPr>
          <p:nvPr/>
        </p:nvSpPr>
        <p:spPr bwMode="auto">
          <a:xfrm>
            <a:off x="5508625" y="37163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85" name="Rectangle 81"/>
          <p:cNvSpPr>
            <a:spLocks noChangeArrowheads="1"/>
          </p:cNvSpPr>
          <p:nvPr/>
        </p:nvSpPr>
        <p:spPr bwMode="auto">
          <a:xfrm>
            <a:off x="3082925" y="37163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86" name="Rectangle 82"/>
          <p:cNvSpPr>
            <a:spLocks noChangeArrowheads="1"/>
          </p:cNvSpPr>
          <p:nvPr/>
        </p:nvSpPr>
        <p:spPr bwMode="auto">
          <a:xfrm>
            <a:off x="7380288" y="4005263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6-14-17</a:t>
            </a:r>
          </a:p>
        </p:txBody>
      </p:sp>
      <p:sp>
        <p:nvSpPr>
          <p:cNvPr id="559187" name="Rectangle 83"/>
          <p:cNvSpPr>
            <a:spLocks noChangeArrowheads="1"/>
          </p:cNvSpPr>
          <p:nvPr/>
        </p:nvSpPr>
        <p:spPr bwMode="auto">
          <a:xfrm>
            <a:off x="8343900" y="4005263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7-15</a:t>
            </a:r>
          </a:p>
        </p:txBody>
      </p:sp>
      <p:sp>
        <p:nvSpPr>
          <p:cNvPr id="559188" name="Rectangle 84"/>
          <p:cNvSpPr>
            <a:spLocks noChangeArrowheads="1"/>
          </p:cNvSpPr>
          <p:nvPr/>
        </p:nvSpPr>
        <p:spPr bwMode="auto">
          <a:xfrm>
            <a:off x="5530850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89" name="Rectangle 85"/>
          <p:cNvSpPr>
            <a:spLocks noChangeArrowheads="1"/>
          </p:cNvSpPr>
          <p:nvPr/>
        </p:nvSpPr>
        <p:spPr bwMode="auto">
          <a:xfrm>
            <a:off x="3082925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91" name="Rectangle 87"/>
          <p:cNvSpPr>
            <a:spLocks noChangeArrowheads="1"/>
          </p:cNvSpPr>
          <p:nvPr/>
        </p:nvSpPr>
        <p:spPr bwMode="auto">
          <a:xfrm>
            <a:off x="1733550" y="4005263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92" name="Rectangle 88"/>
          <p:cNvSpPr>
            <a:spLocks noChangeArrowheads="1"/>
          </p:cNvSpPr>
          <p:nvPr/>
        </p:nvSpPr>
        <p:spPr bwMode="auto">
          <a:xfrm>
            <a:off x="4067175" y="4005263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93" name="Rectangle 89"/>
          <p:cNvSpPr>
            <a:spLocks noChangeArrowheads="1"/>
          </p:cNvSpPr>
          <p:nvPr/>
        </p:nvSpPr>
        <p:spPr bwMode="auto">
          <a:xfrm>
            <a:off x="4103688" y="5480050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94" name="Rectangle 90"/>
          <p:cNvSpPr>
            <a:spLocks noChangeArrowheads="1"/>
          </p:cNvSpPr>
          <p:nvPr/>
        </p:nvSpPr>
        <p:spPr bwMode="auto">
          <a:xfrm>
            <a:off x="1735138" y="5480050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95" name="Rectangle 91"/>
          <p:cNvSpPr>
            <a:spLocks noChangeArrowheads="1"/>
          </p:cNvSpPr>
          <p:nvPr/>
        </p:nvSpPr>
        <p:spPr bwMode="auto">
          <a:xfrm>
            <a:off x="8316913" y="5445125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96" name="Rectangle 92"/>
          <p:cNvSpPr>
            <a:spLocks noChangeArrowheads="1"/>
          </p:cNvSpPr>
          <p:nvPr/>
        </p:nvSpPr>
        <p:spPr bwMode="auto">
          <a:xfrm>
            <a:off x="7092950" y="5445125"/>
            <a:ext cx="11915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11-22-24</a:t>
            </a:r>
          </a:p>
        </p:txBody>
      </p:sp>
      <p:sp>
        <p:nvSpPr>
          <p:cNvPr id="559197" name="Rectangle 93"/>
          <p:cNvSpPr>
            <a:spLocks noChangeArrowheads="1"/>
          </p:cNvSpPr>
          <p:nvPr/>
        </p:nvSpPr>
        <p:spPr bwMode="auto">
          <a:xfrm>
            <a:off x="3059113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198" name="Rectangle 94"/>
          <p:cNvSpPr>
            <a:spLocks noChangeArrowheads="1"/>
          </p:cNvSpPr>
          <p:nvPr/>
        </p:nvSpPr>
        <p:spPr bwMode="auto">
          <a:xfrm>
            <a:off x="55086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199" name="Rectangle 95"/>
          <p:cNvSpPr>
            <a:spLocks noChangeArrowheads="1"/>
          </p:cNvSpPr>
          <p:nvPr/>
        </p:nvSpPr>
        <p:spPr bwMode="auto">
          <a:xfrm>
            <a:off x="6610350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200" name="Rectangle 96"/>
          <p:cNvSpPr>
            <a:spLocks noChangeArrowheads="1"/>
          </p:cNvSpPr>
          <p:nvPr/>
        </p:nvSpPr>
        <p:spPr bwMode="auto">
          <a:xfrm>
            <a:off x="55308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201" name="Rectangle 97"/>
          <p:cNvSpPr>
            <a:spLocks noChangeArrowheads="1"/>
          </p:cNvSpPr>
          <p:nvPr/>
        </p:nvSpPr>
        <p:spPr bwMode="auto">
          <a:xfrm>
            <a:off x="66103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202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3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4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5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60137" name="Text Box 9"/>
          <p:cNvSpPr txBox="1">
            <a:spLocks noChangeArrowheads="1"/>
          </p:cNvSpPr>
          <p:nvPr/>
        </p:nvSpPr>
        <p:spPr bwMode="auto">
          <a:xfrm>
            <a:off x="468313" y="1101725"/>
            <a:ext cx="8675687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分析相比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的状态数与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相同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分析强于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比较如下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的片断</a:t>
            </a:r>
          </a:p>
        </p:txBody>
      </p:sp>
      <p:sp>
        <p:nvSpPr>
          <p:cNvPr id="560138" name="Text Box 10"/>
          <p:cNvSpPr txBox="1">
            <a:spLocks noChangeArrowheads="1"/>
          </p:cNvSpPr>
          <p:nvPr/>
        </p:nvSpPr>
        <p:spPr bwMode="auto">
          <a:xfrm>
            <a:off x="681038" y="3579813"/>
            <a:ext cx="1512887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>
            <a:off x="2193925" y="43688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2841625" y="3563938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900113" y="6008688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2409825" y="40020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 flipV="1">
            <a:off x="1619250" y="5076825"/>
            <a:ext cx="1223963" cy="9350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4" name="Rectangle 16"/>
          <p:cNvSpPr>
            <a:spLocks noChangeArrowheads="1"/>
          </p:cNvSpPr>
          <p:nvPr/>
        </p:nvSpPr>
        <p:spPr bwMode="auto">
          <a:xfrm>
            <a:off x="1979613" y="52927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4716463" y="3563938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60146" name="Line 18"/>
          <p:cNvSpPr>
            <a:spLocks noChangeShapeType="1"/>
          </p:cNvSpPr>
          <p:nvPr/>
        </p:nvSpPr>
        <p:spPr bwMode="auto">
          <a:xfrm>
            <a:off x="6588125" y="3779838"/>
            <a:ext cx="129698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7" name="Rectangle 19"/>
          <p:cNvSpPr>
            <a:spLocks noChangeArrowheads="1"/>
          </p:cNvSpPr>
          <p:nvPr/>
        </p:nvSpPr>
        <p:spPr bwMode="auto">
          <a:xfrm>
            <a:off x="7019925" y="3557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805613" y="4144963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0149" name="Line 21"/>
          <p:cNvSpPr>
            <a:spLocks noChangeShapeType="1"/>
          </p:cNvSpPr>
          <p:nvPr/>
        </p:nvSpPr>
        <p:spPr bwMode="auto">
          <a:xfrm flipV="1">
            <a:off x="6096000" y="5257800"/>
            <a:ext cx="685800" cy="762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50" name="Rectangle 22"/>
          <p:cNvSpPr>
            <a:spLocks noChangeArrowheads="1"/>
          </p:cNvSpPr>
          <p:nvPr/>
        </p:nvSpPr>
        <p:spPr bwMode="auto">
          <a:xfrm>
            <a:off x="6248400" y="53482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4643438" y="6018213"/>
            <a:ext cx="2016125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5027613" y="5651500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2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539750" y="1298575"/>
            <a:ext cx="84248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某些二义文法可以构造出高效的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二义性文法不是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文法，但是对某些二义性文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法， 人为地给出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合理的限定规则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，可能构造出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高效的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规定优先级和结合性可构造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右边文法的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规定最近嵌套匹配原则可构造如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下文法的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Font typeface="Symbol" pitchFamily="18" charset="2"/>
              <a:buNone/>
            </a:pPr>
            <a:r>
              <a:rPr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else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a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（留作练习）</a:t>
            </a:r>
          </a:p>
        </p:txBody>
      </p: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6877050" y="3500438"/>
            <a:ext cx="1979613" cy="2176462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3209" name="Text Box 9"/>
          <p:cNvSpPr txBox="1">
            <a:spLocks noChangeArrowheads="1"/>
          </p:cNvSpPr>
          <p:nvPr/>
        </p:nvSpPr>
        <p:spPr bwMode="auto">
          <a:xfrm>
            <a:off x="682625" y="1125538"/>
            <a:ext cx="5761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对右边文法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先构造其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63210" name="Text Box 10"/>
          <p:cNvSpPr txBox="1">
            <a:spLocks noChangeArrowheads="1"/>
          </p:cNvSpPr>
          <p:nvPr/>
        </p:nvSpPr>
        <p:spPr bwMode="auto">
          <a:xfrm>
            <a:off x="7094538" y="12684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827088" y="2133600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19" name="Text Box 19"/>
          <p:cNvSpPr txBox="1">
            <a:spLocks noChangeArrowheads="1"/>
          </p:cNvSpPr>
          <p:nvPr/>
        </p:nvSpPr>
        <p:spPr bwMode="auto">
          <a:xfrm>
            <a:off x="3128963" y="2133600"/>
            <a:ext cx="129857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endParaRPr lang="en-US" altLang="zh-CN" sz="1800" b="1" i="1">
              <a:solidFill>
                <a:srgbClr val="993366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</a:p>
        </p:txBody>
      </p:sp>
      <p:sp>
        <p:nvSpPr>
          <p:cNvPr id="563220" name="Line 20"/>
          <p:cNvSpPr>
            <a:spLocks noChangeShapeType="1"/>
          </p:cNvSpPr>
          <p:nvPr/>
        </p:nvSpPr>
        <p:spPr bwMode="auto">
          <a:xfrm>
            <a:off x="2484438" y="2620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21" name="Rectangle 21"/>
          <p:cNvSpPr>
            <a:spLocks noChangeArrowheads="1"/>
          </p:cNvSpPr>
          <p:nvPr/>
        </p:nvSpPr>
        <p:spPr bwMode="auto">
          <a:xfrm>
            <a:off x="2628900" y="23066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258888" y="3860800"/>
            <a:ext cx="0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24" name="Rectangle 24"/>
          <p:cNvSpPr>
            <a:spLocks noChangeArrowheads="1"/>
          </p:cNvSpPr>
          <p:nvPr/>
        </p:nvSpPr>
        <p:spPr bwMode="auto">
          <a:xfrm>
            <a:off x="2627313" y="32131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25" name="Rectangle 25"/>
          <p:cNvSpPr>
            <a:spLocks noChangeArrowheads="1"/>
          </p:cNvSpPr>
          <p:nvPr/>
        </p:nvSpPr>
        <p:spPr bwMode="auto">
          <a:xfrm>
            <a:off x="971550" y="42148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27" name="Rectangle 27"/>
          <p:cNvSpPr>
            <a:spLocks noChangeArrowheads="1"/>
          </p:cNvSpPr>
          <p:nvPr/>
        </p:nvSpPr>
        <p:spPr bwMode="auto">
          <a:xfrm>
            <a:off x="2700338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30" name="Text Box 30"/>
          <p:cNvSpPr txBox="1">
            <a:spLocks noChangeArrowheads="1"/>
          </p:cNvSpPr>
          <p:nvPr/>
        </p:nvSpPr>
        <p:spPr bwMode="auto">
          <a:xfrm>
            <a:off x="3133725" y="3916363"/>
            <a:ext cx="11509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kumimoji="0"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</a:p>
        </p:txBody>
      </p:sp>
      <p:sp>
        <p:nvSpPr>
          <p:cNvPr id="563234" name="Text Box 34"/>
          <p:cNvSpPr txBox="1">
            <a:spLocks noChangeArrowheads="1"/>
          </p:cNvSpPr>
          <p:nvPr/>
        </p:nvSpPr>
        <p:spPr bwMode="auto">
          <a:xfrm>
            <a:off x="3132138" y="3284538"/>
            <a:ext cx="115093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kumimoji="0"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v. </a:t>
            </a:r>
          </a:p>
        </p:txBody>
      </p:sp>
      <p:sp>
        <p:nvSpPr>
          <p:cNvPr id="563235" name="Text Box 35"/>
          <p:cNvSpPr txBox="1">
            <a:spLocks noChangeArrowheads="1"/>
          </p:cNvSpPr>
          <p:nvPr/>
        </p:nvSpPr>
        <p:spPr bwMode="auto">
          <a:xfrm>
            <a:off x="825500" y="4941888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(.E)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36" name="Text Box 36"/>
          <p:cNvSpPr txBox="1">
            <a:spLocks noChangeArrowheads="1"/>
          </p:cNvSpPr>
          <p:nvPr/>
        </p:nvSpPr>
        <p:spPr bwMode="auto">
          <a:xfrm>
            <a:off x="2986088" y="4645025"/>
            <a:ext cx="165735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(E.)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37" name="Rectangle 37"/>
          <p:cNvSpPr>
            <a:spLocks noChangeArrowheads="1"/>
          </p:cNvSpPr>
          <p:nvPr/>
        </p:nvSpPr>
        <p:spPr bwMode="auto">
          <a:xfrm>
            <a:off x="2555875" y="522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38" name="Line 38"/>
          <p:cNvSpPr>
            <a:spLocks noChangeShapeType="1"/>
          </p:cNvSpPr>
          <p:nvPr/>
        </p:nvSpPr>
        <p:spPr bwMode="auto">
          <a:xfrm flipV="1">
            <a:off x="2484438" y="5516563"/>
            <a:ext cx="5032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0" name="Text Box 40"/>
          <p:cNvSpPr txBox="1">
            <a:spLocks noChangeArrowheads="1"/>
          </p:cNvSpPr>
          <p:nvPr/>
        </p:nvSpPr>
        <p:spPr bwMode="auto">
          <a:xfrm>
            <a:off x="5075238" y="2133600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41" name="Text Box 41"/>
          <p:cNvSpPr txBox="1">
            <a:spLocks noChangeArrowheads="1"/>
          </p:cNvSpPr>
          <p:nvPr/>
        </p:nvSpPr>
        <p:spPr bwMode="auto">
          <a:xfrm>
            <a:off x="5075238" y="4941888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42" name="Line 42"/>
          <p:cNvSpPr>
            <a:spLocks noChangeShapeType="1"/>
          </p:cNvSpPr>
          <p:nvPr/>
        </p:nvSpPr>
        <p:spPr bwMode="auto">
          <a:xfrm>
            <a:off x="2484438" y="35083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3" name="Line 43"/>
          <p:cNvSpPr>
            <a:spLocks noChangeShapeType="1"/>
          </p:cNvSpPr>
          <p:nvPr/>
        </p:nvSpPr>
        <p:spPr bwMode="auto">
          <a:xfrm>
            <a:off x="2484438" y="3890963"/>
            <a:ext cx="647700" cy="1143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6" name="Line 46"/>
          <p:cNvSpPr>
            <a:spLocks noChangeShapeType="1"/>
          </p:cNvSpPr>
          <p:nvPr/>
        </p:nvSpPr>
        <p:spPr bwMode="auto">
          <a:xfrm flipH="1">
            <a:off x="4427538" y="5662613"/>
            <a:ext cx="0" cy="2873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7" name="Rectangle 47"/>
          <p:cNvSpPr>
            <a:spLocks noChangeArrowheads="1"/>
          </p:cNvSpPr>
          <p:nvPr/>
        </p:nvSpPr>
        <p:spPr bwMode="auto">
          <a:xfrm>
            <a:off x="4284663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3248" name="Rectangle 48"/>
          <p:cNvSpPr>
            <a:spLocks noChangeArrowheads="1"/>
          </p:cNvSpPr>
          <p:nvPr/>
        </p:nvSpPr>
        <p:spPr bwMode="auto">
          <a:xfrm>
            <a:off x="4678363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49" name="Line 49"/>
          <p:cNvSpPr>
            <a:spLocks noChangeShapeType="1"/>
          </p:cNvSpPr>
          <p:nvPr/>
        </p:nvSpPr>
        <p:spPr bwMode="auto">
          <a:xfrm>
            <a:off x="4643438" y="5221288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1" name="Rectangle 51"/>
          <p:cNvSpPr>
            <a:spLocks noChangeArrowheads="1"/>
          </p:cNvSpPr>
          <p:nvPr/>
        </p:nvSpPr>
        <p:spPr bwMode="auto">
          <a:xfrm>
            <a:off x="4140200" y="558958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52" name="Rectangle 52"/>
          <p:cNvSpPr>
            <a:spLocks noChangeArrowheads="1"/>
          </p:cNvSpPr>
          <p:nvPr/>
        </p:nvSpPr>
        <p:spPr bwMode="auto">
          <a:xfrm>
            <a:off x="4572000" y="338613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53" name="Line 53"/>
          <p:cNvSpPr>
            <a:spLocks noChangeShapeType="1"/>
          </p:cNvSpPr>
          <p:nvPr/>
        </p:nvSpPr>
        <p:spPr bwMode="auto">
          <a:xfrm>
            <a:off x="4427538" y="3068638"/>
            <a:ext cx="792162" cy="1873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4" name="Line 54"/>
          <p:cNvSpPr>
            <a:spLocks noChangeShapeType="1"/>
          </p:cNvSpPr>
          <p:nvPr/>
        </p:nvSpPr>
        <p:spPr bwMode="auto">
          <a:xfrm>
            <a:off x="4427538" y="266541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5" name="Rectangle 55"/>
          <p:cNvSpPr>
            <a:spLocks noChangeArrowheads="1"/>
          </p:cNvSpPr>
          <p:nvPr/>
        </p:nvSpPr>
        <p:spPr bwMode="auto">
          <a:xfrm>
            <a:off x="4533900" y="23780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56" name="Text Box 56"/>
          <p:cNvSpPr txBox="1">
            <a:spLocks noChangeArrowheads="1"/>
          </p:cNvSpPr>
          <p:nvPr/>
        </p:nvSpPr>
        <p:spPr bwMode="auto">
          <a:xfrm>
            <a:off x="7235825" y="3457575"/>
            <a:ext cx="158432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57" name="Text Box 57"/>
          <p:cNvSpPr txBox="1">
            <a:spLocks noChangeArrowheads="1"/>
          </p:cNvSpPr>
          <p:nvPr/>
        </p:nvSpPr>
        <p:spPr bwMode="auto">
          <a:xfrm>
            <a:off x="7235825" y="5268913"/>
            <a:ext cx="165735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58" name="Line 58"/>
          <p:cNvSpPr>
            <a:spLocks noChangeShapeType="1"/>
          </p:cNvSpPr>
          <p:nvPr/>
        </p:nvSpPr>
        <p:spPr bwMode="auto">
          <a:xfrm>
            <a:off x="6659563" y="5997575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9" name="Rectangle 59"/>
          <p:cNvSpPr>
            <a:spLocks noChangeArrowheads="1"/>
          </p:cNvSpPr>
          <p:nvPr/>
        </p:nvSpPr>
        <p:spPr bwMode="auto">
          <a:xfrm>
            <a:off x="6732588" y="56832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60" name="Line 60"/>
          <p:cNvSpPr>
            <a:spLocks noChangeShapeType="1"/>
          </p:cNvSpPr>
          <p:nvPr/>
        </p:nvSpPr>
        <p:spPr bwMode="auto">
          <a:xfrm>
            <a:off x="6659563" y="369411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1" name="Rectangle 61"/>
          <p:cNvSpPr>
            <a:spLocks noChangeArrowheads="1"/>
          </p:cNvSpPr>
          <p:nvPr/>
        </p:nvSpPr>
        <p:spPr bwMode="auto">
          <a:xfrm>
            <a:off x="6732588" y="3379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62" name="Line 62"/>
          <p:cNvSpPr>
            <a:spLocks noChangeShapeType="1"/>
          </p:cNvSpPr>
          <p:nvPr/>
        </p:nvSpPr>
        <p:spPr bwMode="auto">
          <a:xfrm>
            <a:off x="5435600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3" name="Rectangle 63"/>
          <p:cNvSpPr>
            <a:spLocks noChangeArrowheads="1"/>
          </p:cNvSpPr>
          <p:nvPr/>
        </p:nvSpPr>
        <p:spPr bwMode="auto">
          <a:xfrm>
            <a:off x="5148263" y="3876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64" name="Rectangle 64"/>
          <p:cNvSpPr>
            <a:spLocks noChangeArrowheads="1"/>
          </p:cNvSpPr>
          <p:nvPr/>
        </p:nvSpPr>
        <p:spPr bwMode="auto">
          <a:xfrm>
            <a:off x="5291138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3265" name="Rectangle 65"/>
          <p:cNvSpPr>
            <a:spLocks noChangeArrowheads="1"/>
          </p:cNvSpPr>
          <p:nvPr/>
        </p:nvSpPr>
        <p:spPr bwMode="auto">
          <a:xfrm>
            <a:off x="7885113" y="45323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3266" name="Rectangle 66"/>
          <p:cNvSpPr>
            <a:spLocks noChangeArrowheads="1"/>
          </p:cNvSpPr>
          <p:nvPr/>
        </p:nvSpPr>
        <p:spPr bwMode="auto">
          <a:xfrm>
            <a:off x="5795963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3267" name="Rectangle 67"/>
          <p:cNvSpPr>
            <a:spLocks noChangeArrowheads="1"/>
          </p:cNvSpPr>
          <p:nvPr/>
        </p:nvSpPr>
        <p:spPr bwMode="auto">
          <a:xfrm>
            <a:off x="6299200" y="41640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3268" name="Line 68"/>
          <p:cNvSpPr>
            <a:spLocks noChangeShapeType="1"/>
          </p:cNvSpPr>
          <p:nvPr/>
        </p:nvSpPr>
        <p:spPr bwMode="auto">
          <a:xfrm>
            <a:off x="4284663" y="3644900"/>
            <a:ext cx="863600" cy="1296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9" name="Rectangle 69"/>
          <p:cNvSpPr>
            <a:spLocks noChangeArrowheads="1"/>
          </p:cNvSpPr>
          <p:nvPr/>
        </p:nvSpPr>
        <p:spPr bwMode="auto">
          <a:xfrm>
            <a:off x="4356100" y="35671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70" name="Line 70"/>
          <p:cNvSpPr>
            <a:spLocks noChangeShapeType="1"/>
          </p:cNvSpPr>
          <p:nvPr/>
        </p:nvSpPr>
        <p:spPr bwMode="auto">
          <a:xfrm>
            <a:off x="4284663" y="4292600"/>
            <a:ext cx="792162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1" name="Rectangle 71"/>
          <p:cNvSpPr>
            <a:spLocks noChangeArrowheads="1"/>
          </p:cNvSpPr>
          <p:nvPr/>
        </p:nvSpPr>
        <p:spPr bwMode="auto">
          <a:xfrm>
            <a:off x="4356100" y="41417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73" name="Line 73"/>
          <p:cNvSpPr>
            <a:spLocks noChangeShapeType="1"/>
          </p:cNvSpPr>
          <p:nvPr/>
        </p:nvSpPr>
        <p:spPr bwMode="auto">
          <a:xfrm>
            <a:off x="2484438" y="6597650"/>
            <a:ext cx="2592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4" name="Rectangle 74"/>
          <p:cNvSpPr>
            <a:spLocks noChangeArrowheads="1"/>
          </p:cNvSpPr>
          <p:nvPr/>
        </p:nvSpPr>
        <p:spPr bwMode="auto">
          <a:xfrm>
            <a:off x="4789488" y="62309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75" name="Line 75"/>
          <p:cNvSpPr>
            <a:spLocks noChangeShapeType="1"/>
          </p:cNvSpPr>
          <p:nvPr/>
        </p:nvSpPr>
        <p:spPr bwMode="auto">
          <a:xfrm>
            <a:off x="5938838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6" name="Line 76"/>
          <p:cNvSpPr>
            <a:spLocks noChangeShapeType="1"/>
          </p:cNvSpPr>
          <p:nvPr/>
        </p:nvSpPr>
        <p:spPr bwMode="auto">
          <a:xfrm>
            <a:off x="6443663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7" name="Rectangle 77"/>
          <p:cNvSpPr>
            <a:spLocks noChangeArrowheads="1"/>
          </p:cNvSpPr>
          <p:nvPr/>
        </p:nvSpPr>
        <p:spPr bwMode="auto">
          <a:xfrm>
            <a:off x="5651500" y="38766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78" name="Rectangle 78"/>
          <p:cNvSpPr>
            <a:spLocks noChangeArrowheads="1"/>
          </p:cNvSpPr>
          <p:nvPr/>
        </p:nvSpPr>
        <p:spPr bwMode="auto">
          <a:xfrm>
            <a:off x="6156325" y="38830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79" name="Line 79"/>
          <p:cNvSpPr>
            <a:spLocks noChangeShapeType="1"/>
          </p:cNvSpPr>
          <p:nvPr/>
        </p:nvSpPr>
        <p:spPr bwMode="auto">
          <a:xfrm>
            <a:off x="6659563" y="2954338"/>
            <a:ext cx="576262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0" name="Rectangle 80"/>
          <p:cNvSpPr>
            <a:spLocks noChangeArrowheads="1"/>
          </p:cNvSpPr>
          <p:nvPr/>
        </p:nvSpPr>
        <p:spPr bwMode="auto">
          <a:xfrm>
            <a:off x="6732588" y="287496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81" name="Line 81"/>
          <p:cNvSpPr>
            <a:spLocks noChangeShapeType="1"/>
          </p:cNvSpPr>
          <p:nvPr/>
        </p:nvSpPr>
        <p:spPr bwMode="auto">
          <a:xfrm flipV="1">
            <a:off x="6659563" y="4394200"/>
            <a:ext cx="5762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2" name="Rectangle 82"/>
          <p:cNvSpPr>
            <a:spLocks noChangeArrowheads="1"/>
          </p:cNvSpPr>
          <p:nvPr/>
        </p:nvSpPr>
        <p:spPr bwMode="auto">
          <a:xfrm>
            <a:off x="6838950" y="4316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83" name="Line 83"/>
          <p:cNvSpPr>
            <a:spLocks noChangeShapeType="1"/>
          </p:cNvSpPr>
          <p:nvPr/>
        </p:nvSpPr>
        <p:spPr bwMode="auto">
          <a:xfrm flipV="1">
            <a:off x="6659563" y="561816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4" name="Rectangle 84"/>
          <p:cNvSpPr>
            <a:spLocks noChangeArrowheads="1"/>
          </p:cNvSpPr>
          <p:nvPr/>
        </p:nvSpPr>
        <p:spPr bwMode="auto">
          <a:xfrm>
            <a:off x="6804025" y="53244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85" name="Line 85"/>
          <p:cNvSpPr>
            <a:spLocks noChangeShapeType="1"/>
          </p:cNvSpPr>
          <p:nvPr/>
        </p:nvSpPr>
        <p:spPr bwMode="auto">
          <a:xfrm>
            <a:off x="8027988" y="4897438"/>
            <a:ext cx="0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6" name="AutoShape 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7" name="AutoShape 8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8" name="AutoShape 8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9" name="AutoShape 8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91" name="Text Box 91"/>
          <p:cNvSpPr txBox="1">
            <a:spLocks noChangeArrowheads="1"/>
          </p:cNvSpPr>
          <p:nvPr/>
        </p:nvSpPr>
        <p:spPr bwMode="auto">
          <a:xfrm>
            <a:off x="2771775" y="6021388"/>
            <a:ext cx="1368425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(E).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63292" name="Line 92"/>
          <p:cNvSpPr>
            <a:spLocks noChangeShapeType="1"/>
          </p:cNvSpPr>
          <p:nvPr/>
        </p:nvSpPr>
        <p:spPr bwMode="auto">
          <a:xfrm flipH="1">
            <a:off x="3492500" y="5661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93" name="Rectangle 93"/>
          <p:cNvSpPr>
            <a:spLocks noChangeArrowheads="1"/>
          </p:cNvSpPr>
          <p:nvPr/>
        </p:nvSpPr>
        <p:spPr bwMode="auto">
          <a:xfrm>
            <a:off x="3276600" y="5589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3297" name="Rectangle 97"/>
          <p:cNvSpPr>
            <a:spLocks noChangeArrowheads="1"/>
          </p:cNvSpPr>
          <p:nvPr/>
        </p:nvSpPr>
        <p:spPr bwMode="auto">
          <a:xfrm>
            <a:off x="2582863" y="4357688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300" name="Line 100"/>
          <p:cNvSpPr>
            <a:spLocks noChangeShapeType="1"/>
          </p:cNvSpPr>
          <p:nvPr/>
        </p:nvSpPr>
        <p:spPr bwMode="auto">
          <a:xfrm flipV="1">
            <a:off x="1979613" y="4221163"/>
            <a:ext cx="0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1" name="Line 101"/>
          <p:cNvSpPr>
            <a:spLocks noChangeShapeType="1"/>
          </p:cNvSpPr>
          <p:nvPr/>
        </p:nvSpPr>
        <p:spPr bwMode="auto">
          <a:xfrm>
            <a:off x="1979613" y="4221163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2" name="Rectangle 102"/>
          <p:cNvSpPr>
            <a:spLocks noChangeArrowheads="1"/>
          </p:cNvSpPr>
          <p:nvPr/>
        </p:nvSpPr>
        <p:spPr bwMode="auto">
          <a:xfrm>
            <a:off x="2124075" y="39258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303" name="Rectangle 103"/>
          <p:cNvSpPr>
            <a:spLocks noChangeArrowheads="1"/>
          </p:cNvSpPr>
          <p:nvPr/>
        </p:nvSpPr>
        <p:spPr bwMode="auto">
          <a:xfrm>
            <a:off x="1547813" y="41560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3304" name="Line 104"/>
          <p:cNvSpPr>
            <a:spLocks noChangeShapeType="1"/>
          </p:cNvSpPr>
          <p:nvPr/>
        </p:nvSpPr>
        <p:spPr bwMode="auto">
          <a:xfrm flipV="1">
            <a:off x="1692275" y="45815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5" name="Rectangle 105"/>
          <p:cNvSpPr>
            <a:spLocks noChangeArrowheads="1"/>
          </p:cNvSpPr>
          <p:nvPr/>
        </p:nvSpPr>
        <p:spPr bwMode="auto">
          <a:xfrm>
            <a:off x="1403350" y="45751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306" name="Rectangle 106"/>
          <p:cNvSpPr>
            <a:spLocks noChangeArrowheads="1"/>
          </p:cNvSpPr>
          <p:nvPr/>
        </p:nvSpPr>
        <p:spPr bwMode="auto">
          <a:xfrm>
            <a:off x="7740650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79" name="Arc 94">
            <a:extLst>
              <a:ext uri="{FF2B5EF4-FFF2-40B4-BE49-F238E27FC236}">
                <a16:creationId xmlns:a16="http://schemas.microsoft.com/office/drawing/2014/main" id="{CC84BD63-B634-4A0D-9B02-7966C40B8130}"/>
              </a:ext>
            </a:extLst>
          </p:cNvPr>
          <p:cNvSpPr>
            <a:spLocks/>
          </p:cNvSpPr>
          <p:nvPr/>
        </p:nvSpPr>
        <p:spPr bwMode="auto">
          <a:xfrm flipH="1">
            <a:off x="2195513" y="465296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" name="Arc 95">
            <a:extLst>
              <a:ext uri="{FF2B5EF4-FFF2-40B4-BE49-F238E27FC236}">
                <a16:creationId xmlns:a16="http://schemas.microsoft.com/office/drawing/2014/main" id="{E9BB513C-F972-49FF-825F-C18619F50BC6}"/>
              </a:ext>
            </a:extLst>
          </p:cNvPr>
          <p:cNvSpPr>
            <a:spLocks/>
          </p:cNvSpPr>
          <p:nvPr/>
        </p:nvSpPr>
        <p:spPr bwMode="auto">
          <a:xfrm rot="-16200000">
            <a:off x="2520157" y="4906169"/>
            <a:ext cx="215900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Arc 99">
            <a:extLst>
              <a:ext uri="{FF2B5EF4-FFF2-40B4-BE49-F238E27FC236}">
                <a16:creationId xmlns:a16="http://schemas.microsoft.com/office/drawing/2014/main" id="{3CEF8A46-D341-481C-A66A-F5BF11027C84}"/>
              </a:ext>
            </a:extLst>
          </p:cNvPr>
          <p:cNvSpPr>
            <a:spLocks/>
          </p:cNvSpPr>
          <p:nvPr/>
        </p:nvSpPr>
        <p:spPr bwMode="auto">
          <a:xfrm>
            <a:off x="2484438" y="4652963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6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6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6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6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6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6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56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6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6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56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5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8" grpId="0" animBg="1"/>
      <p:bldP spid="563219" grpId="0" animBg="1"/>
      <p:bldP spid="563220" grpId="0" animBg="1"/>
      <p:bldP spid="563221" grpId="0"/>
      <p:bldP spid="563222" grpId="0" animBg="1"/>
      <p:bldP spid="563224" grpId="0"/>
      <p:bldP spid="563225" grpId="0"/>
      <p:bldP spid="563227" grpId="0"/>
      <p:bldP spid="563230" grpId="0" animBg="1"/>
      <p:bldP spid="563234" grpId="0" animBg="1"/>
      <p:bldP spid="563235" grpId="0" animBg="1"/>
      <p:bldP spid="563236" grpId="0" animBg="1"/>
      <p:bldP spid="563237" grpId="0"/>
      <p:bldP spid="563238" grpId="0" animBg="1"/>
      <p:bldP spid="563240" grpId="0" animBg="1"/>
      <p:bldP spid="563241" grpId="0" animBg="1"/>
      <p:bldP spid="563242" grpId="0" animBg="1"/>
      <p:bldP spid="563243" grpId="0" animBg="1"/>
      <p:bldP spid="563246" grpId="0" animBg="1"/>
      <p:bldP spid="563247" grpId="0"/>
      <p:bldP spid="563248" grpId="0"/>
      <p:bldP spid="563249" grpId="0" animBg="1"/>
      <p:bldP spid="563251" grpId="0"/>
      <p:bldP spid="563252" grpId="0"/>
      <p:bldP spid="563253" grpId="0" animBg="1"/>
      <p:bldP spid="563254" grpId="0" animBg="1"/>
      <p:bldP spid="563255" grpId="0"/>
      <p:bldP spid="563256" grpId="0" animBg="1"/>
      <p:bldP spid="563257" grpId="0" animBg="1"/>
      <p:bldP spid="563258" grpId="0" animBg="1"/>
      <p:bldP spid="563259" grpId="0"/>
      <p:bldP spid="563260" grpId="0" animBg="1"/>
      <p:bldP spid="563261" grpId="0"/>
      <p:bldP spid="563262" grpId="0" animBg="1"/>
      <p:bldP spid="563263" grpId="0"/>
      <p:bldP spid="563264" grpId="0"/>
      <p:bldP spid="563265" grpId="0"/>
      <p:bldP spid="563266" grpId="0"/>
      <p:bldP spid="563267" grpId="0"/>
      <p:bldP spid="563268" grpId="0" animBg="1"/>
      <p:bldP spid="563269" grpId="0"/>
      <p:bldP spid="563270" grpId="0" animBg="1"/>
      <p:bldP spid="563271" grpId="0"/>
      <p:bldP spid="563273" grpId="0" animBg="1"/>
      <p:bldP spid="563274" grpId="0"/>
      <p:bldP spid="563275" grpId="0" animBg="1"/>
      <p:bldP spid="563276" grpId="0" animBg="1"/>
      <p:bldP spid="563277" grpId="0"/>
      <p:bldP spid="563278" grpId="0"/>
      <p:bldP spid="563279" grpId="0" animBg="1"/>
      <p:bldP spid="563280" grpId="0"/>
      <p:bldP spid="563281" grpId="0" animBg="1"/>
      <p:bldP spid="563282" grpId="0"/>
      <p:bldP spid="563283" grpId="0" animBg="1"/>
      <p:bldP spid="563284" grpId="0"/>
      <p:bldP spid="563285" grpId="0" animBg="1"/>
      <p:bldP spid="563291" grpId="0" animBg="1"/>
      <p:bldP spid="563292" grpId="0" animBg="1"/>
      <p:bldP spid="563293" grpId="0"/>
      <p:bldP spid="563297" grpId="0"/>
      <p:bldP spid="563300" grpId="0" animBg="1"/>
      <p:bldP spid="563301" grpId="0" animBg="1"/>
      <p:bldP spid="563302" grpId="0"/>
      <p:bldP spid="563303" grpId="0"/>
      <p:bldP spid="563304" grpId="0" animBg="1"/>
      <p:bldP spid="563305" grpId="0"/>
      <p:bldP spid="563306" grpId="0"/>
      <p:bldP spid="79" grpId="0" animBg="1"/>
      <p:bldP spid="80" grpId="0" animBg="1"/>
      <p:bldP spid="8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53" name="Rectangle 29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684213" y="1212850"/>
            <a:ext cx="6480175" cy="49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因为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+,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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)={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+,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,#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1"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存在移进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1"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所以，该文法不是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但如果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规定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的优先级高于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 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都服从左结合性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则可以解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决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对于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  <a:p>
            <a:pPr lvl="2">
              <a:buFontTx/>
              <a:buNone/>
            </a:pPr>
            <a:endParaRPr kumimoji="0"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若遇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，则移进；若遇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，则归约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  <a:p>
            <a:pPr lvl="2">
              <a:buFontTx/>
              <a:buNone/>
            </a:pPr>
            <a:endParaRPr kumimoji="0" lang="en-US" altLang="zh-CN" sz="1000" baseline="-25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无论遇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，还是遇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，都归约</a:t>
            </a:r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7094538" y="1484313"/>
            <a:ext cx="1798637" cy="211455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4288" name="Text Box 64"/>
          <p:cNvSpPr txBox="1">
            <a:spLocks noChangeArrowheads="1"/>
          </p:cNvSpPr>
          <p:nvPr/>
        </p:nvSpPr>
        <p:spPr bwMode="auto">
          <a:xfrm>
            <a:off x="7092950" y="4149725"/>
            <a:ext cx="1727200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4317" name="Text Box 93"/>
          <p:cNvSpPr txBox="1">
            <a:spLocks noChangeArrowheads="1"/>
          </p:cNvSpPr>
          <p:nvPr/>
        </p:nvSpPr>
        <p:spPr bwMode="auto">
          <a:xfrm>
            <a:off x="7092950" y="5456238"/>
            <a:ext cx="172720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4254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5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6" name="AutoShape 3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7" name="AutoShape 3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520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1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0210" name="Rectangle 18"/>
          <p:cNvSpPr>
            <a:spLocks noChangeArrowheads="1"/>
          </p:cNvSpPr>
          <p:nvPr/>
        </p:nvSpPr>
        <p:spPr bwMode="auto">
          <a:xfrm>
            <a:off x="2401888" y="299695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20211" name="Rectangle 19"/>
          <p:cNvSpPr>
            <a:spLocks noChangeArrowheads="1"/>
          </p:cNvSpPr>
          <p:nvPr/>
        </p:nvSpPr>
        <p:spPr bwMode="auto">
          <a:xfrm>
            <a:off x="2338388" y="3316040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  <p:sp>
        <p:nvSpPr>
          <p:cNvPr id="520213" name="Rectangle 21"/>
          <p:cNvSpPr>
            <a:spLocks noChangeArrowheads="1"/>
          </p:cNvSpPr>
          <p:nvPr/>
        </p:nvSpPr>
        <p:spPr bwMode="auto">
          <a:xfrm>
            <a:off x="1116013" y="2060575"/>
            <a:ext cx="7632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对于文法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以及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αA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且 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，则称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是右句型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αβ</a:t>
            </a:r>
            <a:r>
              <a:rPr kumimoji="0"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kumimoji="0" lang="en-US" altLang="zh-CN" sz="28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相对于非终结符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的句炳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755650" y="4365625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句柄的作用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16" name="Rectangle 24"/>
          <p:cNvSpPr>
            <a:spLocks noChangeArrowheads="1"/>
          </p:cNvSpPr>
          <p:nvPr/>
        </p:nvSpPr>
        <p:spPr bwMode="auto">
          <a:xfrm>
            <a:off x="1116013" y="50673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当前句型从左到右最先出现的“一步可归约串”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5" grpId="0"/>
      <p:bldP spid="52021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755650" y="1341438"/>
            <a:ext cx="6192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从其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和前述移进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归约冲突的解决方法，可构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造该文法的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分析表如下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7021513" y="11033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5316" name="AutoShape 6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8" name="AutoShape 7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9" name="AutoShape 7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0" name="Line 72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1" name="Text Box 73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65322" name="Text Box 74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65323" name="Text Box 75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65324" name="Line 76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5" name="Line 77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6" name="Line 78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7" name="Rectangle 79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5328" name="Rectangle 80"/>
          <p:cNvSpPr>
            <a:spLocks noChangeArrowheads="1"/>
          </p:cNvSpPr>
          <p:nvPr/>
        </p:nvSpPr>
        <p:spPr bwMode="auto">
          <a:xfrm>
            <a:off x="2794000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5329" name="Rectangle 81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5330" name="Rectangle 82"/>
          <p:cNvSpPr>
            <a:spLocks noChangeArrowheads="1"/>
          </p:cNvSpPr>
          <p:nvPr/>
        </p:nvSpPr>
        <p:spPr bwMode="auto">
          <a:xfrm>
            <a:off x="4019550" y="3217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5331" name="Rectangle 83"/>
          <p:cNvSpPr>
            <a:spLocks noChangeArrowheads="1"/>
          </p:cNvSpPr>
          <p:nvPr/>
        </p:nvSpPr>
        <p:spPr bwMode="auto">
          <a:xfrm>
            <a:off x="46672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5332" name="Rectangle 84"/>
          <p:cNvSpPr>
            <a:spLocks noChangeArrowheads="1"/>
          </p:cNvSpPr>
          <p:nvPr/>
        </p:nvSpPr>
        <p:spPr bwMode="auto">
          <a:xfrm>
            <a:off x="53149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5333" name="Rectangle 85"/>
          <p:cNvSpPr>
            <a:spLocks noChangeArrowheads="1"/>
          </p:cNvSpPr>
          <p:nvPr/>
        </p:nvSpPr>
        <p:spPr bwMode="auto">
          <a:xfrm>
            <a:off x="5938838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5334" name="Rectangle 86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5337" name="Rectangle 89"/>
          <p:cNvSpPr>
            <a:spLocks noChangeArrowheads="1"/>
          </p:cNvSpPr>
          <p:nvPr/>
        </p:nvSpPr>
        <p:spPr bwMode="auto">
          <a:xfrm>
            <a:off x="1366838" y="3608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65338" name="Rectangle 90"/>
          <p:cNvSpPr>
            <a:spLocks noChangeArrowheads="1"/>
          </p:cNvSpPr>
          <p:nvPr/>
        </p:nvSpPr>
        <p:spPr bwMode="auto">
          <a:xfrm>
            <a:off x="1366838" y="3862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5339" name="Rectangle 91"/>
          <p:cNvSpPr>
            <a:spLocks noChangeArrowheads="1"/>
          </p:cNvSpPr>
          <p:nvPr/>
        </p:nvSpPr>
        <p:spPr bwMode="auto">
          <a:xfrm>
            <a:off x="1366838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5340" name="Rectangle 92"/>
          <p:cNvSpPr>
            <a:spLocks noChangeArrowheads="1"/>
          </p:cNvSpPr>
          <p:nvPr/>
        </p:nvSpPr>
        <p:spPr bwMode="auto">
          <a:xfrm>
            <a:off x="1366838" y="44386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5341" name="Rectangle 93"/>
          <p:cNvSpPr>
            <a:spLocks noChangeArrowheads="1"/>
          </p:cNvSpPr>
          <p:nvPr/>
        </p:nvSpPr>
        <p:spPr bwMode="auto">
          <a:xfrm>
            <a:off x="1366838" y="47259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5342" name="Rectangle 94"/>
          <p:cNvSpPr>
            <a:spLocks noChangeArrowheads="1"/>
          </p:cNvSpPr>
          <p:nvPr/>
        </p:nvSpPr>
        <p:spPr bwMode="auto">
          <a:xfrm>
            <a:off x="1366838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5343" name="Rectangle 95"/>
          <p:cNvSpPr>
            <a:spLocks noChangeArrowheads="1"/>
          </p:cNvSpPr>
          <p:nvPr/>
        </p:nvSpPr>
        <p:spPr bwMode="auto">
          <a:xfrm>
            <a:off x="1366838" y="5302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65344" name="Rectangle 96"/>
          <p:cNvSpPr>
            <a:spLocks noChangeArrowheads="1"/>
          </p:cNvSpPr>
          <p:nvPr/>
        </p:nvSpPr>
        <p:spPr bwMode="auto">
          <a:xfrm>
            <a:off x="1366838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5345" name="Rectangle 97"/>
          <p:cNvSpPr>
            <a:spLocks noChangeArrowheads="1"/>
          </p:cNvSpPr>
          <p:nvPr/>
        </p:nvSpPr>
        <p:spPr bwMode="auto">
          <a:xfrm>
            <a:off x="1366838" y="5805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65346" name="Rectangle 98"/>
          <p:cNvSpPr>
            <a:spLocks noChangeArrowheads="1"/>
          </p:cNvSpPr>
          <p:nvPr/>
        </p:nvSpPr>
        <p:spPr bwMode="auto">
          <a:xfrm>
            <a:off x="1366838" y="60563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5350" name="Rectangle 102"/>
          <p:cNvSpPr>
            <a:spLocks noChangeArrowheads="1"/>
          </p:cNvSpPr>
          <p:nvPr/>
        </p:nvSpPr>
        <p:spPr bwMode="auto">
          <a:xfrm>
            <a:off x="7199313" y="36068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5353" name="Rectangle 105"/>
          <p:cNvSpPr>
            <a:spLocks noChangeArrowheads="1"/>
          </p:cNvSpPr>
          <p:nvPr/>
        </p:nvSpPr>
        <p:spPr bwMode="auto">
          <a:xfrm>
            <a:off x="5864225" y="382270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65354" name="Rectangle 106"/>
          <p:cNvSpPr>
            <a:spLocks noChangeArrowheads="1"/>
          </p:cNvSpPr>
          <p:nvPr/>
        </p:nvSpPr>
        <p:spPr bwMode="auto">
          <a:xfrm>
            <a:off x="3995738" y="38592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5355" name="Rectangle 107"/>
          <p:cNvSpPr>
            <a:spLocks noChangeArrowheads="1"/>
          </p:cNvSpPr>
          <p:nvPr/>
        </p:nvSpPr>
        <p:spPr bwMode="auto">
          <a:xfrm>
            <a:off x="4572000" y="41465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359" name="Rectangle 111"/>
          <p:cNvSpPr>
            <a:spLocks noChangeArrowheads="1"/>
          </p:cNvSpPr>
          <p:nvPr/>
        </p:nvSpPr>
        <p:spPr bwMode="auto">
          <a:xfrm>
            <a:off x="40179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0" name="Rectangle 112"/>
          <p:cNvSpPr>
            <a:spLocks noChangeArrowheads="1"/>
          </p:cNvSpPr>
          <p:nvPr/>
        </p:nvSpPr>
        <p:spPr bwMode="auto">
          <a:xfrm>
            <a:off x="5219700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1" name="Rectangle 113"/>
          <p:cNvSpPr>
            <a:spLocks noChangeArrowheads="1"/>
          </p:cNvSpPr>
          <p:nvPr/>
        </p:nvSpPr>
        <p:spPr bwMode="auto">
          <a:xfrm>
            <a:off x="5938838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2" name="Rectangle 114"/>
          <p:cNvSpPr>
            <a:spLocks noChangeArrowheads="1"/>
          </p:cNvSpPr>
          <p:nvPr/>
        </p:nvSpPr>
        <p:spPr bwMode="auto">
          <a:xfrm>
            <a:off x="4572000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363" name="Rectangle 115"/>
          <p:cNvSpPr>
            <a:spLocks noChangeArrowheads="1"/>
          </p:cNvSpPr>
          <p:nvPr/>
        </p:nvSpPr>
        <p:spPr bwMode="auto">
          <a:xfrm>
            <a:off x="2174875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364" name="Rectangle 116"/>
          <p:cNvSpPr>
            <a:spLocks noChangeArrowheads="1"/>
          </p:cNvSpPr>
          <p:nvPr/>
        </p:nvSpPr>
        <p:spPr bwMode="auto">
          <a:xfrm>
            <a:off x="2751138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366" name="Rectangle 118"/>
          <p:cNvSpPr>
            <a:spLocks noChangeArrowheads="1"/>
          </p:cNvSpPr>
          <p:nvPr/>
        </p:nvSpPr>
        <p:spPr bwMode="auto">
          <a:xfrm>
            <a:off x="3348038" y="3862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371" name="Rectangle 123"/>
          <p:cNvSpPr>
            <a:spLocks noChangeArrowheads="1"/>
          </p:cNvSpPr>
          <p:nvPr/>
        </p:nvSpPr>
        <p:spPr bwMode="auto">
          <a:xfrm>
            <a:off x="33702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72" name="Rectangle 124"/>
          <p:cNvSpPr>
            <a:spLocks noChangeArrowheads="1"/>
          </p:cNvSpPr>
          <p:nvPr/>
        </p:nvSpPr>
        <p:spPr bwMode="auto">
          <a:xfrm>
            <a:off x="40417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3" name="Rectangle 125"/>
          <p:cNvSpPr>
            <a:spLocks noChangeArrowheads="1"/>
          </p:cNvSpPr>
          <p:nvPr/>
        </p:nvSpPr>
        <p:spPr bwMode="auto">
          <a:xfrm>
            <a:off x="5243513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4" name="Rectangle 126"/>
          <p:cNvSpPr>
            <a:spLocks noChangeArrowheads="1"/>
          </p:cNvSpPr>
          <p:nvPr/>
        </p:nvSpPr>
        <p:spPr bwMode="auto">
          <a:xfrm>
            <a:off x="5962650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5" name="Rectangle 127"/>
          <p:cNvSpPr>
            <a:spLocks noChangeArrowheads="1"/>
          </p:cNvSpPr>
          <p:nvPr/>
        </p:nvSpPr>
        <p:spPr bwMode="auto">
          <a:xfrm>
            <a:off x="33940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80" name="Rectangle 132"/>
          <p:cNvSpPr>
            <a:spLocks noChangeArrowheads="1"/>
          </p:cNvSpPr>
          <p:nvPr/>
        </p:nvSpPr>
        <p:spPr bwMode="auto">
          <a:xfrm>
            <a:off x="39957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5381" name="Rectangle 133"/>
          <p:cNvSpPr>
            <a:spLocks noChangeArrowheads="1"/>
          </p:cNvSpPr>
          <p:nvPr/>
        </p:nvSpPr>
        <p:spPr bwMode="auto">
          <a:xfrm>
            <a:off x="33988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382" name="Rectangle 134"/>
          <p:cNvSpPr>
            <a:spLocks noChangeArrowheads="1"/>
          </p:cNvSpPr>
          <p:nvPr/>
        </p:nvSpPr>
        <p:spPr bwMode="auto">
          <a:xfrm>
            <a:off x="5219700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65402" name="Rectangle 154"/>
          <p:cNvSpPr>
            <a:spLocks noChangeArrowheads="1"/>
          </p:cNvSpPr>
          <p:nvPr/>
        </p:nvSpPr>
        <p:spPr bwMode="auto">
          <a:xfrm>
            <a:off x="3398838" y="60944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403" name="Rectangle 155"/>
          <p:cNvSpPr>
            <a:spLocks noChangeArrowheads="1"/>
          </p:cNvSpPr>
          <p:nvPr/>
        </p:nvSpPr>
        <p:spPr bwMode="auto">
          <a:xfrm>
            <a:off x="1258888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5406" name="Rectangle 158"/>
          <p:cNvSpPr>
            <a:spLocks noChangeArrowheads="1"/>
          </p:cNvSpPr>
          <p:nvPr/>
        </p:nvSpPr>
        <p:spPr bwMode="auto">
          <a:xfrm>
            <a:off x="7199313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5407" name="Rectangle 159"/>
          <p:cNvSpPr>
            <a:spLocks noChangeArrowheads="1"/>
          </p:cNvSpPr>
          <p:nvPr/>
        </p:nvSpPr>
        <p:spPr bwMode="auto">
          <a:xfrm>
            <a:off x="2195513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08" name="Rectangle 160"/>
          <p:cNvSpPr>
            <a:spLocks noChangeArrowheads="1"/>
          </p:cNvSpPr>
          <p:nvPr/>
        </p:nvSpPr>
        <p:spPr bwMode="auto">
          <a:xfrm>
            <a:off x="2771775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09" name="Rectangle 161"/>
          <p:cNvSpPr>
            <a:spLocks noChangeArrowheads="1"/>
          </p:cNvSpPr>
          <p:nvPr/>
        </p:nvSpPr>
        <p:spPr bwMode="auto">
          <a:xfrm>
            <a:off x="4572000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410" name="Rectangle 162"/>
          <p:cNvSpPr>
            <a:spLocks noChangeArrowheads="1"/>
          </p:cNvSpPr>
          <p:nvPr/>
        </p:nvSpPr>
        <p:spPr bwMode="auto">
          <a:xfrm>
            <a:off x="7199313" y="5048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5411" name="Rectangle 163"/>
          <p:cNvSpPr>
            <a:spLocks noChangeArrowheads="1"/>
          </p:cNvSpPr>
          <p:nvPr/>
        </p:nvSpPr>
        <p:spPr bwMode="auto">
          <a:xfrm>
            <a:off x="2195513" y="5048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12" name="Rectangle 164"/>
          <p:cNvSpPr>
            <a:spLocks noChangeArrowheads="1"/>
          </p:cNvSpPr>
          <p:nvPr/>
        </p:nvSpPr>
        <p:spPr bwMode="auto">
          <a:xfrm>
            <a:off x="2771775" y="5048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13" name="Rectangle 165"/>
          <p:cNvSpPr>
            <a:spLocks noChangeArrowheads="1"/>
          </p:cNvSpPr>
          <p:nvPr/>
        </p:nvSpPr>
        <p:spPr bwMode="auto">
          <a:xfrm>
            <a:off x="45720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414" name="Rectangle 166"/>
          <p:cNvSpPr>
            <a:spLocks noChangeArrowheads="1"/>
          </p:cNvSpPr>
          <p:nvPr/>
        </p:nvSpPr>
        <p:spPr bwMode="auto">
          <a:xfrm>
            <a:off x="7092950" y="5305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5415" name="Rectangle 167"/>
          <p:cNvSpPr>
            <a:spLocks noChangeArrowheads="1"/>
          </p:cNvSpPr>
          <p:nvPr/>
        </p:nvSpPr>
        <p:spPr bwMode="auto">
          <a:xfrm>
            <a:off x="2195513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16" name="Rectangle 168"/>
          <p:cNvSpPr>
            <a:spLocks noChangeArrowheads="1"/>
          </p:cNvSpPr>
          <p:nvPr/>
        </p:nvSpPr>
        <p:spPr bwMode="auto">
          <a:xfrm>
            <a:off x="2771775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17" name="Rectangle 169"/>
          <p:cNvSpPr>
            <a:spLocks noChangeArrowheads="1"/>
          </p:cNvSpPr>
          <p:nvPr/>
        </p:nvSpPr>
        <p:spPr bwMode="auto">
          <a:xfrm>
            <a:off x="4041775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18" name="Rectangle 170"/>
          <p:cNvSpPr>
            <a:spLocks noChangeArrowheads="1"/>
          </p:cNvSpPr>
          <p:nvPr/>
        </p:nvSpPr>
        <p:spPr bwMode="auto">
          <a:xfrm>
            <a:off x="524351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19" name="Rectangle 171"/>
          <p:cNvSpPr>
            <a:spLocks noChangeArrowheads="1"/>
          </p:cNvSpPr>
          <p:nvPr/>
        </p:nvSpPr>
        <p:spPr bwMode="auto">
          <a:xfrm>
            <a:off x="5962650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20" name="Rectangle 172"/>
          <p:cNvSpPr>
            <a:spLocks noChangeArrowheads="1"/>
          </p:cNvSpPr>
          <p:nvPr/>
        </p:nvSpPr>
        <p:spPr bwMode="auto">
          <a:xfrm>
            <a:off x="3394075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21" name="Rectangle 173"/>
          <p:cNvSpPr>
            <a:spLocks noChangeArrowheads="1"/>
          </p:cNvSpPr>
          <p:nvPr/>
        </p:nvSpPr>
        <p:spPr bwMode="auto">
          <a:xfrm>
            <a:off x="4041775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2" name="Rectangle 174"/>
          <p:cNvSpPr>
            <a:spLocks noChangeArrowheads="1"/>
          </p:cNvSpPr>
          <p:nvPr/>
        </p:nvSpPr>
        <p:spPr bwMode="auto">
          <a:xfrm>
            <a:off x="5243513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3" name="Rectangle 175"/>
          <p:cNvSpPr>
            <a:spLocks noChangeArrowheads="1"/>
          </p:cNvSpPr>
          <p:nvPr/>
        </p:nvSpPr>
        <p:spPr bwMode="auto">
          <a:xfrm>
            <a:off x="5962650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4" name="Rectangle 176"/>
          <p:cNvSpPr>
            <a:spLocks noChangeArrowheads="1"/>
          </p:cNvSpPr>
          <p:nvPr/>
        </p:nvSpPr>
        <p:spPr bwMode="auto">
          <a:xfrm>
            <a:off x="40417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5" name="Rectangle 177"/>
          <p:cNvSpPr>
            <a:spLocks noChangeArrowheads="1"/>
          </p:cNvSpPr>
          <p:nvPr/>
        </p:nvSpPr>
        <p:spPr bwMode="auto">
          <a:xfrm>
            <a:off x="5243513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6" name="Rectangle 178"/>
          <p:cNvSpPr>
            <a:spLocks noChangeArrowheads="1"/>
          </p:cNvSpPr>
          <p:nvPr/>
        </p:nvSpPr>
        <p:spPr bwMode="auto">
          <a:xfrm>
            <a:off x="59626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7" name="Rectangle 179"/>
          <p:cNvSpPr>
            <a:spLocks noChangeArrowheads="1"/>
          </p:cNvSpPr>
          <p:nvPr/>
        </p:nvSpPr>
        <p:spPr bwMode="auto">
          <a:xfrm>
            <a:off x="33940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</p:spTree>
  </p:cSld>
  <p:clrMapOvr>
    <a:masterClrMapping/>
  </p:clrMapOvr>
  <p:transition spd="med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549400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827088" y="11969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分析出错处理</a:t>
            </a: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116013" y="1900238"/>
            <a:ext cx="7056437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分析表的空表项对应一个出错位置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可根据相应的堆栈状态和输入符号设置报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错信息，进行简单的恢复工作</a:t>
            </a:r>
          </a:p>
        </p:txBody>
      </p:sp>
    </p:spTree>
  </p:cSld>
  <p:clrMapOvr>
    <a:masterClrMapping/>
  </p:clrMapOvr>
  <p:transition spd="med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827088" y="1052513"/>
            <a:ext cx="5976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分析出错处理举例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1116013" y="1536700"/>
            <a:ext cx="7704137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可能的报错信息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e1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缺少运算数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右括号未匹配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e3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缺少运算符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e4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缺少右括号</a:t>
            </a:r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66287" name="Line 15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8" name="Line 16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9" name="Line 17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2794000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019550" y="3217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6672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6295" name="Rectangle 23"/>
          <p:cNvSpPr>
            <a:spLocks noChangeArrowheads="1"/>
          </p:cNvSpPr>
          <p:nvPr/>
        </p:nvSpPr>
        <p:spPr bwMode="auto">
          <a:xfrm>
            <a:off x="53149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6296" name="Rectangle 24"/>
          <p:cNvSpPr>
            <a:spLocks noChangeArrowheads="1"/>
          </p:cNvSpPr>
          <p:nvPr/>
        </p:nvSpPr>
        <p:spPr bwMode="auto">
          <a:xfrm>
            <a:off x="5938838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6297" name="Rectangle 25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1366838" y="3608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66299" name="Rectangle 27"/>
          <p:cNvSpPr>
            <a:spLocks noChangeArrowheads="1"/>
          </p:cNvSpPr>
          <p:nvPr/>
        </p:nvSpPr>
        <p:spPr bwMode="auto">
          <a:xfrm>
            <a:off x="1366838" y="3862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6300" name="Rectangle 28"/>
          <p:cNvSpPr>
            <a:spLocks noChangeArrowheads="1"/>
          </p:cNvSpPr>
          <p:nvPr/>
        </p:nvSpPr>
        <p:spPr bwMode="auto">
          <a:xfrm>
            <a:off x="1366838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6301" name="Rectangle 29"/>
          <p:cNvSpPr>
            <a:spLocks noChangeArrowheads="1"/>
          </p:cNvSpPr>
          <p:nvPr/>
        </p:nvSpPr>
        <p:spPr bwMode="auto">
          <a:xfrm>
            <a:off x="1366838" y="44386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1366838" y="47259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1366838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6304" name="Rectangle 32"/>
          <p:cNvSpPr>
            <a:spLocks noChangeArrowheads="1"/>
          </p:cNvSpPr>
          <p:nvPr/>
        </p:nvSpPr>
        <p:spPr bwMode="auto">
          <a:xfrm>
            <a:off x="1366838" y="5302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1366838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6306" name="Rectangle 34"/>
          <p:cNvSpPr>
            <a:spLocks noChangeArrowheads="1"/>
          </p:cNvSpPr>
          <p:nvPr/>
        </p:nvSpPr>
        <p:spPr bwMode="auto">
          <a:xfrm>
            <a:off x="1366838" y="5805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1366838" y="6092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7199313" y="36068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5864225" y="382270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66310" name="Rectangle 38"/>
          <p:cNvSpPr>
            <a:spLocks noChangeArrowheads="1"/>
          </p:cNvSpPr>
          <p:nvPr/>
        </p:nvSpPr>
        <p:spPr bwMode="auto">
          <a:xfrm>
            <a:off x="3995738" y="38592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4572000" y="41465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12" name="Rectangle 40"/>
          <p:cNvSpPr>
            <a:spLocks noChangeArrowheads="1"/>
          </p:cNvSpPr>
          <p:nvPr/>
        </p:nvSpPr>
        <p:spPr bwMode="auto">
          <a:xfrm>
            <a:off x="40179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5219700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4" name="Rectangle 42"/>
          <p:cNvSpPr>
            <a:spLocks noChangeArrowheads="1"/>
          </p:cNvSpPr>
          <p:nvPr/>
        </p:nvSpPr>
        <p:spPr bwMode="auto">
          <a:xfrm>
            <a:off x="5938838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4572000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16" name="Rectangle 44"/>
          <p:cNvSpPr>
            <a:spLocks noChangeArrowheads="1"/>
          </p:cNvSpPr>
          <p:nvPr/>
        </p:nvSpPr>
        <p:spPr bwMode="auto">
          <a:xfrm>
            <a:off x="2174875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17" name="Rectangle 45"/>
          <p:cNvSpPr>
            <a:spLocks noChangeArrowheads="1"/>
          </p:cNvSpPr>
          <p:nvPr/>
        </p:nvSpPr>
        <p:spPr bwMode="auto">
          <a:xfrm>
            <a:off x="2751138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348038" y="3862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3702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20" name="Rectangle 48"/>
          <p:cNvSpPr>
            <a:spLocks noChangeArrowheads="1"/>
          </p:cNvSpPr>
          <p:nvPr/>
        </p:nvSpPr>
        <p:spPr bwMode="auto">
          <a:xfrm>
            <a:off x="40417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5243513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5962650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33940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9957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33480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26" name="Rectangle 54"/>
          <p:cNvSpPr>
            <a:spLocks noChangeArrowheads="1"/>
          </p:cNvSpPr>
          <p:nvPr/>
        </p:nvSpPr>
        <p:spPr bwMode="auto">
          <a:xfrm>
            <a:off x="5219700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66327" name="Rectangle 55"/>
          <p:cNvSpPr>
            <a:spLocks noChangeArrowheads="1"/>
          </p:cNvSpPr>
          <p:nvPr/>
        </p:nvSpPr>
        <p:spPr bwMode="auto">
          <a:xfrm>
            <a:off x="3348038" y="60944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258888" y="63817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6329" name="Rectangle 57"/>
          <p:cNvSpPr>
            <a:spLocks noChangeArrowheads="1"/>
          </p:cNvSpPr>
          <p:nvPr/>
        </p:nvSpPr>
        <p:spPr bwMode="auto">
          <a:xfrm>
            <a:off x="7199313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6330" name="Rectangle 58"/>
          <p:cNvSpPr>
            <a:spLocks noChangeArrowheads="1"/>
          </p:cNvSpPr>
          <p:nvPr/>
        </p:nvSpPr>
        <p:spPr bwMode="auto">
          <a:xfrm>
            <a:off x="2195513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1" name="Rectangle 59"/>
          <p:cNvSpPr>
            <a:spLocks noChangeArrowheads="1"/>
          </p:cNvSpPr>
          <p:nvPr/>
        </p:nvSpPr>
        <p:spPr bwMode="auto">
          <a:xfrm>
            <a:off x="2771775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32" name="Rectangle 60"/>
          <p:cNvSpPr>
            <a:spLocks noChangeArrowheads="1"/>
          </p:cNvSpPr>
          <p:nvPr/>
        </p:nvSpPr>
        <p:spPr bwMode="auto">
          <a:xfrm>
            <a:off x="4572000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33" name="Rectangle 61"/>
          <p:cNvSpPr>
            <a:spLocks noChangeArrowheads="1"/>
          </p:cNvSpPr>
          <p:nvPr/>
        </p:nvSpPr>
        <p:spPr bwMode="auto">
          <a:xfrm>
            <a:off x="7199313" y="5048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6334" name="Rectangle 62"/>
          <p:cNvSpPr>
            <a:spLocks noChangeArrowheads="1"/>
          </p:cNvSpPr>
          <p:nvPr/>
        </p:nvSpPr>
        <p:spPr bwMode="auto">
          <a:xfrm>
            <a:off x="2195513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5" name="Rectangle 63"/>
          <p:cNvSpPr>
            <a:spLocks noChangeArrowheads="1"/>
          </p:cNvSpPr>
          <p:nvPr/>
        </p:nvSpPr>
        <p:spPr bwMode="auto">
          <a:xfrm>
            <a:off x="2771775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36" name="Rectangle 64"/>
          <p:cNvSpPr>
            <a:spLocks noChangeArrowheads="1"/>
          </p:cNvSpPr>
          <p:nvPr/>
        </p:nvSpPr>
        <p:spPr bwMode="auto">
          <a:xfrm>
            <a:off x="45720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37" name="Rectangle 65"/>
          <p:cNvSpPr>
            <a:spLocks noChangeArrowheads="1"/>
          </p:cNvSpPr>
          <p:nvPr/>
        </p:nvSpPr>
        <p:spPr bwMode="auto">
          <a:xfrm>
            <a:off x="7092950" y="5305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6338" name="Rectangle 66"/>
          <p:cNvSpPr>
            <a:spLocks noChangeArrowheads="1"/>
          </p:cNvSpPr>
          <p:nvPr/>
        </p:nvSpPr>
        <p:spPr bwMode="auto">
          <a:xfrm>
            <a:off x="2195513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9" name="Rectangle 67"/>
          <p:cNvSpPr>
            <a:spLocks noChangeArrowheads="1"/>
          </p:cNvSpPr>
          <p:nvPr/>
        </p:nvSpPr>
        <p:spPr bwMode="auto">
          <a:xfrm>
            <a:off x="2771775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40" name="Rectangle 68"/>
          <p:cNvSpPr>
            <a:spLocks noChangeArrowheads="1"/>
          </p:cNvSpPr>
          <p:nvPr/>
        </p:nvSpPr>
        <p:spPr bwMode="auto">
          <a:xfrm>
            <a:off x="401796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1" name="Rectangle 69"/>
          <p:cNvSpPr>
            <a:spLocks noChangeArrowheads="1"/>
          </p:cNvSpPr>
          <p:nvPr/>
        </p:nvSpPr>
        <p:spPr bwMode="auto">
          <a:xfrm>
            <a:off x="524351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2" name="Rectangle 70"/>
          <p:cNvSpPr>
            <a:spLocks noChangeArrowheads="1"/>
          </p:cNvSpPr>
          <p:nvPr/>
        </p:nvSpPr>
        <p:spPr bwMode="auto">
          <a:xfrm>
            <a:off x="5962650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3" name="Rectangle 71"/>
          <p:cNvSpPr>
            <a:spLocks noChangeArrowheads="1"/>
          </p:cNvSpPr>
          <p:nvPr/>
        </p:nvSpPr>
        <p:spPr bwMode="auto">
          <a:xfrm>
            <a:off x="3348038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4" name="Rectangle 72"/>
          <p:cNvSpPr>
            <a:spLocks noChangeArrowheads="1"/>
          </p:cNvSpPr>
          <p:nvPr/>
        </p:nvSpPr>
        <p:spPr bwMode="auto">
          <a:xfrm>
            <a:off x="4041775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5" name="Rectangle 73"/>
          <p:cNvSpPr>
            <a:spLocks noChangeArrowheads="1"/>
          </p:cNvSpPr>
          <p:nvPr/>
        </p:nvSpPr>
        <p:spPr bwMode="auto">
          <a:xfrm>
            <a:off x="5243513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6" name="Rectangle 74"/>
          <p:cNvSpPr>
            <a:spLocks noChangeArrowheads="1"/>
          </p:cNvSpPr>
          <p:nvPr/>
        </p:nvSpPr>
        <p:spPr bwMode="auto">
          <a:xfrm>
            <a:off x="5962650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7" name="Rectangle 75"/>
          <p:cNvSpPr>
            <a:spLocks noChangeArrowheads="1"/>
          </p:cNvSpPr>
          <p:nvPr/>
        </p:nvSpPr>
        <p:spPr bwMode="auto">
          <a:xfrm>
            <a:off x="40417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48" name="Rectangle 76"/>
          <p:cNvSpPr>
            <a:spLocks noChangeArrowheads="1"/>
          </p:cNvSpPr>
          <p:nvPr/>
        </p:nvSpPr>
        <p:spPr bwMode="auto">
          <a:xfrm>
            <a:off x="5243513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49" name="Rectangle 77"/>
          <p:cNvSpPr>
            <a:spLocks noChangeArrowheads="1"/>
          </p:cNvSpPr>
          <p:nvPr/>
        </p:nvSpPr>
        <p:spPr bwMode="auto">
          <a:xfrm>
            <a:off x="59626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50" name="Rectangle 78"/>
          <p:cNvSpPr>
            <a:spLocks noChangeArrowheads="1"/>
          </p:cNvSpPr>
          <p:nvPr/>
        </p:nvSpPr>
        <p:spPr bwMode="auto">
          <a:xfrm>
            <a:off x="3348038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51" name="Rectangle 79"/>
          <p:cNvSpPr>
            <a:spLocks noChangeArrowheads="1"/>
          </p:cNvSpPr>
          <p:nvPr/>
        </p:nvSpPr>
        <p:spPr bwMode="auto">
          <a:xfrm>
            <a:off x="3348038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2" name="Rectangle 80"/>
          <p:cNvSpPr>
            <a:spLocks noChangeArrowheads="1"/>
          </p:cNvSpPr>
          <p:nvPr/>
        </p:nvSpPr>
        <p:spPr bwMode="auto">
          <a:xfrm>
            <a:off x="3995738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3" name="Rectangle 81"/>
          <p:cNvSpPr>
            <a:spLocks noChangeArrowheads="1"/>
          </p:cNvSpPr>
          <p:nvPr/>
        </p:nvSpPr>
        <p:spPr bwMode="auto">
          <a:xfrm>
            <a:off x="5905500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4" name="Rectangle 82"/>
          <p:cNvSpPr>
            <a:spLocks noChangeArrowheads="1"/>
          </p:cNvSpPr>
          <p:nvPr/>
        </p:nvSpPr>
        <p:spPr bwMode="auto">
          <a:xfrm>
            <a:off x="3348038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5" name="Rectangle 83"/>
          <p:cNvSpPr>
            <a:spLocks noChangeArrowheads="1"/>
          </p:cNvSpPr>
          <p:nvPr/>
        </p:nvSpPr>
        <p:spPr bwMode="auto">
          <a:xfrm>
            <a:off x="3995738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6" name="Rectangle 84"/>
          <p:cNvSpPr>
            <a:spLocks noChangeArrowheads="1"/>
          </p:cNvSpPr>
          <p:nvPr/>
        </p:nvSpPr>
        <p:spPr bwMode="auto">
          <a:xfrm>
            <a:off x="5219700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57" name="Rectangle 85"/>
          <p:cNvSpPr>
            <a:spLocks noChangeArrowheads="1"/>
          </p:cNvSpPr>
          <p:nvPr/>
        </p:nvSpPr>
        <p:spPr bwMode="auto">
          <a:xfrm>
            <a:off x="5940425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8" name="Rectangle 86"/>
          <p:cNvSpPr>
            <a:spLocks noChangeArrowheads="1"/>
          </p:cNvSpPr>
          <p:nvPr/>
        </p:nvSpPr>
        <p:spPr bwMode="auto">
          <a:xfrm>
            <a:off x="3348038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9" name="Rectangle 87"/>
          <p:cNvSpPr>
            <a:spLocks noChangeArrowheads="1"/>
          </p:cNvSpPr>
          <p:nvPr/>
        </p:nvSpPr>
        <p:spPr bwMode="auto">
          <a:xfrm>
            <a:off x="3995738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0" name="Rectangle 88"/>
          <p:cNvSpPr>
            <a:spLocks noChangeArrowheads="1"/>
          </p:cNvSpPr>
          <p:nvPr/>
        </p:nvSpPr>
        <p:spPr bwMode="auto">
          <a:xfrm>
            <a:off x="5219700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1" name="Rectangle 89"/>
          <p:cNvSpPr>
            <a:spLocks noChangeArrowheads="1"/>
          </p:cNvSpPr>
          <p:nvPr/>
        </p:nvSpPr>
        <p:spPr bwMode="auto">
          <a:xfrm>
            <a:off x="5940425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2" name="Rectangle 90"/>
          <p:cNvSpPr>
            <a:spLocks noChangeArrowheads="1"/>
          </p:cNvSpPr>
          <p:nvPr/>
        </p:nvSpPr>
        <p:spPr bwMode="auto">
          <a:xfrm>
            <a:off x="3348038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3" name="Rectangle 91"/>
          <p:cNvSpPr>
            <a:spLocks noChangeArrowheads="1"/>
          </p:cNvSpPr>
          <p:nvPr/>
        </p:nvSpPr>
        <p:spPr bwMode="auto">
          <a:xfrm>
            <a:off x="3995738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4" name="Rectangle 92"/>
          <p:cNvSpPr>
            <a:spLocks noChangeArrowheads="1"/>
          </p:cNvSpPr>
          <p:nvPr/>
        </p:nvSpPr>
        <p:spPr bwMode="auto">
          <a:xfrm>
            <a:off x="5219700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5" name="Rectangle 93"/>
          <p:cNvSpPr>
            <a:spLocks noChangeArrowheads="1"/>
          </p:cNvSpPr>
          <p:nvPr/>
        </p:nvSpPr>
        <p:spPr bwMode="auto">
          <a:xfrm>
            <a:off x="5940425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6" name="Rectangle 94"/>
          <p:cNvSpPr>
            <a:spLocks noChangeArrowheads="1"/>
          </p:cNvSpPr>
          <p:nvPr/>
        </p:nvSpPr>
        <p:spPr bwMode="auto">
          <a:xfrm>
            <a:off x="5219700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7" name="Rectangle 95"/>
          <p:cNvSpPr>
            <a:spLocks noChangeArrowheads="1"/>
          </p:cNvSpPr>
          <p:nvPr/>
        </p:nvSpPr>
        <p:spPr bwMode="auto">
          <a:xfrm>
            <a:off x="5219700" y="3895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8" name="Rectangle 96"/>
          <p:cNvSpPr>
            <a:spLocks noChangeArrowheads="1"/>
          </p:cNvSpPr>
          <p:nvPr/>
        </p:nvSpPr>
        <p:spPr bwMode="auto">
          <a:xfrm>
            <a:off x="2195513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69" name="Rectangle 97"/>
          <p:cNvSpPr>
            <a:spLocks noChangeArrowheads="1"/>
          </p:cNvSpPr>
          <p:nvPr/>
        </p:nvSpPr>
        <p:spPr bwMode="auto">
          <a:xfrm>
            <a:off x="2771775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0" name="Rectangle 98"/>
          <p:cNvSpPr>
            <a:spLocks noChangeArrowheads="1"/>
          </p:cNvSpPr>
          <p:nvPr/>
        </p:nvSpPr>
        <p:spPr bwMode="auto">
          <a:xfrm>
            <a:off x="4572000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1" name="Rectangle 99"/>
          <p:cNvSpPr>
            <a:spLocks noChangeArrowheads="1"/>
          </p:cNvSpPr>
          <p:nvPr/>
        </p:nvSpPr>
        <p:spPr bwMode="auto">
          <a:xfrm>
            <a:off x="2195513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2" name="Rectangle 100"/>
          <p:cNvSpPr>
            <a:spLocks noChangeArrowheads="1"/>
          </p:cNvSpPr>
          <p:nvPr/>
        </p:nvSpPr>
        <p:spPr bwMode="auto">
          <a:xfrm>
            <a:off x="2771775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3" name="Rectangle 101"/>
          <p:cNvSpPr>
            <a:spLocks noChangeArrowheads="1"/>
          </p:cNvSpPr>
          <p:nvPr/>
        </p:nvSpPr>
        <p:spPr bwMode="auto">
          <a:xfrm>
            <a:off x="4572000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4" name="Rectangle 102"/>
          <p:cNvSpPr>
            <a:spLocks noChangeArrowheads="1"/>
          </p:cNvSpPr>
          <p:nvPr/>
        </p:nvSpPr>
        <p:spPr bwMode="auto">
          <a:xfrm>
            <a:off x="2195513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5" name="Rectangle 103"/>
          <p:cNvSpPr>
            <a:spLocks noChangeArrowheads="1"/>
          </p:cNvSpPr>
          <p:nvPr/>
        </p:nvSpPr>
        <p:spPr bwMode="auto">
          <a:xfrm>
            <a:off x="2771775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6" name="Rectangle 104"/>
          <p:cNvSpPr>
            <a:spLocks noChangeArrowheads="1"/>
          </p:cNvSpPr>
          <p:nvPr/>
        </p:nvSpPr>
        <p:spPr bwMode="auto">
          <a:xfrm>
            <a:off x="4572000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7" name="Rectangle 105"/>
          <p:cNvSpPr>
            <a:spLocks noChangeArrowheads="1"/>
          </p:cNvSpPr>
          <p:nvPr/>
        </p:nvSpPr>
        <p:spPr bwMode="auto">
          <a:xfrm>
            <a:off x="5940425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e4</a:t>
            </a:r>
          </a:p>
        </p:txBody>
      </p:sp>
      <p:sp>
        <p:nvSpPr>
          <p:cNvPr id="566378" name="Rectangle 106"/>
          <p:cNvSpPr>
            <a:spLocks noChangeArrowheads="1"/>
          </p:cNvSpPr>
          <p:nvPr/>
        </p:nvSpPr>
        <p:spPr bwMode="auto">
          <a:xfrm>
            <a:off x="2195513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9" name="Rectangle 107"/>
          <p:cNvSpPr>
            <a:spLocks noChangeArrowheads="1"/>
          </p:cNvSpPr>
          <p:nvPr/>
        </p:nvSpPr>
        <p:spPr bwMode="auto">
          <a:xfrm>
            <a:off x="2771775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0" name="Rectangle 108"/>
          <p:cNvSpPr>
            <a:spLocks noChangeArrowheads="1"/>
          </p:cNvSpPr>
          <p:nvPr/>
        </p:nvSpPr>
        <p:spPr bwMode="auto">
          <a:xfrm>
            <a:off x="4572000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1" name="Rectangle 109"/>
          <p:cNvSpPr>
            <a:spLocks noChangeArrowheads="1"/>
          </p:cNvSpPr>
          <p:nvPr/>
        </p:nvSpPr>
        <p:spPr bwMode="auto">
          <a:xfrm>
            <a:off x="2195513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2" name="Rectangle 110"/>
          <p:cNvSpPr>
            <a:spLocks noChangeArrowheads="1"/>
          </p:cNvSpPr>
          <p:nvPr/>
        </p:nvSpPr>
        <p:spPr bwMode="auto">
          <a:xfrm>
            <a:off x="2771775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3" name="Rectangle 111"/>
          <p:cNvSpPr>
            <a:spLocks noChangeArrowheads="1"/>
          </p:cNvSpPr>
          <p:nvPr/>
        </p:nvSpPr>
        <p:spPr bwMode="auto">
          <a:xfrm>
            <a:off x="4572000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4" name="Rectangle 112"/>
          <p:cNvSpPr>
            <a:spLocks noChangeArrowheads="1"/>
          </p:cNvSpPr>
          <p:nvPr/>
        </p:nvSpPr>
        <p:spPr bwMode="auto">
          <a:xfrm>
            <a:off x="2195513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5" name="Rectangle 113"/>
          <p:cNvSpPr>
            <a:spLocks noChangeArrowheads="1"/>
          </p:cNvSpPr>
          <p:nvPr/>
        </p:nvSpPr>
        <p:spPr bwMode="auto">
          <a:xfrm>
            <a:off x="2771775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6" name="Rectangle 114"/>
          <p:cNvSpPr>
            <a:spLocks noChangeArrowheads="1"/>
          </p:cNvSpPr>
          <p:nvPr/>
        </p:nvSpPr>
        <p:spPr bwMode="auto">
          <a:xfrm>
            <a:off x="4572000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7" name="Rectangle 115"/>
          <p:cNvSpPr>
            <a:spLocks noChangeArrowheads="1"/>
          </p:cNvSpPr>
          <p:nvPr/>
        </p:nvSpPr>
        <p:spPr bwMode="auto">
          <a:xfrm>
            <a:off x="2195513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8" name="Rectangle 116"/>
          <p:cNvSpPr>
            <a:spLocks noChangeArrowheads="1"/>
          </p:cNvSpPr>
          <p:nvPr/>
        </p:nvSpPr>
        <p:spPr bwMode="auto">
          <a:xfrm>
            <a:off x="277177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9" name="Rectangle 117"/>
          <p:cNvSpPr>
            <a:spLocks noChangeArrowheads="1"/>
          </p:cNvSpPr>
          <p:nvPr/>
        </p:nvSpPr>
        <p:spPr bwMode="auto">
          <a:xfrm>
            <a:off x="4572000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90" name="Rectangle 118"/>
          <p:cNvSpPr>
            <a:spLocks noChangeArrowheads="1"/>
          </p:cNvSpPr>
          <p:nvPr/>
        </p:nvSpPr>
        <p:spPr bwMode="auto">
          <a:xfrm>
            <a:off x="1116013" y="2349500"/>
            <a:ext cx="7704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可能的恢复措施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e1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e2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e3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e4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391" name="Rectangle 119"/>
          <p:cNvSpPr>
            <a:spLocks noChangeArrowheads="1"/>
          </p:cNvSpPr>
          <p:nvPr/>
        </p:nvSpPr>
        <p:spPr bwMode="auto">
          <a:xfrm>
            <a:off x="1549400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9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1475657" y="188640"/>
            <a:ext cx="4320479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LR(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+mn-ea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)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文法（选讲）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1375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文法的条件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任何分析树对应的句柄，可由句型中该句柄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左边的符号串以及其右边的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个终结符构成的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串（不足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个时以输入结束符补足）唯一确定</a:t>
            </a:r>
          </a:p>
        </p:txBody>
      </p:sp>
    </p:spTree>
  </p:cSld>
  <p:clrMapOvr>
    <a:masterClrMapping/>
  </p:clrMapOvr>
  <p:transition spd="med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31691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一些重要的结论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给定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某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 </a:t>
            </a:r>
            <a:r>
              <a:rPr lang="zh-CN" altLang="zh-CN" kern="1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  <a:cs typeface="Times New Roman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是否存在一个整数</a:t>
            </a:r>
            <a:r>
              <a:rPr lang="en-US" altLang="zh-CN" i="1" kern="100" dirty="0">
                <a:latin typeface="+mn-lt"/>
                <a:ea typeface="华文楷体" panose="02010600040101010101" pitchFamily="2" charset="-122"/>
                <a:cs typeface="Times New Roman"/>
              </a:rPr>
              <a:t>k</a:t>
            </a:r>
            <a:r>
              <a:rPr lang="en-US" altLang="zh-CN" kern="100" dirty="0">
                <a:latin typeface="+mn-lt"/>
                <a:ea typeface="华文楷体" panose="02010600040101010101" pitchFamily="2" charset="-122"/>
                <a:cs typeface="Times New Roman"/>
              </a:rPr>
              <a:t>&gt;0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使得该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kern="1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  <a:cs typeface="Times New Roman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文法，是不可判定的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文法是无二义文法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如果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文法，且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 = L(G)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，则一定存在某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，其语言为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如果语言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是确定的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是某个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DPDA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的语言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则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有某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LR(1)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 = L(G)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两个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文法的语言是否相等是可判定的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任何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文法都是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119">
            <a:extLst>
              <a:ext uri="{FF2B5EF4-FFF2-40B4-BE49-F238E27FC236}">
                <a16:creationId xmlns:a16="http://schemas.microsoft.com/office/drawing/2014/main" id="{7F6E6B02-4275-4A38-8BF2-2FBF9F43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7" y="188640"/>
            <a:ext cx="4320479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LR(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+mn-ea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)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文法（选讲）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403648" y="216862"/>
            <a:ext cx="5904656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几类分析文法之间的关系（选讲）</a:t>
            </a:r>
          </a:p>
        </p:txBody>
      </p:sp>
      <p:sp>
        <p:nvSpPr>
          <p:cNvPr id="18945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7" name="Oval 17"/>
          <p:cNvSpPr>
            <a:spLocks noChangeArrowheads="1"/>
          </p:cNvSpPr>
          <p:nvPr/>
        </p:nvSpPr>
        <p:spPr bwMode="auto">
          <a:xfrm>
            <a:off x="3492500" y="4076700"/>
            <a:ext cx="1727200" cy="7921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3995738" y="42926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0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2916238" y="3571875"/>
            <a:ext cx="2735262" cy="14398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3924300" y="367982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SLR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2268538" y="3211513"/>
            <a:ext cx="4824412" cy="23050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653088" y="3895725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LALR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3" name="Oval 23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5868988" y="28162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5" name="Oval 25"/>
          <p:cNvSpPr>
            <a:spLocks noChangeArrowheads="1"/>
          </p:cNvSpPr>
          <p:nvPr/>
        </p:nvSpPr>
        <p:spPr bwMode="auto">
          <a:xfrm flipH="1">
            <a:off x="2486025" y="2779713"/>
            <a:ext cx="1509713" cy="27368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771775" y="29591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LL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3995738" y="2384425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确定的</a:t>
            </a:r>
            <a:r>
              <a:rPr kumimoji="0" lang="en-US" altLang="zh-CN" sz="2000" dirty="0">
                <a:solidFill>
                  <a:srgbClr val="800080"/>
                </a:solidFill>
              </a:rPr>
              <a:t>CFL</a:t>
            </a:r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900113" y="1771650"/>
            <a:ext cx="7704137" cy="4465638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6659563" y="18446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无二义的</a:t>
            </a:r>
            <a:r>
              <a:rPr kumimoji="0" lang="en-US" altLang="zh-CN" sz="2000" dirty="0">
                <a:solidFill>
                  <a:srgbClr val="800080"/>
                </a:solidFill>
              </a:rPr>
              <a:t>CFG</a:t>
            </a:r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6875463" y="13747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CFG</a:t>
            </a:r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611188" y="1341438"/>
            <a:ext cx="8353425" cy="5040312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119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参见网络学堂公告：“第二次书面作业”</a:t>
            </a:r>
            <a:endParaRPr kumimoji="0" lang="en-US" altLang="zh-CN" sz="28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：句柄</a:t>
            </a:r>
          </a:p>
        </p:txBody>
      </p:sp>
      <p:sp>
        <p:nvSpPr>
          <p:cNvPr id="5212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6011863" y="1857375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031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右句型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7524750" y="5749925"/>
            <a:ext cx="87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6000750" y="5749925"/>
            <a:ext cx="107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aaaAb</a:t>
            </a:r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7491413" y="5221288"/>
            <a:ext cx="904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6462713" y="4699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AB</a:t>
            </a:r>
          </a:p>
        </p:txBody>
      </p:sp>
      <p:sp>
        <p:nvSpPr>
          <p:cNvPr id="521232" name="Rectangle 16"/>
          <p:cNvSpPr>
            <a:spLocks noChangeArrowheads="1"/>
          </p:cNvSpPr>
          <p:nvPr/>
        </p:nvSpPr>
        <p:spPr bwMode="auto">
          <a:xfrm>
            <a:off x="5624513" y="46990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21233" name="Rectangle 17"/>
          <p:cNvSpPr>
            <a:spLocks noChangeArrowheads="1"/>
          </p:cNvSpPr>
          <p:nvPr/>
        </p:nvSpPr>
        <p:spPr bwMode="auto">
          <a:xfrm>
            <a:off x="6000750" y="5199063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aAb</a:t>
            </a:r>
          </a:p>
        </p:txBody>
      </p:sp>
      <p:sp>
        <p:nvSpPr>
          <p:cNvPr id="521234" name="Rectangle 18"/>
          <p:cNvSpPr>
            <a:spLocks noChangeArrowheads="1"/>
          </p:cNvSpPr>
          <p:nvPr/>
        </p:nvSpPr>
        <p:spPr bwMode="auto">
          <a:xfrm>
            <a:off x="7758113" y="468788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Ab</a:t>
            </a:r>
          </a:p>
        </p:txBody>
      </p:sp>
      <p:grpSp>
        <p:nvGrpSpPr>
          <p:cNvPr id="521269" name="Group 53"/>
          <p:cNvGrpSpPr>
            <a:grpSpLocks/>
          </p:cNvGrpSpPr>
          <p:nvPr/>
        </p:nvGrpSpPr>
        <p:grpSpPr bwMode="auto">
          <a:xfrm>
            <a:off x="6005513" y="4673600"/>
            <a:ext cx="485775" cy="547688"/>
            <a:chOff x="4023" y="2907"/>
            <a:chExt cx="306" cy="345"/>
          </a:xfrm>
        </p:grpSpPr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0" name="Group 54"/>
          <p:cNvGrpSpPr>
            <a:grpSpLocks/>
          </p:cNvGrpSpPr>
          <p:nvPr/>
        </p:nvGrpSpPr>
        <p:grpSpPr bwMode="auto">
          <a:xfrm>
            <a:off x="7161213" y="4668838"/>
            <a:ext cx="485775" cy="547687"/>
            <a:chOff x="4023" y="2907"/>
            <a:chExt cx="306" cy="345"/>
          </a:xfrm>
        </p:grpSpPr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3" name="Group 57"/>
          <p:cNvGrpSpPr>
            <a:grpSpLocks/>
          </p:cNvGrpSpPr>
          <p:nvPr/>
        </p:nvGrpSpPr>
        <p:grpSpPr bwMode="auto">
          <a:xfrm>
            <a:off x="5597525" y="5173663"/>
            <a:ext cx="485775" cy="547687"/>
            <a:chOff x="4023" y="2907"/>
            <a:chExt cx="306" cy="345"/>
          </a:xfrm>
        </p:grpSpPr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6" name="Group 60"/>
          <p:cNvGrpSpPr>
            <a:grpSpLocks/>
          </p:cNvGrpSpPr>
          <p:nvPr/>
        </p:nvGrpSpPr>
        <p:grpSpPr bwMode="auto">
          <a:xfrm>
            <a:off x="6821488" y="5202238"/>
            <a:ext cx="485775" cy="547687"/>
            <a:chOff x="4023" y="2907"/>
            <a:chExt cx="306" cy="345"/>
          </a:xfrm>
        </p:grpSpPr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9" name="Group 63"/>
          <p:cNvGrpSpPr>
            <a:grpSpLocks/>
          </p:cNvGrpSpPr>
          <p:nvPr/>
        </p:nvGrpSpPr>
        <p:grpSpPr bwMode="auto">
          <a:xfrm>
            <a:off x="5580063" y="5761038"/>
            <a:ext cx="485775" cy="547687"/>
            <a:chOff x="4023" y="2907"/>
            <a:chExt cx="306" cy="345"/>
          </a:xfrm>
        </p:grpSpPr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82" name="Group 66"/>
          <p:cNvGrpSpPr>
            <a:grpSpLocks/>
          </p:cNvGrpSpPr>
          <p:nvPr/>
        </p:nvGrpSpPr>
        <p:grpSpPr bwMode="auto">
          <a:xfrm>
            <a:off x="7037388" y="5761038"/>
            <a:ext cx="485775" cy="547687"/>
            <a:chOff x="4023" y="2907"/>
            <a:chExt cx="306" cy="345"/>
          </a:xfrm>
        </p:grpSpPr>
        <p:sp>
          <p:nvSpPr>
            <p:cNvPr id="521283" name="Rectangle 67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84" name="Rectangle 68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5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5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5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5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52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52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52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/>
      <p:bldP spid="521229" grpId="0"/>
      <p:bldP spid="521230" grpId="0"/>
      <p:bldP spid="521231" grpId="0"/>
      <p:bldP spid="521232" grpId="0"/>
      <p:bldP spid="521233" grpId="0"/>
      <p:bldP spid="5212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：句柄不一定唯一</a:t>
            </a:r>
          </a:p>
        </p:txBody>
      </p:sp>
      <p:sp>
        <p:nvSpPr>
          <p:cNvPr id="522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2251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401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右句型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6011863" y="1844675"/>
            <a:ext cx="2376487" cy="2831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6011863" y="4829175"/>
            <a:ext cx="2376487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不唯一的原因：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是二义文法，右句型的最右推导有多个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最右推导与最左归约</a:t>
            </a:r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7919" name="Rectangle 15"/>
          <p:cNvSpPr>
            <a:spLocks noChangeArrowheads="1"/>
          </p:cNvSpPr>
          <p:nvPr/>
        </p:nvSpPr>
        <p:spPr bwMode="auto">
          <a:xfrm>
            <a:off x="0" y="1555106"/>
            <a:ext cx="4587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21" name="Rectangle 17"/>
          <p:cNvSpPr>
            <a:spLocks noChangeArrowheads="1"/>
          </p:cNvSpPr>
          <p:nvPr/>
        </p:nvSpPr>
        <p:spPr bwMode="auto">
          <a:xfrm>
            <a:off x="6588125" y="1268760"/>
            <a:ext cx="24114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G(S):  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|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L,S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graphicFrame>
        <p:nvGraphicFramePr>
          <p:cNvPr id="5079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05383"/>
              </p:ext>
            </p:extLst>
          </p:nvPr>
        </p:nvGraphicFramePr>
        <p:xfrm>
          <a:off x="1187450" y="1957536"/>
          <a:ext cx="66246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5343765" imgH="3638878" progId="Visio.Drawing.11">
                  <p:embed/>
                </p:oleObj>
              </mc:Choice>
              <mc:Fallback>
                <p:oleObj name="Visio" r:id="rId3" imgW="5343765" imgH="3638878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57536"/>
                        <a:ext cx="66246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自底向上分析的实现技术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893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1116013" y="2047875"/>
            <a:ext cx="7848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shift-reduce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）分析技术</a:t>
            </a:r>
            <a:endParaRPr lang="zh-CN" altLang="en-US" sz="28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算符优先分析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（参见清华教材第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版第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采用移进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归约分析技术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与自顶向下技术相比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1116013" y="1844675"/>
            <a:ext cx="77771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功能较强大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原因在于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过程有如下差别：推导时仅观察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可推导出的输入串的一部分，而归约时可归约的输入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串整体已全部出现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116013" y="4832350"/>
            <a:ext cx="7777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构造较复杂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手工构造有难度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但存在很好的自动构造技术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（如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Yacc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工具采用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LALR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分析技术）</a:t>
            </a:r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1116013" y="3698875"/>
            <a:ext cx="7777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利于出错处理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输入符号查看后才被移进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2060575"/>
            <a:ext cx="824388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借助一个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下推栈（分析栈）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和一个基于有限状态控制的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分析引擎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分析引擎根据当前状态、下推栈当前状态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内容、剩余输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入单词序列来确定如下动作之一，然后进入新状态：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Reduce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依确定的方式对位于栈顶的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进行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endParaRPr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Shift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从输入序列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一个单词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发现语法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，进行错误处理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恢复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Accept</a:t>
            </a:r>
            <a:r>
              <a:rPr kumimoji="0" lang="zh-CN" altLang="en-US" sz="20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</a:t>
            </a:r>
            <a:r>
              <a:rPr kumimoji="0"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成功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538163" y="12684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基本原理</a:t>
            </a:r>
          </a:p>
        </p:txBody>
      </p:sp>
      <p:sp>
        <p:nvSpPr>
          <p:cNvPr id="4413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一个例子</a:t>
            </a:r>
          </a:p>
        </p:txBody>
      </p:sp>
      <p:sp>
        <p:nvSpPr>
          <p:cNvPr id="514057" name="Rectangle 9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14106" name="Text Box 58"/>
          <p:cNvSpPr txBox="1">
            <a:spLocks noChangeArrowheads="1"/>
          </p:cNvSpPr>
          <p:nvPr/>
        </p:nvSpPr>
        <p:spPr bwMode="auto">
          <a:xfrm>
            <a:off x="1187450" y="2276475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14115" name="Rectangle 6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待分析输入串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   v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d #</a:t>
            </a:r>
          </a:p>
        </p:txBody>
      </p:sp>
      <p:grpSp>
        <p:nvGrpSpPr>
          <p:cNvPr id="514186" name="Group 138"/>
          <p:cNvGrpSpPr>
            <a:grpSpLocks/>
          </p:cNvGrpSpPr>
          <p:nvPr/>
        </p:nvGrpSpPr>
        <p:grpSpPr bwMode="auto">
          <a:xfrm>
            <a:off x="3636343" y="2238648"/>
            <a:ext cx="5256212" cy="396875"/>
            <a:chOff x="2381" y="1185"/>
            <a:chExt cx="3311" cy="250"/>
          </a:xfrm>
        </p:grpSpPr>
        <p:sp>
          <p:nvSpPr>
            <p:cNvPr id="514116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17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  <p:sp>
          <p:nvSpPr>
            <p:cNvPr id="514118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19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14187" name="Group 139"/>
          <p:cNvGrpSpPr>
            <a:grpSpLocks/>
          </p:cNvGrpSpPr>
          <p:nvPr/>
        </p:nvGrpSpPr>
        <p:grpSpPr bwMode="auto">
          <a:xfrm>
            <a:off x="3636343" y="2564085"/>
            <a:ext cx="5256212" cy="396875"/>
            <a:chOff x="2381" y="1390"/>
            <a:chExt cx="3311" cy="250"/>
          </a:xfrm>
        </p:grpSpPr>
        <p:sp>
          <p:nvSpPr>
            <p:cNvPr id="514120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21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  <p:sp>
          <p:nvSpPr>
            <p:cNvPr id="514122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23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514190" name="Group 142"/>
          <p:cNvGrpSpPr>
            <a:grpSpLocks/>
          </p:cNvGrpSpPr>
          <p:nvPr/>
        </p:nvGrpSpPr>
        <p:grpSpPr bwMode="auto">
          <a:xfrm>
            <a:off x="3636343" y="3534048"/>
            <a:ext cx="4716462" cy="396875"/>
            <a:chOff x="2381" y="2025"/>
            <a:chExt cx="2971" cy="250"/>
          </a:xfrm>
        </p:grpSpPr>
        <p:sp>
          <p:nvSpPr>
            <p:cNvPr id="514129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0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31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514132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88" name="Group 140"/>
          <p:cNvGrpSpPr>
            <a:grpSpLocks/>
          </p:cNvGrpSpPr>
          <p:nvPr/>
        </p:nvGrpSpPr>
        <p:grpSpPr bwMode="auto">
          <a:xfrm>
            <a:off x="3636343" y="2886348"/>
            <a:ext cx="5256212" cy="396875"/>
            <a:chOff x="2381" y="1593"/>
            <a:chExt cx="3311" cy="250"/>
          </a:xfrm>
        </p:grpSpPr>
        <p:sp>
          <p:nvSpPr>
            <p:cNvPr id="514124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26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27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514137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Reduce(2)</a:t>
              </a:r>
            </a:p>
          </p:txBody>
        </p:sp>
      </p:grpSp>
      <p:grpSp>
        <p:nvGrpSpPr>
          <p:cNvPr id="514189" name="Group 141"/>
          <p:cNvGrpSpPr>
            <a:grpSpLocks/>
          </p:cNvGrpSpPr>
          <p:nvPr/>
        </p:nvGrpSpPr>
        <p:grpSpPr bwMode="auto">
          <a:xfrm>
            <a:off x="3636343" y="3211785"/>
            <a:ext cx="4716462" cy="398463"/>
            <a:chOff x="2381" y="1798"/>
            <a:chExt cx="2971" cy="251"/>
          </a:xfrm>
        </p:grpSpPr>
        <p:sp>
          <p:nvSpPr>
            <p:cNvPr id="51413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4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514142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1" name="Group 143"/>
          <p:cNvGrpSpPr>
            <a:grpSpLocks/>
          </p:cNvGrpSpPr>
          <p:nvPr/>
        </p:nvGrpSpPr>
        <p:grpSpPr bwMode="auto">
          <a:xfrm>
            <a:off x="3636343" y="3857898"/>
            <a:ext cx="5256212" cy="396875"/>
            <a:chOff x="2381" y="2251"/>
            <a:chExt cx="3311" cy="250"/>
          </a:xfrm>
        </p:grpSpPr>
        <p:sp>
          <p:nvSpPr>
            <p:cNvPr id="51413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3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514147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</p:grpSp>
      <p:grpSp>
        <p:nvGrpSpPr>
          <p:cNvPr id="514192" name="Group 144"/>
          <p:cNvGrpSpPr>
            <a:grpSpLocks/>
          </p:cNvGrpSpPr>
          <p:nvPr/>
        </p:nvGrpSpPr>
        <p:grpSpPr bwMode="auto">
          <a:xfrm>
            <a:off x="3636343" y="4218260"/>
            <a:ext cx="5256212" cy="396875"/>
            <a:chOff x="2381" y="2500"/>
            <a:chExt cx="3311" cy="250"/>
          </a:xfrm>
        </p:grpSpPr>
        <p:sp>
          <p:nvSpPr>
            <p:cNvPr id="514143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44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45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514148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</p:grpSp>
      <p:grpSp>
        <p:nvGrpSpPr>
          <p:cNvPr id="514193" name="Group 145"/>
          <p:cNvGrpSpPr>
            <a:grpSpLocks/>
          </p:cNvGrpSpPr>
          <p:nvPr/>
        </p:nvGrpSpPr>
        <p:grpSpPr bwMode="auto">
          <a:xfrm>
            <a:off x="3636343" y="4542110"/>
            <a:ext cx="4716462" cy="431800"/>
            <a:chOff x="2381" y="2704"/>
            <a:chExt cx="2971" cy="272"/>
          </a:xfrm>
        </p:grpSpPr>
        <p:sp>
          <p:nvSpPr>
            <p:cNvPr id="514149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50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51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514153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4" name="Group 146"/>
          <p:cNvGrpSpPr>
            <a:grpSpLocks/>
          </p:cNvGrpSpPr>
          <p:nvPr/>
        </p:nvGrpSpPr>
        <p:grpSpPr bwMode="auto">
          <a:xfrm>
            <a:off x="3636343" y="4904060"/>
            <a:ext cx="4716462" cy="433388"/>
            <a:chOff x="2381" y="2932"/>
            <a:chExt cx="2971" cy="273"/>
          </a:xfrm>
        </p:grpSpPr>
        <p:sp>
          <p:nvSpPr>
            <p:cNvPr id="514154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55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56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514157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5" name="Group 147"/>
          <p:cNvGrpSpPr>
            <a:grpSpLocks/>
          </p:cNvGrpSpPr>
          <p:nvPr/>
        </p:nvGrpSpPr>
        <p:grpSpPr bwMode="auto">
          <a:xfrm>
            <a:off x="3491880" y="5226323"/>
            <a:ext cx="5400675" cy="396875"/>
            <a:chOff x="2290" y="3135"/>
            <a:chExt cx="3402" cy="250"/>
          </a:xfrm>
        </p:grpSpPr>
        <p:sp>
          <p:nvSpPr>
            <p:cNvPr id="514158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59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0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514162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Reduce(7)</a:t>
              </a:r>
            </a:p>
          </p:txBody>
        </p:sp>
      </p:grpSp>
      <p:grpSp>
        <p:nvGrpSpPr>
          <p:cNvPr id="514196" name="Group 148"/>
          <p:cNvGrpSpPr>
            <a:grpSpLocks/>
          </p:cNvGrpSpPr>
          <p:nvPr/>
        </p:nvGrpSpPr>
        <p:grpSpPr bwMode="auto">
          <a:xfrm>
            <a:off x="3491880" y="5586685"/>
            <a:ext cx="5400675" cy="396875"/>
            <a:chOff x="2290" y="3362"/>
            <a:chExt cx="3402" cy="250"/>
          </a:xfrm>
        </p:grpSpPr>
        <p:sp>
          <p:nvSpPr>
            <p:cNvPr id="514163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64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5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514166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Reduce(3)</a:t>
              </a:r>
            </a:p>
          </p:txBody>
        </p:sp>
      </p:grpSp>
      <p:grpSp>
        <p:nvGrpSpPr>
          <p:cNvPr id="514197" name="Group 149"/>
          <p:cNvGrpSpPr>
            <a:grpSpLocks/>
          </p:cNvGrpSpPr>
          <p:nvPr/>
        </p:nvGrpSpPr>
        <p:grpSpPr bwMode="auto">
          <a:xfrm>
            <a:off x="3491880" y="5912123"/>
            <a:ext cx="5400675" cy="396875"/>
            <a:chOff x="2290" y="3567"/>
            <a:chExt cx="3402" cy="250"/>
          </a:xfrm>
        </p:grpSpPr>
        <p:sp>
          <p:nvSpPr>
            <p:cNvPr id="514167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68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9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14170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Reduce(1)</a:t>
              </a:r>
            </a:p>
          </p:txBody>
        </p:sp>
      </p:grpSp>
      <p:grpSp>
        <p:nvGrpSpPr>
          <p:cNvPr id="514198" name="Group 150"/>
          <p:cNvGrpSpPr>
            <a:grpSpLocks/>
          </p:cNvGrpSpPr>
          <p:nvPr/>
        </p:nvGrpSpPr>
        <p:grpSpPr bwMode="auto">
          <a:xfrm>
            <a:off x="3491880" y="6272485"/>
            <a:ext cx="5400675" cy="396875"/>
            <a:chOff x="2290" y="3794"/>
            <a:chExt cx="3402" cy="250"/>
          </a:xfrm>
        </p:grpSpPr>
        <p:sp>
          <p:nvSpPr>
            <p:cNvPr id="514171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72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13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73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14174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Accept</a:t>
              </a:r>
            </a:p>
          </p:txBody>
        </p:sp>
      </p:grpSp>
      <p:grpSp>
        <p:nvGrpSpPr>
          <p:cNvPr id="514200" name="Group 152"/>
          <p:cNvGrpSpPr>
            <a:grpSpLocks/>
          </p:cNvGrpSpPr>
          <p:nvPr/>
        </p:nvGrpSpPr>
        <p:grpSpPr bwMode="auto">
          <a:xfrm>
            <a:off x="3636343" y="1914798"/>
            <a:ext cx="4716462" cy="431800"/>
            <a:chOff x="2381" y="981"/>
            <a:chExt cx="2971" cy="272"/>
          </a:xfrm>
        </p:grpSpPr>
        <p:sp>
          <p:nvSpPr>
            <p:cNvPr id="514108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13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14114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14201" name="Group 153"/>
          <p:cNvGrpSpPr>
            <a:grpSpLocks/>
          </p:cNvGrpSpPr>
          <p:nvPr/>
        </p:nvGrpSpPr>
        <p:grpSpPr bwMode="auto">
          <a:xfrm>
            <a:off x="3707780" y="1482998"/>
            <a:ext cx="5292725" cy="5183188"/>
            <a:chOff x="2426" y="709"/>
            <a:chExt cx="3334" cy="3265"/>
          </a:xfrm>
        </p:grpSpPr>
        <p:sp>
          <p:nvSpPr>
            <p:cNvPr id="514179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步骤</a:t>
              </a:r>
            </a:p>
          </p:txBody>
        </p:sp>
        <p:sp>
          <p:nvSpPr>
            <p:cNvPr id="514110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分析栈</a:t>
              </a:r>
            </a:p>
          </p:txBody>
        </p:sp>
        <p:sp>
          <p:nvSpPr>
            <p:cNvPr id="514111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余留输入串</a:t>
              </a:r>
            </a:p>
          </p:txBody>
        </p:sp>
        <p:sp>
          <p:nvSpPr>
            <p:cNvPr id="514112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动作</a:t>
              </a:r>
            </a:p>
          </p:txBody>
        </p:sp>
        <p:sp>
          <p:nvSpPr>
            <p:cNvPr id="514180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82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83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1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1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1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1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1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1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468313" y="1898650"/>
            <a:ext cx="34559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对应一个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最右推导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将分析栈中的符号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串和余留输入串并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置，若逆向观察从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步骤（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13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）至步骤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）的每一个归约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步骤，则对应一个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最右推导，也称为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规范推导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canonical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derivation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4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此为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句柄作为“可归约串”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322263" y="1193800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接上页）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grpSp>
        <p:nvGrpSpPr>
          <p:cNvPr id="97" name="Group 138"/>
          <p:cNvGrpSpPr>
            <a:grpSpLocks/>
          </p:cNvGrpSpPr>
          <p:nvPr/>
        </p:nvGrpSpPr>
        <p:grpSpPr bwMode="auto">
          <a:xfrm>
            <a:off x="3780359" y="2096418"/>
            <a:ext cx="5256212" cy="396875"/>
            <a:chOff x="2381" y="1185"/>
            <a:chExt cx="3311" cy="250"/>
          </a:xfrm>
        </p:grpSpPr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99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102" name="Group 139"/>
          <p:cNvGrpSpPr>
            <a:grpSpLocks/>
          </p:cNvGrpSpPr>
          <p:nvPr/>
        </p:nvGrpSpPr>
        <p:grpSpPr bwMode="auto">
          <a:xfrm>
            <a:off x="3780359" y="2421855"/>
            <a:ext cx="5256212" cy="396875"/>
            <a:chOff x="2381" y="1390"/>
            <a:chExt cx="3311" cy="250"/>
          </a:xfrm>
        </p:grpSpPr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04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107" name="Group 142"/>
          <p:cNvGrpSpPr>
            <a:grpSpLocks/>
          </p:cNvGrpSpPr>
          <p:nvPr/>
        </p:nvGrpSpPr>
        <p:grpSpPr bwMode="auto">
          <a:xfrm>
            <a:off x="3780359" y="3391818"/>
            <a:ext cx="4716462" cy="396875"/>
            <a:chOff x="2381" y="2025"/>
            <a:chExt cx="2971" cy="250"/>
          </a:xfrm>
        </p:grpSpPr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09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111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12" name="Group 140"/>
          <p:cNvGrpSpPr>
            <a:grpSpLocks/>
          </p:cNvGrpSpPr>
          <p:nvPr/>
        </p:nvGrpSpPr>
        <p:grpSpPr bwMode="auto">
          <a:xfrm>
            <a:off x="3780359" y="2744118"/>
            <a:ext cx="5256212" cy="396875"/>
            <a:chOff x="2381" y="1593"/>
            <a:chExt cx="3311" cy="250"/>
          </a:xfrm>
        </p:grpSpPr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Reduce(2)</a:t>
              </a:r>
            </a:p>
          </p:txBody>
        </p:sp>
      </p:grpSp>
      <p:grpSp>
        <p:nvGrpSpPr>
          <p:cNvPr id="117" name="Group 141"/>
          <p:cNvGrpSpPr>
            <a:grpSpLocks/>
          </p:cNvGrpSpPr>
          <p:nvPr/>
        </p:nvGrpSpPr>
        <p:grpSpPr bwMode="auto">
          <a:xfrm>
            <a:off x="3780359" y="3069555"/>
            <a:ext cx="4716462" cy="398463"/>
            <a:chOff x="2381" y="1798"/>
            <a:chExt cx="2971" cy="251"/>
          </a:xfrm>
        </p:grpSpPr>
        <p:sp>
          <p:nvSpPr>
            <p:cNvPr id="11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21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22" name="Group 143"/>
          <p:cNvGrpSpPr>
            <a:grpSpLocks/>
          </p:cNvGrpSpPr>
          <p:nvPr/>
        </p:nvGrpSpPr>
        <p:grpSpPr bwMode="auto">
          <a:xfrm>
            <a:off x="3780359" y="3715668"/>
            <a:ext cx="5256212" cy="396875"/>
            <a:chOff x="2381" y="2251"/>
            <a:chExt cx="3311" cy="250"/>
          </a:xfrm>
        </p:grpSpPr>
        <p:sp>
          <p:nvSpPr>
            <p:cNvPr id="12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2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126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</p:grpSp>
      <p:grpSp>
        <p:nvGrpSpPr>
          <p:cNvPr id="127" name="Group 144"/>
          <p:cNvGrpSpPr>
            <a:grpSpLocks/>
          </p:cNvGrpSpPr>
          <p:nvPr/>
        </p:nvGrpSpPr>
        <p:grpSpPr bwMode="auto">
          <a:xfrm>
            <a:off x="3780359" y="4076030"/>
            <a:ext cx="5256212" cy="396875"/>
            <a:chOff x="2381" y="2500"/>
            <a:chExt cx="3311" cy="250"/>
          </a:xfrm>
        </p:grpSpPr>
        <p:sp>
          <p:nvSpPr>
            <p:cNvPr id="128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29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0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31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</p:grpSp>
      <p:grpSp>
        <p:nvGrpSpPr>
          <p:cNvPr id="132" name="Group 145"/>
          <p:cNvGrpSpPr>
            <a:grpSpLocks/>
          </p:cNvGrpSpPr>
          <p:nvPr/>
        </p:nvGrpSpPr>
        <p:grpSpPr bwMode="auto">
          <a:xfrm>
            <a:off x="3780359" y="4399880"/>
            <a:ext cx="4716462" cy="431800"/>
            <a:chOff x="2381" y="2704"/>
            <a:chExt cx="2971" cy="272"/>
          </a:xfrm>
        </p:grpSpPr>
        <p:sp>
          <p:nvSpPr>
            <p:cNvPr id="133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34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37" name="Group 146"/>
          <p:cNvGrpSpPr>
            <a:grpSpLocks/>
          </p:cNvGrpSpPr>
          <p:nvPr/>
        </p:nvGrpSpPr>
        <p:grpSpPr bwMode="auto">
          <a:xfrm>
            <a:off x="3780359" y="4761830"/>
            <a:ext cx="4716462" cy="433388"/>
            <a:chOff x="2381" y="2932"/>
            <a:chExt cx="2971" cy="273"/>
          </a:xfrm>
        </p:grpSpPr>
        <p:sp>
          <p:nvSpPr>
            <p:cNvPr id="138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39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0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41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42" name="Group 147"/>
          <p:cNvGrpSpPr>
            <a:grpSpLocks/>
          </p:cNvGrpSpPr>
          <p:nvPr/>
        </p:nvGrpSpPr>
        <p:grpSpPr bwMode="auto">
          <a:xfrm>
            <a:off x="3635896" y="5084093"/>
            <a:ext cx="5400675" cy="396875"/>
            <a:chOff x="2290" y="3135"/>
            <a:chExt cx="3402" cy="250"/>
          </a:xfrm>
        </p:grpSpPr>
        <p:sp>
          <p:nvSpPr>
            <p:cNvPr id="143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44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146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Reduce(7)</a:t>
              </a:r>
            </a:p>
          </p:txBody>
        </p:sp>
      </p:grpSp>
      <p:grpSp>
        <p:nvGrpSpPr>
          <p:cNvPr id="147" name="Group 148"/>
          <p:cNvGrpSpPr>
            <a:grpSpLocks/>
          </p:cNvGrpSpPr>
          <p:nvPr/>
        </p:nvGrpSpPr>
        <p:grpSpPr bwMode="auto">
          <a:xfrm>
            <a:off x="3635896" y="5444455"/>
            <a:ext cx="5400675" cy="396875"/>
            <a:chOff x="2290" y="3362"/>
            <a:chExt cx="3402" cy="250"/>
          </a:xfrm>
        </p:grpSpPr>
        <p:sp>
          <p:nvSpPr>
            <p:cNvPr id="148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49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151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Reduce(3)</a:t>
              </a:r>
            </a:p>
          </p:txBody>
        </p:sp>
      </p:grpSp>
      <p:grpSp>
        <p:nvGrpSpPr>
          <p:cNvPr id="152" name="Group 149"/>
          <p:cNvGrpSpPr>
            <a:grpSpLocks/>
          </p:cNvGrpSpPr>
          <p:nvPr/>
        </p:nvGrpSpPr>
        <p:grpSpPr bwMode="auto">
          <a:xfrm>
            <a:off x="3635896" y="5769893"/>
            <a:ext cx="5400675" cy="396875"/>
            <a:chOff x="2290" y="3567"/>
            <a:chExt cx="3402" cy="250"/>
          </a:xfrm>
        </p:grpSpPr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Reduce(1)</a:t>
              </a:r>
            </a:p>
          </p:txBody>
        </p:sp>
      </p:grpSp>
      <p:grpSp>
        <p:nvGrpSpPr>
          <p:cNvPr id="157" name="Group 150"/>
          <p:cNvGrpSpPr>
            <a:grpSpLocks/>
          </p:cNvGrpSpPr>
          <p:nvPr/>
        </p:nvGrpSpPr>
        <p:grpSpPr bwMode="auto">
          <a:xfrm>
            <a:off x="3635896" y="6130255"/>
            <a:ext cx="5400675" cy="396875"/>
            <a:chOff x="2290" y="3794"/>
            <a:chExt cx="3402" cy="250"/>
          </a:xfrm>
        </p:grpSpPr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13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 dirty="0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Accept</a:t>
              </a:r>
            </a:p>
          </p:txBody>
        </p:sp>
      </p:grpSp>
      <p:grpSp>
        <p:nvGrpSpPr>
          <p:cNvPr id="162" name="Group 152"/>
          <p:cNvGrpSpPr>
            <a:grpSpLocks/>
          </p:cNvGrpSpPr>
          <p:nvPr/>
        </p:nvGrpSpPr>
        <p:grpSpPr bwMode="auto">
          <a:xfrm>
            <a:off x="3780359" y="1772568"/>
            <a:ext cx="4716462" cy="431800"/>
            <a:chOff x="2381" y="981"/>
            <a:chExt cx="2971" cy="272"/>
          </a:xfrm>
        </p:grpSpPr>
        <p:sp>
          <p:nvSpPr>
            <p:cNvPr id="163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64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165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6" name="Group 153"/>
          <p:cNvGrpSpPr>
            <a:grpSpLocks/>
          </p:cNvGrpSpPr>
          <p:nvPr/>
        </p:nvGrpSpPr>
        <p:grpSpPr bwMode="auto">
          <a:xfrm>
            <a:off x="3851796" y="1340768"/>
            <a:ext cx="5292725" cy="5183188"/>
            <a:chOff x="2426" y="709"/>
            <a:chExt cx="3334" cy="3265"/>
          </a:xfrm>
        </p:grpSpPr>
        <p:sp>
          <p:nvSpPr>
            <p:cNvPr id="167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+mn-lt"/>
                  <a:ea typeface="华文楷体" panose="02010600040101010101" pitchFamily="2" charset="-122"/>
                </a:rPr>
                <a:t>步骤</a:t>
              </a:r>
            </a:p>
          </p:txBody>
        </p:sp>
        <p:sp>
          <p:nvSpPr>
            <p:cNvPr id="169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+mn-lt"/>
                  <a:ea typeface="华文楷体" panose="02010600040101010101" pitchFamily="2" charset="-122"/>
                </a:rPr>
                <a:t>分析栈</a:t>
              </a:r>
            </a:p>
          </p:txBody>
        </p:sp>
        <p:sp>
          <p:nvSpPr>
            <p:cNvPr id="170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余留输入串</a:t>
              </a:r>
            </a:p>
          </p:txBody>
        </p:sp>
        <p:sp>
          <p:nvSpPr>
            <p:cNvPr id="171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动作</a:t>
              </a:r>
            </a:p>
          </p:txBody>
        </p:sp>
        <p:sp>
          <p:nvSpPr>
            <p:cNvPr id="172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3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4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1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28838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</a:t>
            </a:r>
          </a:p>
        </p:txBody>
      </p:sp>
      <p:sp>
        <p:nvSpPr>
          <p:cNvPr id="3410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52738"/>
            <a:ext cx="4384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5" y="18891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自底向上语法分析</a:t>
            </a:r>
          </a:p>
        </p:txBody>
      </p:sp>
      <p:sp>
        <p:nvSpPr>
          <p:cNvPr id="341004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自底向上分析思想</a:t>
            </a:r>
          </a:p>
        </p:txBody>
      </p:sp>
      <p:sp>
        <p:nvSpPr>
          <p:cNvPr id="341006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0288"/>
            <a:ext cx="612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二义文法在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分析中的应用</a:t>
            </a:r>
          </a:p>
        </p:txBody>
      </p:sp>
      <p:sp>
        <p:nvSpPr>
          <p:cNvPr id="34100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0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09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10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12" name="Text 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89425"/>
            <a:ext cx="572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</p:txBody>
      </p:sp>
      <p:sp>
        <p:nvSpPr>
          <p:cNvPr id="341013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0150"/>
            <a:ext cx="43931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文法（选讲）</a:t>
            </a:r>
          </a:p>
        </p:txBody>
      </p:sp>
      <p:sp>
        <p:nvSpPr>
          <p:cNvPr id="13" name="Text Box 21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733256"/>
            <a:ext cx="8101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几类分析文法之间的关系（选讲）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另一个例子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待分析输入串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    v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d #</a:t>
            </a:r>
          </a:p>
        </p:txBody>
      </p:sp>
      <p:grpSp>
        <p:nvGrpSpPr>
          <p:cNvPr id="571486" name="Group 94"/>
          <p:cNvGrpSpPr>
            <a:grpSpLocks/>
          </p:cNvGrpSpPr>
          <p:nvPr/>
        </p:nvGrpSpPr>
        <p:grpSpPr bwMode="auto">
          <a:xfrm>
            <a:off x="3672334" y="2096418"/>
            <a:ext cx="5040312" cy="396875"/>
            <a:chOff x="2381" y="1185"/>
            <a:chExt cx="3175" cy="250"/>
          </a:xfrm>
        </p:grpSpPr>
        <p:sp>
          <p:nvSpPr>
            <p:cNvPr id="571401" name="Rectangle 9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4830" y="1185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  <p:sp>
          <p:nvSpPr>
            <p:cNvPr id="571403" name="Rectangle 11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04" name="Rectangle 12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71487" name="Group 95"/>
          <p:cNvGrpSpPr>
            <a:grpSpLocks/>
          </p:cNvGrpSpPr>
          <p:nvPr/>
        </p:nvGrpSpPr>
        <p:grpSpPr bwMode="auto">
          <a:xfrm>
            <a:off x="3672334" y="2421856"/>
            <a:ext cx="4679950" cy="396875"/>
            <a:chOff x="2381" y="1390"/>
            <a:chExt cx="2948" cy="250"/>
          </a:xfrm>
        </p:grpSpPr>
        <p:sp>
          <p:nvSpPr>
            <p:cNvPr id="571406" name="Rectangle 14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07" name="Rectangle 15"/>
            <p:cNvSpPr>
              <a:spLocks noChangeArrowheads="1"/>
            </p:cNvSpPr>
            <p:nvPr/>
          </p:nvSpPr>
          <p:spPr bwMode="auto">
            <a:xfrm>
              <a:off x="4830" y="13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09" name="Rectangle 17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571490" name="Group 98"/>
          <p:cNvGrpSpPr>
            <a:grpSpLocks/>
          </p:cNvGrpSpPr>
          <p:nvPr/>
        </p:nvGrpSpPr>
        <p:grpSpPr bwMode="auto">
          <a:xfrm>
            <a:off x="3672334" y="3391818"/>
            <a:ext cx="4716462" cy="396875"/>
            <a:chOff x="2381" y="2001"/>
            <a:chExt cx="2971" cy="250"/>
          </a:xfrm>
        </p:grpSpPr>
        <p:sp>
          <p:nvSpPr>
            <p:cNvPr id="571411" name="Rectangle 19"/>
            <p:cNvSpPr>
              <a:spLocks noChangeArrowheads="1"/>
            </p:cNvSpPr>
            <p:nvPr/>
          </p:nvSpPr>
          <p:spPr bwMode="auto">
            <a:xfrm>
              <a:off x="3742" y="200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12" name="Rectangle 20"/>
            <p:cNvSpPr>
              <a:spLocks noChangeArrowheads="1"/>
            </p:cNvSpPr>
            <p:nvPr/>
          </p:nvSpPr>
          <p:spPr bwMode="auto">
            <a:xfrm>
              <a:off x="2381" y="200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13" name="Rectangle 21"/>
            <p:cNvSpPr>
              <a:spLocks noChangeArrowheads="1"/>
            </p:cNvSpPr>
            <p:nvPr/>
          </p:nvSpPr>
          <p:spPr bwMode="auto">
            <a:xfrm>
              <a:off x="3035" y="200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4876" y="200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88" name="Group 96"/>
          <p:cNvGrpSpPr>
            <a:grpSpLocks/>
          </p:cNvGrpSpPr>
          <p:nvPr/>
        </p:nvGrpSpPr>
        <p:grpSpPr bwMode="auto">
          <a:xfrm>
            <a:off x="3672334" y="2742531"/>
            <a:ext cx="4716462" cy="398462"/>
            <a:chOff x="2381" y="1592"/>
            <a:chExt cx="2971" cy="251"/>
          </a:xfrm>
        </p:grpSpPr>
        <p:sp>
          <p:nvSpPr>
            <p:cNvPr id="571416" name="Rectangle 24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17" name="Rectangle 25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18" name="Rectangle 26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+</a:t>
              </a:r>
            </a:p>
          </p:txBody>
        </p:sp>
        <p:sp>
          <p:nvSpPr>
            <p:cNvPr id="571424" name="Rectangle 32"/>
            <p:cNvSpPr>
              <a:spLocks noChangeArrowheads="1"/>
            </p:cNvSpPr>
            <p:nvPr/>
          </p:nvSpPr>
          <p:spPr bwMode="auto">
            <a:xfrm>
              <a:off x="4876" y="1592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89" name="Group 97"/>
          <p:cNvGrpSpPr>
            <a:grpSpLocks/>
          </p:cNvGrpSpPr>
          <p:nvPr/>
        </p:nvGrpSpPr>
        <p:grpSpPr bwMode="auto">
          <a:xfrm>
            <a:off x="3672334" y="3067968"/>
            <a:ext cx="5040312" cy="398463"/>
            <a:chOff x="2381" y="1797"/>
            <a:chExt cx="3175" cy="251"/>
          </a:xfrm>
        </p:grpSpPr>
        <p:sp>
          <p:nvSpPr>
            <p:cNvPr id="571421" name="Rectangle 29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22" name="Rectangle 30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23" name="Rectangle 31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+ v</a:t>
              </a:r>
            </a:p>
          </p:txBody>
        </p:sp>
        <p:sp>
          <p:nvSpPr>
            <p:cNvPr id="571429" name="Rectangle 37"/>
            <p:cNvSpPr>
              <a:spLocks noChangeArrowheads="1"/>
            </p:cNvSpPr>
            <p:nvPr/>
          </p:nvSpPr>
          <p:spPr bwMode="auto">
            <a:xfrm>
              <a:off x="4830" y="1797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492" name="Group 100"/>
          <p:cNvGrpSpPr>
            <a:grpSpLocks/>
          </p:cNvGrpSpPr>
          <p:nvPr/>
        </p:nvGrpSpPr>
        <p:grpSpPr bwMode="auto">
          <a:xfrm>
            <a:off x="3672334" y="4076031"/>
            <a:ext cx="5041900" cy="396875"/>
            <a:chOff x="2381" y="2432"/>
            <a:chExt cx="3176" cy="250"/>
          </a:xfrm>
        </p:grpSpPr>
        <p:sp>
          <p:nvSpPr>
            <p:cNvPr id="571431" name="Rectangle 39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432" name="Rectangle 40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33" name="Rectangle 41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571434" name="Rectangle 42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491" name="Group 99"/>
          <p:cNvGrpSpPr>
            <a:grpSpLocks/>
          </p:cNvGrpSpPr>
          <p:nvPr/>
        </p:nvGrpSpPr>
        <p:grpSpPr bwMode="auto">
          <a:xfrm>
            <a:off x="3672334" y="3715668"/>
            <a:ext cx="4716462" cy="396875"/>
            <a:chOff x="2381" y="2205"/>
            <a:chExt cx="2971" cy="250"/>
          </a:xfrm>
        </p:grpSpPr>
        <p:sp>
          <p:nvSpPr>
            <p:cNvPr id="571426" name="Rectangle 34"/>
            <p:cNvSpPr>
              <a:spLocks noChangeArrowheads="1"/>
            </p:cNvSpPr>
            <p:nvPr/>
          </p:nvSpPr>
          <p:spPr bwMode="auto">
            <a:xfrm>
              <a:off x="3742" y="220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27" name="Rectangle 35"/>
            <p:cNvSpPr>
              <a:spLocks noChangeArrowheads="1"/>
            </p:cNvSpPr>
            <p:nvPr/>
          </p:nvSpPr>
          <p:spPr bwMode="auto">
            <a:xfrm>
              <a:off x="2381" y="220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28" name="Rectangle 36"/>
            <p:cNvSpPr>
              <a:spLocks noChangeArrowheads="1"/>
            </p:cNvSpPr>
            <p:nvPr/>
          </p:nvSpPr>
          <p:spPr bwMode="auto">
            <a:xfrm>
              <a:off x="3035" y="220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571439" name="Rectangle 47"/>
            <p:cNvSpPr>
              <a:spLocks noChangeArrowheads="1"/>
            </p:cNvSpPr>
            <p:nvPr/>
          </p:nvSpPr>
          <p:spPr bwMode="auto">
            <a:xfrm>
              <a:off x="4876" y="220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70" name="Group 78"/>
          <p:cNvGrpSpPr>
            <a:grpSpLocks/>
          </p:cNvGrpSpPr>
          <p:nvPr/>
        </p:nvGrpSpPr>
        <p:grpSpPr bwMode="auto">
          <a:xfrm>
            <a:off x="3672334" y="1772568"/>
            <a:ext cx="4716462" cy="431800"/>
            <a:chOff x="2381" y="981"/>
            <a:chExt cx="2971" cy="272"/>
          </a:xfrm>
        </p:grpSpPr>
        <p:sp>
          <p:nvSpPr>
            <p:cNvPr id="571471" name="Rectangle 79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72" name="Rectangle 80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71473" name="Rectangle 81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71475" name="Line 83"/>
          <p:cNvSpPr>
            <a:spLocks noChangeShapeType="1"/>
          </p:cNvSpPr>
          <p:nvPr/>
        </p:nvSpPr>
        <p:spPr bwMode="auto">
          <a:xfrm>
            <a:off x="3743771" y="1772568"/>
            <a:ext cx="529272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3780284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步骤</a:t>
            </a:r>
          </a:p>
        </p:txBody>
      </p:sp>
      <p:sp>
        <p:nvSpPr>
          <p:cNvPr id="571477" name="Text Box 85"/>
          <p:cNvSpPr txBox="1">
            <a:spLocks noChangeArrowheads="1"/>
          </p:cNvSpPr>
          <p:nvPr/>
        </p:nvSpPr>
        <p:spPr bwMode="auto">
          <a:xfrm>
            <a:off x="4716909" y="134076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04359" y="134076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571479" name="Text Box 87"/>
          <p:cNvSpPr txBox="1">
            <a:spLocks noChangeArrowheads="1"/>
          </p:cNvSpPr>
          <p:nvPr/>
        </p:nvSpPr>
        <p:spPr bwMode="auto">
          <a:xfrm>
            <a:off x="7777609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动作</a:t>
            </a: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>
            <a:off x="46089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>
            <a:off x="59043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>
            <a:off x="7560121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71493" name="Group 101"/>
          <p:cNvGrpSpPr>
            <a:grpSpLocks/>
          </p:cNvGrpSpPr>
          <p:nvPr/>
        </p:nvGrpSpPr>
        <p:grpSpPr bwMode="auto">
          <a:xfrm>
            <a:off x="3672334" y="4687218"/>
            <a:ext cx="5041900" cy="396875"/>
            <a:chOff x="2381" y="2636"/>
            <a:chExt cx="3176" cy="250"/>
          </a:xfrm>
        </p:grpSpPr>
        <p:sp>
          <p:nvSpPr>
            <p:cNvPr id="571436" name="Rectangle 44"/>
            <p:cNvSpPr>
              <a:spLocks noChangeArrowheads="1"/>
            </p:cNvSpPr>
            <p:nvPr/>
          </p:nvSpPr>
          <p:spPr bwMode="auto">
            <a:xfrm>
              <a:off x="3742" y="263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437" name="Rectangle 45"/>
            <p:cNvSpPr>
              <a:spLocks noChangeArrowheads="1"/>
            </p:cNvSpPr>
            <p:nvPr/>
          </p:nvSpPr>
          <p:spPr bwMode="auto">
            <a:xfrm>
              <a:off x="2381" y="263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83" name="Rectangle 91"/>
            <p:cNvSpPr>
              <a:spLocks noChangeArrowheads="1"/>
            </p:cNvSpPr>
            <p:nvPr/>
          </p:nvSpPr>
          <p:spPr bwMode="auto">
            <a:xfrm>
              <a:off x="3016" y="2636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71484" name="Rectangle 92"/>
            <p:cNvSpPr>
              <a:spLocks noChangeArrowheads="1"/>
            </p:cNvSpPr>
            <p:nvPr/>
          </p:nvSpPr>
          <p:spPr bwMode="auto">
            <a:xfrm>
              <a:off x="4876" y="2636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506" name="Group 114"/>
          <p:cNvGrpSpPr>
            <a:grpSpLocks/>
          </p:cNvGrpSpPr>
          <p:nvPr/>
        </p:nvGrpSpPr>
        <p:grpSpPr bwMode="auto">
          <a:xfrm>
            <a:off x="3527871" y="5012650"/>
            <a:ext cx="3744913" cy="396875"/>
            <a:chOff x="2290" y="2977"/>
            <a:chExt cx="2359" cy="250"/>
          </a:xfrm>
        </p:grpSpPr>
        <p:sp>
          <p:nvSpPr>
            <p:cNvPr id="571441" name="Rectangle 49"/>
            <p:cNvSpPr>
              <a:spLocks noChangeArrowheads="1"/>
            </p:cNvSpPr>
            <p:nvPr/>
          </p:nvSpPr>
          <p:spPr bwMode="auto">
            <a:xfrm>
              <a:off x="3742" y="297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 #</a:t>
              </a:r>
            </a:p>
          </p:txBody>
        </p:sp>
        <p:sp>
          <p:nvSpPr>
            <p:cNvPr id="571442" name="Rectangle 50"/>
            <p:cNvSpPr>
              <a:spLocks noChangeArrowheads="1"/>
            </p:cNvSpPr>
            <p:nvPr/>
          </p:nvSpPr>
          <p:spPr bwMode="auto">
            <a:xfrm>
              <a:off x="2290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43" name="Rectangle 51"/>
            <p:cNvSpPr>
              <a:spLocks noChangeArrowheads="1"/>
            </p:cNvSpPr>
            <p:nvPr/>
          </p:nvSpPr>
          <p:spPr bwMode="auto">
            <a:xfrm>
              <a:off x="3035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  <p:sp>
        <p:nvSpPr>
          <p:cNvPr id="571496" name="Rectangle 104"/>
          <p:cNvSpPr>
            <a:spLocks noChangeArrowheads="1"/>
          </p:cNvSpPr>
          <p:nvPr/>
        </p:nvSpPr>
        <p:spPr bwMode="auto">
          <a:xfrm>
            <a:off x="3276600" y="5503863"/>
            <a:ext cx="4895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对应的推导过程不一定是规范推导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可对应于算符优先分析过程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最左素短语作为“可归约串”</a:t>
            </a:r>
          </a:p>
        </p:txBody>
      </p:sp>
      <p:sp>
        <p:nvSpPr>
          <p:cNvPr id="571497" name="AutoShape 1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98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99" name="AutoShape 10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500" name="AutoShape 10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71501" name="Group 109"/>
          <p:cNvGrpSpPr>
            <a:grpSpLocks/>
          </p:cNvGrpSpPr>
          <p:nvPr/>
        </p:nvGrpSpPr>
        <p:grpSpPr bwMode="auto">
          <a:xfrm>
            <a:off x="3672334" y="4398293"/>
            <a:ext cx="5041900" cy="396875"/>
            <a:chOff x="2381" y="2432"/>
            <a:chExt cx="3176" cy="250"/>
          </a:xfrm>
        </p:grpSpPr>
        <p:sp>
          <p:nvSpPr>
            <p:cNvPr id="571502" name="Rectangle 110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503" name="Rectangle 111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504" name="Rectangle 112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571505" name="Rectangle 113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sp>
        <p:nvSpPr>
          <p:cNvPr id="77" name="Text Box 58"/>
          <p:cNvSpPr txBox="1">
            <a:spLocks noChangeArrowheads="1"/>
          </p:cNvSpPr>
          <p:nvPr/>
        </p:nvSpPr>
        <p:spPr bwMode="auto">
          <a:xfrm>
            <a:off x="1115616" y="2347133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755650" y="2179638"/>
            <a:ext cx="82438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shift-reduce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到达一个不能确定下一步应该移进还是应该归约的状态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例如，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有产生式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if E then S | if E then S else S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考虑对于如下串进行移进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if E then if E then S else S</a:t>
            </a: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当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if E then if E then 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出现在分析栈中时，是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else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还是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E then S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468313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分析过程确定化的关键：解决两类冲突</a:t>
            </a:r>
          </a:p>
        </p:txBody>
      </p:sp>
      <p:sp>
        <p:nvSpPr>
          <p:cNvPr id="5161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6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971550" y="2179638"/>
            <a:ext cx="7993063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i="1">
                <a:latin typeface="+mn-lt"/>
                <a:ea typeface="华文楷体" panose="02010600040101010101" pitchFamily="2" charset="-122"/>
              </a:rPr>
              <a:t>reduce-reduce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到达这样的状态：有对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多于一个短语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进行归约的选择</a:t>
            </a:r>
          </a:p>
          <a:p>
            <a:pPr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例如，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有产生式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 | aaA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考虑对于串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进行移进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归约分析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当分析到某一步时，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出现在分析栈中（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位于剩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余输入区），是用产生式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还是用产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aaA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2327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611188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分析过程确定化的关键：解决两类冲突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900113" y="2060575"/>
            <a:ext cx="7993062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借助于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多数移进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归约分析的实现都是基于表驱动方法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分析引擎根据当前状态、输入单词查询分析表，确定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Reduce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Shift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Accept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等动作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分析表应当可以体现出移进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归约冲突和归约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归约冲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突的解决方法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分析中的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以及算符优先分析中的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算符优先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分析表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可用于上述目的</a:t>
            </a:r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611188" y="12652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表驱动方法</a:t>
            </a:r>
          </a:p>
        </p:txBody>
      </p:sp>
      <p:sp>
        <p:nvSpPr>
          <p:cNvPr id="51200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0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0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1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表驱动移进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归约分析模型</a:t>
            </a:r>
          </a:p>
        </p:txBody>
      </p:sp>
      <p:sp>
        <p:nvSpPr>
          <p:cNvPr id="51303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4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graphicFrame>
        <p:nvGraphicFramePr>
          <p:cNvPr id="5130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47459"/>
              </p:ext>
            </p:extLst>
          </p:nvPr>
        </p:nvGraphicFramePr>
        <p:xfrm>
          <a:off x="1619250" y="2562225"/>
          <a:ext cx="6408738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4" imgW="4543591" imgH="2667526" progId="Visio.Drawing.11">
                  <p:embed/>
                </p:oleObj>
              </mc:Choice>
              <mc:Fallback>
                <p:oleObj name="Visio" r:id="rId4" imgW="4543591" imgH="2667526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6408738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1547813" y="188913"/>
            <a:ext cx="18716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608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分析基础</a:t>
            </a:r>
          </a:p>
        </p:txBody>
      </p:sp>
      <p:sp>
        <p:nvSpPr>
          <p:cNvPr id="460811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136900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3" name="Text Box 1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6" name="Text 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50925" y="3857625"/>
            <a:ext cx="5033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7" name="Text Box 1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578350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1116013" y="2276475"/>
            <a:ext cx="77041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“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”,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代表从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Left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）向右扫描输入单词序列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代表产生的是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最右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Rightmost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）推导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的含义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755650" y="1196975"/>
            <a:ext cx="71294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分析模型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分析是一种表驱动的移进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</a:t>
            </a:r>
          </a:p>
        </p:txBody>
      </p:sp>
      <p:sp>
        <p:nvSpPr>
          <p:cNvPr id="46286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CB1343-6EA5-472E-91B9-41F5683B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120680" cy="363493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755650" y="1333500"/>
            <a:ext cx="576103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主要学习四种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分析技术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46388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3892" name="AutoShape 20"/>
          <p:cNvSpPr>
            <a:spLocks/>
          </p:cNvSpPr>
          <p:nvPr/>
        </p:nvSpPr>
        <p:spPr bwMode="auto">
          <a:xfrm>
            <a:off x="5724525" y="3360738"/>
            <a:ext cx="2016125" cy="609600"/>
          </a:xfrm>
          <a:prstGeom prst="borderCallout2">
            <a:avLst>
              <a:gd name="adj1" fmla="val 18750"/>
              <a:gd name="adj2" fmla="val -3778"/>
              <a:gd name="adj3" fmla="val 18750"/>
              <a:gd name="adj4" fmla="val -58111"/>
              <a:gd name="adj5" fmla="val 79949"/>
              <a:gd name="adj6" fmla="val -141417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mple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LR(1)</a:t>
            </a:r>
          </a:p>
        </p:txBody>
      </p:sp>
      <p:sp>
        <p:nvSpPr>
          <p:cNvPr id="463895" name="AutoShape 23"/>
          <p:cNvSpPr>
            <a:spLocks/>
          </p:cNvSpPr>
          <p:nvPr/>
        </p:nvSpPr>
        <p:spPr bwMode="auto">
          <a:xfrm>
            <a:off x="5727700" y="5648325"/>
            <a:ext cx="2660650" cy="609600"/>
          </a:xfrm>
          <a:prstGeom prst="borderCallout2">
            <a:avLst>
              <a:gd name="adj1" fmla="val 18750"/>
              <a:gd name="adj2" fmla="val -2866"/>
              <a:gd name="adj3" fmla="val 18750"/>
              <a:gd name="adj4" fmla="val -44509"/>
              <a:gd name="adj5" fmla="val 69532"/>
              <a:gd name="adj6" fmla="val -104296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o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head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LR(1)</a:t>
            </a:r>
          </a:p>
        </p:txBody>
      </p:sp>
      <p:sp>
        <p:nvSpPr>
          <p:cNvPr id="463896" name="AutoShape 24"/>
          <p:cNvSpPr>
            <a:spLocks/>
          </p:cNvSpPr>
          <p:nvPr/>
        </p:nvSpPr>
        <p:spPr bwMode="auto">
          <a:xfrm>
            <a:off x="5148263" y="2243138"/>
            <a:ext cx="3455987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22231"/>
              <a:gd name="adj5" fmla="val 79949"/>
              <a:gd name="adj6" fmla="val -52963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“0”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向前查看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个符号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pSp>
        <p:nvGrpSpPr>
          <p:cNvPr id="463900" name="Group 28"/>
          <p:cNvGrpSpPr>
            <a:grpSpLocks/>
          </p:cNvGrpSpPr>
          <p:nvPr/>
        </p:nvGrpSpPr>
        <p:grpSpPr bwMode="auto">
          <a:xfrm>
            <a:off x="3563938" y="4221163"/>
            <a:ext cx="5111750" cy="1873250"/>
            <a:chOff x="2245" y="2659"/>
            <a:chExt cx="3220" cy="1180"/>
          </a:xfrm>
        </p:grpSpPr>
        <p:sp>
          <p:nvSpPr>
            <p:cNvPr id="463897" name="AutoShape 25"/>
            <p:cNvSpPr>
              <a:spLocks/>
            </p:cNvSpPr>
            <p:nvPr/>
          </p:nvSpPr>
          <p:spPr bwMode="auto">
            <a:xfrm>
              <a:off x="3288" y="2795"/>
              <a:ext cx="2177" cy="384"/>
            </a:xfrm>
            <a:prstGeom prst="borderCallout2">
              <a:avLst>
                <a:gd name="adj1" fmla="val 18750"/>
                <a:gd name="adj2" fmla="val -2204"/>
                <a:gd name="adj3" fmla="val 18750"/>
                <a:gd name="adj4" fmla="val -22370"/>
                <a:gd name="adj5" fmla="val 84116"/>
                <a:gd name="adj6" fmla="val -53329"/>
              </a:avLst>
            </a:prstGeom>
            <a:noFill/>
            <a:ln w="9525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“1” </a:t>
              </a:r>
              <a:r>
                <a:rPr kumimoji="0" lang="en-US" altLang="zh-CN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 </a:t>
              </a:r>
              <a:r>
                <a:rPr kumimoji="0" lang="zh-CN" altLang="en-US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向前查看 </a:t>
              </a:r>
              <a:r>
                <a:rPr kumimoji="0" lang="en-US" altLang="zh-CN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kumimoji="0" lang="zh-CN" altLang="en-US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个符号</a:t>
              </a:r>
              <a:endPara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463898" name="Line 26"/>
            <p:cNvSpPr>
              <a:spLocks noChangeShapeType="1"/>
            </p:cNvSpPr>
            <p:nvPr/>
          </p:nvSpPr>
          <p:spPr bwMode="auto">
            <a:xfrm>
              <a:off x="2245" y="2659"/>
              <a:ext cx="1043" cy="181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63899" name="Line 27"/>
            <p:cNvSpPr>
              <a:spLocks noChangeShapeType="1"/>
            </p:cNvSpPr>
            <p:nvPr/>
          </p:nvSpPr>
          <p:spPr bwMode="auto">
            <a:xfrm flipV="1">
              <a:off x="2336" y="3113"/>
              <a:ext cx="952" cy="726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2" grpId="0" animBg="1"/>
      <p:bldP spid="463895" grpId="0" animBg="1"/>
      <p:bldP spid="463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755650" y="1333500"/>
            <a:ext cx="7920038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分析表的构造是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分析的基础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四种分析方法可共享同样的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本讲的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分析表专指此类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464915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8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核心问题：识别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recognition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parsing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对任意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上下文无关文法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和任意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，是否有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？ 若成立，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则给出分析树或（最左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右）推导步骤；否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则，进行报错处理。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两种实现途径    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自顶向下（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自底向上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>
            <a:off x="2051050" y="2601913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1260475" y="22415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3751263" y="22050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6948488" y="2205038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2051050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372225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1223963" y="2962275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147888" y="2530475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722563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348038" y="252571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3948113" y="2530475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4595813" y="2530475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5243513" y="2530475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867400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6516688" y="2530475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7115175" y="2530475"/>
            <a:ext cx="3738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7715250" y="25304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1438275" y="28908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1438275" y="31448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1438275" y="34321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1438275" y="37211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1438275" y="40084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1438275" y="4295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1438275" y="45847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1438275" y="48355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438275" y="50879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1438275" y="53403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1368425" y="55927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465969" name="Rectangle 49"/>
          <p:cNvSpPr>
            <a:spLocks noChangeArrowheads="1"/>
          </p:cNvSpPr>
          <p:nvPr/>
        </p:nvSpPr>
        <p:spPr bwMode="auto">
          <a:xfrm>
            <a:off x="1368425" y="5876925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1368425" y="61658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6551613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7164388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7740650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792788" y="310515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465977" name="Rectangle 57"/>
          <p:cNvSpPr>
            <a:spLocks noChangeArrowheads="1"/>
          </p:cNvSpPr>
          <p:nvPr/>
        </p:nvSpPr>
        <p:spPr bwMode="auto">
          <a:xfrm>
            <a:off x="3924300" y="31416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>
            <a:off x="3276600" y="34290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465979" name="Rectangle 59"/>
          <p:cNvSpPr>
            <a:spLocks noChangeArrowheads="1"/>
          </p:cNvSpPr>
          <p:nvPr/>
        </p:nvSpPr>
        <p:spPr bwMode="auto">
          <a:xfrm>
            <a:off x="3946525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81" name="Rectangle 61"/>
          <p:cNvSpPr>
            <a:spLocks noChangeArrowheads="1"/>
          </p:cNvSpPr>
          <p:nvPr/>
        </p:nvSpPr>
        <p:spPr bwMode="auto">
          <a:xfrm>
            <a:off x="5148263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2" name="Rectangle 62"/>
          <p:cNvSpPr>
            <a:spLocks noChangeArrowheads="1"/>
          </p:cNvSpPr>
          <p:nvPr/>
        </p:nvSpPr>
        <p:spPr bwMode="auto">
          <a:xfrm>
            <a:off x="5867400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3" name="Rectangle 63"/>
          <p:cNvSpPr>
            <a:spLocks noChangeArrowheads="1"/>
          </p:cNvSpPr>
          <p:nvPr/>
        </p:nvSpPr>
        <p:spPr bwMode="auto">
          <a:xfrm>
            <a:off x="3946525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4" name="Rectangle 64"/>
          <p:cNvSpPr>
            <a:spLocks noChangeArrowheads="1"/>
          </p:cNvSpPr>
          <p:nvPr/>
        </p:nvSpPr>
        <p:spPr bwMode="auto">
          <a:xfrm>
            <a:off x="5148263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5" name="Rectangle 65"/>
          <p:cNvSpPr>
            <a:spLocks noChangeArrowheads="1"/>
          </p:cNvSpPr>
          <p:nvPr/>
        </p:nvSpPr>
        <p:spPr bwMode="auto">
          <a:xfrm>
            <a:off x="5867400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4500563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2103438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5988" name="Rectangle 68"/>
          <p:cNvSpPr>
            <a:spLocks noChangeArrowheads="1"/>
          </p:cNvSpPr>
          <p:nvPr/>
        </p:nvSpPr>
        <p:spPr bwMode="auto">
          <a:xfrm>
            <a:off x="2679700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5989" name="Rectangle 69"/>
          <p:cNvSpPr>
            <a:spLocks noChangeArrowheads="1"/>
          </p:cNvSpPr>
          <p:nvPr/>
        </p:nvSpPr>
        <p:spPr bwMode="auto">
          <a:xfrm>
            <a:off x="2103438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5990" name="Rectangle 70"/>
          <p:cNvSpPr>
            <a:spLocks noChangeArrowheads="1"/>
          </p:cNvSpPr>
          <p:nvPr/>
        </p:nvSpPr>
        <p:spPr bwMode="auto">
          <a:xfrm>
            <a:off x="2679700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4479925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5992" name="Rectangle 72"/>
          <p:cNvSpPr>
            <a:spLocks noChangeArrowheads="1"/>
          </p:cNvSpPr>
          <p:nvPr/>
        </p:nvSpPr>
        <p:spPr bwMode="auto">
          <a:xfrm>
            <a:off x="6551613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465993" name="Rectangle 73"/>
          <p:cNvSpPr>
            <a:spLocks noChangeArrowheads="1"/>
          </p:cNvSpPr>
          <p:nvPr/>
        </p:nvSpPr>
        <p:spPr bwMode="auto">
          <a:xfrm>
            <a:off x="7164388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94" name="Rectangle 74"/>
          <p:cNvSpPr>
            <a:spLocks noChangeArrowheads="1"/>
          </p:cNvSpPr>
          <p:nvPr/>
        </p:nvSpPr>
        <p:spPr bwMode="auto">
          <a:xfrm>
            <a:off x="7740650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3298825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96" name="Rectangle 76"/>
          <p:cNvSpPr>
            <a:spLocks noChangeArrowheads="1"/>
          </p:cNvSpPr>
          <p:nvPr/>
        </p:nvSpPr>
        <p:spPr bwMode="auto">
          <a:xfrm>
            <a:off x="3970338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7" name="Rectangle 77"/>
          <p:cNvSpPr>
            <a:spLocks noChangeArrowheads="1"/>
          </p:cNvSpPr>
          <p:nvPr/>
        </p:nvSpPr>
        <p:spPr bwMode="auto">
          <a:xfrm>
            <a:off x="5172075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5891213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9" name="Rectangle 79"/>
          <p:cNvSpPr>
            <a:spLocks noChangeArrowheads="1"/>
          </p:cNvSpPr>
          <p:nvPr/>
        </p:nvSpPr>
        <p:spPr bwMode="auto">
          <a:xfrm>
            <a:off x="3322638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6000" name="Rectangle 80"/>
          <p:cNvSpPr>
            <a:spLocks noChangeArrowheads="1"/>
          </p:cNvSpPr>
          <p:nvPr/>
        </p:nvSpPr>
        <p:spPr bwMode="auto">
          <a:xfrm>
            <a:off x="39703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1" name="Rectangle 81"/>
          <p:cNvSpPr>
            <a:spLocks noChangeArrowheads="1"/>
          </p:cNvSpPr>
          <p:nvPr/>
        </p:nvSpPr>
        <p:spPr bwMode="auto">
          <a:xfrm>
            <a:off x="5172075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2" name="Rectangle 82"/>
          <p:cNvSpPr>
            <a:spLocks noChangeArrowheads="1"/>
          </p:cNvSpPr>
          <p:nvPr/>
        </p:nvSpPr>
        <p:spPr bwMode="auto">
          <a:xfrm>
            <a:off x="5891213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3" name="Rectangle 83"/>
          <p:cNvSpPr>
            <a:spLocks noChangeArrowheads="1"/>
          </p:cNvSpPr>
          <p:nvPr/>
        </p:nvSpPr>
        <p:spPr bwMode="auto">
          <a:xfrm>
            <a:off x="33226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4" name="Rectangle 84"/>
          <p:cNvSpPr>
            <a:spLocks noChangeArrowheads="1"/>
          </p:cNvSpPr>
          <p:nvPr/>
        </p:nvSpPr>
        <p:spPr bwMode="auto">
          <a:xfrm>
            <a:off x="2103438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2679700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4479925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6007" name="Rectangle 87"/>
          <p:cNvSpPr>
            <a:spLocks noChangeArrowheads="1"/>
          </p:cNvSpPr>
          <p:nvPr/>
        </p:nvSpPr>
        <p:spPr bwMode="auto">
          <a:xfrm>
            <a:off x="7058025" y="48339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466008" name="Rectangle 88"/>
          <p:cNvSpPr>
            <a:spLocks noChangeArrowheads="1"/>
          </p:cNvSpPr>
          <p:nvPr/>
        </p:nvSpPr>
        <p:spPr bwMode="auto">
          <a:xfrm>
            <a:off x="7740650" y="48339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6009" name="Rectangle 89"/>
          <p:cNvSpPr>
            <a:spLocks noChangeArrowheads="1"/>
          </p:cNvSpPr>
          <p:nvPr/>
        </p:nvSpPr>
        <p:spPr bwMode="auto">
          <a:xfrm>
            <a:off x="2103438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6010" name="Rectangle 90"/>
          <p:cNvSpPr>
            <a:spLocks noChangeArrowheads="1"/>
          </p:cNvSpPr>
          <p:nvPr/>
        </p:nvSpPr>
        <p:spPr bwMode="auto">
          <a:xfrm>
            <a:off x="2679700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6011" name="Rectangle 91"/>
          <p:cNvSpPr>
            <a:spLocks noChangeArrowheads="1"/>
          </p:cNvSpPr>
          <p:nvPr/>
        </p:nvSpPr>
        <p:spPr bwMode="auto">
          <a:xfrm>
            <a:off x="4479925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6013" name="Rectangle 93"/>
          <p:cNvSpPr>
            <a:spLocks noChangeArrowheads="1"/>
          </p:cNvSpPr>
          <p:nvPr/>
        </p:nvSpPr>
        <p:spPr bwMode="auto">
          <a:xfrm>
            <a:off x="7634288" y="5122863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466014" name="Rectangle 94"/>
          <p:cNvSpPr>
            <a:spLocks noChangeArrowheads="1"/>
          </p:cNvSpPr>
          <p:nvPr/>
        </p:nvSpPr>
        <p:spPr bwMode="auto">
          <a:xfrm>
            <a:off x="5057775" y="5338763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s12</a:t>
            </a:r>
          </a:p>
        </p:txBody>
      </p:sp>
      <p:sp>
        <p:nvSpPr>
          <p:cNvPr id="466016" name="Rectangle 96"/>
          <p:cNvSpPr>
            <a:spLocks noChangeArrowheads="1"/>
          </p:cNvSpPr>
          <p:nvPr/>
        </p:nvSpPr>
        <p:spPr bwMode="auto">
          <a:xfrm>
            <a:off x="3276600" y="55895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466017" name="Rectangle 97"/>
          <p:cNvSpPr>
            <a:spLocks noChangeArrowheads="1"/>
          </p:cNvSpPr>
          <p:nvPr/>
        </p:nvSpPr>
        <p:spPr bwMode="auto">
          <a:xfrm>
            <a:off x="3946525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18" name="Rectangle 98"/>
          <p:cNvSpPr>
            <a:spLocks noChangeArrowheads="1"/>
          </p:cNvSpPr>
          <p:nvPr/>
        </p:nvSpPr>
        <p:spPr bwMode="auto">
          <a:xfrm>
            <a:off x="5148263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5867400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20" name="Rectangle 100"/>
          <p:cNvSpPr>
            <a:spLocks noChangeArrowheads="1"/>
          </p:cNvSpPr>
          <p:nvPr/>
        </p:nvSpPr>
        <p:spPr bwMode="auto">
          <a:xfrm>
            <a:off x="3946525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1" name="Rectangle 101"/>
          <p:cNvSpPr>
            <a:spLocks noChangeArrowheads="1"/>
          </p:cNvSpPr>
          <p:nvPr/>
        </p:nvSpPr>
        <p:spPr bwMode="auto">
          <a:xfrm>
            <a:off x="5148263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2" name="Rectangle 102"/>
          <p:cNvSpPr>
            <a:spLocks noChangeArrowheads="1"/>
          </p:cNvSpPr>
          <p:nvPr/>
        </p:nvSpPr>
        <p:spPr bwMode="auto">
          <a:xfrm>
            <a:off x="5867400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3" name="Rectangle 103"/>
          <p:cNvSpPr>
            <a:spLocks noChangeArrowheads="1"/>
          </p:cNvSpPr>
          <p:nvPr/>
        </p:nvSpPr>
        <p:spPr bwMode="auto">
          <a:xfrm>
            <a:off x="3298825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4" name="Rectangle 104"/>
          <p:cNvSpPr>
            <a:spLocks noChangeArrowheads="1"/>
          </p:cNvSpPr>
          <p:nvPr/>
        </p:nvSpPr>
        <p:spPr bwMode="auto">
          <a:xfrm>
            <a:off x="3924300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5" name="Rectangle 105"/>
          <p:cNvSpPr>
            <a:spLocks noChangeArrowheads="1"/>
          </p:cNvSpPr>
          <p:nvPr/>
        </p:nvSpPr>
        <p:spPr bwMode="auto">
          <a:xfrm>
            <a:off x="5126038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6" name="Rectangle 106"/>
          <p:cNvSpPr>
            <a:spLocks noChangeArrowheads="1"/>
          </p:cNvSpPr>
          <p:nvPr/>
        </p:nvSpPr>
        <p:spPr bwMode="auto">
          <a:xfrm>
            <a:off x="5845175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7" name="Rectangle 107"/>
          <p:cNvSpPr>
            <a:spLocks noChangeArrowheads="1"/>
          </p:cNvSpPr>
          <p:nvPr/>
        </p:nvSpPr>
        <p:spPr bwMode="auto">
          <a:xfrm>
            <a:off x="3276600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8" name="Rectangle 108"/>
          <p:cNvSpPr>
            <a:spLocks noChangeArrowheads="1"/>
          </p:cNvSpPr>
          <p:nvPr/>
        </p:nvSpPr>
        <p:spPr bwMode="auto">
          <a:xfrm>
            <a:off x="3924300" y="53371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539750" y="1266825"/>
            <a:ext cx="845978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使用两张表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告诉分析引擎：在栈顶状态为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en-US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当前输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 入符号是 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zh-CN" b="1" dirty="0">
                <a:latin typeface="+mn-lt"/>
                <a:ea typeface="华文楷体" panose="02010600040101010101" pitchFamily="2" charset="-122"/>
              </a:rPr>
              <a:t>时做什么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si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Shift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移进栈顶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rj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Reduce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按第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条产生式归约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acc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Accept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分析完成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err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发现错误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（常标为空白）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 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GOTO[</a:t>
            </a:r>
            <a:r>
              <a:rPr kumimoji="0"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]=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告诉分析引擎：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在依产生式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归约之后，栈顶状态为</a:t>
            </a:r>
            <a:r>
              <a:rPr kumimoji="0"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时，要将新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状态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移进栈顶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（依产生式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归约时，要将栈顶的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|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|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个状态弹出）</a:t>
            </a:r>
          </a:p>
        </p:txBody>
      </p:sp>
      <p:sp>
        <p:nvSpPr>
          <p:cNvPr id="4669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初始状态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记为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&lt;E, +T&gt;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284998"/>
            <a:ext cx="835126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&lt;E, +T&gt;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&lt;(E, )&gt; , &lt;E, +T&gt;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9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&lt;T,*F&gt;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611560" y="2132856"/>
            <a:ext cx="853244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 E+T,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*F&gt;,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T*F,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11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284998"/>
            <a:ext cx="83512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9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&lt;(E, )&gt; , &lt;E, +T&gt;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(E),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E+T,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状态转移图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75377"/>
            <a:ext cx="7776864" cy="434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11188" y="1336675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分析算法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971550" y="1989138"/>
            <a:ext cx="7921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en-US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指向输入串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的首符号，置初始栈顶状态为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为栈顶状态，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指向的符号，重复如下步骤：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  ( ACTION[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endParaRPr lang="en-US" altLang="zh-CN" sz="2000" baseline="-25000" dirty="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PUSH 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进栈*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前进 ；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指向下一输入符号*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if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{    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条产生式为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POP  |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项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位于栈顶部的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个状态退栈*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endParaRPr lang="en-US" altLang="zh-CN" sz="2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令当前栈顶状态为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PUSH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GOTO[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if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18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]=acc )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return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 error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；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错误恢复*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1116013" y="2068513"/>
            <a:ext cx="7677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从所要分析的终结符串开始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进行归约；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每一步归约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是在当前串中找到与某个产生式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的右部相匹配的子串，然后将该子串用这一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产生式的左部非终结符进行替换；如果找不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到这样的子串，则回退到上一步归约前的状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态，选择不同的子串或不同的产生式重试；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重复上一步骤，直到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归约至文法开始符号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如果不存在任何一个这样的归约，则表明该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终结符串存在语法错误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755650" y="12652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自底向上分析的一般过程</a:t>
            </a:r>
          </a:p>
        </p:txBody>
      </p:sp>
      <p:sp>
        <p:nvSpPr>
          <p:cNvPr id="30517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5" name="Rectangle 33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8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0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1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2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7995" name="Line 27"/>
          <p:cNvSpPr>
            <a:spLocks noChangeShapeType="1"/>
          </p:cNvSpPr>
          <p:nvPr/>
        </p:nvSpPr>
        <p:spPr bwMode="auto">
          <a:xfrm>
            <a:off x="1258888" y="2636838"/>
            <a:ext cx="7416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1584325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2951163" y="220503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5867400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分析动作</a:t>
            </a:r>
          </a:p>
        </p:txBody>
      </p:sp>
      <p:sp>
        <p:nvSpPr>
          <p:cNvPr id="468001" name="Line 33"/>
          <p:cNvSpPr>
            <a:spLocks noChangeShapeType="1"/>
          </p:cNvSpPr>
          <p:nvPr/>
        </p:nvSpPr>
        <p:spPr bwMode="auto">
          <a:xfrm>
            <a:off x="2879725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8002" name="Line 34"/>
          <p:cNvSpPr>
            <a:spLocks noChangeShapeType="1"/>
          </p:cNvSpPr>
          <p:nvPr/>
        </p:nvSpPr>
        <p:spPr bwMode="auto">
          <a:xfrm flipH="1">
            <a:off x="4714875" y="2276475"/>
            <a:ext cx="36513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468133" name="Group 165"/>
          <p:cNvGrpSpPr>
            <a:grpSpLocks/>
          </p:cNvGrpSpPr>
          <p:nvPr/>
        </p:nvGrpSpPr>
        <p:grpSpPr bwMode="auto">
          <a:xfrm>
            <a:off x="1258888" y="2565400"/>
            <a:ext cx="7416800" cy="396875"/>
            <a:chOff x="703" y="1616"/>
            <a:chExt cx="4672" cy="250"/>
          </a:xfrm>
        </p:grpSpPr>
        <p:sp>
          <p:nvSpPr>
            <p:cNvPr id="468086" name="Rectangle 118"/>
            <p:cNvSpPr>
              <a:spLocks noChangeArrowheads="1"/>
            </p:cNvSpPr>
            <p:nvPr/>
          </p:nvSpPr>
          <p:spPr bwMode="auto">
            <a:xfrm>
              <a:off x="703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68087" name="Rectangle 119"/>
            <p:cNvSpPr>
              <a:spLocks noChangeArrowheads="1"/>
            </p:cNvSpPr>
            <p:nvPr/>
          </p:nvSpPr>
          <p:spPr bwMode="auto">
            <a:xfrm>
              <a:off x="1860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89" name="Rectangle 121"/>
            <p:cNvSpPr>
              <a:spLocks noChangeArrowheads="1"/>
            </p:cNvSpPr>
            <p:nvPr/>
          </p:nvSpPr>
          <p:spPr bwMode="auto">
            <a:xfrm>
              <a:off x="2925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  <a:endParaRPr lang="en-US" altLang="zh-CN" sz="200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7" name="Group 179"/>
          <p:cNvGrpSpPr>
            <a:grpSpLocks/>
          </p:cNvGrpSpPr>
          <p:nvPr/>
        </p:nvGrpSpPr>
        <p:grpSpPr bwMode="auto">
          <a:xfrm>
            <a:off x="1258888" y="2852738"/>
            <a:ext cx="7416800" cy="396875"/>
            <a:chOff x="793" y="1797"/>
            <a:chExt cx="4672" cy="250"/>
          </a:xfrm>
        </p:grpSpPr>
        <p:sp>
          <p:nvSpPr>
            <p:cNvPr id="468092" name="Rectangle 124"/>
            <p:cNvSpPr>
              <a:spLocks noChangeArrowheads="1"/>
            </p:cNvSpPr>
            <p:nvPr/>
          </p:nvSpPr>
          <p:spPr bwMode="auto">
            <a:xfrm>
              <a:off x="1972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3" name="Rectangle 125"/>
            <p:cNvSpPr>
              <a:spLocks noChangeArrowheads="1"/>
            </p:cNvSpPr>
            <p:nvPr/>
          </p:nvSpPr>
          <p:spPr bwMode="auto">
            <a:xfrm>
              <a:off x="3015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468094" name="Rectangle 126"/>
            <p:cNvSpPr>
              <a:spLocks noChangeArrowheads="1"/>
            </p:cNvSpPr>
            <p:nvPr/>
          </p:nvSpPr>
          <p:spPr bwMode="auto">
            <a:xfrm>
              <a:off x="793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0 5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8" name="Group 180"/>
          <p:cNvGrpSpPr>
            <a:grpSpLocks/>
          </p:cNvGrpSpPr>
          <p:nvPr/>
        </p:nvGrpSpPr>
        <p:grpSpPr bwMode="auto">
          <a:xfrm>
            <a:off x="1258888" y="3105150"/>
            <a:ext cx="7416800" cy="396875"/>
            <a:chOff x="793" y="1956"/>
            <a:chExt cx="4672" cy="250"/>
          </a:xfrm>
        </p:grpSpPr>
        <p:sp>
          <p:nvSpPr>
            <p:cNvPr id="468095" name="Rectangle 127"/>
            <p:cNvSpPr>
              <a:spLocks noChangeArrowheads="1"/>
            </p:cNvSpPr>
            <p:nvPr/>
          </p:nvSpPr>
          <p:spPr bwMode="auto">
            <a:xfrm>
              <a:off x="1972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6" name="Rectangle 128"/>
            <p:cNvSpPr>
              <a:spLocks noChangeArrowheads="1"/>
            </p:cNvSpPr>
            <p:nvPr/>
          </p:nvSpPr>
          <p:spPr bwMode="auto">
            <a:xfrm>
              <a:off x="3015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8097" name="Rectangle 129"/>
            <p:cNvSpPr>
              <a:spLocks noChangeArrowheads="1"/>
            </p:cNvSpPr>
            <p:nvPr/>
          </p:nvSpPr>
          <p:spPr bwMode="auto">
            <a:xfrm>
              <a:off x="793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0 3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9" name="Group 181"/>
          <p:cNvGrpSpPr>
            <a:grpSpLocks/>
          </p:cNvGrpSpPr>
          <p:nvPr/>
        </p:nvGrpSpPr>
        <p:grpSpPr bwMode="auto">
          <a:xfrm>
            <a:off x="1258888" y="3355975"/>
            <a:ext cx="7416800" cy="396875"/>
            <a:chOff x="793" y="2114"/>
            <a:chExt cx="4672" cy="250"/>
          </a:xfrm>
        </p:grpSpPr>
        <p:sp>
          <p:nvSpPr>
            <p:cNvPr id="468098" name="Rectangle 130"/>
            <p:cNvSpPr>
              <a:spLocks noChangeArrowheads="1"/>
            </p:cNvSpPr>
            <p:nvPr/>
          </p:nvSpPr>
          <p:spPr bwMode="auto">
            <a:xfrm>
              <a:off x="1972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9" name="Rectangle 131"/>
            <p:cNvSpPr>
              <a:spLocks noChangeArrowheads="1"/>
            </p:cNvSpPr>
            <p:nvPr/>
          </p:nvSpPr>
          <p:spPr bwMode="auto">
            <a:xfrm>
              <a:off x="3015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r2,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68100" name="Rectangle 132"/>
            <p:cNvSpPr>
              <a:spLocks noChangeArrowheads="1"/>
            </p:cNvSpPr>
            <p:nvPr/>
          </p:nvSpPr>
          <p:spPr bwMode="auto">
            <a:xfrm>
              <a:off x="793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0 2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37" name="Group 169"/>
          <p:cNvGrpSpPr>
            <a:grpSpLocks/>
          </p:cNvGrpSpPr>
          <p:nvPr/>
        </p:nvGrpSpPr>
        <p:grpSpPr bwMode="auto">
          <a:xfrm>
            <a:off x="1258888" y="3609975"/>
            <a:ext cx="7237412" cy="396875"/>
            <a:chOff x="703" y="2274"/>
            <a:chExt cx="4559" cy="250"/>
          </a:xfrm>
        </p:grpSpPr>
        <p:sp>
          <p:nvSpPr>
            <p:cNvPr id="468101" name="Rectangle 133"/>
            <p:cNvSpPr>
              <a:spLocks noChangeArrowheads="1"/>
            </p:cNvSpPr>
            <p:nvPr/>
          </p:nvSpPr>
          <p:spPr bwMode="auto">
            <a:xfrm>
              <a:off x="1882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2" name="Rectangle 134"/>
            <p:cNvSpPr>
              <a:spLocks noChangeArrowheads="1"/>
            </p:cNvSpPr>
            <p:nvPr/>
          </p:nvSpPr>
          <p:spPr bwMode="auto">
            <a:xfrm>
              <a:off x="2925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s7</a:t>
              </a:r>
            </a:p>
          </p:txBody>
        </p:sp>
        <p:sp>
          <p:nvSpPr>
            <p:cNvPr id="468103" name="Rectangle 135"/>
            <p:cNvSpPr>
              <a:spLocks noChangeArrowheads="1"/>
            </p:cNvSpPr>
            <p:nvPr/>
          </p:nvSpPr>
          <p:spPr bwMode="auto">
            <a:xfrm>
              <a:off x="703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38" name="Group 170"/>
          <p:cNvGrpSpPr>
            <a:grpSpLocks/>
          </p:cNvGrpSpPr>
          <p:nvPr/>
        </p:nvGrpSpPr>
        <p:grpSpPr bwMode="auto">
          <a:xfrm>
            <a:off x="1258888" y="3860800"/>
            <a:ext cx="7237412" cy="396875"/>
            <a:chOff x="703" y="2432"/>
            <a:chExt cx="4559" cy="250"/>
          </a:xfrm>
        </p:grpSpPr>
        <p:sp>
          <p:nvSpPr>
            <p:cNvPr id="468104" name="Rectangle 136"/>
            <p:cNvSpPr>
              <a:spLocks noChangeArrowheads="1"/>
            </p:cNvSpPr>
            <p:nvPr/>
          </p:nvSpPr>
          <p:spPr bwMode="auto">
            <a:xfrm>
              <a:off x="188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5" name="Rectangle 137"/>
            <p:cNvSpPr>
              <a:spLocks noChangeArrowheads="1"/>
            </p:cNvSpPr>
            <p:nvPr/>
          </p:nvSpPr>
          <p:spPr bwMode="auto">
            <a:xfrm>
              <a:off x="2925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</a:p>
          </p:txBody>
        </p:sp>
        <p:sp>
          <p:nvSpPr>
            <p:cNvPr id="468106" name="Rectangle 138"/>
            <p:cNvSpPr>
              <a:spLocks noChangeArrowheads="1"/>
            </p:cNvSpPr>
            <p:nvPr/>
          </p:nvSpPr>
          <p:spPr bwMode="auto">
            <a:xfrm>
              <a:off x="703" y="243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0" name="Group 182"/>
          <p:cNvGrpSpPr>
            <a:grpSpLocks/>
          </p:cNvGrpSpPr>
          <p:nvPr/>
        </p:nvGrpSpPr>
        <p:grpSpPr bwMode="auto">
          <a:xfrm>
            <a:off x="1258888" y="4113213"/>
            <a:ext cx="7416800" cy="396875"/>
            <a:chOff x="793" y="2591"/>
            <a:chExt cx="4672" cy="250"/>
          </a:xfrm>
        </p:grpSpPr>
        <p:sp>
          <p:nvSpPr>
            <p:cNvPr id="468107" name="Rectangle 139"/>
            <p:cNvSpPr>
              <a:spLocks noChangeArrowheads="1"/>
            </p:cNvSpPr>
            <p:nvPr/>
          </p:nvSpPr>
          <p:spPr bwMode="auto">
            <a:xfrm>
              <a:off x="1972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8" name="Rectangle 140"/>
            <p:cNvSpPr>
              <a:spLocks noChangeArrowheads="1"/>
            </p:cNvSpPr>
            <p:nvPr/>
          </p:nvSpPr>
          <p:spPr bwMode="auto">
            <a:xfrm>
              <a:off x="3015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468109" name="Rectangle 141"/>
            <p:cNvSpPr>
              <a:spLocks noChangeArrowheads="1"/>
            </p:cNvSpPr>
            <p:nvPr/>
          </p:nvSpPr>
          <p:spPr bwMode="auto">
            <a:xfrm>
              <a:off x="793" y="2591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0 1 7 5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1" name="Group 183"/>
          <p:cNvGrpSpPr>
            <a:grpSpLocks/>
          </p:cNvGrpSpPr>
          <p:nvPr/>
        </p:nvGrpSpPr>
        <p:grpSpPr bwMode="auto">
          <a:xfrm>
            <a:off x="1258888" y="4400550"/>
            <a:ext cx="7561262" cy="396875"/>
            <a:chOff x="793" y="2772"/>
            <a:chExt cx="4763" cy="250"/>
          </a:xfrm>
        </p:grpSpPr>
        <p:sp>
          <p:nvSpPr>
            <p:cNvPr id="468110" name="Rectangle 142"/>
            <p:cNvSpPr>
              <a:spLocks noChangeArrowheads="1"/>
            </p:cNvSpPr>
            <p:nvPr/>
          </p:nvSpPr>
          <p:spPr bwMode="auto">
            <a:xfrm>
              <a:off x="1972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1" name="Rectangle 143"/>
            <p:cNvSpPr>
              <a:spLocks noChangeArrowheads="1"/>
            </p:cNvSpPr>
            <p:nvPr/>
          </p:nvSpPr>
          <p:spPr bwMode="auto">
            <a:xfrm>
              <a:off x="3015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468112" name="Rectangle 144"/>
            <p:cNvSpPr>
              <a:spLocks noChangeArrowheads="1"/>
            </p:cNvSpPr>
            <p:nvPr/>
          </p:nvSpPr>
          <p:spPr bwMode="auto">
            <a:xfrm>
              <a:off x="793" y="277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0 1 7 3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1" name="Group 173"/>
          <p:cNvGrpSpPr>
            <a:grpSpLocks/>
          </p:cNvGrpSpPr>
          <p:nvPr/>
        </p:nvGrpSpPr>
        <p:grpSpPr bwMode="auto">
          <a:xfrm>
            <a:off x="1258888" y="4687888"/>
            <a:ext cx="7488237" cy="396875"/>
            <a:chOff x="703" y="2953"/>
            <a:chExt cx="4717" cy="250"/>
          </a:xfrm>
        </p:grpSpPr>
        <p:sp>
          <p:nvSpPr>
            <p:cNvPr id="468113" name="Rectangle 145"/>
            <p:cNvSpPr>
              <a:spLocks noChangeArrowheads="1"/>
            </p:cNvSpPr>
            <p:nvPr/>
          </p:nvSpPr>
          <p:spPr bwMode="auto">
            <a:xfrm>
              <a:off x="1882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4" name="Rectangle 146"/>
            <p:cNvSpPr>
              <a:spLocks noChangeArrowheads="1"/>
            </p:cNvSpPr>
            <p:nvPr/>
          </p:nvSpPr>
          <p:spPr bwMode="auto">
            <a:xfrm>
              <a:off x="2925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s8</a:t>
              </a:r>
            </a:p>
          </p:txBody>
        </p:sp>
        <p:sp>
          <p:nvSpPr>
            <p:cNvPr id="468115" name="Rectangle 147"/>
            <p:cNvSpPr>
              <a:spLocks noChangeArrowheads="1"/>
            </p:cNvSpPr>
            <p:nvPr/>
          </p:nvSpPr>
          <p:spPr bwMode="auto">
            <a:xfrm>
              <a:off x="703" y="2953"/>
              <a:ext cx="77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2" name="Group 174"/>
          <p:cNvGrpSpPr>
            <a:grpSpLocks/>
          </p:cNvGrpSpPr>
          <p:nvPr/>
        </p:nvGrpSpPr>
        <p:grpSpPr bwMode="auto">
          <a:xfrm>
            <a:off x="1258888" y="4976813"/>
            <a:ext cx="7488237" cy="396875"/>
            <a:chOff x="703" y="3135"/>
            <a:chExt cx="4717" cy="250"/>
          </a:xfrm>
        </p:grpSpPr>
        <p:sp>
          <p:nvSpPr>
            <p:cNvPr id="468116" name="Rectangle 148"/>
            <p:cNvSpPr>
              <a:spLocks noChangeArrowheads="1"/>
            </p:cNvSpPr>
            <p:nvPr/>
          </p:nvSpPr>
          <p:spPr bwMode="auto">
            <a:xfrm>
              <a:off x="188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7" name="Rectangle 149"/>
            <p:cNvSpPr>
              <a:spLocks noChangeArrowheads="1"/>
            </p:cNvSpPr>
            <p:nvPr/>
          </p:nvSpPr>
          <p:spPr bwMode="auto">
            <a:xfrm>
              <a:off x="2925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s6</a:t>
              </a:r>
            </a:p>
          </p:txBody>
        </p:sp>
        <p:sp>
          <p:nvSpPr>
            <p:cNvPr id="468118" name="Rectangle 150"/>
            <p:cNvSpPr>
              <a:spLocks noChangeArrowheads="1"/>
            </p:cNvSpPr>
            <p:nvPr/>
          </p:nvSpPr>
          <p:spPr bwMode="auto">
            <a:xfrm>
              <a:off x="703" y="3135"/>
              <a:ext cx="9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2" name="Group 184"/>
          <p:cNvGrpSpPr>
            <a:grpSpLocks/>
          </p:cNvGrpSpPr>
          <p:nvPr/>
        </p:nvGrpSpPr>
        <p:grpSpPr bwMode="auto">
          <a:xfrm>
            <a:off x="1258888" y="5264150"/>
            <a:ext cx="7634287" cy="396875"/>
            <a:chOff x="793" y="3316"/>
            <a:chExt cx="4809" cy="250"/>
          </a:xfrm>
        </p:grpSpPr>
        <p:sp>
          <p:nvSpPr>
            <p:cNvPr id="468119" name="Rectangle 151"/>
            <p:cNvSpPr>
              <a:spLocks noChangeArrowheads="1"/>
            </p:cNvSpPr>
            <p:nvPr/>
          </p:nvSpPr>
          <p:spPr bwMode="auto">
            <a:xfrm>
              <a:off x="1972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0" name="Rectangle 152"/>
            <p:cNvSpPr>
              <a:spLocks noChangeArrowheads="1"/>
            </p:cNvSpPr>
            <p:nvPr/>
          </p:nvSpPr>
          <p:spPr bwMode="auto">
            <a:xfrm>
              <a:off x="3015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6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r7,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</a:p>
          </p:txBody>
        </p:sp>
        <p:sp>
          <p:nvSpPr>
            <p:cNvPr id="468121" name="Rectangle 153"/>
            <p:cNvSpPr>
              <a:spLocks noChangeArrowheads="1"/>
            </p:cNvSpPr>
            <p:nvPr/>
          </p:nvSpPr>
          <p:spPr bwMode="auto">
            <a:xfrm>
              <a:off x="793" y="3316"/>
              <a:ext cx="104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0 1 7 10 8 6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3" name="Group 185"/>
          <p:cNvGrpSpPr>
            <a:grpSpLocks/>
          </p:cNvGrpSpPr>
          <p:nvPr/>
        </p:nvGrpSpPr>
        <p:grpSpPr bwMode="auto">
          <a:xfrm>
            <a:off x="1258888" y="5553075"/>
            <a:ext cx="7705725" cy="396875"/>
            <a:chOff x="793" y="3498"/>
            <a:chExt cx="4854" cy="250"/>
          </a:xfrm>
        </p:grpSpPr>
        <p:sp>
          <p:nvSpPr>
            <p:cNvPr id="468122" name="Rectangle 154"/>
            <p:cNvSpPr>
              <a:spLocks noChangeArrowheads="1"/>
            </p:cNvSpPr>
            <p:nvPr/>
          </p:nvSpPr>
          <p:spPr bwMode="auto">
            <a:xfrm>
              <a:off x="1972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3" name="Rectangle 155"/>
            <p:cNvSpPr>
              <a:spLocks noChangeArrowheads="1"/>
            </p:cNvSpPr>
            <p:nvPr/>
          </p:nvSpPr>
          <p:spPr bwMode="auto">
            <a:xfrm>
              <a:off x="3015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r3,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468124" name="Rectangle 156"/>
            <p:cNvSpPr>
              <a:spLocks noChangeArrowheads="1"/>
            </p:cNvSpPr>
            <p:nvPr/>
          </p:nvSpPr>
          <p:spPr bwMode="auto">
            <a:xfrm>
              <a:off x="793" y="3498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0 1 7 10 8 11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4" name="Group 186"/>
          <p:cNvGrpSpPr>
            <a:grpSpLocks/>
          </p:cNvGrpSpPr>
          <p:nvPr/>
        </p:nvGrpSpPr>
        <p:grpSpPr bwMode="auto">
          <a:xfrm>
            <a:off x="1258888" y="5840413"/>
            <a:ext cx="7634287" cy="396875"/>
            <a:chOff x="793" y="3679"/>
            <a:chExt cx="4809" cy="250"/>
          </a:xfrm>
        </p:grpSpPr>
        <p:sp>
          <p:nvSpPr>
            <p:cNvPr id="468125" name="Rectangle 157"/>
            <p:cNvSpPr>
              <a:spLocks noChangeArrowheads="1"/>
            </p:cNvSpPr>
            <p:nvPr/>
          </p:nvSpPr>
          <p:spPr bwMode="auto">
            <a:xfrm>
              <a:off x="1972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6" name="Rectangle 158"/>
            <p:cNvSpPr>
              <a:spLocks noChangeArrowheads="1"/>
            </p:cNvSpPr>
            <p:nvPr/>
          </p:nvSpPr>
          <p:spPr bwMode="auto">
            <a:xfrm>
              <a:off x="3015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r1, 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68127" name="Rectangle 159"/>
            <p:cNvSpPr>
              <a:spLocks noChangeArrowheads="1"/>
            </p:cNvSpPr>
            <p:nvPr/>
          </p:nvSpPr>
          <p:spPr bwMode="auto">
            <a:xfrm>
              <a:off x="793" y="3679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6" name="Group 178"/>
          <p:cNvGrpSpPr>
            <a:grpSpLocks/>
          </p:cNvGrpSpPr>
          <p:nvPr/>
        </p:nvGrpSpPr>
        <p:grpSpPr bwMode="auto">
          <a:xfrm>
            <a:off x="1258888" y="6127750"/>
            <a:ext cx="7488237" cy="396875"/>
            <a:chOff x="703" y="3860"/>
            <a:chExt cx="4717" cy="250"/>
          </a:xfrm>
        </p:grpSpPr>
        <p:sp>
          <p:nvSpPr>
            <p:cNvPr id="468128" name="Rectangle 160"/>
            <p:cNvSpPr>
              <a:spLocks noChangeArrowheads="1"/>
            </p:cNvSpPr>
            <p:nvPr/>
          </p:nvSpPr>
          <p:spPr bwMode="auto">
            <a:xfrm>
              <a:off x="1882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9" name="Rectangle 161"/>
            <p:cNvSpPr>
              <a:spLocks noChangeArrowheads="1"/>
            </p:cNvSpPr>
            <p:nvPr/>
          </p:nvSpPr>
          <p:spPr bwMode="auto">
            <a:xfrm>
              <a:off x="2925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acc</a:t>
              </a:r>
            </a:p>
          </p:txBody>
        </p:sp>
        <p:sp>
          <p:nvSpPr>
            <p:cNvPr id="468130" name="Rectangle 162"/>
            <p:cNvSpPr>
              <a:spLocks noChangeArrowheads="1"/>
            </p:cNvSpPr>
            <p:nvPr/>
          </p:nvSpPr>
          <p:spPr bwMode="auto">
            <a:xfrm>
              <a:off x="703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68131" name="Text Box 163"/>
          <p:cNvSpPr txBox="1">
            <a:spLocks noChangeArrowheads="1"/>
          </p:cNvSpPr>
          <p:nvPr/>
        </p:nvSpPr>
        <p:spPr bwMode="auto">
          <a:xfrm>
            <a:off x="755650" y="1052513"/>
            <a:ext cx="3455988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分析过程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输入串：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68132" name="Text Box 164"/>
          <p:cNvSpPr txBox="1">
            <a:spLocks noChangeArrowheads="1"/>
          </p:cNvSpPr>
          <p:nvPr/>
        </p:nvSpPr>
        <p:spPr bwMode="auto">
          <a:xfrm>
            <a:off x="4140200" y="1125538"/>
            <a:ext cx="4752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6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6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6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6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带符号栈的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分析模型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38A931-90C9-440F-B16E-91B40EEA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21" y="2060848"/>
            <a:ext cx="6190255" cy="403172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5113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带符号栈的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分析算法</a:t>
            </a:r>
          </a:p>
        </p:txBody>
      </p:sp>
      <p:sp>
        <p:nvSpPr>
          <p:cNvPr id="5253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971550" y="1844675"/>
            <a:ext cx="79216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en-US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指向输入串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的首符号，置状态栈顶为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状态栈顶为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#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为栈顶状态，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指向的符号，重复如下步骤：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if  ( ACTION[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sj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) {</a:t>
            </a:r>
            <a:endParaRPr lang="en-US" altLang="zh-CN" sz="2000" baseline="-2500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PUSH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sz="20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 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进栈*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前进 ；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指向下一输入符号*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else if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rj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)  {    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条产生式为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*/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POP  |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项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位于两个栈顶部的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个元素退栈*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endParaRPr lang="en-US" altLang="zh-CN" sz="2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令当前状态栈顶为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PUSH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GOTO[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,A]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else if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,a]=acc )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else  error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； 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错误恢复*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11188" y="2636838"/>
            <a:ext cx="82089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1403350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3276600" y="2205038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6011863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分析动作</a:t>
            </a:r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3348038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 flipH="1">
            <a:off x="4932363" y="2276475"/>
            <a:ext cx="36512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26411" name="Group 75"/>
          <p:cNvGrpSpPr>
            <a:grpSpLocks/>
          </p:cNvGrpSpPr>
          <p:nvPr/>
        </p:nvGrpSpPr>
        <p:grpSpPr bwMode="auto">
          <a:xfrm>
            <a:off x="684213" y="2565400"/>
            <a:ext cx="8135937" cy="396875"/>
            <a:chOff x="431" y="1616"/>
            <a:chExt cx="5125" cy="250"/>
          </a:xfrm>
        </p:grpSpPr>
        <p:sp>
          <p:nvSpPr>
            <p:cNvPr id="526352" name="Rectangle 16"/>
            <p:cNvSpPr>
              <a:spLocks noChangeArrowheads="1"/>
            </p:cNvSpPr>
            <p:nvPr/>
          </p:nvSpPr>
          <p:spPr bwMode="auto">
            <a:xfrm>
              <a:off x="431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6353" name="Rectangle 17"/>
            <p:cNvSpPr>
              <a:spLocks noChangeArrowheads="1"/>
            </p:cNvSpPr>
            <p:nvPr/>
          </p:nvSpPr>
          <p:spPr bwMode="auto">
            <a:xfrm>
              <a:off x="2132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54" name="Rectangle 18"/>
            <p:cNvSpPr>
              <a:spLocks noChangeArrowheads="1"/>
            </p:cNvSpPr>
            <p:nvPr/>
          </p:nvSpPr>
          <p:spPr bwMode="auto">
            <a:xfrm>
              <a:off x="3106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  <a:endParaRPr lang="en-US" altLang="zh-CN" sz="200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26412" name="Group 76"/>
          <p:cNvGrpSpPr>
            <a:grpSpLocks/>
          </p:cNvGrpSpPr>
          <p:nvPr/>
        </p:nvGrpSpPr>
        <p:grpSpPr bwMode="auto">
          <a:xfrm>
            <a:off x="684213" y="2852738"/>
            <a:ext cx="8135937" cy="396875"/>
            <a:chOff x="431" y="1797"/>
            <a:chExt cx="5125" cy="250"/>
          </a:xfrm>
        </p:grpSpPr>
        <p:sp>
          <p:nvSpPr>
            <p:cNvPr id="526356" name="Rectangle 20"/>
            <p:cNvSpPr>
              <a:spLocks noChangeArrowheads="1"/>
            </p:cNvSpPr>
            <p:nvPr/>
          </p:nvSpPr>
          <p:spPr bwMode="auto">
            <a:xfrm>
              <a:off x="2154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3106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26358" name="Rectangle 22"/>
            <p:cNvSpPr>
              <a:spLocks noChangeArrowheads="1"/>
            </p:cNvSpPr>
            <p:nvPr/>
          </p:nvSpPr>
          <p:spPr bwMode="auto">
            <a:xfrm>
              <a:off x="431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5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endParaRPr lang="en-US" altLang="zh-CN" sz="2000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26413" name="Group 77"/>
          <p:cNvGrpSpPr>
            <a:grpSpLocks/>
          </p:cNvGrpSpPr>
          <p:nvPr/>
        </p:nvGrpSpPr>
        <p:grpSpPr bwMode="auto">
          <a:xfrm>
            <a:off x="684213" y="3105150"/>
            <a:ext cx="8135937" cy="396875"/>
            <a:chOff x="431" y="1956"/>
            <a:chExt cx="5125" cy="250"/>
          </a:xfrm>
        </p:grpSpPr>
        <p:sp>
          <p:nvSpPr>
            <p:cNvPr id="526360" name="Rectangle 24"/>
            <p:cNvSpPr>
              <a:spLocks noChangeArrowheads="1"/>
            </p:cNvSpPr>
            <p:nvPr/>
          </p:nvSpPr>
          <p:spPr bwMode="auto">
            <a:xfrm>
              <a:off x="2154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1" name="Rectangle 25"/>
            <p:cNvSpPr>
              <a:spLocks noChangeArrowheads="1"/>
            </p:cNvSpPr>
            <p:nvPr/>
          </p:nvSpPr>
          <p:spPr bwMode="auto">
            <a:xfrm>
              <a:off x="3106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26362" name="Rectangle 26"/>
            <p:cNvSpPr>
              <a:spLocks noChangeArrowheads="1"/>
            </p:cNvSpPr>
            <p:nvPr/>
          </p:nvSpPr>
          <p:spPr bwMode="auto">
            <a:xfrm>
              <a:off x="431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3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  <p:grpSp>
        <p:nvGrpSpPr>
          <p:cNvPr id="526414" name="Group 78"/>
          <p:cNvGrpSpPr>
            <a:grpSpLocks/>
          </p:cNvGrpSpPr>
          <p:nvPr/>
        </p:nvGrpSpPr>
        <p:grpSpPr bwMode="auto">
          <a:xfrm>
            <a:off x="684213" y="3355975"/>
            <a:ext cx="8135937" cy="396875"/>
            <a:chOff x="431" y="2114"/>
            <a:chExt cx="5125" cy="250"/>
          </a:xfrm>
        </p:grpSpPr>
        <p:sp>
          <p:nvSpPr>
            <p:cNvPr id="526364" name="Rectangle 28"/>
            <p:cNvSpPr>
              <a:spLocks noChangeArrowheads="1"/>
            </p:cNvSpPr>
            <p:nvPr/>
          </p:nvSpPr>
          <p:spPr bwMode="auto">
            <a:xfrm>
              <a:off x="2154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5" name="Rectangle 29"/>
            <p:cNvSpPr>
              <a:spLocks noChangeArrowheads="1"/>
            </p:cNvSpPr>
            <p:nvPr/>
          </p:nvSpPr>
          <p:spPr bwMode="auto">
            <a:xfrm>
              <a:off x="3106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r2,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6366" name="Rectangle 30"/>
            <p:cNvSpPr>
              <a:spLocks noChangeArrowheads="1"/>
            </p:cNvSpPr>
            <p:nvPr/>
          </p:nvSpPr>
          <p:spPr bwMode="auto">
            <a:xfrm>
              <a:off x="431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2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  <p:grpSp>
        <p:nvGrpSpPr>
          <p:cNvPr id="526415" name="Group 79"/>
          <p:cNvGrpSpPr>
            <a:grpSpLocks/>
          </p:cNvGrpSpPr>
          <p:nvPr/>
        </p:nvGrpSpPr>
        <p:grpSpPr bwMode="auto">
          <a:xfrm>
            <a:off x="684213" y="3609975"/>
            <a:ext cx="7956550" cy="396875"/>
            <a:chOff x="431" y="2274"/>
            <a:chExt cx="5012" cy="250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2154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9" name="Rectangle 33"/>
            <p:cNvSpPr>
              <a:spLocks noChangeArrowheads="1"/>
            </p:cNvSpPr>
            <p:nvPr/>
          </p:nvSpPr>
          <p:spPr bwMode="auto">
            <a:xfrm>
              <a:off x="3106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s7</a:t>
              </a:r>
            </a:p>
          </p:txBody>
        </p:sp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431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526416" name="Group 80"/>
          <p:cNvGrpSpPr>
            <a:grpSpLocks/>
          </p:cNvGrpSpPr>
          <p:nvPr/>
        </p:nvGrpSpPr>
        <p:grpSpPr bwMode="auto">
          <a:xfrm>
            <a:off x="684213" y="3860800"/>
            <a:ext cx="7956550" cy="396875"/>
            <a:chOff x="431" y="2432"/>
            <a:chExt cx="5012" cy="250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>
              <a:off x="2154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73" name="Rectangle 37"/>
            <p:cNvSpPr>
              <a:spLocks noChangeArrowheads="1"/>
            </p:cNvSpPr>
            <p:nvPr/>
          </p:nvSpPr>
          <p:spPr bwMode="auto">
            <a:xfrm>
              <a:off x="3106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</a:p>
          </p:txBody>
        </p:sp>
        <p:sp>
          <p:nvSpPr>
            <p:cNvPr id="526374" name="Rectangle 38"/>
            <p:cNvSpPr>
              <a:spLocks noChangeArrowheads="1"/>
            </p:cNvSpPr>
            <p:nvPr/>
          </p:nvSpPr>
          <p:spPr bwMode="auto">
            <a:xfrm>
              <a:off x="431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526417" name="Group 81"/>
          <p:cNvGrpSpPr>
            <a:grpSpLocks/>
          </p:cNvGrpSpPr>
          <p:nvPr/>
        </p:nvGrpSpPr>
        <p:grpSpPr bwMode="auto">
          <a:xfrm>
            <a:off x="684213" y="4113213"/>
            <a:ext cx="8135937" cy="396875"/>
            <a:chOff x="431" y="2591"/>
            <a:chExt cx="5125" cy="250"/>
          </a:xfrm>
        </p:grpSpPr>
        <p:sp>
          <p:nvSpPr>
            <p:cNvPr id="526376" name="Rectangle 40"/>
            <p:cNvSpPr>
              <a:spLocks noChangeArrowheads="1"/>
            </p:cNvSpPr>
            <p:nvPr/>
          </p:nvSpPr>
          <p:spPr bwMode="auto">
            <a:xfrm>
              <a:off x="2154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77" name="Rectangle 41"/>
            <p:cNvSpPr>
              <a:spLocks noChangeArrowheads="1"/>
            </p:cNvSpPr>
            <p:nvPr/>
          </p:nvSpPr>
          <p:spPr bwMode="auto">
            <a:xfrm>
              <a:off x="3106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26378" name="Rectangle 42"/>
            <p:cNvSpPr>
              <a:spLocks noChangeArrowheads="1"/>
            </p:cNvSpPr>
            <p:nvPr/>
          </p:nvSpPr>
          <p:spPr bwMode="auto">
            <a:xfrm>
              <a:off x="431" y="2591"/>
              <a:ext cx="145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5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26418" name="Group 82"/>
          <p:cNvGrpSpPr>
            <a:grpSpLocks/>
          </p:cNvGrpSpPr>
          <p:nvPr/>
        </p:nvGrpSpPr>
        <p:grpSpPr bwMode="auto">
          <a:xfrm>
            <a:off x="684213" y="4400550"/>
            <a:ext cx="8280400" cy="396875"/>
            <a:chOff x="431" y="2772"/>
            <a:chExt cx="5216" cy="250"/>
          </a:xfrm>
        </p:grpSpPr>
        <p:sp>
          <p:nvSpPr>
            <p:cNvPr id="526380" name="Rectangle 44"/>
            <p:cNvSpPr>
              <a:spLocks noChangeArrowheads="1"/>
            </p:cNvSpPr>
            <p:nvPr/>
          </p:nvSpPr>
          <p:spPr bwMode="auto">
            <a:xfrm>
              <a:off x="2154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1" name="Rectangle 45"/>
            <p:cNvSpPr>
              <a:spLocks noChangeArrowheads="1"/>
            </p:cNvSpPr>
            <p:nvPr/>
          </p:nvSpPr>
          <p:spPr bwMode="auto">
            <a:xfrm>
              <a:off x="3106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526382" name="Rectangle 46"/>
            <p:cNvSpPr>
              <a:spLocks noChangeArrowheads="1"/>
            </p:cNvSpPr>
            <p:nvPr/>
          </p:nvSpPr>
          <p:spPr bwMode="auto">
            <a:xfrm>
              <a:off x="431" y="2772"/>
              <a:ext cx="154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3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526419" name="Group 83"/>
          <p:cNvGrpSpPr>
            <a:grpSpLocks/>
          </p:cNvGrpSpPr>
          <p:nvPr/>
        </p:nvGrpSpPr>
        <p:grpSpPr bwMode="auto">
          <a:xfrm>
            <a:off x="684213" y="4687888"/>
            <a:ext cx="8207375" cy="396875"/>
            <a:chOff x="431" y="2953"/>
            <a:chExt cx="5170" cy="250"/>
          </a:xfrm>
        </p:grpSpPr>
        <p:sp>
          <p:nvSpPr>
            <p:cNvPr id="526384" name="Rectangle 48"/>
            <p:cNvSpPr>
              <a:spLocks noChangeArrowheads="1"/>
            </p:cNvSpPr>
            <p:nvPr/>
          </p:nvSpPr>
          <p:spPr bwMode="auto">
            <a:xfrm>
              <a:off x="2154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5" name="Rectangle 49"/>
            <p:cNvSpPr>
              <a:spLocks noChangeArrowheads="1"/>
            </p:cNvSpPr>
            <p:nvPr/>
          </p:nvSpPr>
          <p:spPr bwMode="auto">
            <a:xfrm>
              <a:off x="3106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s8</a:t>
              </a:r>
            </a:p>
          </p:txBody>
        </p:sp>
        <p:sp>
          <p:nvSpPr>
            <p:cNvPr id="526386" name="Rectangle 50"/>
            <p:cNvSpPr>
              <a:spLocks noChangeArrowheads="1"/>
            </p:cNvSpPr>
            <p:nvPr/>
          </p:nvSpPr>
          <p:spPr bwMode="auto">
            <a:xfrm>
              <a:off x="431" y="2953"/>
              <a:ext cx="13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  <p:grpSp>
        <p:nvGrpSpPr>
          <p:cNvPr id="526420" name="Group 84"/>
          <p:cNvGrpSpPr>
            <a:grpSpLocks/>
          </p:cNvGrpSpPr>
          <p:nvPr/>
        </p:nvGrpSpPr>
        <p:grpSpPr bwMode="auto">
          <a:xfrm>
            <a:off x="684213" y="4976813"/>
            <a:ext cx="8207375" cy="396875"/>
            <a:chOff x="431" y="3135"/>
            <a:chExt cx="5170" cy="250"/>
          </a:xfrm>
        </p:grpSpPr>
        <p:sp>
          <p:nvSpPr>
            <p:cNvPr id="526388" name="Rectangle 52"/>
            <p:cNvSpPr>
              <a:spLocks noChangeArrowheads="1"/>
            </p:cNvSpPr>
            <p:nvPr/>
          </p:nvSpPr>
          <p:spPr bwMode="auto">
            <a:xfrm>
              <a:off x="2154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9" name="Rectangle 53"/>
            <p:cNvSpPr>
              <a:spLocks noChangeArrowheads="1"/>
            </p:cNvSpPr>
            <p:nvPr/>
          </p:nvSpPr>
          <p:spPr bwMode="auto">
            <a:xfrm>
              <a:off x="3106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s6</a:t>
              </a:r>
            </a:p>
          </p:txBody>
        </p:sp>
        <p:sp>
          <p:nvSpPr>
            <p:cNvPr id="526390" name="Rectangle 54"/>
            <p:cNvSpPr>
              <a:spLocks noChangeArrowheads="1"/>
            </p:cNvSpPr>
            <p:nvPr/>
          </p:nvSpPr>
          <p:spPr bwMode="auto">
            <a:xfrm>
              <a:off x="431" y="3135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526421" name="Group 85"/>
          <p:cNvGrpSpPr>
            <a:grpSpLocks/>
          </p:cNvGrpSpPr>
          <p:nvPr/>
        </p:nvGrpSpPr>
        <p:grpSpPr bwMode="auto">
          <a:xfrm>
            <a:off x="684213" y="5264150"/>
            <a:ext cx="8353425" cy="396875"/>
            <a:chOff x="431" y="3316"/>
            <a:chExt cx="5262" cy="250"/>
          </a:xfrm>
        </p:grpSpPr>
        <p:sp>
          <p:nvSpPr>
            <p:cNvPr id="526392" name="Rectangle 56"/>
            <p:cNvSpPr>
              <a:spLocks noChangeArrowheads="1"/>
            </p:cNvSpPr>
            <p:nvPr/>
          </p:nvSpPr>
          <p:spPr bwMode="auto">
            <a:xfrm>
              <a:off x="2154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393" name="Rectangle 57"/>
            <p:cNvSpPr>
              <a:spLocks noChangeArrowheads="1"/>
            </p:cNvSpPr>
            <p:nvPr/>
          </p:nvSpPr>
          <p:spPr bwMode="auto">
            <a:xfrm>
              <a:off x="3106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6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r7,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</a:p>
          </p:txBody>
        </p:sp>
        <p:sp>
          <p:nvSpPr>
            <p:cNvPr id="526394" name="Rectangle 58"/>
            <p:cNvSpPr>
              <a:spLocks noChangeArrowheads="1"/>
            </p:cNvSpPr>
            <p:nvPr/>
          </p:nvSpPr>
          <p:spPr bwMode="auto">
            <a:xfrm>
              <a:off x="431" y="3316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6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</p:grpSp>
      <p:grpSp>
        <p:nvGrpSpPr>
          <p:cNvPr id="526422" name="Group 86"/>
          <p:cNvGrpSpPr>
            <a:grpSpLocks/>
          </p:cNvGrpSpPr>
          <p:nvPr/>
        </p:nvGrpSpPr>
        <p:grpSpPr bwMode="auto">
          <a:xfrm>
            <a:off x="684213" y="5553075"/>
            <a:ext cx="8424862" cy="396875"/>
            <a:chOff x="431" y="3498"/>
            <a:chExt cx="5307" cy="250"/>
          </a:xfrm>
        </p:grpSpPr>
        <p:sp>
          <p:nvSpPr>
            <p:cNvPr id="526396" name="Rectangle 60"/>
            <p:cNvSpPr>
              <a:spLocks noChangeArrowheads="1"/>
            </p:cNvSpPr>
            <p:nvPr/>
          </p:nvSpPr>
          <p:spPr bwMode="auto">
            <a:xfrm>
              <a:off x="2154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397" name="Rectangle 61"/>
            <p:cNvSpPr>
              <a:spLocks noChangeArrowheads="1"/>
            </p:cNvSpPr>
            <p:nvPr/>
          </p:nvSpPr>
          <p:spPr bwMode="auto">
            <a:xfrm>
              <a:off x="3106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r3,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526398" name="Rectangle 62"/>
            <p:cNvSpPr>
              <a:spLocks noChangeArrowheads="1"/>
            </p:cNvSpPr>
            <p:nvPr/>
          </p:nvSpPr>
          <p:spPr bwMode="auto">
            <a:xfrm>
              <a:off x="431" y="3498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526424" name="Group 88"/>
          <p:cNvGrpSpPr>
            <a:grpSpLocks/>
          </p:cNvGrpSpPr>
          <p:nvPr/>
        </p:nvGrpSpPr>
        <p:grpSpPr bwMode="auto">
          <a:xfrm>
            <a:off x="684213" y="6127750"/>
            <a:ext cx="8207375" cy="396875"/>
            <a:chOff x="431" y="3860"/>
            <a:chExt cx="5170" cy="250"/>
          </a:xfrm>
        </p:grpSpPr>
        <p:sp>
          <p:nvSpPr>
            <p:cNvPr id="526404" name="Rectangle 68"/>
            <p:cNvSpPr>
              <a:spLocks noChangeArrowheads="1"/>
            </p:cNvSpPr>
            <p:nvPr/>
          </p:nvSpPr>
          <p:spPr bwMode="auto">
            <a:xfrm>
              <a:off x="2154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405" name="Rectangle 69"/>
            <p:cNvSpPr>
              <a:spLocks noChangeArrowheads="1"/>
            </p:cNvSpPr>
            <p:nvPr/>
          </p:nvSpPr>
          <p:spPr bwMode="auto">
            <a:xfrm>
              <a:off x="3106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acc</a:t>
              </a:r>
            </a:p>
          </p:txBody>
        </p:sp>
        <p:sp>
          <p:nvSpPr>
            <p:cNvPr id="526406" name="Rectangle 70"/>
            <p:cNvSpPr>
              <a:spLocks noChangeArrowheads="1"/>
            </p:cNvSpPr>
            <p:nvPr/>
          </p:nvSpPr>
          <p:spPr bwMode="auto">
            <a:xfrm>
              <a:off x="431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</p:grpSp>
      <p:sp>
        <p:nvSpPr>
          <p:cNvPr id="526407" name="Text Box 71"/>
          <p:cNvSpPr txBox="1">
            <a:spLocks noChangeArrowheads="1"/>
          </p:cNvSpPr>
          <p:nvPr/>
        </p:nvSpPr>
        <p:spPr bwMode="auto">
          <a:xfrm>
            <a:off x="395288" y="1052513"/>
            <a:ext cx="4464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带分析栈的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分析过程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输入串：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26408" name="Text Box 72"/>
          <p:cNvSpPr txBox="1">
            <a:spLocks noChangeArrowheads="1"/>
          </p:cNvSpPr>
          <p:nvPr/>
        </p:nvSpPr>
        <p:spPr bwMode="auto">
          <a:xfrm>
            <a:off x="4786313" y="1125538"/>
            <a:ext cx="42497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grpSp>
        <p:nvGrpSpPr>
          <p:cNvPr id="526423" name="Group 87"/>
          <p:cNvGrpSpPr>
            <a:grpSpLocks/>
          </p:cNvGrpSpPr>
          <p:nvPr/>
        </p:nvGrpSpPr>
        <p:grpSpPr bwMode="auto">
          <a:xfrm>
            <a:off x="684213" y="5840413"/>
            <a:ext cx="8353425" cy="396875"/>
            <a:chOff x="431" y="3679"/>
            <a:chExt cx="5262" cy="250"/>
          </a:xfrm>
        </p:grpSpPr>
        <p:sp>
          <p:nvSpPr>
            <p:cNvPr id="526400" name="Rectangle 64"/>
            <p:cNvSpPr>
              <a:spLocks noChangeArrowheads="1"/>
            </p:cNvSpPr>
            <p:nvPr/>
          </p:nvSpPr>
          <p:spPr bwMode="auto">
            <a:xfrm>
              <a:off x="2154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3106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r1,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6409" name="Rectangle 73"/>
            <p:cNvSpPr>
              <a:spLocks noChangeArrowheads="1"/>
            </p:cNvSpPr>
            <p:nvPr/>
          </p:nvSpPr>
          <p:spPr bwMode="auto">
            <a:xfrm>
              <a:off x="431" y="3679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2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2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55650" y="1333500"/>
            <a:ext cx="7920038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如何获得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四种分析方法分别讨论</a:t>
            </a:r>
          </a:p>
        </p:txBody>
      </p:sp>
      <p:sp>
        <p:nvSpPr>
          <p:cNvPr id="52736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70413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增广文法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>
                <a:latin typeface="+mn-lt"/>
                <a:ea typeface="华文楷体" panose="02010600040101010101" pitchFamily="2" charset="-122"/>
              </a:rPr>
              <a:t>augmented grammar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对于文法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增加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如下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S’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 i="1">
                <a:latin typeface="+mn-lt"/>
                <a:ea typeface="华文楷体" panose="02010600040101010101" pitchFamily="2" charset="-122"/>
              </a:rPr>
              <a:t>S’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，得到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的增广文法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, S’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注：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增广文法等价于原文法；增广文法的开始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符号不会出现在任何产生式的右部</a:t>
            </a: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1044575" y="1341438"/>
            <a:ext cx="792003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viable prefix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对于文法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b="1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zh-CN" b="1" i="1" dirty="0">
                <a:latin typeface="+mn-lt"/>
                <a:ea typeface="华文楷体" panose="02010600040101010101" pitchFamily="2" charset="-122"/>
              </a:rPr>
              <a:t>S’ </a:t>
            </a:r>
            <a:r>
              <a:rPr lang="zh-CN" b="1" dirty="0">
                <a:latin typeface="+mn-lt"/>
                <a:ea typeface="华文楷体" panose="02010600040101010101" pitchFamily="2" charset="-122"/>
              </a:rPr>
              <a:t>是其增广</a:t>
            </a:r>
          </a:p>
          <a:p>
            <a:pPr lvl="2">
              <a:buFontTx/>
              <a:buNone/>
            </a:pPr>
            <a:r>
              <a:rPr lang="zh-CN" b="1" dirty="0">
                <a:latin typeface="+mn-lt"/>
                <a:ea typeface="华文楷体" panose="02010600040101010101" pitchFamily="2" charset="-122"/>
              </a:rPr>
              <a:t>   文法的开始符号（即有产生式 </a:t>
            </a:r>
            <a:r>
              <a:rPr lang="zh-CN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zh-CN" b="1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），且</a:t>
            </a:r>
          </a:p>
          <a:p>
            <a:pPr lvl="2">
              <a:buFontTx/>
              <a:buNone/>
            </a:pPr>
            <a:r>
              <a:rPr lang="zh-CN" altLang="en-US" sz="1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2">
              <a:buFontTx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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，即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句柄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则 </a:t>
            </a:r>
            <a:r>
              <a:rPr kumimoji="0"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αβ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的任何前缀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都是文法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的活前缀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注：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由于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，故 </a:t>
            </a:r>
            <a:r>
              <a:rPr kumimoji="0"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的活前缀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3051175" y="3925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87675" y="4244975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3556000" y="4933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3492500" y="5253038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900113" y="1265238"/>
            <a:ext cx="7272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活前缀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6516688" y="1916113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1247775" y="1916113"/>
            <a:ext cx="4837113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是一个右句型，其</a:t>
            </a:r>
          </a:p>
          <a:p>
            <a:pPr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唯一的句柄为：</a:t>
            </a: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所以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的任何前缀都是文法</a:t>
            </a:r>
          </a:p>
          <a:p>
            <a:pPr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的活前缀：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右句型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的唯一的句柄为：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所以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的任何前缀都是文法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的活前缀：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755650" y="1357313"/>
            <a:ext cx="820896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活前缀与句柄的关系</a:t>
            </a:r>
          </a:p>
          <a:p>
            <a:pPr>
              <a:buClrTx/>
              <a:buFont typeface="Wingdings" pitchFamily="2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一个活前缀是某一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右句型的前缀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，它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不超过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该右句型的  </a:t>
            </a:r>
          </a:p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    某个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已含有该句柄的全部符号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，表明该句柄对应的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已出现在栈顶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活前缀只含该句柄的一部分符号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，表明该句柄对应的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2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的右部子串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已出现在栈顶，期待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从输入串中看到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2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推导出的符号串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活前缀不含有该句柄的任何符号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，此时期待从输入串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中看到该句柄对应的产生式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的右部所推导出的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900113" y="1481138"/>
            <a:ext cx="799306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lang="en-US" altLang="zh-CN" sz="2800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每个上下文无关文法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kumimoji="0"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都对应一个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kumimoji="0" lang="en-US" altLang="zh-CN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kumimoji="0"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由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的增广文法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G’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直接构造其 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kumimoji="0" lang="en-US" altLang="zh-CN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kumimoji="0"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文法</a:t>
            </a:r>
            <a:r>
              <a:rPr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= (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P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 , S 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 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可以看</a:t>
            </a:r>
          </a:p>
          <a:p>
            <a:pPr lvl="2">
              <a:buFontTx/>
              <a:buNone/>
            </a:pP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   作一个字母表为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</a:rPr>
              <a:t>N </a:t>
            </a:r>
            <a:r>
              <a:rPr kumimoji="0" lang="en-US" altLang="zh-CN" b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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DFA</a:t>
            </a:r>
            <a:endParaRPr lang="en-US" altLang="zh-CN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自底向上分析举例</a:t>
            </a:r>
          </a:p>
        </p:txBody>
      </p:sp>
      <p:sp>
        <p:nvSpPr>
          <p:cNvPr id="4393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aaab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aaaAb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aaAb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aAb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aAB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AB  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 |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B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 | bB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1312863" y="2133600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的一个自底向上分析过程</a:t>
            </a:r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611188" y="1416050"/>
            <a:ext cx="84597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的状态是一个特殊的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item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一个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是在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右端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某一位置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有圆点的产生式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如，产生式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xyz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对应如下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.xyz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x.yz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xy.z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xyz.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圆点标志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着已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过的串与该产生式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匹配的位置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611188" y="1557338"/>
            <a:ext cx="8243887" cy="436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项目解析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设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G’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是文法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的增广文法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根据圆点所在的位置和圆点后是终结符还是非终结符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或为空，把项目分为以下几种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a,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待约项目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B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接受项目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.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7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7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8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611188" y="1416050"/>
            <a:ext cx="84248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的状态是一个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项目集的闭包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en-US" i="1"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的闭包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(I)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的算法：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function  CLOSURE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(I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{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J := I;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repeat  for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中的每个项目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 产生式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        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do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不在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中，则加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  </a:t>
            </a:r>
            <a:r>
              <a:rPr kumimoji="0" lang="zh-CN" altLang="zh-CN" sz="2000" b="1">
                <a:latin typeface="+mn-lt"/>
                <a:ea typeface="华文楷体" panose="02010600040101010101" pitchFamily="2" charset="-122"/>
              </a:rPr>
              <a:t>  </a:t>
            </a:r>
            <a:endParaRPr kumimoji="0" lang="zh-CN" altLang="en-US" sz="2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until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上一次循环不再有新项目加到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0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39750" y="1125538"/>
            <a:ext cx="84248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的初态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    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({S’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S})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6588125" y="3981450"/>
            <a:ext cx="2305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250825" y="3387725"/>
            <a:ext cx="619283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</a:t>
            </a:r>
          </a:p>
          <a:p>
            <a:pPr lvl="1"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</a:t>
            </a: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 E ),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7" grpId="0"/>
      <p:bldP spid="4731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58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9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0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1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611188" y="1592263"/>
            <a:ext cx="842486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的状态转移函数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 (I,X) = CLOSURE(J)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的状态（闭包的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项目集），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    文法符号，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J={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X.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|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.X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I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的初态出发，应用上述转移函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数，可逐步构造出完整的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842486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的所有状态的集合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所有状态的集合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可由如下算法计算：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C:= { CLOSURE ({S’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S})}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Repeat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For 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中每一项目集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和每一文法符号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Do  if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非空且不属于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      Then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把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放入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Until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不再增大</a:t>
            </a:r>
          </a:p>
        </p:txBody>
      </p:sp>
      <p:sp>
        <p:nvSpPr>
          <p:cNvPr id="5294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5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6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7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395288" y="1125538"/>
            <a:ext cx="6551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6877050" y="1125538"/>
            <a:ext cx="2016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900113" y="2276475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E’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900113" y="4724400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(.E)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3132138" y="23495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E’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76185" name="Text Box 25"/>
          <p:cNvSpPr txBox="1">
            <a:spLocks noChangeArrowheads="1"/>
          </p:cNvSpPr>
          <p:nvPr/>
        </p:nvSpPr>
        <p:spPr bwMode="auto">
          <a:xfrm>
            <a:off x="3132138" y="3322638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3132138" y="4005263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7" name="Text Box 27"/>
          <p:cNvSpPr txBox="1">
            <a:spLocks noChangeArrowheads="1"/>
          </p:cNvSpPr>
          <p:nvPr/>
        </p:nvSpPr>
        <p:spPr bwMode="auto">
          <a:xfrm>
            <a:off x="3132138" y="47244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(E.)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3059113" y="556418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9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0" name="Text Box 30"/>
          <p:cNvSpPr txBox="1">
            <a:spLocks noChangeArrowheads="1"/>
          </p:cNvSpPr>
          <p:nvPr/>
        </p:nvSpPr>
        <p:spPr bwMode="auto">
          <a:xfrm>
            <a:off x="5364163" y="3357563"/>
            <a:ext cx="1657350" cy="10763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E+.T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6191" name="Text Box 31"/>
          <p:cNvSpPr txBox="1">
            <a:spLocks noChangeArrowheads="1"/>
          </p:cNvSpPr>
          <p:nvPr/>
        </p:nvSpPr>
        <p:spPr bwMode="auto">
          <a:xfrm>
            <a:off x="5364163" y="5013325"/>
            <a:ext cx="1441450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(E).</a:t>
            </a:r>
          </a:p>
        </p:txBody>
      </p:sp>
      <p:sp>
        <p:nvSpPr>
          <p:cNvPr id="476192" name="Text Box 32"/>
          <p:cNvSpPr txBox="1">
            <a:spLocks noChangeArrowheads="1"/>
          </p:cNvSpPr>
          <p:nvPr/>
        </p:nvSpPr>
        <p:spPr bwMode="auto">
          <a:xfrm>
            <a:off x="5292725" y="558958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3" name="Text Box 33"/>
          <p:cNvSpPr txBox="1">
            <a:spLocks noChangeArrowheads="1"/>
          </p:cNvSpPr>
          <p:nvPr/>
        </p:nvSpPr>
        <p:spPr bwMode="auto">
          <a:xfrm>
            <a:off x="7596188" y="3644900"/>
            <a:ext cx="1296987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E+T. </a:t>
            </a:r>
          </a:p>
        </p:txBody>
      </p:sp>
      <p:sp>
        <p:nvSpPr>
          <p:cNvPr id="476194" name="Text Box 34"/>
          <p:cNvSpPr txBox="1">
            <a:spLocks noChangeArrowheads="1"/>
          </p:cNvSpPr>
          <p:nvPr/>
        </p:nvSpPr>
        <p:spPr bwMode="auto">
          <a:xfrm>
            <a:off x="7597775" y="470058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5" name="Text Box 35"/>
          <p:cNvSpPr txBox="1">
            <a:spLocks noChangeArrowheads="1"/>
          </p:cNvSpPr>
          <p:nvPr/>
        </p:nvSpPr>
        <p:spPr bwMode="auto">
          <a:xfrm>
            <a:off x="7380288" y="5419725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7" name="Line 37"/>
          <p:cNvSpPr>
            <a:spLocks noChangeShapeType="1"/>
          </p:cNvSpPr>
          <p:nvPr/>
        </p:nvSpPr>
        <p:spPr bwMode="auto">
          <a:xfrm>
            <a:off x="1692275" y="4005263"/>
            <a:ext cx="0" cy="7191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98" name="Rectangle 38"/>
          <p:cNvSpPr>
            <a:spLocks noChangeArrowheads="1"/>
          </p:cNvSpPr>
          <p:nvPr/>
        </p:nvSpPr>
        <p:spPr bwMode="auto">
          <a:xfrm>
            <a:off x="1423988" y="4111625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76199" name="Rectangle 39"/>
          <p:cNvSpPr>
            <a:spLocks noChangeArrowheads="1"/>
          </p:cNvSpPr>
          <p:nvPr/>
        </p:nvSpPr>
        <p:spPr bwMode="auto">
          <a:xfrm>
            <a:off x="2627313" y="2384425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76200" name="Rectangle 40"/>
          <p:cNvSpPr>
            <a:spLocks noChangeArrowheads="1"/>
          </p:cNvSpPr>
          <p:nvPr/>
        </p:nvSpPr>
        <p:spPr bwMode="auto">
          <a:xfrm>
            <a:off x="2627313" y="3141663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01" name="Rectangle 41"/>
          <p:cNvSpPr>
            <a:spLocks noChangeArrowheads="1"/>
          </p:cNvSpPr>
          <p:nvPr/>
        </p:nvSpPr>
        <p:spPr bwMode="auto">
          <a:xfrm>
            <a:off x="2733675" y="3789363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02" name="Line 42"/>
          <p:cNvSpPr>
            <a:spLocks noChangeShapeType="1"/>
          </p:cNvSpPr>
          <p:nvPr/>
        </p:nvSpPr>
        <p:spPr bwMode="auto">
          <a:xfrm>
            <a:off x="2555875" y="27082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3" name="Line 43"/>
          <p:cNvSpPr>
            <a:spLocks noChangeShapeType="1"/>
          </p:cNvSpPr>
          <p:nvPr/>
        </p:nvSpPr>
        <p:spPr bwMode="auto">
          <a:xfrm>
            <a:off x="2555875" y="35004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4" name="Line 44"/>
          <p:cNvSpPr>
            <a:spLocks noChangeShapeType="1"/>
          </p:cNvSpPr>
          <p:nvPr/>
        </p:nvSpPr>
        <p:spPr bwMode="auto">
          <a:xfrm>
            <a:off x="2555875" y="39338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5" name="Rectangle 45"/>
          <p:cNvSpPr>
            <a:spLocks noChangeArrowheads="1"/>
          </p:cNvSpPr>
          <p:nvPr/>
        </p:nvSpPr>
        <p:spPr bwMode="auto">
          <a:xfrm>
            <a:off x="2627313" y="4760913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76206" name="Line 46"/>
          <p:cNvSpPr>
            <a:spLocks noChangeShapeType="1"/>
          </p:cNvSpPr>
          <p:nvPr/>
        </p:nvSpPr>
        <p:spPr bwMode="auto">
          <a:xfrm>
            <a:off x="2555875" y="50847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7" name="Rectangle 47"/>
          <p:cNvSpPr>
            <a:spLocks noChangeArrowheads="1"/>
          </p:cNvSpPr>
          <p:nvPr/>
        </p:nvSpPr>
        <p:spPr bwMode="auto">
          <a:xfrm>
            <a:off x="2627313" y="5445125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08" name="Line 48"/>
          <p:cNvSpPr>
            <a:spLocks noChangeShapeType="1"/>
          </p:cNvSpPr>
          <p:nvPr/>
        </p:nvSpPr>
        <p:spPr bwMode="auto">
          <a:xfrm>
            <a:off x="2555875" y="58039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9" name="Rectangle 49"/>
          <p:cNvSpPr>
            <a:spLocks noChangeArrowheads="1"/>
          </p:cNvSpPr>
          <p:nvPr/>
        </p:nvSpPr>
        <p:spPr bwMode="auto">
          <a:xfrm>
            <a:off x="2627313" y="5876925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10" name="Line 50"/>
          <p:cNvSpPr>
            <a:spLocks noChangeShapeType="1"/>
          </p:cNvSpPr>
          <p:nvPr/>
        </p:nvSpPr>
        <p:spPr bwMode="auto">
          <a:xfrm>
            <a:off x="2555875" y="62357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15" name="Rectangle 55"/>
          <p:cNvSpPr>
            <a:spLocks noChangeArrowheads="1"/>
          </p:cNvSpPr>
          <p:nvPr/>
        </p:nvSpPr>
        <p:spPr bwMode="auto">
          <a:xfrm>
            <a:off x="539750" y="573405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76216" name="Rectangle 56"/>
          <p:cNvSpPr>
            <a:spLocks noChangeArrowheads="1"/>
          </p:cNvSpPr>
          <p:nvPr/>
        </p:nvSpPr>
        <p:spPr bwMode="auto">
          <a:xfrm>
            <a:off x="4965700" y="2924175"/>
            <a:ext cx="3337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>
            <a:off x="4787900" y="3068638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18" name="Rectangle 58"/>
          <p:cNvSpPr>
            <a:spLocks noChangeArrowheads="1"/>
          </p:cNvSpPr>
          <p:nvPr/>
        </p:nvSpPr>
        <p:spPr bwMode="auto">
          <a:xfrm>
            <a:off x="4932363" y="4832350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76219" name="Line 59"/>
          <p:cNvSpPr>
            <a:spLocks noChangeShapeType="1"/>
          </p:cNvSpPr>
          <p:nvPr/>
        </p:nvSpPr>
        <p:spPr bwMode="auto">
          <a:xfrm>
            <a:off x="4787900" y="52276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0" name="Rectangle 60"/>
          <p:cNvSpPr>
            <a:spLocks noChangeArrowheads="1"/>
          </p:cNvSpPr>
          <p:nvPr/>
        </p:nvSpPr>
        <p:spPr bwMode="auto">
          <a:xfrm>
            <a:off x="4965700" y="5300663"/>
            <a:ext cx="3337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76221" name="Line 61"/>
          <p:cNvSpPr>
            <a:spLocks noChangeShapeType="1"/>
          </p:cNvSpPr>
          <p:nvPr/>
        </p:nvSpPr>
        <p:spPr bwMode="auto">
          <a:xfrm>
            <a:off x="4787900" y="54451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2" name="Rectangle 62"/>
          <p:cNvSpPr>
            <a:spLocks noChangeArrowheads="1"/>
          </p:cNvSpPr>
          <p:nvPr/>
        </p:nvSpPr>
        <p:spPr bwMode="auto">
          <a:xfrm>
            <a:off x="7091363" y="3608388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23" name="Line 63"/>
          <p:cNvSpPr>
            <a:spLocks noChangeShapeType="1"/>
          </p:cNvSpPr>
          <p:nvPr/>
        </p:nvSpPr>
        <p:spPr bwMode="auto">
          <a:xfrm>
            <a:off x="7019925" y="39671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4" name="Rectangle 64"/>
          <p:cNvSpPr>
            <a:spLocks noChangeArrowheads="1"/>
          </p:cNvSpPr>
          <p:nvPr/>
        </p:nvSpPr>
        <p:spPr bwMode="auto">
          <a:xfrm>
            <a:off x="6948488" y="4724400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25" name="Line 65"/>
          <p:cNvSpPr>
            <a:spLocks noChangeShapeType="1"/>
          </p:cNvSpPr>
          <p:nvPr/>
        </p:nvSpPr>
        <p:spPr bwMode="auto">
          <a:xfrm>
            <a:off x="6588125" y="4437063"/>
            <a:ext cx="86360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6" name="Line 66"/>
          <p:cNvSpPr>
            <a:spLocks noChangeShapeType="1"/>
          </p:cNvSpPr>
          <p:nvPr/>
        </p:nvSpPr>
        <p:spPr bwMode="auto">
          <a:xfrm>
            <a:off x="7019925" y="4292600"/>
            <a:ext cx="647700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7" name="Rectangle 67"/>
          <p:cNvSpPr>
            <a:spLocks noChangeArrowheads="1"/>
          </p:cNvSpPr>
          <p:nvPr/>
        </p:nvSpPr>
        <p:spPr bwMode="auto">
          <a:xfrm>
            <a:off x="7092950" y="407670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" name="Arc 76">
            <a:extLst>
              <a:ext uri="{FF2B5EF4-FFF2-40B4-BE49-F238E27FC236}">
                <a16:creationId xmlns:a16="http://schemas.microsoft.com/office/drawing/2014/main" id="{EE674D24-33AC-4B33-9588-0A8662BE2781}"/>
              </a:ext>
            </a:extLst>
          </p:cNvPr>
          <p:cNvSpPr>
            <a:spLocks/>
          </p:cNvSpPr>
          <p:nvPr/>
        </p:nvSpPr>
        <p:spPr bwMode="auto">
          <a:xfrm flipH="1">
            <a:off x="611361" y="609329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" name="Arc 77">
            <a:extLst>
              <a:ext uri="{FF2B5EF4-FFF2-40B4-BE49-F238E27FC236}">
                <a16:creationId xmlns:a16="http://schemas.microsoft.com/office/drawing/2014/main" id="{D5027BBD-DEA1-4305-8B19-5EDB9E1CDF19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11361" y="63822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Arc 78">
            <a:extLst>
              <a:ext uri="{FF2B5EF4-FFF2-40B4-BE49-F238E27FC236}">
                <a16:creationId xmlns:a16="http://schemas.microsoft.com/office/drawing/2014/main" id="{5965FCC7-1BDE-4476-94FA-360C954CC70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98699" y="63822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7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7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1" grpId="0" animBg="1"/>
      <p:bldP spid="476183" grpId="0" animBg="1"/>
      <p:bldP spid="476184" grpId="0" animBg="1"/>
      <p:bldP spid="476185" grpId="0" animBg="1"/>
      <p:bldP spid="476186" grpId="0" animBg="1"/>
      <p:bldP spid="476187" grpId="0" animBg="1"/>
      <p:bldP spid="476188" grpId="0"/>
      <p:bldP spid="476189" grpId="0"/>
      <p:bldP spid="476190" grpId="0" animBg="1"/>
      <p:bldP spid="476191" grpId="0" animBg="1"/>
      <p:bldP spid="476192" grpId="0"/>
      <p:bldP spid="476193" grpId="0" animBg="1"/>
      <p:bldP spid="476194" grpId="0"/>
      <p:bldP spid="476195" grpId="0"/>
      <p:bldP spid="476197" grpId="0" animBg="1"/>
      <p:bldP spid="476198" grpId="0"/>
      <p:bldP spid="476199" grpId="0"/>
      <p:bldP spid="476200" grpId="0"/>
      <p:bldP spid="476201" grpId="0"/>
      <p:bldP spid="476202" grpId="0" animBg="1"/>
      <p:bldP spid="476203" grpId="0" animBg="1"/>
      <p:bldP spid="476204" grpId="0" animBg="1"/>
      <p:bldP spid="476205" grpId="0"/>
      <p:bldP spid="476206" grpId="0" animBg="1"/>
      <p:bldP spid="476207" grpId="0"/>
      <p:bldP spid="476208" grpId="0" animBg="1"/>
      <p:bldP spid="476209" grpId="0"/>
      <p:bldP spid="476210" grpId="0" animBg="1"/>
      <p:bldP spid="476215" grpId="0"/>
      <p:bldP spid="476216" grpId="0"/>
      <p:bldP spid="476217" grpId="0" animBg="1"/>
      <p:bldP spid="476218" grpId="0"/>
      <p:bldP spid="476219" grpId="0" animBg="1"/>
      <p:bldP spid="476219" grpId="1" animBg="1"/>
      <p:bldP spid="476220" grpId="0"/>
      <p:bldP spid="476221" grpId="0" animBg="1"/>
      <p:bldP spid="476222" grpId="0"/>
      <p:bldP spid="476223" grpId="0" animBg="1"/>
      <p:bldP spid="476224" grpId="0"/>
      <p:bldP spid="476225" grpId="0" animBg="1"/>
      <p:bldP spid="476226" grpId="0" animBg="1"/>
      <p:bldP spid="476227" grpId="0"/>
      <p:bldP spid="53" grpId="0" animBg="1"/>
      <p:bldP spid="54" grpId="0" animBg="1"/>
      <p:bldP spid="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481138"/>
            <a:ext cx="79930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的语言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结论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可以看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作一个字母表为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 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所有状态都是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终态；严格地说，还应该有一个死状态，它不是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终态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.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可以证明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该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的语言是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的所有活前缀的集合</a:t>
            </a:r>
          </a:p>
          <a:p>
            <a:pPr lvl="2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（证明略）</a:t>
            </a:r>
          </a:p>
          <a:p>
            <a:pPr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由此可知，对任何句型，我们不会错过任何可归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约的句柄，或者说不会错过任何最右推导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160740"/>
            <a:ext cx="799306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进一步理解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每个状态对应于增广文法的一个活前缀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从初态经这一活前缀可达该状态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该状态中所有项目针对这一活前缀均是有效的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注：对一个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000" b="1" kern="100" dirty="0"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如果存在最右推导 </a:t>
            </a:r>
            <a:endParaRPr lang="en-US" altLang="zh-CN" sz="2000" b="1" kern="100" dirty="0"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b="1" i="1" kern="100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       S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*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Aw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endParaRPr lang="en-US" altLang="zh-CN" sz="2000" b="1" kern="100" dirty="0"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b="1" kern="100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我们称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2000" b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项目</a:t>
            </a:r>
            <a:r>
              <a:rPr lang="en-US" altLang="zh-CN" sz="2000" b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.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针对活前缀</a:t>
            </a:r>
            <a:r>
              <a:rPr lang="en-US" altLang="zh-CN" sz="2000" b="1" i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是有效的</a:t>
            </a:r>
            <a:r>
              <a:rPr lang="zh-CN" altLang="zh-CN" sz="2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000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valid</a:t>
            </a:r>
            <a:r>
              <a:rPr lang="zh-CN" altLang="zh-CN" sz="2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rgbClr val="990099"/>
              </a:solidFill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dirty="0">
              <a:solidFill>
                <a:srgbClr val="990099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000" b="1" kern="100" dirty="0">
                <a:ea typeface="华文楷体" panose="02010600040101010101" pitchFamily="2" charset="-122"/>
                <a:cs typeface="Arial" panose="020B0604020202020204" pitchFamily="34" charset="0"/>
              </a:rPr>
              <a:t>因此，该状态中若有项目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A’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，则一定有</a:t>
            </a:r>
            <a:endParaRPr lang="en-US" altLang="zh-CN" sz="2000" b="1" kern="100" dirty="0"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b="1" i="1" kern="100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       S</a:t>
            </a:r>
            <a:r>
              <a:rPr lang="en-US" altLang="zh-CN" sz="2000" b="1" i="1" kern="100" dirty="0">
                <a:ea typeface="华文楷体" panose="0201060004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*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kern="100" dirty="0" err="1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="1" i="1" kern="100" dirty="0" err="1">
                <a:ea typeface="华文楷体" panose="0201060004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b="1" i="1" kern="100" dirty="0" err="1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 , </a:t>
            </a: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且该活前缀是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endParaRPr lang="en-US" altLang="zh-CN" sz="2000" dirty="0">
              <a:solidFill>
                <a:srgbClr val="990099"/>
              </a:solidFill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dirty="0">
              <a:solidFill>
                <a:srgbClr val="990099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所有针对这一活前缀有效的项目均隶属于该状态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（上述结论的证明超出本课程范围）</a:t>
            </a:r>
          </a:p>
        </p:txBody>
      </p:sp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181978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7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7199" name="Text Box 15"/>
          <p:cNvSpPr txBox="1">
            <a:spLocks noChangeArrowheads="1"/>
          </p:cNvSpPr>
          <p:nvPr/>
        </p:nvSpPr>
        <p:spPr bwMode="auto">
          <a:xfrm>
            <a:off x="539750" y="1268413"/>
            <a:ext cx="8353425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，令状态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的栈顶状态为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；令含有项目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的状态为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因此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</a:p>
          <a:p>
            <a:pPr lvl="1">
              <a:buFont typeface="Symbol" pitchFamily="18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为初态。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表项和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GOTO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表项可按如下方法构 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造：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 (I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a)= 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en-US" altLang="en-US" sz="2000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sz="2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α.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那么，对任何终结符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a]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为“用</a:t>
            </a:r>
          </a:p>
          <a:p>
            <a:pPr lvl="1"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产生式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其中，假定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第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个产生式；</a:t>
            </a: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endParaRPr kumimoji="0" lang="zh-CN" altLang="en-US" sz="80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为“接受”，简记为“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 (I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A)= 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971550" y="2276475"/>
            <a:ext cx="7848600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在每一步归约中，选择哪一个产生式以及匹配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哪一个位置上的子串都可能是非确定的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这些非确定性导致分析过程会有很高的复杂性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684213" y="14097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自底向上分析中的非确定性</a:t>
            </a:r>
          </a:p>
        </p:txBody>
      </p:sp>
      <p:sp>
        <p:nvSpPr>
          <p:cNvPr id="17819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755650" y="1125538"/>
            <a:ext cx="496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E’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827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4" name="AutoShape 6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81" name="Line 73"/>
          <p:cNvSpPr>
            <a:spLocks noChangeShapeType="1"/>
          </p:cNvSpPr>
          <p:nvPr/>
        </p:nvSpPr>
        <p:spPr bwMode="auto">
          <a:xfrm>
            <a:off x="6372225" y="2601913"/>
            <a:ext cx="0" cy="38512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478360" name="Group 152"/>
          <p:cNvGrpSpPr>
            <a:grpSpLocks/>
          </p:cNvGrpSpPr>
          <p:nvPr/>
        </p:nvGrpSpPr>
        <p:grpSpPr bwMode="auto">
          <a:xfrm>
            <a:off x="1223963" y="2565400"/>
            <a:ext cx="6948487" cy="3927475"/>
            <a:chOff x="771" y="1616"/>
            <a:chExt cx="4377" cy="2474"/>
          </a:xfrm>
        </p:grpSpPr>
        <p:sp>
          <p:nvSpPr>
            <p:cNvPr id="478276" name="Line 68"/>
            <p:cNvSpPr>
              <a:spLocks noChangeShapeType="1"/>
            </p:cNvSpPr>
            <p:nvPr/>
          </p:nvSpPr>
          <p:spPr bwMode="auto">
            <a:xfrm>
              <a:off x="1292" y="1866"/>
              <a:ext cx="38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77" name="Text Box 69"/>
            <p:cNvSpPr txBox="1">
              <a:spLocks noChangeArrowheads="1"/>
            </p:cNvSpPr>
            <p:nvPr/>
          </p:nvSpPr>
          <p:spPr bwMode="auto">
            <a:xfrm>
              <a:off x="794" y="1639"/>
              <a:ext cx="5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栈顶状态</a:t>
              </a:r>
            </a:p>
          </p:txBody>
        </p:sp>
        <p:sp>
          <p:nvSpPr>
            <p:cNvPr id="478278" name="Text Box 70"/>
            <p:cNvSpPr txBox="1">
              <a:spLocks noChangeArrowheads="1"/>
            </p:cNvSpPr>
            <p:nvPr/>
          </p:nvSpPr>
          <p:spPr bwMode="auto">
            <a:xfrm>
              <a:off x="2363" y="1616"/>
              <a:ext cx="7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ACTION</a:t>
              </a:r>
            </a:p>
          </p:txBody>
        </p:sp>
        <p:sp>
          <p:nvSpPr>
            <p:cNvPr id="478279" name="Text Box 71"/>
            <p:cNvSpPr txBox="1">
              <a:spLocks noChangeArrowheads="1"/>
            </p:cNvSpPr>
            <p:nvPr/>
          </p:nvSpPr>
          <p:spPr bwMode="auto">
            <a:xfrm>
              <a:off x="4310" y="1616"/>
              <a:ext cx="7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GOTO</a:t>
              </a:r>
            </a:p>
          </p:txBody>
        </p:sp>
        <p:sp>
          <p:nvSpPr>
            <p:cNvPr id="478280" name="Line 72"/>
            <p:cNvSpPr>
              <a:spLocks noChangeShapeType="1"/>
            </p:cNvSpPr>
            <p:nvPr/>
          </p:nvSpPr>
          <p:spPr bwMode="auto">
            <a:xfrm>
              <a:off x="1292" y="1639"/>
              <a:ext cx="0" cy="242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82" name="Line 74"/>
            <p:cNvSpPr>
              <a:spLocks noChangeShapeType="1"/>
            </p:cNvSpPr>
            <p:nvPr/>
          </p:nvSpPr>
          <p:spPr bwMode="auto">
            <a:xfrm>
              <a:off x="771" y="2093"/>
              <a:ext cx="437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84" name="Rectangle 76"/>
            <p:cNvSpPr>
              <a:spLocks noChangeArrowheads="1"/>
            </p:cNvSpPr>
            <p:nvPr/>
          </p:nvSpPr>
          <p:spPr bwMode="auto">
            <a:xfrm>
              <a:off x="1501" y="1821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478286" name="Rectangle 78"/>
            <p:cNvSpPr>
              <a:spLocks noChangeArrowheads="1"/>
            </p:cNvSpPr>
            <p:nvPr/>
          </p:nvSpPr>
          <p:spPr bwMode="auto">
            <a:xfrm>
              <a:off x="2033" y="1821"/>
              <a:ext cx="22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78287" name="Rectangle 79"/>
            <p:cNvSpPr>
              <a:spLocks noChangeArrowheads="1"/>
            </p:cNvSpPr>
            <p:nvPr/>
          </p:nvSpPr>
          <p:spPr bwMode="auto">
            <a:xfrm>
              <a:off x="2609" y="1821"/>
              <a:ext cx="18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</a:p>
          </p:txBody>
        </p:sp>
        <p:sp>
          <p:nvSpPr>
            <p:cNvPr id="478288" name="Rectangle 80"/>
            <p:cNvSpPr>
              <a:spLocks noChangeArrowheads="1"/>
            </p:cNvSpPr>
            <p:nvPr/>
          </p:nvSpPr>
          <p:spPr bwMode="auto">
            <a:xfrm>
              <a:off x="3167" y="1821"/>
              <a:ext cx="18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</a:p>
          </p:txBody>
        </p:sp>
        <p:sp>
          <p:nvSpPr>
            <p:cNvPr id="478289" name="Rectangle 81"/>
            <p:cNvSpPr>
              <a:spLocks noChangeArrowheads="1"/>
            </p:cNvSpPr>
            <p:nvPr/>
          </p:nvSpPr>
          <p:spPr bwMode="auto">
            <a:xfrm>
              <a:off x="3605" y="1821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#</a:t>
              </a:r>
            </a:p>
          </p:txBody>
        </p:sp>
        <p:sp>
          <p:nvSpPr>
            <p:cNvPr id="478290" name="Rectangle 82"/>
            <p:cNvSpPr>
              <a:spLocks noChangeArrowheads="1"/>
            </p:cNvSpPr>
            <p:nvPr/>
          </p:nvSpPr>
          <p:spPr bwMode="auto">
            <a:xfrm>
              <a:off x="4241" y="1821"/>
              <a:ext cx="24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478291" name="Rectangle 83"/>
            <p:cNvSpPr>
              <a:spLocks noChangeArrowheads="1"/>
            </p:cNvSpPr>
            <p:nvPr/>
          </p:nvSpPr>
          <p:spPr bwMode="auto">
            <a:xfrm>
              <a:off x="4618" y="1821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  <p:sp>
          <p:nvSpPr>
            <p:cNvPr id="478293" name="Rectangle 85"/>
            <p:cNvSpPr>
              <a:spLocks noChangeArrowheads="1"/>
            </p:cNvSpPr>
            <p:nvPr/>
          </p:nvSpPr>
          <p:spPr bwMode="auto">
            <a:xfrm>
              <a:off x="906" y="2091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478294" name="Rectangle 86"/>
            <p:cNvSpPr>
              <a:spLocks noChangeArrowheads="1"/>
            </p:cNvSpPr>
            <p:nvPr/>
          </p:nvSpPr>
          <p:spPr bwMode="auto">
            <a:xfrm>
              <a:off x="906" y="231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478295" name="Rectangle 87"/>
            <p:cNvSpPr>
              <a:spLocks noChangeArrowheads="1"/>
            </p:cNvSpPr>
            <p:nvPr/>
          </p:nvSpPr>
          <p:spPr bwMode="auto">
            <a:xfrm>
              <a:off x="906" y="2545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478296" name="Rectangle 88"/>
            <p:cNvSpPr>
              <a:spLocks noChangeArrowheads="1"/>
            </p:cNvSpPr>
            <p:nvPr/>
          </p:nvSpPr>
          <p:spPr bwMode="auto">
            <a:xfrm>
              <a:off x="906" y="277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478297" name="Rectangle 89"/>
            <p:cNvSpPr>
              <a:spLocks noChangeArrowheads="1"/>
            </p:cNvSpPr>
            <p:nvPr/>
          </p:nvSpPr>
          <p:spPr bwMode="auto">
            <a:xfrm>
              <a:off x="906" y="29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478298" name="Rectangle 90"/>
            <p:cNvSpPr>
              <a:spLocks noChangeArrowheads="1"/>
            </p:cNvSpPr>
            <p:nvPr/>
          </p:nvSpPr>
          <p:spPr bwMode="auto">
            <a:xfrm>
              <a:off x="906" y="3180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478299" name="Rectangle 91"/>
            <p:cNvSpPr>
              <a:spLocks noChangeArrowheads="1"/>
            </p:cNvSpPr>
            <p:nvPr/>
          </p:nvSpPr>
          <p:spPr bwMode="auto">
            <a:xfrm>
              <a:off x="906" y="3407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478300" name="Rectangle 92"/>
            <p:cNvSpPr>
              <a:spLocks noChangeArrowheads="1"/>
            </p:cNvSpPr>
            <p:nvPr/>
          </p:nvSpPr>
          <p:spPr bwMode="auto">
            <a:xfrm>
              <a:off x="906" y="3634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478301" name="Rectangle 93"/>
            <p:cNvSpPr>
              <a:spLocks noChangeArrowheads="1"/>
            </p:cNvSpPr>
            <p:nvPr/>
          </p:nvSpPr>
          <p:spPr bwMode="auto">
            <a:xfrm>
              <a:off x="906" y="383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478306" name="Rectangle 98"/>
          <p:cNvSpPr>
            <a:spLocks noChangeArrowheads="1"/>
          </p:cNvSpPr>
          <p:nvPr/>
        </p:nvSpPr>
        <p:spPr bwMode="auto">
          <a:xfrm>
            <a:off x="6767513" y="33178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8307" name="Rectangle 99"/>
          <p:cNvSpPr>
            <a:spLocks noChangeArrowheads="1"/>
          </p:cNvSpPr>
          <p:nvPr/>
        </p:nvSpPr>
        <p:spPr bwMode="auto">
          <a:xfrm>
            <a:off x="7380288" y="33178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78309" name="Rectangle 101"/>
          <p:cNvSpPr>
            <a:spLocks noChangeArrowheads="1"/>
          </p:cNvSpPr>
          <p:nvPr/>
        </p:nvSpPr>
        <p:spPr bwMode="auto">
          <a:xfrm>
            <a:off x="5648325" y="3679825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478310" name="Rectangle 102"/>
          <p:cNvSpPr>
            <a:spLocks noChangeArrowheads="1"/>
          </p:cNvSpPr>
          <p:nvPr/>
        </p:nvSpPr>
        <p:spPr bwMode="auto">
          <a:xfrm>
            <a:off x="3203575" y="3676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78312" name="Rectangle 104"/>
          <p:cNvSpPr>
            <a:spLocks noChangeArrowheads="1"/>
          </p:cNvSpPr>
          <p:nvPr/>
        </p:nvSpPr>
        <p:spPr bwMode="auto">
          <a:xfrm>
            <a:off x="3225800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3" name="Text Box 105"/>
          <p:cNvSpPr txBox="1">
            <a:spLocks noChangeArrowheads="1"/>
          </p:cNvSpPr>
          <p:nvPr/>
        </p:nvSpPr>
        <p:spPr bwMode="auto">
          <a:xfrm>
            <a:off x="3203575" y="1700213"/>
            <a:ext cx="475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E’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8314" name="Rectangle 106"/>
          <p:cNvSpPr>
            <a:spLocks noChangeArrowheads="1"/>
          </p:cNvSpPr>
          <p:nvPr/>
        </p:nvSpPr>
        <p:spPr bwMode="auto">
          <a:xfrm>
            <a:off x="4932363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5" name="Rectangle 107"/>
          <p:cNvSpPr>
            <a:spLocks noChangeArrowheads="1"/>
          </p:cNvSpPr>
          <p:nvPr/>
        </p:nvSpPr>
        <p:spPr bwMode="auto">
          <a:xfrm>
            <a:off x="5722938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6" name="Rectangle 108"/>
          <p:cNvSpPr>
            <a:spLocks noChangeArrowheads="1"/>
          </p:cNvSpPr>
          <p:nvPr/>
        </p:nvSpPr>
        <p:spPr bwMode="auto">
          <a:xfrm>
            <a:off x="3225800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7" name="Rectangle 109"/>
          <p:cNvSpPr>
            <a:spLocks noChangeArrowheads="1"/>
          </p:cNvSpPr>
          <p:nvPr/>
        </p:nvSpPr>
        <p:spPr bwMode="auto">
          <a:xfrm>
            <a:off x="4932363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8" name="Rectangle 110"/>
          <p:cNvSpPr>
            <a:spLocks noChangeArrowheads="1"/>
          </p:cNvSpPr>
          <p:nvPr/>
        </p:nvSpPr>
        <p:spPr bwMode="auto">
          <a:xfrm>
            <a:off x="5722938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9" name="Rectangle 111"/>
          <p:cNvSpPr>
            <a:spLocks noChangeArrowheads="1"/>
          </p:cNvSpPr>
          <p:nvPr/>
        </p:nvSpPr>
        <p:spPr bwMode="auto">
          <a:xfrm>
            <a:off x="4046538" y="33178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78321" name="Rectangle 113"/>
          <p:cNvSpPr>
            <a:spLocks noChangeArrowheads="1"/>
          </p:cNvSpPr>
          <p:nvPr/>
        </p:nvSpPr>
        <p:spPr bwMode="auto">
          <a:xfrm>
            <a:off x="2339975" y="33178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23" name="Rectangle 115"/>
          <p:cNvSpPr>
            <a:spLocks noChangeArrowheads="1"/>
          </p:cNvSpPr>
          <p:nvPr/>
        </p:nvSpPr>
        <p:spPr bwMode="auto">
          <a:xfrm>
            <a:off x="2339975" y="47244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24" name="Rectangle 116"/>
          <p:cNvSpPr>
            <a:spLocks noChangeArrowheads="1"/>
          </p:cNvSpPr>
          <p:nvPr/>
        </p:nvSpPr>
        <p:spPr bwMode="auto">
          <a:xfrm>
            <a:off x="4025900" y="47244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78325" name="Rectangle 117"/>
          <p:cNvSpPr>
            <a:spLocks noChangeArrowheads="1"/>
          </p:cNvSpPr>
          <p:nvPr/>
        </p:nvSpPr>
        <p:spPr bwMode="auto">
          <a:xfrm>
            <a:off x="6767513" y="4760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78326" name="Rectangle 118"/>
          <p:cNvSpPr>
            <a:spLocks noChangeArrowheads="1"/>
          </p:cNvSpPr>
          <p:nvPr/>
        </p:nvSpPr>
        <p:spPr bwMode="auto">
          <a:xfrm>
            <a:off x="7380288" y="4760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78329" name="Rectangle 121"/>
          <p:cNvSpPr>
            <a:spLocks noChangeArrowheads="1"/>
          </p:cNvSpPr>
          <p:nvPr/>
        </p:nvSpPr>
        <p:spPr bwMode="auto">
          <a:xfrm>
            <a:off x="3249613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78330" name="Rectangle 122"/>
          <p:cNvSpPr>
            <a:spLocks noChangeArrowheads="1"/>
          </p:cNvSpPr>
          <p:nvPr/>
        </p:nvSpPr>
        <p:spPr bwMode="auto">
          <a:xfrm>
            <a:off x="4956175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478333" name="Rectangle 125"/>
          <p:cNvSpPr>
            <a:spLocks noChangeArrowheads="1"/>
          </p:cNvSpPr>
          <p:nvPr/>
        </p:nvSpPr>
        <p:spPr bwMode="auto">
          <a:xfrm>
            <a:off x="2362200" y="54054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34" name="Rectangle 126"/>
          <p:cNvSpPr>
            <a:spLocks noChangeArrowheads="1"/>
          </p:cNvSpPr>
          <p:nvPr/>
        </p:nvSpPr>
        <p:spPr bwMode="auto">
          <a:xfrm>
            <a:off x="4048125" y="54054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  <a:endParaRPr lang="en-US" altLang="zh-CN" sz="2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8340" name="Rectangle 132"/>
          <p:cNvSpPr>
            <a:spLocks noChangeArrowheads="1"/>
          </p:cNvSpPr>
          <p:nvPr/>
        </p:nvSpPr>
        <p:spPr bwMode="auto">
          <a:xfrm>
            <a:off x="7380288" y="54451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78361" name="Rectangle 153"/>
          <p:cNvSpPr>
            <a:spLocks noChangeArrowheads="1"/>
          </p:cNvSpPr>
          <p:nvPr/>
        </p:nvSpPr>
        <p:spPr bwMode="auto">
          <a:xfrm>
            <a:off x="2339975" y="40401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62" name="Rectangle 154"/>
          <p:cNvSpPr>
            <a:spLocks noChangeArrowheads="1"/>
          </p:cNvSpPr>
          <p:nvPr/>
        </p:nvSpPr>
        <p:spPr bwMode="auto">
          <a:xfrm>
            <a:off x="4067175" y="40401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63" name="Rectangle 155"/>
          <p:cNvSpPr>
            <a:spLocks noChangeArrowheads="1"/>
          </p:cNvSpPr>
          <p:nvPr/>
        </p:nvSpPr>
        <p:spPr bwMode="auto">
          <a:xfrm>
            <a:off x="2339975" y="44005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64" name="Rectangle 156"/>
          <p:cNvSpPr>
            <a:spLocks noChangeArrowheads="1"/>
          </p:cNvSpPr>
          <p:nvPr/>
        </p:nvSpPr>
        <p:spPr bwMode="auto">
          <a:xfrm>
            <a:off x="4067175" y="44005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65" name="Rectangle 157"/>
          <p:cNvSpPr>
            <a:spLocks noChangeArrowheads="1"/>
          </p:cNvSpPr>
          <p:nvPr/>
        </p:nvSpPr>
        <p:spPr bwMode="auto">
          <a:xfrm>
            <a:off x="3225800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6" name="Rectangle 158"/>
          <p:cNvSpPr>
            <a:spLocks noChangeArrowheads="1"/>
          </p:cNvSpPr>
          <p:nvPr/>
        </p:nvSpPr>
        <p:spPr bwMode="auto">
          <a:xfrm>
            <a:off x="4932363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7" name="Rectangle 159"/>
          <p:cNvSpPr>
            <a:spLocks noChangeArrowheads="1"/>
          </p:cNvSpPr>
          <p:nvPr/>
        </p:nvSpPr>
        <p:spPr bwMode="auto">
          <a:xfrm>
            <a:off x="5722938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8" name="Rectangle 160"/>
          <p:cNvSpPr>
            <a:spLocks noChangeArrowheads="1"/>
          </p:cNvSpPr>
          <p:nvPr/>
        </p:nvSpPr>
        <p:spPr bwMode="auto">
          <a:xfrm>
            <a:off x="233997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9" name="Rectangle 161"/>
          <p:cNvSpPr>
            <a:spLocks noChangeArrowheads="1"/>
          </p:cNvSpPr>
          <p:nvPr/>
        </p:nvSpPr>
        <p:spPr bwMode="auto">
          <a:xfrm>
            <a:off x="406717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70" name="Rectangle 162"/>
          <p:cNvSpPr>
            <a:spLocks noChangeArrowheads="1"/>
          </p:cNvSpPr>
          <p:nvPr/>
        </p:nvSpPr>
        <p:spPr bwMode="auto">
          <a:xfrm>
            <a:off x="3249613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1" name="Rectangle 163"/>
          <p:cNvSpPr>
            <a:spLocks noChangeArrowheads="1"/>
          </p:cNvSpPr>
          <p:nvPr/>
        </p:nvSpPr>
        <p:spPr bwMode="auto">
          <a:xfrm>
            <a:off x="4956175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2" name="Rectangle 164"/>
          <p:cNvSpPr>
            <a:spLocks noChangeArrowheads="1"/>
          </p:cNvSpPr>
          <p:nvPr/>
        </p:nvSpPr>
        <p:spPr bwMode="auto">
          <a:xfrm>
            <a:off x="5746750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3" name="Rectangle 165"/>
          <p:cNvSpPr>
            <a:spLocks noChangeArrowheads="1"/>
          </p:cNvSpPr>
          <p:nvPr/>
        </p:nvSpPr>
        <p:spPr bwMode="auto">
          <a:xfrm>
            <a:off x="2363788" y="61277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4" name="Rectangle 166"/>
          <p:cNvSpPr>
            <a:spLocks noChangeArrowheads="1"/>
          </p:cNvSpPr>
          <p:nvPr/>
        </p:nvSpPr>
        <p:spPr bwMode="auto">
          <a:xfrm>
            <a:off x="4090988" y="61277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7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7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7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7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7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47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47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47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7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47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7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7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7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47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47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306" grpId="0"/>
      <p:bldP spid="478307" grpId="0"/>
      <p:bldP spid="478309" grpId="0"/>
      <p:bldP spid="478310" grpId="0"/>
      <p:bldP spid="478312" grpId="0"/>
      <p:bldP spid="478314" grpId="0"/>
      <p:bldP spid="478315" grpId="0"/>
      <p:bldP spid="478316" grpId="0"/>
      <p:bldP spid="478317" grpId="0"/>
      <p:bldP spid="478318" grpId="0"/>
      <p:bldP spid="478319" grpId="0"/>
      <p:bldP spid="478321" grpId="0"/>
      <p:bldP spid="478323" grpId="0"/>
      <p:bldP spid="478324" grpId="0"/>
      <p:bldP spid="478325" grpId="0"/>
      <p:bldP spid="478326" grpId="0"/>
      <p:bldP spid="478329" grpId="0"/>
      <p:bldP spid="478330" grpId="0"/>
      <p:bldP spid="478333" grpId="0"/>
      <p:bldP spid="478334" grpId="0"/>
      <p:bldP spid="478340" grpId="0"/>
      <p:bldP spid="478361" grpId="0"/>
      <p:bldP spid="478362" grpId="0"/>
      <p:bldP spid="478363" grpId="0"/>
      <p:bldP spid="478364" grpId="0"/>
      <p:bldP spid="478365" grpId="0"/>
      <p:bldP spid="478366" grpId="0"/>
      <p:bldP spid="478367" grpId="0"/>
      <p:bldP spid="478368" grpId="0"/>
      <p:bldP spid="478369" grpId="0"/>
      <p:bldP spid="478370" grpId="0"/>
      <p:bldP spid="478371" grpId="0"/>
      <p:bldP spid="478372" grpId="0"/>
      <p:bldP spid="478373" grpId="0"/>
      <p:bldP spid="4783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51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2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3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4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5" name="Rectangle 2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9256" name="Text Box 24"/>
          <p:cNvSpPr txBox="1">
            <a:spLocks noChangeArrowheads="1"/>
          </p:cNvSpPr>
          <p:nvPr/>
        </p:nvSpPr>
        <p:spPr bwMode="auto">
          <a:xfrm>
            <a:off x="539750" y="1427163"/>
            <a:ext cx="8424863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重定义，则称它为文法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的一张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并称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为一个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中，每个状态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（闭包项目集）都满足：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不同时含有移进项目和归约项目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不含有两个以上归约项目</a:t>
            </a: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7" name="Rectangle 1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129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755650" y="1196975"/>
            <a:ext cx="8208963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）分析的局限性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满足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要求的文法不多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如：文法中含有产生式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通常会遇到问题，对应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的项目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是归约项目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容易引起移进归约冲突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将会看到，对上述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）文法的例子作很小的扩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充就会变成非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）文法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只根据栈顶的当前状态确定下一步动作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根据栈顶状态，就可确定进行移进还是归约：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ACTION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表同一行中，不会既有移进又有归约；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同一行中，归约动作同时存在且都是一样的   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38" name="Rectangle 34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233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3" name="Text Box 39"/>
          <p:cNvSpPr txBox="1">
            <a:spLocks noChangeArrowheads="1"/>
          </p:cNvSpPr>
          <p:nvPr/>
        </p:nvSpPr>
        <p:spPr bwMode="auto">
          <a:xfrm>
            <a:off x="827088" y="1196975"/>
            <a:ext cx="79930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）的文法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验证如下文法不是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</a:t>
            </a: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4" name="Text Box 40"/>
          <p:cNvSpPr txBox="1">
            <a:spLocks noChangeArrowheads="1"/>
          </p:cNvSpPr>
          <p:nvPr/>
        </p:nvSpPr>
        <p:spPr bwMode="auto">
          <a:xfrm>
            <a:off x="1619250" y="2592388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482345" name="Text Box 41"/>
          <p:cNvSpPr txBox="1">
            <a:spLocks noChangeArrowheads="1"/>
          </p:cNvSpPr>
          <p:nvPr/>
        </p:nvSpPr>
        <p:spPr bwMode="auto">
          <a:xfrm>
            <a:off x="4716463" y="2636838"/>
            <a:ext cx="33845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3369" name="Text Box 41"/>
          <p:cNvSpPr txBox="1">
            <a:spLocks noChangeArrowheads="1"/>
          </p:cNvSpPr>
          <p:nvPr/>
        </p:nvSpPr>
        <p:spPr bwMode="auto">
          <a:xfrm>
            <a:off x="468313" y="1052513"/>
            <a:ext cx="65516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验证文法</a:t>
            </a:r>
            <a:r>
              <a:rPr kumimoji="0"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构造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76" name="Text Box 48"/>
          <p:cNvSpPr txBox="1">
            <a:spLocks noChangeArrowheads="1"/>
          </p:cNvSpPr>
          <p:nvPr/>
        </p:nvSpPr>
        <p:spPr bwMode="auto">
          <a:xfrm>
            <a:off x="682625" y="2192338"/>
            <a:ext cx="1512888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378" name="Text Box 50"/>
          <p:cNvSpPr txBox="1">
            <a:spLocks noChangeArrowheads="1"/>
          </p:cNvSpPr>
          <p:nvPr/>
        </p:nvSpPr>
        <p:spPr bwMode="auto">
          <a:xfrm>
            <a:off x="2843213" y="6018213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1187450" y="5084763"/>
            <a:ext cx="100806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611188" y="62928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390" name="Line 62"/>
          <p:cNvSpPr>
            <a:spLocks noChangeShapeType="1"/>
          </p:cNvSpPr>
          <p:nvPr/>
        </p:nvSpPr>
        <p:spPr bwMode="auto">
          <a:xfrm>
            <a:off x="5724525" y="28527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5" name="Line 67"/>
          <p:cNvSpPr>
            <a:spLocks noChangeShapeType="1"/>
          </p:cNvSpPr>
          <p:nvPr/>
        </p:nvSpPr>
        <p:spPr bwMode="auto">
          <a:xfrm>
            <a:off x="4356100" y="6597650"/>
            <a:ext cx="22320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6" name="Line 68"/>
          <p:cNvSpPr>
            <a:spLocks noChangeShapeType="1"/>
          </p:cNvSpPr>
          <p:nvPr/>
        </p:nvSpPr>
        <p:spPr bwMode="auto">
          <a:xfrm>
            <a:off x="2195513" y="29972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8" name="Rectangle 70"/>
          <p:cNvSpPr>
            <a:spLocks noChangeArrowheads="1"/>
          </p:cNvSpPr>
          <p:nvPr/>
        </p:nvSpPr>
        <p:spPr bwMode="auto">
          <a:xfrm>
            <a:off x="2195513" y="53006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83407" name="Rectangle 79"/>
          <p:cNvSpPr>
            <a:spLocks noChangeArrowheads="1"/>
          </p:cNvSpPr>
          <p:nvPr/>
        </p:nvSpPr>
        <p:spPr bwMode="auto">
          <a:xfrm>
            <a:off x="2555875" y="39338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08" name="Rectangle 80"/>
          <p:cNvSpPr>
            <a:spLocks noChangeArrowheads="1"/>
          </p:cNvSpPr>
          <p:nvPr/>
        </p:nvSpPr>
        <p:spPr bwMode="auto">
          <a:xfrm>
            <a:off x="4427538" y="63023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83409" name="Line 81"/>
          <p:cNvSpPr>
            <a:spLocks noChangeShapeType="1"/>
          </p:cNvSpPr>
          <p:nvPr/>
        </p:nvSpPr>
        <p:spPr bwMode="auto">
          <a:xfrm>
            <a:off x="2051050" y="4581525"/>
            <a:ext cx="792163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2843213" y="2192338"/>
            <a:ext cx="1655762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5435600" y="2201863"/>
            <a:ext cx="14414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(E.)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5507038" y="33575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(E).</a:t>
            </a: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900113" y="5716588"/>
            <a:ext cx="11525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2843213" y="5010150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</a:t>
            </a:r>
            <a:endParaRPr kumimoji="0" lang="en-US" altLang="zh-CN" sz="1800" b="1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6588125" y="4868863"/>
            <a:ext cx="1511300" cy="18399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E+.T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859338" y="4581525"/>
            <a:ext cx="1439862" cy="1290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83427" name="Text Box 99"/>
          <p:cNvSpPr txBox="1">
            <a:spLocks noChangeArrowheads="1"/>
          </p:cNvSpPr>
          <p:nvPr/>
        </p:nvSpPr>
        <p:spPr bwMode="auto">
          <a:xfrm>
            <a:off x="7308850" y="3930650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E+T.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T.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3428" name="Text Box 100"/>
          <p:cNvSpPr txBox="1">
            <a:spLocks noChangeArrowheads="1"/>
          </p:cNvSpPr>
          <p:nvPr/>
        </p:nvSpPr>
        <p:spPr bwMode="auto">
          <a:xfrm>
            <a:off x="5365750" y="4076700"/>
            <a:ext cx="1511300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</a:p>
        </p:txBody>
      </p:sp>
      <p:sp>
        <p:nvSpPr>
          <p:cNvPr id="483429" name="Line 101"/>
          <p:cNvSpPr>
            <a:spLocks noChangeShapeType="1"/>
          </p:cNvSpPr>
          <p:nvPr/>
        </p:nvSpPr>
        <p:spPr bwMode="auto">
          <a:xfrm>
            <a:off x="2195513" y="4221163"/>
            <a:ext cx="647700" cy="12239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0" name="Rectangle 102"/>
          <p:cNvSpPr>
            <a:spLocks noChangeArrowheads="1"/>
          </p:cNvSpPr>
          <p:nvPr/>
        </p:nvSpPr>
        <p:spPr bwMode="auto">
          <a:xfrm>
            <a:off x="2195513" y="4141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31" name="Rectangle 103"/>
          <p:cNvSpPr>
            <a:spLocks noChangeArrowheads="1"/>
          </p:cNvSpPr>
          <p:nvPr/>
        </p:nvSpPr>
        <p:spPr bwMode="auto">
          <a:xfrm>
            <a:off x="2411413" y="2630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32" name="Line 104"/>
          <p:cNvSpPr>
            <a:spLocks noChangeShapeType="1"/>
          </p:cNvSpPr>
          <p:nvPr/>
        </p:nvSpPr>
        <p:spPr bwMode="auto">
          <a:xfrm>
            <a:off x="1620838" y="4581525"/>
            <a:ext cx="0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3" name="Rectangle 105"/>
          <p:cNvSpPr>
            <a:spLocks noChangeArrowheads="1"/>
          </p:cNvSpPr>
          <p:nvPr/>
        </p:nvSpPr>
        <p:spPr bwMode="auto">
          <a:xfrm>
            <a:off x="15478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34" name="Line 106"/>
          <p:cNvSpPr>
            <a:spLocks noChangeShapeType="1"/>
          </p:cNvSpPr>
          <p:nvPr/>
        </p:nvSpPr>
        <p:spPr bwMode="auto">
          <a:xfrm>
            <a:off x="1044575" y="4581525"/>
            <a:ext cx="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5" name="Rectangle 107"/>
          <p:cNvSpPr>
            <a:spLocks noChangeArrowheads="1"/>
          </p:cNvSpPr>
          <p:nvPr/>
        </p:nvSpPr>
        <p:spPr bwMode="auto">
          <a:xfrm>
            <a:off x="971550" y="46466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36" name="Line 108"/>
          <p:cNvSpPr>
            <a:spLocks noChangeShapeType="1"/>
          </p:cNvSpPr>
          <p:nvPr/>
        </p:nvSpPr>
        <p:spPr bwMode="auto">
          <a:xfrm>
            <a:off x="757238" y="4581525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7" name="Rectangle 109"/>
          <p:cNvSpPr>
            <a:spLocks noChangeArrowheads="1"/>
          </p:cNvSpPr>
          <p:nvPr/>
        </p:nvSpPr>
        <p:spPr bwMode="auto">
          <a:xfrm>
            <a:off x="4683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38" name="Line 110"/>
          <p:cNvSpPr>
            <a:spLocks noChangeShapeType="1"/>
          </p:cNvSpPr>
          <p:nvPr/>
        </p:nvSpPr>
        <p:spPr bwMode="auto">
          <a:xfrm>
            <a:off x="4356100" y="5373688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9" name="Rectangle 111"/>
          <p:cNvSpPr>
            <a:spLocks noChangeArrowheads="1"/>
          </p:cNvSpPr>
          <p:nvPr/>
        </p:nvSpPr>
        <p:spPr bwMode="auto">
          <a:xfrm>
            <a:off x="4427538" y="5078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83440" name="Line 112"/>
          <p:cNvSpPr>
            <a:spLocks noChangeShapeType="1"/>
          </p:cNvSpPr>
          <p:nvPr/>
        </p:nvSpPr>
        <p:spPr bwMode="auto">
          <a:xfrm>
            <a:off x="4500563" y="24288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1" name="Rectangle 113"/>
          <p:cNvSpPr>
            <a:spLocks noChangeArrowheads="1"/>
          </p:cNvSpPr>
          <p:nvPr/>
        </p:nvSpPr>
        <p:spPr bwMode="auto">
          <a:xfrm>
            <a:off x="4787900" y="21336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83443" name="Rectangle 115"/>
          <p:cNvSpPr>
            <a:spLocks noChangeArrowheads="1"/>
          </p:cNvSpPr>
          <p:nvPr/>
        </p:nvSpPr>
        <p:spPr bwMode="auto">
          <a:xfrm>
            <a:off x="5148263" y="256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83444" name="Line 116"/>
          <p:cNvSpPr>
            <a:spLocks noChangeShapeType="1"/>
          </p:cNvSpPr>
          <p:nvPr/>
        </p:nvSpPr>
        <p:spPr bwMode="auto">
          <a:xfrm>
            <a:off x="4500563" y="278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6" name="Rectangle 118"/>
          <p:cNvSpPr>
            <a:spLocks noChangeArrowheads="1"/>
          </p:cNvSpPr>
          <p:nvPr/>
        </p:nvSpPr>
        <p:spPr bwMode="auto">
          <a:xfrm>
            <a:off x="4643438" y="249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47" name="Rectangle 119"/>
          <p:cNvSpPr>
            <a:spLocks noChangeArrowheads="1"/>
          </p:cNvSpPr>
          <p:nvPr/>
        </p:nvSpPr>
        <p:spPr bwMode="auto">
          <a:xfrm>
            <a:off x="5148263" y="29178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83448" name="Line 120"/>
          <p:cNvSpPr>
            <a:spLocks noChangeShapeType="1"/>
          </p:cNvSpPr>
          <p:nvPr/>
        </p:nvSpPr>
        <p:spPr bwMode="auto">
          <a:xfrm>
            <a:off x="4500563" y="3133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9" name="Rectangle 121"/>
          <p:cNvSpPr>
            <a:spLocks noChangeArrowheads="1"/>
          </p:cNvSpPr>
          <p:nvPr/>
        </p:nvSpPr>
        <p:spPr bwMode="auto">
          <a:xfrm>
            <a:off x="4643438" y="28448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50" name="Rectangle 122"/>
          <p:cNvSpPr>
            <a:spLocks noChangeArrowheads="1"/>
          </p:cNvSpPr>
          <p:nvPr/>
        </p:nvSpPr>
        <p:spPr bwMode="auto">
          <a:xfrm>
            <a:off x="5148263" y="32781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>
            <a:off x="4500563" y="34940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2" name="Rectangle 124"/>
          <p:cNvSpPr>
            <a:spLocks noChangeArrowheads="1"/>
          </p:cNvSpPr>
          <p:nvPr/>
        </p:nvSpPr>
        <p:spPr bwMode="auto">
          <a:xfrm>
            <a:off x="4643438" y="32051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53" name="Rectangle 125"/>
          <p:cNvSpPr>
            <a:spLocks noChangeArrowheads="1"/>
          </p:cNvSpPr>
          <p:nvPr/>
        </p:nvSpPr>
        <p:spPr bwMode="auto">
          <a:xfrm>
            <a:off x="5148263" y="36385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>
            <a:off x="4500563" y="38544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5" name="Rectangle 127"/>
          <p:cNvSpPr>
            <a:spLocks noChangeArrowheads="1"/>
          </p:cNvSpPr>
          <p:nvPr/>
        </p:nvSpPr>
        <p:spPr bwMode="auto">
          <a:xfrm>
            <a:off x="4643438" y="35655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56" name="Rectangle 128"/>
          <p:cNvSpPr>
            <a:spLocks noChangeArrowheads="1"/>
          </p:cNvSpPr>
          <p:nvPr/>
        </p:nvSpPr>
        <p:spPr bwMode="auto">
          <a:xfrm>
            <a:off x="5722938" y="28527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83457" name="Line 129"/>
          <p:cNvSpPr>
            <a:spLocks noChangeShapeType="1"/>
          </p:cNvSpPr>
          <p:nvPr/>
        </p:nvSpPr>
        <p:spPr bwMode="auto">
          <a:xfrm>
            <a:off x="6156325" y="2852738"/>
            <a:ext cx="0" cy="2889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8" name="Rectangle 130"/>
          <p:cNvSpPr>
            <a:spLocks noChangeArrowheads="1"/>
          </p:cNvSpPr>
          <p:nvPr/>
        </p:nvSpPr>
        <p:spPr bwMode="auto">
          <a:xfrm>
            <a:off x="6804025" y="29241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483459" name="Line 131"/>
          <p:cNvSpPr>
            <a:spLocks noChangeShapeType="1"/>
          </p:cNvSpPr>
          <p:nvPr/>
        </p:nvSpPr>
        <p:spPr bwMode="auto">
          <a:xfrm>
            <a:off x="6156325" y="31416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0" name="Rectangle 132"/>
          <p:cNvSpPr>
            <a:spLocks noChangeArrowheads="1"/>
          </p:cNvSpPr>
          <p:nvPr/>
        </p:nvSpPr>
        <p:spPr bwMode="auto">
          <a:xfrm>
            <a:off x="6299200" y="28527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83461" name="Line 133"/>
          <p:cNvSpPr>
            <a:spLocks noChangeShapeType="1"/>
          </p:cNvSpPr>
          <p:nvPr/>
        </p:nvSpPr>
        <p:spPr bwMode="auto">
          <a:xfrm flipH="1">
            <a:off x="5157788" y="4221163"/>
            <a:ext cx="206375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2" name="Rectangle 134"/>
          <p:cNvSpPr>
            <a:spLocks noChangeArrowheads="1"/>
          </p:cNvSpPr>
          <p:nvPr/>
        </p:nvSpPr>
        <p:spPr bwMode="auto">
          <a:xfrm>
            <a:off x="4932363" y="4221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63" name="Line 135"/>
          <p:cNvSpPr>
            <a:spLocks noChangeShapeType="1"/>
          </p:cNvSpPr>
          <p:nvPr/>
        </p:nvSpPr>
        <p:spPr bwMode="auto">
          <a:xfrm>
            <a:off x="50800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4" name="Rectangle 136"/>
          <p:cNvSpPr>
            <a:spLocks noChangeArrowheads="1"/>
          </p:cNvSpPr>
          <p:nvPr/>
        </p:nvSpPr>
        <p:spPr bwMode="auto">
          <a:xfrm>
            <a:off x="5075238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69" name="Rectangle 141"/>
          <p:cNvSpPr>
            <a:spLocks noChangeArrowheads="1"/>
          </p:cNvSpPr>
          <p:nvPr/>
        </p:nvSpPr>
        <p:spPr bwMode="auto">
          <a:xfrm>
            <a:off x="49323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83470" name="Line 142"/>
          <p:cNvSpPr>
            <a:spLocks noChangeShapeType="1"/>
          </p:cNvSpPr>
          <p:nvPr/>
        </p:nvSpPr>
        <p:spPr bwMode="auto">
          <a:xfrm>
            <a:off x="55118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1" name="Rectangle 143"/>
          <p:cNvSpPr>
            <a:spLocks noChangeArrowheads="1"/>
          </p:cNvSpPr>
          <p:nvPr/>
        </p:nvSpPr>
        <p:spPr bwMode="auto">
          <a:xfrm>
            <a:off x="54356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72" name="Rectangle 144"/>
          <p:cNvSpPr>
            <a:spLocks noChangeArrowheads="1"/>
          </p:cNvSpPr>
          <p:nvPr/>
        </p:nvSpPr>
        <p:spPr bwMode="auto">
          <a:xfrm>
            <a:off x="53641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>
            <a:off x="59436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4" name="Rectangle 146"/>
          <p:cNvSpPr>
            <a:spLocks noChangeArrowheads="1"/>
          </p:cNvSpPr>
          <p:nvPr/>
        </p:nvSpPr>
        <p:spPr bwMode="auto">
          <a:xfrm>
            <a:off x="58674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75" name="Rectangle 147"/>
          <p:cNvSpPr>
            <a:spLocks noChangeArrowheads="1"/>
          </p:cNvSpPr>
          <p:nvPr/>
        </p:nvSpPr>
        <p:spPr bwMode="auto">
          <a:xfrm>
            <a:off x="57959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 flipH="1">
            <a:off x="7061200" y="4437063"/>
            <a:ext cx="24765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6875463" y="4508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8748713" y="53022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83479" name="Line 151"/>
          <p:cNvSpPr>
            <a:spLocks noChangeShapeType="1"/>
          </p:cNvSpPr>
          <p:nvPr/>
        </p:nvSpPr>
        <p:spPr bwMode="auto">
          <a:xfrm>
            <a:off x="8101013" y="55181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8243888" y="52292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8748713" y="56546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83482" name="Line 154"/>
          <p:cNvSpPr>
            <a:spLocks noChangeShapeType="1"/>
          </p:cNvSpPr>
          <p:nvPr/>
        </p:nvSpPr>
        <p:spPr bwMode="auto">
          <a:xfrm>
            <a:off x="8101013" y="58705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3" name="Rectangle 155"/>
          <p:cNvSpPr>
            <a:spLocks noChangeArrowheads="1"/>
          </p:cNvSpPr>
          <p:nvPr/>
        </p:nvSpPr>
        <p:spPr bwMode="auto">
          <a:xfrm>
            <a:off x="8243888" y="55181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84" name="Rectangle 156"/>
          <p:cNvSpPr>
            <a:spLocks noChangeArrowheads="1"/>
          </p:cNvSpPr>
          <p:nvPr/>
        </p:nvSpPr>
        <p:spPr bwMode="auto">
          <a:xfrm>
            <a:off x="8748713" y="60150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85" name="Line 157"/>
          <p:cNvSpPr>
            <a:spLocks noChangeShapeType="1"/>
          </p:cNvSpPr>
          <p:nvPr/>
        </p:nvSpPr>
        <p:spPr bwMode="auto">
          <a:xfrm>
            <a:off x="8101013" y="62309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6" name="Rectangle 158"/>
          <p:cNvSpPr>
            <a:spLocks noChangeArrowheads="1"/>
          </p:cNvSpPr>
          <p:nvPr/>
        </p:nvSpPr>
        <p:spPr bwMode="auto">
          <a:xfrm>
            <a:off x="8243888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87" name="Rectangle 159"/>
          <p:cNvSpPr>
            <a:spLocks noChangeArrowheads="1"/>
          </p:cNvSpPr>
          <p:nvPr/>
        </p:nvSpPr>
        <p:spPr bwMode="auto">
          <a:xfrm>
            <a:off x="8748713" y="637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88" name="Line 160"/>
          <p:cNvSpPr>
            <a:spLocks noChangeShapeType="1"/>
          </p:cNvSpPr>
          <p:nvPr/>
        </p:nvSpPr>
        <p:spPr bwMode="auto">
          <a:xfrm>
            <a:off x="8101013" y="659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9" name="Rectangle 161"/>
          <p:cNvSpPr>
            <a:spLocks noChangeArrowheads="1"/>
          </p:cNvSpPr>
          <p:nvPr/>
        </p:nvSpPr>
        <p:spPr bwMode="auto">
          <a:xfrm>
            <a:off x="8243888" y="630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90" name="Line 162"/>
          <p:cNvSpPr>
            <a:spLocks noChangeShapeType="1"/>
          </p:cNvSpPr>
          <p:nvPr/>
        </p:nvSpPr>
        <p:spPr bwMode="auto">
          <a:xfrm>
            <a:off x="8535988" y="458311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92" name="Rectangle 164"/>
          <p:cNvSpPr>
            <a:spLocks noChangeArrowheads="1"/>
          </p:cNvSpPr>
          <p:nvPr/>
        </p:nvSpPr>
        <p:spPr bwMode="auto">
          <a:xfrm>
            <a:off x="8388350" y="48768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83493" name="Rectangle 165"/>
          <p:cNvSpPr>
            <a:spLocks noChangeArrowheads="1"/>
          </p:cNvSpPr>
          <p:nvPr/>
        </p:nvSpPr>
        <p:spPr bwMode="auto">
          <a:xfrm>
            <a:off x="8494713" y="45751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83494" name="Text Box 166"/>
          <p:cNvSpPr txBox="1">
            <a:spLocks noChangeArrowheads="1"/>
          </p:cNvSpPr>
          <p:nvPr/>
        </p:nvSpPr>
        <p:spPr bwMode="auto">
          <a:xfrm>
            <a:off x="7092950" y="11255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86" name="Arc 76">
            <a:extLst>
              <a:ext uri="{FF2B5EF4-FFF2-40B4-BE49-F238E27FC236}">
                <a16:creationId xmlns:a16="http://schemas.microsoft.com/office/drawing/2014/main" id="{670E9D3A-04B1-4175-B67D-615CF18508FD}"/>
              </a:ext>
            </a:extLst>
          </p:cNvPr>
          <p:cNvSpPr>
            <a:spLocks/>
          </p:cNvSpPr>
          <p:nvPr/>
        </p:nvSpPr>
        <p:spPr bwMode="auto">
          <a:xfrm flipH="1">
            <a:off x="2555577" y="429309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" name="Arc 77">
            <a:extLst>
              <a:ext uri="{FF2B5EF4-FFF2-40B4-BE49-F238E27FC236}">
                <a16:creationId xmlns:a16="http://schemas.microsoft.com/office/drawing/2014/main" id="{2E42656E-EDE8-4A0B-A188-E954A42C42B9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555577" y="45820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" name="Arc 78">
            <a:extLst>
              <a:ext uri="{FF2B5EF4-FFF2-40B4-BE49-F238E27FC236}">
                <a16:creationId xmlns:a16="http://schemas.microsoft.com/office/drawing/2014/main" id="{1148BE54-EF36-4BCE-A701-6ACE24E9003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42915" y="45820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8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8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8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8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8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8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8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8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8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8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8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8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8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8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8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8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8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8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8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8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8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8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8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8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8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8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8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8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8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8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8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8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8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8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8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8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8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8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48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48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8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48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4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8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48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48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8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6" grpId="0" animBg="1"/>
      <p:bldP spid="483378" grpId="0" animBg="1"/>
      <p:bldP spid="483379" grpId="0" animBg="1"/>
      <p:bldP spid="483380" grpId="0" animBg="1"/>
      <p:bldP spid="483390" grpId="0" animBg="1"/>
      <p:bldP spid="483395" grpId="0" animBg="1"/>
      <p:bldP spid="483396" grpId="0" animBg="1"/>
      <p:bldP spid="483398" grpId="0"/>
      <p:bldP spid="483407" grpId="0"/>
      <p:bldP spid="483408" grpId="0"/>
      <p:bldP spid="483409" grpId="0" animBg="1"/>
      <p:bldP spid="483420" grpId="0" animBg="1"/>
      <p:bldP spid="483421" grpId="0" animBg="1"/>
      <p:bldP spid="483422" grpId="0" animBg="1"/>
      <p:bldP spid="483423" grpId="0" animBg="1"/>
      <p:bldP spid="483424" grpId="0" animBg="1"/>
      <p:bldP spid="483425" grpId="0" animBg="1"/>
      <p:bldP spid="483426" grpId="0" animBg="1"/>
      <p:bldP spid="483427" grpId="0" animBg="1"/>
      <p:bldP spid="483428" grpId="0" animBg="1"/>
      <p:bldP spid="483429" grpId="0" animBg="1"/>
      <p:bldP spid="483430" grpId="0"/>
      <p:bldP spid="483431" grpId="0"/>
      <p:bldP spid="483432" grpId="0" animBg="1"/>
      <p:bldP spid="483433" grpId="0"/>
      <p:bldP spid="483434" grpId="0" animBg="1"/>
      <p:bldP spid="483435" grpId="0"/>
      <p:bldP spid="483436" grpId="0" animBg="1"/>
      <p:bldP spid="483437" grpId="0"/>
      <p:bldP spid="483438" grpId="0" animBg="1"/>
      <p:bldP spid="483439" grpId="0"/>
      <p:bldP spid="483440" grpId="0" animBg="1"/>
      <p:bldP spid="483441" grpId="0"/>
      <p:bldP spid="483443" grpId="0"/>
      <p:bldP spid="483444" grpId="0" animBg="1"/>
      <p:bldP spid="483446" grpId="0"/>
      <p:bldP spid="483447" grpId="0"/>
      <p:bldP spid="483448" grpId="0" animBg="1"/>
      <p:bldP spid="483449" grpId="0"/>
      <p:bldP spid="483450" grpId="0"/>
      <p:bldP spid="483451" grpId="0" animBg="1"/>
      <p:bldP spid="483452" grpId="0"/>
      <p:bldP spid="483453" grpId="0"/>
      <p:bldP spid="483454" grpId="0" animBg="1"/>
      <p:bldP spid="483455" grpId="0"/>
      <p:bldP spid="483456" grpId="0"/>
      <p:bldP spid="483457" grpId="0" animBg="1"/>
      <p:bldP spid="483458" grpId="0"/>
      <p:bldP spid="483459" grpId="0" animBg="1"/>
      <p:bldP spid="483460" grpId="0"/>
      <p:bldP spid="483461" grpId="0" animBg="1"/>
      <p:bldP spid="483462" grpId="0"/>
      <p:bldP spid="483463" grpId="0" animBg="1"/>
      <p:bldP spid="483464" grpId="0"/>
      <p:bldP spid="483469" grpId="0"/>
      <p:bldP spid="483470" grpId="0" animBg="1"/>
      <p:bldP spid="483471" grpId="0"/>
      <p:bldP spid="483472" grpId="0"/>
      <p:bldP spid="483473" grpId="0" animBg="1"/>
      <p:bldP spid="483474" grpId="0"/>
      <p:bldP spid="483475" grpId="0"/>
      <p:bldP spid="483476" grpId="0" animBg="1"/>
      <p:bldP spid="483477" grpId="0"/>
      <p:bldP spid="483478" grpId="0"/>
      <p:bldP spid="483479" grpId="0" animBg="1"/>
      <p:bldP spid="483480" grpId="0"/>
      <p:bldP spid="483481" grpId="0"/>
      <p:bldP spid="483482" grpId="0" animBg="1"/>
      <p:bldP spid="483483" grpId="0"/>
      <p:bldP spid="483484" grpId="0"/>
      <p:bldP spid="483485" grpId="0" animBg="1"/>
      <p:bldP spid="483486" grpId="0"/>
      <p:bldP spid="483487" grpId="0"/>
      <p:bldP spid="483488" grpId="0" animBg="1"/>
      <p:bldP spid="483489" grpId="0"/>
      <p:bldP spid="483490" grpId="0" animBg="1"/>
      <p:bldP spid="483492" grpId="0"/>
      <p:bldP spid="483493" grpId="0"/>
      <p:bldP spid="86" grpId="0" animBg="1"/>
      <p:bldP spid="87" grpId="0" animBg="1"/>
      <p:bldP spid="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52645" name="Text Box 37"/>
          <p:cNvSpPr txBox="1">
            <a:spLocks noChangeArrowheads="1"/>
          </p:cNvSpPr>
          <p:nvPr/>
        </p:nvSpPr>
        <p:spPr bwMode="auto">
          <a:xfrm>
            <a:off x="682625" y="1189038"/>
            <a:ext cx="61214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验证文法</a:t>
            </a:r>
            <a:r>
              <a:rPr kumimoji="0" lang="en-US" altLang="zh-CN" sz="32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从前一页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可以发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现如下两个状态（项目集）存在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移进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</p:txBody>
      </p:sp>
      <p:sp>
        <p:nvSpPr>
          <p:cNvPr id="452648" name="Text Box 40"/>
          <p:cNvSpPr txBox="1">
            <a:spLocks noChangeArrowheads="1"/>
          </p:cNvSpPr>
          <p:nvPr/>
        </p:nvSpPr>
        <p:spPr bwMode="auto">
          <a:xfrm>
            <a:off x="1547813" y="56578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+ T </a:t>
            </a:r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1547813" y="34607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4427538" y="3460750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+ 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52728" name="Text Box 120"/>
          <p:cNvSpPr txBox="1">
            <a:spLocks noChangeArrowheads="1"/>
          </p:cNvSpPr>
          <p:nvPr/>
        </p:nvSpPr>
        <p:spPr bwMode="auto">
          <a:xfrm>
            <a:off x="1116013" y="4503738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注意：由于 </a:t>
            </a:r>
            <a:r>
              <a:rPr lang="en-US" altLang="zh-CN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u="sng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b="1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接受项目，所以如下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状态不存在冲突</a:t>
            </a:r>
          </a:p>
        </p:txBody>
      </p:sp>
      <p:sp>
        <p:nvSpPr>
          <p:cNvPr id="45272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0" name="AutoShape 1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1" name="AutoShape 1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2" name="AutoShape 1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3" name="Text Box 125"/>
          <p:cNvSpPr txBox="1">
            <a:spLocks noChangeArrowheads="1"/>
          </p:cNvSpPr>
          <p:nvPr/>
        </p:nvSpPr>
        <p:spPr bwMode="auto">
          <a:xfrm>
            <a:off x="7092950" y="13414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8" grpId="0" animBg="1"/>
      <p:bldP spid="4527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80" name="Rectangle 2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2625" y="1350963"/>
            <a:ext cx="6121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向前查看一个符号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可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解决冲突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中，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= {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#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在如下存在移进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归约冲突的状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态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中，可以根据下一个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输入符号是否属于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来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决定是否进行归约，同时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可以根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据下一个输入符号是否为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来决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定是否移进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7092950" y="1412875"/>
            <a:ext cx="1979613" cy="2725738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1547813" y="5476875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4385" name="Text Box 33"/>
          <p:cNvSpPr txBox="1">
            <a:spLocks noChangeArrowheads="1"/>
          </p:cNvSpPr>
          <p:nvPr/>
        </p:nvSpPr>
        <p:spPr bwMode="auto">
          <a:xfrm>
            <a:off x="4427538" y="5476875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+ 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438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9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03" name="Rectangle 2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755650" y="1325563"/>
            <a:ext cx="792003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分析思想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向前查看一个符号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来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中移进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归约和归约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冲突的解决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根据下一个输入符号是否属于要归约的非终结符的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集来决定是否进行归约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如果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状态（项目集）中的所有归约项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约的非终结符的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集互不相交，则可以解决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冲突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如果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状态（项目集）中的所有归约项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约的非终结符的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与所有移进项目要移进的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符号集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互不相交，则可以解决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冲突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0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0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10" name="AutoShape 3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11" name="AutoShape 3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9" name="Rectangle 29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643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3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4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539750" y="1412875"/>
            <a:ext cx="8351838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分析思想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分析表的构造也基于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只需对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分析表进行简单修改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使得归约表项只适用于相应非终结符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中的输入符号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2" name="Rectangle 105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7453" name="AutoShape 10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4" name="AutoShape 1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5" name="AutoShape 105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6" name="AutoShape 105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8" name="Text Box 1058"/>
          <p:cNvSpPr txBox="1">
            <a:spLocks noChangeArrowheads="1"/>
          </p:cNvSpPr>
          <p:nvPr/>
        </p:nvSpPr>
        <p:spPr bwMode="auto">
          <a:xfrm>
            <a:off x="468312" y="1268413"/>
            <a:ext cx="86756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其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的状态集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；令状态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分析表的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栈顶状态为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k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；并令含有项目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的项目集为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因此 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为初态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ACTION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GOTO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表项可按如下方法构造：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en-US" altLang="en-US" sz="2000" dirty="0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那么，对任何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</a:t>
            </a:r>
          </a:p>
          <a:p>
            <a:pPr lvl="1">
              <a:buFontTx/>
              <a:buNone/>
            </a:pP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    “用产生式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其中，假定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G’</a:t>
            </a:r>
          </a:p>
          <a:p>
            <a:pPr lvl="1">
              <a:buFontTx/>
              <a:buNone/>
            </a:pP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的第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个产生式；</a:t>
            </a: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endParaRPr kumimoji="0" lang="zh-CN" altLang="en-US" sz="8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为“接受”，简记为“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改进的方法</a:t>
            </a:r>
          </a:p>
        </p:txBody>
      </p:sp>
      <p:sp>
        <p:nvSpPr>
          <p:cNvPr id="4403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grpSp>
        <p:nvGrpSpPr>
          <p:cNvPr id="440335" name="Group 15"/>
          <p:cNvGrpSpPr>
            <a:grpSpLocks/>
          </p:cNvGrpSpPr>
          <p:nvPr/>
        </p:nvGrpSpPr>
        <p:grpSpPr bwMode="auto">
          <a:xfrm>
            <a:off x="971600" y="1916113"/>
            <a:ext cx="8027987" cy="3538537"/>
            <a:chOff x="703" y="1207"/>
            <a:chExt cx="4836" cy="2229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703" y="1207"/>
              <a:ext cx="4836" cy="2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itchFamily="18" charset="2"/>
                <a:buChar char="-"/>
              </a:pPr>
              <a:r>
                <a: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选择“可归约串”进行归约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b="1" dirty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在实用的自底向上分析中，总是选择某个“可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归约串”进行归约，可大大减少回溯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对于一个句型而言，“可归约串” 一定是该句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型的</a:t>
              </a:r>
              <a:r>
                <a:rPr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短语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对于文法</a:t>
              </a:r>
              <a:r>
                <a:rPr kumimoji="0" lang="en-US" altLang="zh-CN" b="1" dirty="0">
                  <a:latin typeface="+mn-lt"/>
                  <a:ea typeface="华文楷体" panose="02010600040101010101" pitchFamily="2" charset="-122"/>
                </a:rPr>
                <a:t>G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kumimoji="0" lang="en-US" altLang="zh-CN" b="1" dirty="0">
                  <a:latin typeface="+mn-lt"/>
                  <a:ea typeface="华文楷体" panose="02010600040101010101" pitchFamily="2" charset="-122"/>
                </a:rPr>
                <a:t>S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，若 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S </a:t>
              </a:r>
              <a:r>
                <a:rPr kumimoji="0" lang="en-US" altLang="zh-CN" sz="28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kumimoji="0" lang="en-US" altLang="zh-CN" sz="2800" b="1" dirty="0" err="1">
                  <a:latin typeface="+mn-lt"/>
                  <a:ea typeface="华文楷体" panose="02010600040101010101" pitchFamily="2" charset="-122"/>
                </a:rPr>
                <a:t>αAδ</a:t>
              </a: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且  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A 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β</a:t>
              </a: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    则称</a:t>
              </a:r>
              <a:r>
                <a:rPr kumimoji="0"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β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是句型</a:t>
              </a:r>
              <a:r>
                <a:rPr kumimoji="0" lang="en-US" altLang="zh-CN" sz="28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αβδ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相对于非终结符</a:t>
              </a:r>
              <a:r>
                <a:rPr kumimoji="0"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的短语</a:t>
              </a:r>
            </a:p>
          </p:txBody>
        </p:sp>
        <p:sp>
          <p:nvSpPr>
            <p:cNvPr id="440333" name="Rectangle 13"/>
            <p:cNvSpPr>
              <a:spLocks noChangeArrowheads="1"/>
            </p:cNvSpPr>
            <p:nvPr/>
          </p:nvSpPr>
          <p:spPr bwMode="auto">
            <a:xfrm>
              <a:off x="2915" y="2795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440334" name="Rectangle 14"/>
            <p:cNvSpPr>
              <a:spLocks noChangeArrowheads="1"/>
            </p:cNvSpPr>
            <p:nvPr/>
          </p:nvSpPr>
          <p:spPr bwMode="auto">
            <a:xfrm>
              <a:off x="4103" y="2797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352901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2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8" name="Rectangle 6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2549" name="Line 69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0" name="Text Box 70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32552" name="Text Box 72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32553" name="Line 73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4" name="Line 74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5" name="Line 75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6" name="Rectangle 76"/>
          <p:cNvSpPr>
            <a:spLocks noChangeArrowheads="1"/>
          </p:cNvSpPr>
          <p:nvPr/>
        </p:nvSpPr>
        <p:spPr bwMode="auto">
          <a:xfrm>
            <a:off x="2147888" y="2709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32557" name="Rectangle 77"/>
          <p:cNvSpPr>
            <a:spLocks noChangeArrowheads="1"/>
          </p:cNvSpPr>
          <p:nvPr/>
        </p:nvSpPr>
        <p:spPr bwMode="auto">
          <a:xfrm>
            <a:off x="2722563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2558" name="Rectangle 78"/>
          <p:cNvSpPr>
            <a:spLocks noChangeArrowheads="1"/>
          </p:cNvSpPr>
          <p:nvPr/>
        </p:nvSpPr>
        <p:spPr bwMode="auto">
          <a:xfrm>
            <a:off x="3348038" y="2705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32559" name="Rectangle 79"/>
          <p:cNvSpPr>
            <a:spLocks noChangeArrowheads="1"/>
          </p:cNvSpPr>
          <p:nvPr/>
        </p:nvSpPr>
        <p:spPr bwMode="auto">
          <a:xfrm>
            <a:off x="3948113" y="2709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32560" name="Rectangle 80"/>
          <p:cNvSpPr>
            <a:spLocks noChangeArrowheads="1"/>
          </p:cNvSpPr>
          <p:nvPr/>
        </p:nvSpPr>
        <p:spPr bwMode="auto">
          <a:xfrm>
            <a:off x="4595813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2561" name="Rectangle 81"/>
          <p:cNvSpPr>
            <a:spLocks noChangeArrowheads="1"/>
          </p:cNvSpPr>
          <p:nvPr/>
        </p:nvSpPr>
        <p:spPr bwMode="auto">
          <a:xfrm>
            <a:off x="5243513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32562" name="Rectangle 82"/>
          <p:cNvSpPr>
            <a:spLocks noChangeArrowheads="1"/>
          </p:cNvSpPr>
          <p:nvPr/>
        </p:nvSpPr>
        <p:spPr bwMode="auto">
          <a:xfrm>
            <a:off x="5867400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32563" name="Rectangle 83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2564" name="Rectangle 84"/>
          <p:cNvSpPr>
            <a:spLocks noChangeArrowheads="1"/>
          </p:cNvSpPr>
          <p:nvPr/>
        </p:nvSpPr>
        <p:spPr bwMode="auto">
          <a:xfrm>
            <a:off x="7115175" y="2709863"/>
            <a:ext cx="3738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532565" name="Rectangle 85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2566" name="Rectangle 86"/>
          <p:cNvSpPr>
            <a:spLocks noChangeArrowheads="1"/>
          </p:cNvSpPr>
          <p:nvPr/>
        </p:nvSpPr>
        <p:spPr bwMode="auto">
          <a:xfrm>
            <a:off x="1438275" y="3070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32567" name="Rectangle 87"/>
          <p:cNvSpPr>
            <a:spLocks noChangeArrowheads="1"/>
          </p:cNvSpPr>
          <p:nvPr/>
        </p:nvSpPr>
        <p:spPr bwMode="auto">
          <a:xfrm>
            <a:off x="1438275" y="3324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68" name="Rectangle 88"/>
          <p:cNvSpPr>
            <a:spLocks noChangeArrowheads="1"/>
          </p:cNvSpPr>
          <p:nvPr/>
        </p:nvSpPr>
        <p:spPr bwMode="auto">
          <a:xfrm>
            <a:off x="1438275" y="3611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69" name="Rectangle 89"/>
          <p:cNvSpPr>
            <a:spLocks noChangeArrowheads="1"/>
          </p:cNvSpPr>
          <p:nvPr/>
        </p:nvSpPr>
        <p:spPr bwMode="auto">
          <a:xfrm>
            <a:off x="1438275" y="3900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570" name="Rectangle 90"/>
          <p:cNvSpPr>
            <a:spLocks noChangeArrowheads="1"/>
          </p:cNvSpPr>
          <p:nvPr/>
        </p:nvSpPr>
        <p:spPr bwMode="auto">
          <a:xfrm>
            <a:off x="1438275" y="4187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32571" name="Rectangle 91"/>
          <p:cNvSpPr>
            <a:spLocks noChangeArrowheads="1"/>
          </p:cNvSpPr>
          <p:nvPr/>
        </p:nvSpPr>
        <p:spPr bwMode="auto">
          <a:xfrm>
            <a:off x="1438275" y="4475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32572" name="Rectangle 92"/>
          <p:cNvSpPr>
            <a:spLocks noChangeArrowheads="1"/>
          </p:cNvSpPr>
          <p:nvPr/>
        </p:nvSpPr>
        <p:spPr bwMode="auto">
          <a:xfrm>
            <a:off x="1438275" y="47640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32573" name="Rectangle 93"/>
          <p:cNvSpPr>
            <a:spLocks noChangeArrowheads="1"/>
          </p:cNvSpPr>
          <p:nvPr/>
        </p:nvSpPr>
        <p:spPr bwMode="auto">
          <a:xfrm>
            <a:off x="1438275" y="5014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32574" name="Rectangle 94"/>
          <p:cNvSpPr>
            <a:spLocks noChangeArrowheads="1"/>
          </p:cNvSpPr>
          <p:nvPr/>
        </p:nvSpPr>
        <p:spPr bwMode="auto">
          <a:xfrm>
            <a:off x="1438275" y="5267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32575" name="Rectangle 95"/>
          <p:cNvSpPr>
            <a:spLocks noChangeArrowheads="1"/>
          </p:cNvSpPr>
          <p:nvPr/>
        </p:nvSpPr>
        <p:spPr bwMode="auto">
          <a:xfrm>
            <a:off x="1438275" y="55197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32576" name="Rectangle 96"/>
          <p:cNvSpPr>
            <a:spLocks noChangeArrowheads="1"/>
          </p:cNvSpPr>
          <p:nvPr/>
        </p:nvSpPr>
        <p:spPr bwMode="auto">
          <a:xfrm>
            <a:off x="1368425" y="57721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32577" name="Rectangle 97"/>
          <p:cNvSpPr>
            <a:spLocks noChangeArrowheads="1"/>
          </p:cNvSpPr>
          <p:nvPr/>
        </p:nvSpPr>
        <p:spPr bwMode="auto">
          <a:xfrm>
            <a:off x="1368425" y="6056313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32578" name="Rectangle 98"/>
          <p:cNvSpPr>
            <a:spLocks noChangeArrowheads="1"/>
          </p:cNvSpPr>
          <p:nvPr/>
        </p:nvSpPr>
        <p:spPr bwMode="auto">
          <a:xfrm>
            <a:off x="136842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32579" name="Rectangle 99"/>
          <p:cNvSpPr>
            <a:spLocks noChangeArrowheads="1"/>
          </p:cNvSpPr>
          <p:nvPr/>
        </p:nvSpPr>
        <p:spPr bwMode="auto">
          <a:xfrm>
            <a:off x="6551613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80" name="Rectangle 100"/>
          <p:cNvSpPr>
            <a:spLocks noChangeArrowheads="1"/>
          </p:cNvSpPr>
          <p:nvPr/>
        </p:nvSpPr>
        <p:spPr bwMode="auto">
          <a:xfrm>
            <a:off x="7164388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81" name="Rectangle 101"/>
          <p:cNvSpPr>
            <a:spLocks noChangeArrowheads="1"/>
          </p:cNvSpPr>
          <p:nvPr/>
        </p:nvSpPr>
        <p:spPr bwMode="auto">
          <a:xfrm>
            <a:off x="7740650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582" name="Rectangle 102"/>
          <p:cNvSpPr>
            <a:spLocks noChangeArrowheads="1"/>
          </p:cNvSpPr>
          <p:nvPr/>
        </p:nvSpPr>
        <p:spPr bwMode="auto">
          <a:xfrm>
            <a:off x="5792788" y="3284538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32583" name="Rectangle 103"/>
          <p:cNvSpPr>
            <a:spLocks noChangeArrowheads="1"/>
          </p:cNvSpPr>
          <p:nvPr/>
        </p:nvSpPr>
        <p:spPr bwMode="auto">
          <a:xfrm>
            <a:off x="3924300" y="33210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532584" name="Rectangle 104"/>
          <p:cNvSpPr>
            <a:spLocks noChangeArrowheads="1"/>
          </p:cNvSpPr>
          <p:nvPr/>
        </p:nvSpPr>
        <p:spPr bwMode="auto">
          <a:xfrm>
            <a:off x="3276600" y="3608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32585" name="Rectangle 105"/>
          <p:cNvSpPr>
            <a:spLocks noChangeArrowheads="1"/>
          </p:cNvSpPr>
          <p:nvPr/>
        </p:nvSpPr>
        <p:spPr bwMode="auto">
          <a:xfrm>
            <a:off x="3946525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6" name="Rectangle 106"/>
          <p:cNvSpPr>
            <a:spLocks noChangeArrowheads="1"/>
          </p:cNvSpPr>
          <p:nvPr/>
        </p:nvSpPr>
        <p:spPr bwMode="auto">
          <a:xfrm>
            <a:off x="5148263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7" name="Rectangle 107"/>
          <p:cNvSpPr>
            <a:spLocks noChangeArrowheads="1"/>
          </p:cNvSpPr>
          <p:nvPr/>
        </p:nvSpPr>
        <p:spPr bwMode="auto">
          <a:xfrm>
            <a:off x="5867400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8" name="Rectangle 108"/>
          <p:cNvSpPr>
            <a:spLocks noChangeArrowheads="1"/>
          </p:cNvSpPr>
          <p:nvPr/>
        </p:nvSpPr>
        <p:spPr bwMode="auto">
          <a:xfrm>
            <a:off x="3946525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89" name="Rectangle 109"/>
          <p:cNvSpPr>
            <a:spLocks noChangeArrowheads="1"/>
          </p:cNvSpPr>
          <p:nvPr/>
        </p:nvSpPr>
        <p:spPr bwMode="auto">
          <a:xfrm>
            <a:off x="5148263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90" name="Rectangle 110"/>
          <p:cNvSpPr>
            <a:spLocks noChangeArrowheads="1"/>
          </p:cNvSpPr>
          <p:nvPr/>
        </p:nvSpPr>
        <p:spPr bwMode="auto">
          <a:xfrm>
            <a:off x="5867400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91" name="Rectangle 111"/>
          <p:cNvSpPr>
            <a:spLocks noChangeArrowheads="1"/>
          </p:cNvSpPr>
          <p:nvPr/>
        </p:nvSpPr>
        <p:spPr bwMode="auto">
          <a:xfrm>
            <a:off x="4500563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592" name="Rectangle 112"/>
          <p:cNvSpPr>
            <a:spLocks noChangeArrowheads="1"/>
          </p:cNvSpPr>
          <p:nvPr/>
        </p:nvSpPr>
        <p:spPr bwMode="auto">
          <a:xfrm>
            <a:off x="2103438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593" name="Rectangle 113"/>
          <p:cNvSpPr>
            <a:spLocks noChangeArrowheads="1"/>
          </p:cNvSpPr>
          <p:nvPr/>
        </p:nvSpPr>
        <p:spPr bwMode="auto">
          <a:xfrm>
            <a:off x="2679700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594" name="Rectangle 114"/>
          <p:cNvSpPr>
            <a:spLocks noChangeArrowheads="1"/>
          </p:cNvSpPr>
          <p:nvPr/>
        </p:nvSpPr>
        <p:spPr bwMode="auto">
          <a:xfrm>
            <a:off x="2103438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595" name="Rectangle 115"/>
          <p:cNvSpPr>
            <a:spLocks noChangeArrowheads="1"/>
          </p:cNvSpPr>
          <p:nvPr/>
        </p:nvSpPr>
        <p:spPr bwMode="auto">
          <a:xfrm>
            <a:off x="2679700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596" name="Rectangle 116"/>
          <p:cNvSpPr>
            <a:spLocks noChangeArrowheads="1"/>
          </p:cNvSpPr>
          <p:nvPr/>
        </p:nvSpPr>
        <p:spPr bwMode="auto">
          <a:xfrm>
            <a:off x="4479925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597" name="Rectangle 117"/>
          <p:cNvSpPr>
            <a:spLocks noChangeArrowheads="1"/>
          </p:cNvSpPr>
          <p:nvPr/>
        </p:nvSpPr>
        <p:spPr bwMode="auto">
          <a:xfrm>
            <a:off x="6551613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32598" name="Rectangle 118"/>
          <p:cNvSpPr>
            <a:spLocks noChangeArrowheads="1"/>
          </p:cNvSpPr>
          <p:nvPr/>
        </p:nvSpPr>
        <p:spPr bwMode="auto">
          <a:xfrm>
            <a:off x="7164388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99" name="Rectangle 119"/>
          <p:cNvSpPr>
            <a:spLocks noChangeArrowheads="1"/>
          </p:cNvSpPr>
          <p:nvPr/>
        </p:nvSpPr>
        <p:spPr bwMode="auto">
          <a:xfrm>
            <a:off x="7740650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600" name="Rectangle 120"/>
          <p:cNvSpPr>
            <a:spLocks noChangeArrowheads="1"/>
          </p:cNvSpPr>
          <p:nvPr/>
        </p:nvSpPr>
        <p:spPr bwMode="auto">
          <a:xfrm>
            <a:off x="3298825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601" name="Rectangle 121"/>
          <p:cNvSpPr>
            <a:spLocks noChangeArrowheads="1"/>
          </p:cNvSpPr>
          <p:nvPr/>
        </p:nvSpPr>
        <p:spPr bwMode="auto">
          <a:xfrm>
            <a:off x="3970338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2" name="Rectangle 122"/>
          <p:cNvSpPr>
            <a:spLocks noChangeArrowheads="1"/>
          </p:cNvSpPr>
          <p:nvPr/>
        </p:nvSpPr>
        <p:spPr bwMode="auto">
          <a:xfrm>
            <a:off x="5172075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3" name="Rectangle 123"/>
          <p:cNvSpPr>
            <a:spLocks noChangeArrowheads="1"/>
          </p:cNvSpPr>
          <p:nvPr/>
        </p:nvSpPr>
        <p:spPr bwMode="auto">
          <a:xfrm>
            <a:off x="5891213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4" name="Rectangle 124"/>
          <p:cNvSpPr>
            <a:spLocks noChangeArrowheads="1"/>
          </p:cNvSpPr>
          <p:nvPr/>
        </p:nvSpPr>
        <p:spPr bwMode="auto">
          <a:xfrm>
            <a:off x="3322638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5" name="Rectangle 125"/>
          <p:cNvSpPr>
            <a:spLocks noChangeArrowheads="1"/>
          </p:cNvSpPr>
          <p:nvPr/>
        </p:nvSpPr>
        <p:spPr bwMode="auto">
          <a:xfrm>
            <a:off x="3970338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6" name="Rectangle 126"/>
          <p:cNvSpPr>
            <a:spLocks noChangeArrowheads="1"/>
          </p:cNvSpPr>
          <p:nvPr/>
        </p:nvSpPr>
        <p:spPr bwMode="auto">
          <a:xfrm>
            <a:off x="5172075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7" name="Rectangle 127"/>
          <p:cNvSpPr>
            <a:spLocks noChangeArrowheads="1"/>
          </p:cNvSpPr>
          <p:nvPr/>
        </p:nvSpPr>
        <p:spPr bwMode="auto">
          <a:xfrm>
            <a:off x="5891213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8" name="Rectangle 128"/>
          <p:cNvSpPr>
            <a:spLocks noChangeArrowheads="1"/>
          </p:cNvSpPr>
          <p:nvPr/>
        </p:nvSpPr>
        <p:spPr bwMode="auto">
          <a:xfrm>
            <a:off x="3322638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9" name="Rectangle 129"/>
          <p:cNvSpPr>
            <a:spLocks noChangeArrowheads="1"/>
          </p:cNvSpPr>
          <p:nvPr/>
        </p:nvSpPr>
        <p:spPr bwMode="auto">
          <a:xfrm>
            <a:off x="2103438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610" name="Rectangle 130"/>
          <p:cNvSpPr>
            <a:spLocks noChangeArrowheads="1"/>
          </p:cNvSpPr>
          <p:nvPr/>
        </p:nvSpPr>
        <p:spPr bwMode="auto">
          <a:xfrm>
            <a:off x="2679700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611" name="Rectangle 131"/>
          <p:cNvSpPr>
            <a:spLocks noChangeArrowheads="1"/>
          </p:cNvSpPr>
          <p:nvPr/>
        </p:nvSpPr>
        <p:spPr bwMode="auto">
          <a:xfrm>
            <a:off x="4479925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612" name="Rectangle 132"/>
          <p:cNvSpPr>
            <a:spLocks noChangeArrowheads="1"/>
          </p:cNvSpPr>
          <p:nvPr/>
        </p:nvSpPr>
        <p:spPr bwMode="auto">
          <a:xfrm>
            <a:off x="7058025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32613" name="Rectangle 133"/>
          <p:cNvSpPr>
            <a:spLocks noChangeArrowheads="1"/>
          </p:cNvSpPr>
          <p:nvPr/>
        </p:nvSpPr>
        <p:spPr bwMode="auto">
          <a:xfrm>
            <a:off x="7740650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614" name="Rectangle 134"/>
          <p:cNvSpPr>
            <a:spLocks noChangeArrowheads="1"/>
          </p:cNvSpPr>
          <p:nvPr/>
        </p:nvSpPr>
        <p:spPr bwMode="auto">
          <a:xfrm>
            <a:off x="2103438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615" name="Rectangle 135"/>
          <p:cNvSpPr>
            <a:spLocks noChangeArrowheads="1"/>
          </p:cNvSpPr>
          <p:nvPr/>
        </p:nvSpPr>
        <p:spPr bwMode="auto">
          <a:xfrm>
            <a:off x="26797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616" name="Rectangle 136"/>
          <p:cNvSpPr>
            <a:spLocks noChangeArrowheads="1"/>
          </p:cNvSpPr>
          <p:nvPr/>
        </p:nvSpPr>
        <p:spPr bwMode="auto">
          <a:xfrm>
            <a:off x="4479925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617" name="Rectangle 137"/>
          <p:cNvSpPr>
            <a:spLocks noChangeArrowheads="1"/>
          </p:cNvSpPr>
          <p:nvPr/>
        </p:nvSpPr>
        <p:spPr bwMode="auto">
          <a:xfrm>
            <a:off x="7634288" y="5302250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32618" name="Rectangle 138"/>
          <p:cNvSpPr>
            <a:spLocks noChangeArrowheads="1"/>
          </p:cNvSpPr>
          <p:nvPr/>
        </p:nvSpPr>
        <p:spPr bwMode="auto">
          <a:xfrm>
            <a:off x="5057775" y="5518150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s12</a:t>
            </a:r>
          </a:p>
        </p:txBody>
      </p:sp>
      <p:sp>
        <p:nvSpPr>
          <p:cNvPr id="532619" name="Rectangle 139"/>
          <p:cNvSpPr>
            <a:spLocks noChangeArrowheads="1"/>
          </p:cNvSpPr>
          <p:nvPr/>
        </p:nvSpPr>
        <p:spPr bwMode="auto">
          <a:xfrm>
            <a:off x="3276600" y="57689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32620" name="Rectangle 140"/>
          <p:cNvSpPr>
            <a:spLocks noChangeArrowheads="1"/>
          </p:cNvSpPr>
          <p:nvPr/>
        </p:nvSpPr>
        <p:spPr bwMode="auto">
          <a:xfrm>
            <a:off x="394652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1" name="Rectangle 141"/>
          <p:cNvSpPr>
            <a:spLocks noChangeArrowheads="1"/>
          </p:cNvSpPr>
          <p:nvPr/>
        </p:nvSpPr>
        <p:spPr bwMode="auto">
          <a:xfrm>
            <a:off x="5148263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2" name="Rectangle 142"/>
          <p:cNvSpPr>
            <a:spLocks noChangeArrowheads="1"/>
          </p:cNvSpPr>
          <p:nvPr/>
        </p:nvSpPr>
        <p:spPr bwMode="auto">
          <a:xfrm>
            <a:off x="5867400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3" name="Rectangle 143"/>
          <p:cNvSpPr>
            <a:spLocks noChangeArrowheads="1"/>
          </p:cNvSpPr>
          <p:nvPr/>
        </p:nvSpPr>
        <p:spPr bwMode="auto">
          <a:xfrm>
            <a:off x="39465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4" name="Rectangle 144"/>
          <p:cNvSpPr>
            <a:spLocks noChangeArrowheads="1"/>
          </p:cNvSpPr>
          <p:nvPr/>
        </p:nvSpPr>
        <p:spPr bwMode="auto">
          <a:xfrm>
            <a:off x="5148263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5" name="Rectangle 145"/>
          <p:cNvSpPr>
            <a:spLocks noChangeArrowheads="1"/>
          </p:cNvSpPr>
          <p:nvPr/>
        </p:nvSpPr>
        <p:spPr bwMode="auto">
          <a:xfrm>
            <a:off x="5867400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6" name="Rectangle 146"/>
          <p:cNvSpPr>
            <a:spLocks noChangeArrowheads="1"/>
          </p:cNvSpPr>
          <p:nvPr/>
        </p:nvSpPr>
        <p:spPr bwMode="auto">
          <a:xfrm>
            <a:off x="32988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7" name="Rectangle 147"/>
          <p:cNvSpPr>
            <a:spLocks noChangeArrowheads="1"/>
          </p:cNvSpPr>
          <p:nvPr/>
        </p:nvSpPr>
        <p:spPr bwMode="auto">
          <a:xfrm>
            <a:off x="3924300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28" name="Rectangle 148"/>
          <p:cNvSpPr>
            <a:spLocks noChangeArrowheads="1"/>
          </p:cNvSpPr>
          <p:nvPr/>
        </p:nvSpPr>
        <p:spPr bwMode="auto">
          <a:xfrm>
            <a:off x="5126038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29" name="Rectangle 149"/>
          <p:cNvSpPr>
            <a:spLocks noChangeArrowheads="1"/>
          </p:cNvSpPr>
          <p:nvPr/>
        </p:nvSpPr>
        <p:spPr bwMode="auto">
          <a:xfrm>
            <a:off x="5845175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30" name="Rectangle 150"/>
          <p:cNvSpPr>
            <a:spLocks noChangeArrowheads="1"/>
          </p:cNvSpPr>
          <p:nvPr/>
        </p:nvSpPr>
        <p:spPr bwMode="auto">
          <a:xfrm>
            <a:off x="3276600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31" name="Rectangle 151"/>
          <p:cNvSpPr>
            <a:spLocks noChangeArrowheads="1"/>
          </p:cNvSpPr>
          <p:nvPr/>
        </p:nvSpPr>
        <p:spPr bwMode="auto">
          <a:xfrm>
            <a:off x="3924300" y="55165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532632" name="Text Box 152"/>
          <p:cNvSpPr txBox="1">
            <a:spLocks noChangeArrowheads="1"/>
          </p:cNvSpPr>
          <p:nvPr/>
        </p:nvSpPr>
        <p:spPr bwMode="auto">
          <a:xfrm>
            <a:off x="4283075" y="1196975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3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3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3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3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3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3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3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3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5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53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3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5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53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53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53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53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5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5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5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53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5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53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53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5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53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53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7" dur="500"/>
                                        <p:tgtEl>
                                          <p:spTgt spid="53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2" dur="500"/>
                                        <p:tgtEl>
                                          <p:spTgt spid="5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5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5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5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53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7" dur="500"/>
                                        <p:tgtEl>
                                          <p:spTgt spid="53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53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53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2" dur="500"/>
                                        <p:tgtEl>
                                          <p:spTgt spid="53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53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2" dur="500"/>
                                        <p:tgtEl>
                                          <p:spTgt spid="53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53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9" grpId="0"/>
      <p:bldP spid="532580" grpId="0"/>
      <p:bldP spid="532581" grpId="0"/>
      <p:bldP spid="532582" grpId="0"/>
      <p:bldP spid="532583" grpId="0"/>
      <p:bldP spid="532584" grpId="0"/>
      <p:bldP spid="532585" grpId="0"/>
      <p:bldP spid="532586" grpId="0"/>
      <p:bldP spid="532587" grpId="0"/>
      <p:bldP spid="532588" grpId="0"/>
      <p:bldP spid="532589" grpId="0"/>
      <p:bldP spid="532590" grpId="0"/>
      <p:bldP spid="532591" grpId="0"/>
      <p:bldP spid="532592" grpId="0"/>
      <p:bldP spid="532593" grpId="0"/>
      <p:bldP spid="532594" grpId="0"/>
      <p:bldP spid="532595" grpId="0"/>
      <p:bldP spid="532596" grpId="0"/>
      <p:bldP spid="532597" grpId="0"/>
      <p:bldP spid="532598" grpId="0"/>
      <p:bldP spid="532599" grpId="0"/>
      <p:bldP spid="532600" grpId="0"/>
      <p:bldP spid="532601" grpId="0"/>
      <p:bldP spid="532602" grpId="0"/>
      <p:bldP spid="532603" grpId="0"/>
      <p:bldP spid="532604" grpId="0"/>
      <p:bldP spid="532605" grpId="0"/>
      <p:bldP spid="532606" grpId="0"/>
      <p:bldP spid="532607" grpId="0"/>
      <p:bldP spid="532608" grpId="0"/>
      <p:bldP spid="532609" grpId="0"/>
      <p:bldP spid="532610" grpId="0"/>
      <p:bldP spid="532611" grpId="0"/>
      <p:bldP spid="532612" grpId="0"/>
      <p:bldP spid="532613" grpId="0"/>
      <p:bldP spid="532614" grpId="0"/>
      <p:bldP spid="532615" grpId="0"/>
      <p:bldP spid="532616" grpId="0"/>
      <p:bldP spid="532617" grpId="0"/>
      <p:bldP spid="532618" grpId="0"/>
      <p:bldP spid="532619" grpId="0"/>
      <p:bldP spid="532620" grpId="0"/>
      <p:bldP spid="532621" grpId="0"/>
      <p:bldP spid="532622" grpId="0"/>
      <p:bldP spid="532623" grpId="0"/>
      <p:bldP spid="532624" grpId="0"/>
      <p:bldP spid="532625" grpId="0"/>
      <p:bldP spid="532626" grpId="0"/>
      <p:bldP spid="532627" grpId="0"/>
      <p:bldP spid="532628" grpId="0"/>
      <p:bldP spid="532629" grpId="0"/>
      <p:bldP spid="532630" grpId="0"/>
      <p:bldP spid="5326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466725" y="1341438"/>
            <a:ext cx="856932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重定义，则称它为文法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的一张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并称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为一个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中，每个状态都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满足：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对该状态的任何项目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u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av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为终结符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），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不存在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项目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使得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对该状态的任何两个项目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u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v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满足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Follow(A)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Follow(B) =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</a:t>
            </a: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36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799147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比较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表和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表中，归约表项总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是    整行出现的，即一个归约对于所有输入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符号都适用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;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不会既有移进又有归约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而在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表中。归约表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项只适用于相应非终结符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中的输入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符号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;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可以既有移进又有归约</a:t>
            </a: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75" name="Rectangle 2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84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684213" y="1412875"/>
            <a:ext cx="79930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）分析的局限性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只考虑到所归约非终结符的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虽然是向前查看一个输入符号，但只要输入符号属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于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所归约非终结符的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集合，就可进行归约</a:t>
            </a:r>
            <a:endParaRPr lang="zh-CN" altLang="en-US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未考虑非终结符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集中的符号是否也是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句柄的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一个输入符号属于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所归约非终结符的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集合，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未必就是句柄可以后跟的符号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98" name="Rectangle 2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949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755650" y="1196975"/>
            <a:ext cx="79930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验证如下文法不是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1547813" y="2781300"/>
            <a:ext cx="24479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716463" y="2814638"/>
            <a:ext cx="33845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(1)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468313" y="1262063"/>
            <a:ext cx="66960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构造增广文法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682625" y="2728913"/>
            <a:ext cx="1512888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27" name="Text Box 31"/>
          <p:cNvSpPr txBox="1">
            <a:spLocks noChangeArrowheads="1"/>
          </p:cNvSpPr>
          <p:nvPr/>
        </p:nvSpPr>
        <p:spPr bwMode="auto">
          <a:xfrm>
            <a:off x="898525" y="5140325"/>
            <a:ext cx="15128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2339975" y="59499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532" name="Line 36"/>
          <p:cNvSpPr>
            <a:spLocks noChangeShapeType="1"/>
          </p:cNvSpPr>
          <p:nvPr/>
        </p:nvSpPr>
        <p:spPr bwMode="auto">
          <a:xfrm>
            <a:off x="2195513" y="35560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33" name="Rectangle 37"/>
          <p:cNvSpPr>
            <a:spLocks noChangeArrowheads="1"/>
          </p:cNvSpPr>
          <p:nvPr/>
        </p:nvSpPr>
        <p:spPr bwMode="auto">
          <a:xfrm>
            <a:off x="1403350" y="45577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537" name="Rectangle 41"/>
          <p:cNvSpPr>
            <a:spLocks noChangeArrowheads="1"/>
          </p:cNvSpPr>
          <p:nvPr/>
        </p:nvSpPr>
        <p:spPr bwMode="auto">
          <a:xfrm>
            <a:off x="2583259" y="4994647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539" name="Line 43"/>
          <p:cNvSpPr>
            <a:spLocks noChangeShapeType="1"/>
          </p:cNvSpPr>
          <p:nvPr/>
        </p:nvSpPr>
        <p:spPr bwMode="auto">
          <a:xfrm>
            <a:off x="1474788" y="4203700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40" name="Text Box 44"/>
          <p:cNvSpPr txBox="1">
            <a:spLocks noChangeArrowheads="1"/>
          </p:cNvSpPr>
          <p:nvPr/>
        </p:nvSpPr>
        <p:spPr bwMode="auto">
          <a:xfrm>
            <a:off x="2843213" y="2786484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490541" name="Text Box 45"/>
          <p:cNvSpPr txBox="1">
            <a:spLocks noChangeArrowheads="1"/>
          </p:cNvSpPr>
          <p:nvPr/>
        </p:nvSpPr>
        <p:spPr bwMode="auto">
          <a:xfrm>
            <a:off x="5435600" y="27606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</a:p>
        </p:txBody>
      </p:sp>
      <p:sp>
        <p:nvSpPr>
          <p:cNvPr id="490544" name="Text Box 48"/>
          <p:cNvSpPr txBox="1">
            <a:spLocks noChangeArrowheads="1"/>
          </p:cNvSpPr>
          <p:nvPr/>
        </p:nvSpPr>
        <p:spPr bwMode="auto">
          <a:xfrm>
            <a:off x="611188" y="5949950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</a:t>
            </a:r>
          </a:p>
        </p:txBody>
      </p:sp>
      <p:sp>
        <p:nvSpPr>
          <p:cNvPr id="490545" name="Text Box 49"/>
          <p:cNvSpPr txBox="1">
            <a:spLocks noChangeArrowheads="1"/>
          </p:cNvSpPr>
          <p:nvPr/>
        </p:nvSpPr>
        <p:spPr bwMode="auto">
          <a:xfrm>
            <a:off x="3924300" y="5229225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490546" name="Text Box 50"/>
          <p:cNvSpPr txBox="1">
            <a:spLocks noChangeArrowheads="1"/>
          </p:cNvSpPr>
          <p:nvPr/>
        </p:nvSpPr>
        <p:spPr bwMode="auto">
          <a:xfrm>
            <a:off x="5292725" y="3354388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2124075" y="4203700"/>
            <a:ext cx="647700" cy="1746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50" name="Rectangle 54"/>
          <p:cNvSpPr>
            <a:spLocks noChangeArrowheads="1"/>
          </p:cNvSpPr>
          <p:nvPr/>
        </p:nvSpPr>
        <p:spPr bwMode="auto">
          <a:xfrm>
            <a:off x="684213" y="4484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90551" name="Rectangle 55"/>
          <p:cNvSpPr>
            <a:spLocks noChangeArrowheads="1"/>
          </p:cNvSpPr>
          <p:nvPr/>
        </p:nvSpPr>
        <p:spPr bwMode="auto">
          <a:xfrm>
            <a:off x="2411413" y="31892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556" name="Line 60"/>
          <p:cNvSpPr>
            <a:spLocks noChangeShapeType="1"/>
          </p:cNvSpPr>
          <p:nvPr/>
        </p:nvSpPr>
        <p:spPr bwMode="auto">
          <a:xfrm>
            <a:off x="757238" y="4203700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57" name="Rectangle 61"/>
          <p:cNvSpPr>
            <a:spLocks noChangeArrowheads="1"/>
          </p:cNvSpPr>
          <p:nvPr/>
        </p:nvSpPr>
        <p:spPr bwMode="auto">
          <a:xfrm>
            <a:off x="2197100" y="429260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60" name="Line 64"/>
          <p:cNvSpPr>
            <a:spLocks noChangeShapeType="1"/>
          </p:cNvSpPr>
          <p:nvPr/>
        </p:nvSpPr>
        <p:spPr bwMode="auto">
          <a:xfrm>
            <a:off x="4500563" y="29876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1" name="Rectangle 65"/>
          <p:cNvSpPr>
            <a:spLocks noChangeArrowheads="1"/>
          </p:cNvSpPr>
          <p:nvPr/>
        </p:nvSpPr>
        <p:spPr bwMode="auto">
          <a:xfrm>
            <a:off x="4787900" y="26924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563" name="Line 67"/>
          <p:cNvSpPr>
            <a:spLocks noChangeShapeType="1"/>
          </p:cNvSpPr>
          <p:nvPr/>
        </p:nvSpPr>
        <p:spPr bwMode="auto">
          <a:xfrm flipH="1">
            <a:off x="3348038" y="5084763"/>
            <a:ext cx="0" cy="8651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4" name="Rectangle 68"/>
          <p:cNvSpPr>
            <a:spLocks noChangeArrowheads="1"/>
          </p:cNvSpPr>
          <p:nvPr/>
        </p:nvSpPr>
        <p:spPr bwMode="auto">
          <a:xfrm>
            <a:off x="3276600" y="5222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66" name="Line 70"/>
          <p:cNvSpPr>
            <a:spLocks noChangeShapeType="1"/>
          </p:cNvSpPr>
          <p:nvPr/>
        </p:nvSpPr>
        <p:spPr bwMode="auto">
          <a:xfrm>
            <a:off x="4500563" y="3708400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7" name="Rectangle 71"/>
          <p:cNvSpPr>
            <a:spLocks noChangeArrowheads="1"/>
          </p:cNvSpPr>
          <p:nvPr/>
        </p:nvSpPr>
        <p:spPr bwMode="auto">
          <a:xfrm>
            <a:off x="4716463" y="3419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490579" name="Line 83"/>
          <p:cNvSpPr>
            <a:spLocks noChangeShapeType="1"/>
          </p:cNvSpPr>
          <p:nvPr/>
        </p:nvSpPr>
        <p:spPr bwMode="auto">
          <a:xfrm flipH="1" flipV="1">
            <a:off x="4500563" y="4581525"/>
            <a:ext cx="50323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80" name="Rectangle 84"/>
          <p:cNvSpPr>
            <a:spLocks noChangeArrowheads="1"/>
          </p:cNvSpPr>
          <p:nvPr/>
        </p:nvSpPr>
        <p:spPr bwMode="auto">
          <a:xfrm>
            <a:off x="4714875" y="46529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90590" name="Line 94"/>
          <p:cNvSpPr>
            <a:spLocks noChangeShapeType="1"/>
          </p:cNvSpPr>
          <p:nvPr/>
        </p:nvSpPr>
        <p:spPr bwMode="auto">
          <a:xfrm flipH="1">
            <a:off x="6877050" y="3859213"/>
            <a:ext cx="503238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91" name="Rectangle 95"/>
          <p:cNvSpPr>
            <a:spLocks noChangeArrowheads="1"/>
          </p:cNvSpPr>
          <p:nvPr/>
        </p:nvSpPr>
        <p:spPr bwMode="auto">
          <a:xfrm>
            <a:off x="7019925" y="3492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490607" name="Text Box 111"/>
          <p:cNvSpPr txBox="1">
            <a:spLocks noChangeArrowheads="1"/>
          </p:cNvSpPr>
          <p:nvPr/>
        </p:nvSpPr>
        <p:spPr bwMode="auto">
          <a:xfrm>
            <a:off x="7381875" y="3700463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(L,.E)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.d</a:t>
            </a:r>
          </a:p>
        </p:txBody>
      </p:sp>
      <p:sp>
        <p:nvSpPr>
          <p:cNvPr id="490608" name="Text Box 112"/>
          <p:cNvSpPr txBox="1">
            <a:spLocks noChangeArrowheads="1"/>
          </p:cNvSpPr>
          <p:nvPr/>
        </p:nvSpPr>
        <p:spPr bwMode="auto">
          <a:xfrm>
            <a:off x="5003800" y="6021388"/>
            <a:ext cx="15113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</a:t>
            </a:r>
          </a:p>
        </p:txBody>
      </p:sp>
      <p:sp>
        <p:nvSpPr>
          <p:cNvPr id="490609" name="Rectangle 113"/>
          <p:cNvSpPr>
            <a:spLocks noChangeArrowheads="1"/>
          </p:cNvSpPr>
          <p:nvPr/>
        </p:nvSpPr>
        <p:spPr bwMode="auto">
          <a:xfrm>
            <a:off x="5580063" y="5373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90610" name="Line 114"/>
          <p:cNvSpPr>
            <a:spLocks noChangeShapeType="1"/>
          </p:cNvSpPr>
          <p:nvPr/>
        </p:nvSpPr>
        <p:spPr bwMode="auto">
          <a:xfrm>
            <a:off x="5435600" y="5516563"/>
            <a:ext cx="576263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2" name="Line 116"/>
          <p:cNvSpPr>
            <a:spLocks noChangeShapeType="1"/>
          </p:cNvSpPr>
          <p:nvPr/>
        </p:nvSpPr>
        <p:spPr bwMode="auto">
          <a:xfrm flipH="1">
            <a:off x="6877050" y="4799013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3" name="Rectangle 117"/>
          <p:cNvSpPr>
            <a:spLocks noChangeArrowheads="1"/>
          </p:cNvSpPr>
          <p:nvPr/>
        </p:nvSpPr>
        <p:spPr bwMode="auto">
          <a:xfrm>
            <a:off x="6948488" y="45053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614" name="Text Box 118"/>
          <p:cNvSpPr txBox="1">
            <a:spLocks noChangeArrowheads="1"/>
          </p:cNvSpPr>
          <p:nvPr/>
        </p:nvSpPr>
        <p:spPr bwMode="auto">
          <a:xfrm>
            <a:off x="5148263" y="4437063"/>
            <a:ext cx="17287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(L,E.)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</a:t>
            </a:r>
          </a:p>
        </p:txBody>
      </p:sp>
      <p:sp>
        <p:nvSpPr>
          <p:cNvPr id="490615" name="Text Box 119"/>
          <p:cNvSpPr txBox="1">
            <a:spLocks noChangeArrowheads="1"/>
          </p:cNvSpPr>
          <p:nvPr/>
        </p:nvSpPr>
        <p:spPr bwMode="auto">
          <a:xfrm>
            <a:off x="6731000" y="6021388"/>
            <a:ext cx="16573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(L,E).</a:t>
            </a:r>
          </a:p>
        </p:txBody>
      </p:sp>
      <p:sp>
        <p:nvSpPr>
          <p:cNvPr id="490616" name="Rectangle 120"/>
          <p:cNvSpPr>
            <a:spLocks noChangeArrowheads="1"/>
          </p:cNvSpPr>
          <p:nvPr/>
        </p:nvSpPr>
        <p:spPr bwMode="auto">
          <a:xfrm>
            <a:off x="6445250" y="53673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90617" name="Line 121"/>
          <p:cNvSpPr>
            <a:spLocks noChangeShapeType="1"/>
          </p:cNvSpPr>
          <p:nvPr/>
        </p:nvSpPr>
        <p:spPr bwMode="auto">
          <a:xfrm>
            <a:off x="6227763" y="5084763"/>
            <a:ext cx="10810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8" name="AutoShape 1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9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0" name="AutoShape 1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1" name="AutoShape 1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2" name="Rectangle 12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0623" name="Line 127"/>
          <p:cNvSpPr>
            <a:spLocks noChangeShapeType="1"/>
          </p:cNvSpPr>
          <p:nvPr/>
        </p:nvSpPr>
        <p:spPr bwMode="auto">
          <a:xfrm flipH="1">
            <a:off x="4500563" y="4221163"/>
            <a:ext cx="28797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4" name="Rectangle 128"/>
          <p:cNvSpPr>
            <a:spLocks noChangeArrowheads="1"/>
          </p:cNvSpPr>
          <p:nvPr/>
        </p:nvSpPr>
        <p:spPr bwMode="auto">
          <a:xfrm>
            <a:off x="47164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625" name="Line 129"/>
          <p:cNvSpPr>
            <a:spLocks noChangeShapeType="1"/>
          </p:cNvSpPr>
          <p:nvPr/>
        </p:nvSpPr>
        <p:spPr bwMode="auto">
          <a:xfrm flipH="1">
            <a:off x="8747125" y="5443538"/>
            <a:ext cx="0" cy="6492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6" name="Rectangle 130"/>
          <p:cNvSpPr>
            <a:spLocks noChangeArrowheads="1"/>
          </p:cNvSpPr>
          <p:nvPr/>
        </p:nvSpPr>
        <p:spPr bwMode="auto">
          <a:xfrm>
            <a:off x="8675688" y="5581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627" name="Text Box 131"/>
          <p:cNvSpPr txBox="1">
            <a:spLocks noChangeArrowheads="1"/>
          </p:cNvSpPr>
          <p:nvPr/>
        </p:nvSpPr>
        <p:spPr bwMode="auto">
          <a:xfrm>
            <a:off x="8604250" y="6015038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628" name="Line 132"/>
          <p:cNvSpPr>
            <a:spLocks noChangeShapeType="1"/>
          </p:cNvSpPr>
          <p:nvPr/>
        </p:nvSpPr>
        <p:spPr bwMode="auto">
          <a:xfrm>
            <a:off x="7667625" y="5445125"/>
            <a:ext cx="720725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9" name="Text Box 133"/>
          <p:cNvSpPr txBox="1">
            <a:spLocks noChangeArrowheads="1"/>
          </p:cNvSpPr>
          <p:nvPr/>
        </p:nvSpPr>
        <p:spPr bwMode="auto">
          <a:xfrm>
            <a:off x="8315325" y="565467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630" name="Rectangle 134"/>
          <p:cNvSpPr>
            <a:spLocks noChangeArrowheads="1"/>
          </p:cNvSpPr>
          <p:nvPr/>
        </p:nvSpPr>
        <p:spPr bwMode="auto">
          <a:xfrm>
            <a:off x="7812088" y="55832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7" name="Arc 76">
            <a:extLst>
              <a:ext uri="{FF2B5EF4-FFF2-40B4-BE49-F238E27FC236}">
                <a16:creationId xmlns:a16="http://schemas.microsoft.com/office/drawing/2014/main" id="{65EC0B5E-356F-4FB4-A778-E72111D0EB55}"/>
              </a:ext>
            </a:extLst>
          </p:cNvPr>
          <p:cNvSpPr>
            <a:spLocks/>
          </p:cNvSpPr>
          <p:nvPr/>
        </p:nvSpPr>
        <p:spPr bwMode="auto">
          <a:xfrm flipH="1">
            <a:off x="2555577" y="479536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Arc 77">
            <a:extLst>
              <a:ext uri="{FF2B5EF4-FFF2-40B4-BE49-F238E27FC236}">
                <a16:creationId xmlns:a16="http://schemas.microsoft.com/office/drawing/2014/main" id="{26C0CC24-9902-4FC2-B399-2D701D77067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555577" y="508429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Arc 78">
            <a:extLst>
              <a:ext uri="{FF2B5EF4-FFF2-40B4-BE49-F238E27FC236}">
                <a16:creationId xmlns:a16="http://schemas.microsoft.com/office/drawing/2014/main" id="{445E00D4-4B67-431F-A611-6357674F254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42915" y="508429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9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9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9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9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9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9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9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9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9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9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9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9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6" grpId="0" animBg="1"/>
      <p:bldP spid="490527" grpId="0" animBg="1"/>
      <p:bldP spid="490529" grpId="0" animBg="1"/>
      <p:bldP spid="490532" grpId="0" animBg="1"/>
      <p:bldP spid="490533" grpId="0"/>
      <p:bldP spid="490537" grpId="0"/>
      <p:bldP spid="490539" grpId="0" animBg="1"/>
      <p:bldP spid="490540" grpId="0" animBg="1"/>
      <p:bldP spid="490541" grpId="0" animBg="1"/>
      <p:bldP spid="490544" grpId="0" animBg="1"/>
      <p:bldP spid="490545" grpId="0" animBg="1"/>
      <p:bldP spid="490546" grpId="0" animBg="1"/>
      <p:bldP spid="490549" grpId="0" animBg="1"/>
      <p:bldP spid="490550" grpId="0"/>
      <p:bldP spid="490551" grpId="0"/>
      <p:bldP spid="490556" grpId="0" animBg="1"/>
      <p:bldP spid="490557" grpId="0"/>
      <p:bldP spid="490560" grpId="0" animBg="1"/>
      <p:bldP spid="490561" grpId="0"/>
      <p:bldP spid="490563" grpId="0" animBg="1"/>
      <p:bldP spid="490564" grpId="0"/>
      <p:bldP spid="490566" grpId="0" animBg="1"/>
      <p:bldP spid="490567" grpId="0"/>
      <p:bldP spid="490579" grpId="0" animBg="1"/>
      <p:bldP spid="490580" grpId="0"/>
      <p:bldP spid="490590" grpId="0" animBg="1"/>
      <p:bldP spid="490591" grpId="0"/>
      <p:bldP spid="490607" grpId="0" animBg="1"/>
      <p:bldP spid="490608" grpId="0" animBg="1"/>
      <p:bldP spid="490609" grpId="0"/>
      <p:bldP spid="490610" grpId="0" animBg="1"/>
      <p:bldP spid="490612" grpId="0" animBg="1"/>
      <p:bldP spid="490613" grpId="0"/>
      <p:bldP spid="490614" grpId="0" animBg="1"/>
      <p:bldP spid="490615" grpId="0" animBg="1"/>
      <p:bldP spid="490616" grpId="0"/>
      <p:bldP spid="490617" grpId="0" animBg="1"/>
      <p:bldP spid="490623" grpId="0" animBg="1"/>
      <p:bldP spid="490624" grpId="0"/>
      <p:bldP spid="490625" grpId="0" animBg="1"/>
      <p:bldP spid="490626" grpId="0"/>
      <p:bldP spid="490627" grpId="0"/>
      <p:bldP spid="490628" grpId="0" animBg="1"/>
      <p:bldP spid="490629" grpId="0"/>
      <p:bldP spid="490630" grpId="0"/>
      <p:bldP spid="57" grpId="0" animBg="1"/>
      <p:bldP spid="58" grpId="0" animBg="1"/>
      <p:bldP spid="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9" name="AutoShape 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0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1" name="AutoShape 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2" name="AutoShape 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3" name="Text Box 71"/>
          <p:cNvSpPr txBox="1">
            <a:spLocks noChangeArrowheads="1"/>
          </p:cNvSpPr>
          <p:nvPr/>
        </p:nvSpPr>
        <p:spPr bwMode="auto">
          <a:xfrm>
            <a:off x="468313" y="1196975"/>
            <a:ext cx="6624637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不是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归约冲突无法用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分析方法解决   注意：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182344" name="Text Box 72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182345" name="Text Box 73"/>
          <p:cNvSpPr txBox="1">
            <a:spLocks noChangeArrowheads="1"/>
          </p:cNvSpPr>
          <p:nvPr/>
        </p:nvSpPr>
        <p:spPr bwMode="auto">
          <a:xfrm>
            <a:off x="1473200" y="3606800"/>
            <a:ext cx="1512888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2986088" y="44338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7" name="Text Box 75"/>
          <p:cNvSpPr txBox="1">
            <a:spLocks noChangeArrowheads="1"/>
          </p:cNvSpPr>
          <p:nvPr/>
        </p:nvSpPr>
        <p:spPr bwMode="auto">
          <a:xfrm>
            <a:off x="3633788" y="3629025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182348" name="Text Box 76"/>
          <p:cNvSpPr txBox="1">
            <a:spLocks noChangeArrowheads="1"/>
          </p:cNvSpPr>
          <p:nvPr/>
        </p:nvSpPr>
        <p:spPr bwMode="auto">
          <a:xfrm>
            <a:off x="5722938" y="5727700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182349" name="Text Box 77"/>
          <p:cNvSpPr txBox="1">
            <a:spLocks noChangeArrowheads="1"/>
          </p:cNvSpPr>
          <p:nvPr/>
        </p:nvSpPr>
        <p:spPr bwMode="auto">
          <a:xfrm>
            <a:off x="6083300" y="4578350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182350" name="Rectangle 78"/>
          <p:cNvSpPr>
            <a:spLocks noChangeArrowheads="1"/>
          </p:cNvSpPr>
          <p:nvPr/>
        </p:nvSpPr>
        <p:spPr bwMode="auto">
          <a:xfrm>
            <a:off x="3201988" y="40671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91138" y="4932363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2" name="Rectangle 80"/>
          <p:cNvSpPr>
            <a:spLocks noChangeArrowheads="1"/>
          </p:cNvSpPr>
          <p:nvPr/>
        </p:nvSpPr>
        <p:spPr bwMode="auto">
          <a:xfrm>
            <a:off x="5507038" y="46434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 flipH="1" flipV="1">
            <a:off x="5291138" y="5153025"/>
            <a:ext cx="10080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4" name="Rectangle 82"/>
          <p:cNvSpPr>
            <a:spLocks noChangeArrowheads="1"/>
          </p:cNvSpPr>
          <p:nvPr/>
        </p:nvSpPr>
        <p:spPr bwMode="auto">
          <a:xfrm>
            <a:off x="5362575" y="5297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 flipH="1">
            <a:off x="7667625" y="4937125"/>
            <a:ext cx="503238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7810500" y="457041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182362" name="Text Box 90"/>
          <p:cNvSpPr txBox="1">
            <a:spLocks noChangeArrowheads="1"/>
          </p:cNvSpPr>
          <p:nvPr/>
        </p:nvSpPr>
        <p:spPr bwMode="auto">
          <a:xfrm>
            <a:off x="8172450" y="47244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6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6" name="Text Box 16"/>
          <p:cNvSpPr txBox="1">
            <a:spLocks noChangeArrowheads="1"/>
          </p:cNvSpPr>
          <p:nvPr/>
        </p:nvSpPr>
        <p:spPr bwMode="auto">
          <a:xfrm>
            <a:off x="468313" y="1052513"/>
            <a:ext cx="662463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可以解决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容易看出，到达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句柄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所期望的下一个 输入符号实际上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是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，而不是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1328738" y="3825875"/>
            <a:ext cx="1512887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>
            <a:off x="2841625" y="4652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3489325" y="3848100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5578475" y="5946775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5938838" y="4797425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3057525" y="428625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5146675" y="5151438"/>
            <a:ext cx="7921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5" name="Rectangle 25"/>
          <p:cNvSpPr>
            <a:spLocks noChangeArrowheads="1"/>
          </p:cNvSpPr>
          <p:nvPr/>
        </p:nvSpPr>
        <p:spPr bwMode="auto">
          <a:xfrm>
            <a:off x="5362575" y="48625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 flipH="1" flipV="1">
            <a:off x="5146675" y="5372100"/>
            <a:ext cx="1008063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7" name="Rectangle 27"/>
          <p:cNvSpPr>
            <a:spLocks noChangeArrowheads="1"/>
          </p:cNvSpPr>
          <p:nvPr/>
        </p:nvSpPr>
        <p:spPr bwMode="auto">
          <a:xfrm>
            <a:off x="5218113" y="55165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 flipH="1">
            <a:off x="7523163" y="5156200"/>
            <a:ext cx="50323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9" name="Rectangle 29"/>
          <p:cNvSpPr>
            <a:spLocks noChangeArrowheads="1"/>
          </p:cNvSpPr>
          <p:nvPr/>
        </p:nvSpPr>
        <p:spPr bwMode="auto">
          <a:xfrm>
            <a:off x="7666038" y="4789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445475" name="Text Box 35"/>
          <p:cNvSpPr txBox="1">
            <a:spLocks noChangeArrowheads="1"/>
          </p:cNvSpPr>
          <p:nvPr/>
        </p:nvSpPr>
        <p:spPr bwMode="auto">
          <a:xfrm>
            <a:off x="6083300" y="38941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>
            <a:off x="5148263" y="4121150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77" name="Rectangle 37"/>
          <p:cNvSpPr>
            <a:spLocks noChangeArrowheads="1"/>
          </p:cNvSpPr>
          <p:nvPr/>
        </p:nvSpPr>
        <p:spPr bwMode="auto">
          <a:xfrm>
            <a:off x="5435600" y="3825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45478" name="Rectangle 3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45479" name="Text Box 39"/>
          <p:cNvSpPr txBox="1">
            <a:spLocks noChangeArrowheads="1"/>
          </p:cNvSpPr>
          <p:nvPr/>
        </p:nvSpPr>
        <p:spPr bwMode="auto">
          <a:xfrm>
            <a:off x="7956550" y="497205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7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611188" y="1341438"/>
            <a:ext cx="8388350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在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项目基础上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增加一个终结符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所增加的终结符称为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向前搜索符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表示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产生式右端完整匹配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后所允许在余留符号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串中的下一个终结符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项目形如：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</a:p>
          <a:p>
            <a:pPr lvl="1"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同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项目，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为向前搜索符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这里，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或为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终结符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，或为输入结束标志符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49258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4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5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6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80" name="Rectangle 12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3581" name="Text Box 13"/>
          <p:cNvSpPr txBox="1">
            <a:spLocks noChangeArrowheads="1"/>
          </p:cNvSpPr>
          <p:nvPr/>
        </p:nvSpPr>
        <p:spPr bwMode="auto">
          <a:xfrm>
            <a:off x="611188" y="1325563"/>
            <a:ext cx="83883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项目解析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</a:p>
          <a:p>
            <a:pPr lvl="1"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对应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）的归约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但只有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当下一个输入符是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时才能进行归约</a:t>
            </a:r>
          </a:p>
          <a:p>
            <a:pPr lvl="1">
              <a:buFont typeface="Symbol" pitchFamily="18" charset="2"/>
              <a:buNone/>
            </a:pPr>
            <a:endParaRPr kumimoji="0"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对于其它形式的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只起到信息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传承的作用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（参见随后的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FSM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构造过程）</a:t>
            </a:r>
          </a:p>
        </p:txBody>
      </p:sp>
      <p:sp>
        <p:nvSpPr>
          <p:cNvPr id="49358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举例：</a:t>
            </a:r>
            <a:r>
              <a:rPr lang="zh-CN" altLang="en-US" sz="3200" b="1">
                <a:ea typeface="华文楷体" panose="02010600040101010101" pitchFamily="2" charset="-122"/>
                <a:cs typeface="Arial" panose="020B0604020202020204" pitchFamily="34" charset="0"/>
              </a:rPr>
              <a:t>短语</a:t>
            </a:r>
          </a:p>
        </p:txBody>
      </p:sp>
      <p:sp>
        <p:nvSpPr>
          <p:cNvPr id="4505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5795963" y="1773238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文法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aA</a:t>
            </a:r>
            <a:endParaRPr lang="en-US" altLang="zh-CN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bB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258888" y="1628775"/>
            <a:ext cx="4549775" cy="5201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对于右边的文法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G(S)</a:t>
            </a: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句子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的短语有：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   </a:t>
            </a: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  <a:endParaRPr lang="zh-CN" altLang="en-US" b="1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  <a:p>
            <a:pPr>
              <a:buFont typeface="Symbol" pitchFamily="18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句型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的短语有：</a:t>
            </a:r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endParaRPr lang="en-US" altLang="zh-CN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    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450607" name="Rectangle 47"/>
          <p:cNvSpPr>
            <a:spLocks noChangeArrowheads="1"/>
          </p:cNvSpPr>
          <p:nvPr/>
        </p:nvSpPr>
        <p:spPr bwMode="auto">
          <a:xfrm>
            <a:off x="6981825" y="605313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6580188" y="50133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5651500" y="5013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79" name="Rectangle 19"/>
          <p:cNvSpPr>
            <a:spLocks noChangeArrowheads="1"/>
          </p:cNvSpPr>
          <p:nvPr/>
        </p:nvSpPr>
        <p:spPr bwMode="auto">
          <a:xfrm>
            <a:off x="6148388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81" name="Rectangle 21"/>
          <p:cNvSpPr>
            <a:spLocks noChangeArrowheads="1"/>
          </p:cNvSpPr>
          <p:nvPr/>
        </p:nvSpPr>
        <p:spPr bwMode="auto">
          <a:xfrm>
            <a:off x="7156450" y="4652963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82" name="Rectangle 22"/>
          <p:cNvSpPr>
            <a:spLocks noChangeArrowheads="1"/>
          </p:cNvSpPr>
          <p:nvPr/>
        </p:nvSpPr>
        <p:spPr bwMode="auto">
          <a:xfrm>
            <a:off x="6661150" y="42926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50583" name="Rectangle 23"/>
          <p:cNvSpPr>
            <a:spLocks noChangeArrowheads="1"/>
          </p:cNvSpPr>
          <p:nvPr/>
        </p:nvSpPr>
        <p:spPr bwMode="auto">
          <a:xfrm>
            <a:off x="7667625" y="5013325"/>
            <a:ext cx="341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84" name="Line 24"/>
          <p:cNvSpPr>
            <a:spLocks noChangeShapeType="1"/>
          </p:cNvSpPr>
          <p:nvPr/>
        </p:nvSpPr>
        <p:spPr bwMode="auto">
          <a:xfrm flipH="1" flipV="1">
            <a:off x="7451725" y="4870450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3" name="Line 33"/>
          <p:cNvSpPr>
            <a:spLocks noChangeShapeType="1"/>
          </p:cNvSpPr>
          <p:nvPr/>
        </p:nvSpPr>
        <p:spPr bwMode="auto">
          <a:xfrm flipH="1" flipV="1">
            <a:off x="6965950" y="4521200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5" name="Line 35"/>
          <p:cNvSpPr>
            <a:spLocks noChangeShapeType="1"/>
          </p:cNvSpPr>
          <p:nvPr/>
        </p:nvSpPr>
        <p:spPr bwMode="auto">
          <a:xfrm flipV="1">
            <a:off x="6443663" y="4521200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7" name="Line 37"/>
          <p:cNvSpPr>
            <a:spLocks noChangeShapeType="1"/>
          </p:cNvSpPr>
          <p:nvPr/>
        </p:nvSpPr>
        <p:spPr bwMode="auto">
          <a:xfrm flipV="1">
            <a:off x="5940425" y="49418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8" name="Line 38"/>
          <p:cNvSpPr>
            <a:spLocks noChangeShapeType="1"/>
          </p:cNvSpPr>
          <p:nvPr/>
        </p:nvSpPr>
        <p:spPr bwMode="auto">
          <a:xfrm flipH="1" flipV="1">
            <a:off x="6443663" y="49418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9" name="Rectangle 39"/>
          <p:cNvSpPr>
            <a:spLocks noChangeArrowheads="1"/>
          </p:cNvSpPr>
          <p:nvPr/>
        </p:nvSpPr>
        <p:spPr bwMode="auto">
          <a:xfrm>
            <a:off x="7013575" y="53371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0" name="Rectangle 40"/>
          <p:cNvSpPr>
            <a:spLocks noChangeArrowheads="1"/>
          </p:cNvSpPr>
          <p:nvPr/>
        </p:nvSpPr>
        <p:spPr bwMode="auto">
          <a:xfrm>
            <a:off x="6084888" y="53371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1" name="Line 41"/>
          <p:cNvSpPr>
            <a:spLocks noChangeShapeType="1"/>
          </p:cNvSpPr>
          <p:nvPr/>
        </p:nvSpPr>
        <p:spPr bwMode="auto">
          <a:xfrm flipV="1">
            <a:off x="6373813" y="526573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 flipV="1">
            <a:off x="6877050" y="5229225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3" name="Rectangle 43"/>
          <p:cNvSpPr>
            <a:spLocks noChangeArrowheads="1"/>
          </p:cNvSpPr>
          <p:nvPr/>
        </p:nvSpPr>
        <p:spPr bwMode="auto">
          <a:xfrm>
            <a:off x="7443788" y="56959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4" name="Rectangle 44"/>
          <p:cNvSpPr>
            <a:spLocks noChangeArrowheads="1"/>
          </p:cNvSpPr>
          <p:nvPr/>
        </p:nvSpPr>
        <p:spPr bwMode="auto">
          <a:xfrm>
            <a:off x="6515100" y="56959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6804025" y="56245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7307263" y="562451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7270750" y="5984875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7" grpId="0"/>
      <p:bldP spid="450576" grpId="0"/>
      <p:bldP spid="450577" grpId="0"/>
      <p:bldP spid="450579" grpId="0"/>
      <p:bldP spid="450581" grpId="0"/>
      <p:bldP spid="450582" grpId="0"/>
      <p:bldP spid="450583" grpId="0"/>
      <p:bldP spid="450584" grpId="0" animBg="1"/>
      <p:bldP spid="450593" grpId="0" animBg="1"/>
      <p:bldP spid="450595" grpId="0" animBg="1"/>
      <p:bldP spid="450597" grpId="0" animBg="1"/>
      <p:bldP spid="450598" grpId="0" animBg="1"/>
      <p:bldP spid="450599" grpId="0"/>
      <p:bldP spid="450600" grpId="0"/>
      <p:bldP spid="450601" grpId="0" animBg="1"/>
      <p:bldP spid="450602" grpId="0" animBg="1"/>
      <p:bldP spid="450603" grpId="0"/>
      <p:bldP spid="450604" grpId="0"/>
      <p:bldP spid="450605" grpId="0" animBg="1"/>
      <p:bldP spid="450606" grpId="0" animBg="1"/>
      <p:bldP spid="45060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11188" y="1325563"/>
            <a:ext cx="83883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记号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形如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…</a:t>
            </a:r>
          </a:p>
          <a:p>
            <a:pPr lvl="1"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</a:p>
          <a:p>
            <a:pPr lvl="1">
              <a:buFont typeface="Symbol" pitchFamily="18" charset="2"/>
              <a:buNone/>
            </a:pPr>
            <a:endParaRPr kumimoji="0" lang="en-US" altLang="zh-CN" sz="1000" b="1" i="1" baseline="-25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项目序列需要出现在同一个项目集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中时，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将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其简记为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/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/ … /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53555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4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611188" y="1412875"/>
            <a:ext cx="824388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类似于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，可以在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项目的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基础上为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上下文无关文法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构造一个类似的有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限状态机，称为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539750" y="1243013"/>
            <a:ext cx="84248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项目集的闭包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en-US" i="1"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的闭包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(I)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的算法：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function  CLOSURE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(I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{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J:= I;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repeat  for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中的每个项目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[A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 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a]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和产生式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do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将所有形如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[B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 , b]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的项目加到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这里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endParaRPr kumimoji="0" lang="zh-CN" altLang="en-US" sz="2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until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上一次循环不再有新项目加到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};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468313" y="1243013"/>
            <a:ext cx="849788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的初态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      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 { [S’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#] } 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755650" y="3500438"/>
            <a:ext cx="554513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的增广文法为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:  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zh-CN" altLang="en-US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              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              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 F )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6443663" y="3500438"/>
            <a:ext cx="24479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9" grpId="0" autoUpdateAnimBg="0"/>
      <p:bldP spid="54478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539750" y="1628775"/>
            <a:ext cx="842486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的状态转移函数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 (I,X) = CLOSURE(J)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的状态（闭包的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项目集），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文法符号，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J={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[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.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, a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 [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 X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, a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I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的初态出发，应用上述转移函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数，可逐步构造出完整的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endParaRPr kumimoji="0"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611188" y="1412875"/>
            <a:ext cx="842486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项目集规范族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项目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集规范族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可由如下算法计算：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:= { CLOSURE ( { [S’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S, #] } ) }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Repeat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For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中每一项目集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和每一文法符号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Do  if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非空且不属于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      Then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把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放入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Until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不再增大</a:t>
            </a: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611188" y="11969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构造增广文法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39668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62213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682625" y="2441575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1330325" y="4852988"/>
            <a:ext cx="15859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71" name="Text Box 23"/>
          <p:cNvSpPr txBox="1">
            <a:spLocks noChangeArrowheads="1"/>
          </p:cNvSpPr>
          <p:nvPr/>
        </p:nvSpPr>
        <p:spPr bwMode="auto">
          <a:xfrm>
            <a:off x="611188" y="60039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>
            <a:off x="2554288" y="326866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73" name="Rectangle 25"/>
          <p:cNvSpPr>
            <a:spLocks noChangeArrowheads="1"/>
          </p:cNvSpPr>
          <p:nvPr/>
        </p:nvSpPr>
        <p:spPr bwMode="auto">
          <a:xfrm>
            <a:off x="20526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2052638" y="3932238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3059113" y="2482850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580063" y="27765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971550" y="5373688"/>
            <a:ext cx="15128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059113" y="5734050"/>
            <a:ext cx="1655762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148263" y="50101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 flipH="1">
            <a:off x="1187450" y="3933825"/>
            <a:ext cx="1588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11890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2627313" y="29019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57238" y="3933825"/>
            <a:ext cx="0" cy="20129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88" name="Rectangle 40"/>
          <p:cNvSpPr>
            <a:spLocks noChangeArrowheads="1"/>
          </p:cNvSpPr>
          <p:nvPr/>
        </p:nvSpPr>
        <p:spPr bwMode="auto">
          <a:xfrm>
            <a:off x="684213" y="41259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>
            <a:off x="5003800" y="300355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0" name="Rectangle 42"/>
          <p:cNvSpPr>
            <a:spLocks noChangeArrowheads="1"/>
          </p:cNvSpPr>
          <p:nvPr/>
        </p:nvSpPr>
        <p:spPr bwMode="auto">
          <a:xfrm>
            <a:off x="50768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9692" name="Line 44"/>
          <p:cNvSpPr>
            <a:spLocks noChangeShapeType="1"/>
          </p:cNvSpPr>
          <p:nvPr/>
        </p:nvSpPr>
        <p:spPr bwMode="auto">
          <a:xfrm>
            <a:off x="5003800" y="362902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3" name="Rectangle 45"/>
          <p:cNvSpPr>
            <a:spLocks noChangeArrowheads="1"/>
          </p:cNvSpPr>
          <p:nvPr/>
        </p:nvSpPr>
        <p:spPr bwMode="auto">
          <a:xfrm>
            <a:off x="5075238" y="33337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9694" name="Line 46"/>
          <p:cNvSpPr>
            <a:spLocks noChangeShapeType="1"/>
          </p:cNvSpPr>
          <p:nvPr/>
        </p:nvSpPr>
        <p:spPr bwMode="auto">
          <a:xfrm>
            <a:off x="5003800" y="4437063"/>
            <a:ext cx="1008063" cy="5762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5" name="Rectangle 47"/>
          <p:cNvSpPr>
            <a:spLocks noChangeArrowheads="1"/>
          </p:cNvSpPr>
          <p:nvPr/>
        </p:nvSpPr>
        <p:spPr bwMode="auto">
          <a:xfrm>
            <a:off x="5435600" y="44307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39696" name="Line 48"/>
          <p:cNvSpPr>
            <a:spLocks noChangeShapeType="1"/>
          </p:cNvSpPr>
          <p:nvPr/>
        </p:nvSpPr>
        <p:spPr bwMode="auto">
          <a:xfrm flipH="1" flipV="1">
            <a:off x="3779838" y="4797425"/>
            <a:ext cx="0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7" name="Rectangle 49"/>
          <p:cNvSpPr>
            <a:spLocks noChangeArrowheads="1"/>
          </p:cNvSpPr>
          <p:nvPr/>
        </p:nvSpPr>
        <p:spPr bwMode="auto">
          <a:xfrm>
            <a:off x="3778250" y="50800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9710" name="Line 62"/>
          <p:cNvSpPr>
            <a:spLocks noChangeShapeType="1"/>
          </p:cNvSpPr>
          <p:nvPr/>
        </p:nvSpPr>
        <p:spPr bwMode="auto">
          <a:xfrm flipH="1" flipV="1">
            <a:off x="5003800" y="4214813"/>
            <a:ext cx="23050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1" name="Rectangle 63"/>
          <p:cNvSpPr>
            <a:spLocks noChangeArrowheads="1"/>
          </p:cNvSpPr>
          <p:nvPr/>
        </p:nvSpPr>
        <p:spPr bwMode="auto">
          <a:xfrm>
            <a:off x="51482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9712" name="Text Box 64"/>
          <p:cNvSpPr txBox="1">
            <a:spLocks noChangeArrowheads="1"/>
          </p:cNvSpPr>
          <p:nvPr/>
        </p:nvSpPr>
        <p:spPr bwMode="auto">
          <a:xfrm>
            <a:off x="5580063" y="34131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39713" name="Text Box 65"/>
          <p:cNvSpPr txBox="1">
            <a:spLocks noChangeArrowheads="1"/>
          </p:cNvSpPr>
          <p:nvPr/>
        </p:nvSpPr>
        <p:spPr bwMode="auto">
          <a:xfrm>
            <a:off x="7308850" y="3808413"/>
            <a:ext cx="1511300" cy="25733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39714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5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6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7" name="AutoShape 6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8" name="Text Box 70"/>
          <p:cNvSpPr txBox="1">
            <a:spLocks noChangeArrowheads="1"/>
          </p:cNvSpPr>
          <p:nvPr/>
        </p:nvSpPr>
        <p:spPr bwMode="auto">
          <a:xfrm>
            <a:off x="5219700" y="600551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719" name="Line 71"/>
          <p:cNvSpPr>
            <a:spLocks noChangeShapeType="1"/>
          </p:cNvSpPr>
          <p:nvPr/>
        </p:nvSpPr>
        <p:spPr bwMode="auto">
          <a:xfrm>
            <a:off x="4714875" y="6237288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20" name="Rectangle 72"/>
          <p:cNvSpPr>
            <a:spLocks noChangeArrowheads="1"/>
          </p:cNvSpPr>
          <p:nvPr/>
        </p:nvSpPr>
        <p:spPr bwMode="auto">
          <a:xfrm>
            <a:off x="4787900" y="58705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3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3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9" grpId="0" animBg="1"/>
      <p:bldP spid="539670" grpId="0" animBg="1"/>
      <p:bldP spid="539672" grpId="0" animBg="1"/>
      <p:bldP spid="539673" grpId="0"/>
      <p:bldP spid="539678" grpId="0" animBg="1"/>
      <p:bldP spid="539680" grpId="0" animBg="1"/>
      <p:bldP spid="539681" grpId="0" animBg="1"/>
      <p:bldP spid="539682" grpId="0" animBg="1"/>
      <p:bldP spid="539683" grpId="0" animBg="1"/>
      <p:bldP spid="539684" grpId="0" animBg="1"/>
      <p:bldP spid="539685" grpId="0"/>
      <p:bldP spid="539686" grpId="0"/>
      <p:bldP spid="539687" grpId="0" animBg="1"/>
      <p:bldP spid="539689" grpId="0" animBg="1"/>
      <p:bldP spid="539690" grpId="0"/>
      <p:bldP spid="539692" grpId="0" animBg="1"/>
      <p:bldP spid="539693" grpId="0"/>
      <p:bldP spid="539694" grpId="0" animBg="1"/>
      <p:bldP spid="539695" grpId="0"/>
      <p:bldP spid="539696" grpId="0" animBg="1"/>
      <p:bldP spid="539697" grpId="0"/>
      <p:bldP spid="539710" grpId="0" animBg="1"/>
      <p:bldP spid="539711" grpId="0"/>
      <p:bldP spid="539712" grpId="0" animBg="1"/>
      <p:bldP spid="539713" grpId="0" animBg="1"/>
      <p:bldP spid="539718" grpId="0" animBg="1"/>
      <p:bldP spid="539719" grpId="0" animBg="1"/>
      <p:bldP spid="53972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25" name="Rectangle 53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611188" y="11080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构造增广文法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40729" name="Text Box 57"/>
          <p:cNvSpPr txBox="1">
            <a:spLocks noChangeArrowheads="1"/>
          </p:cNvSpPr>
          <p:nvPr/>
        </p:nvSpPr>
        <p:spPr bwMode="auto">
          <a:xfrm>
            <a:off x="898525" y="5716588"/>
            <a:ext cx="17287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31" name="Line 59"/>
          <p:cNvSpPr>
            <a:spLocks noChangeShapeType="1"/>
          </p:cNvSpPr>
          <p:nvPr/>
        </p:nvSpPr>
        <p:spPr bwMode="auto">
          <a:xfrm>
            <a:off x="2700338" y="401161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32" name="Rectangle 60"/>
          <p:cNvSpPr>
            <a:spLocks noChangeArrowheads="1"/>
          </p:cNvSpPr>
          <p:nvPr/>
        </p:nvSpPr>
        <p:spPr bwMode="auto">
          <a:xfrm>
            <a:off x="262890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1476375" y="522922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36" name="Text Box 64"/>
          <p:cNvSpPr txBox="1">
            <a:spLocks noChangeArrowheads="1"/>
          </p:cNvSpPr>
          <p:nvPr/>
        </p:nvSpPr>
        <p:spPr bwMode="auto">
          <a:xfrm>
            <a:off x="2843213" y="609123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38" name="Text Box 66"/>
          <p:cNvSpPr txBox="1">
            <a:spLocks noChangeArrowheads="1"/>
          </p:cNvSpPr>
          <p:nvPr/>
        </p:nvSpPr>
        <p:spPr bwMode="auto">
          <a:xfrm>
            <a:off x="611188" y="2349500"/>
            <a:ext cx="19446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39" name="Line 67"/>
          <p:cNvSpPr>
            <a:spLocks noChangeShapeType="1"/>
          </p:cNvSpPr>
          <p:nvPr/>
        </p:nvSpPr>
        <p:spPr bwMode="auto">
          <a:xfrm>
            <a:off x="2411413" y="5229225"/>
            <a:ext cx="633412" cy="8636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40" name="Rectangle 68"/>
          <p:cNvSpPr>
            <a:spLocks noChangeArrowheads="1"/>
          </p:cNvSpPr>
          <p:nvPr/>
        </p:nvSpPr>
        <p:spPr bwMode="auto">
          <a:xfrm>
            <a:off x="140335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741" name="Rectangle 69"/>
          <p:cNvSpPr>
            <a:spLocks noChangeArrowheads="1"/>
          </p:cNvSpPr>
          <p:nvPr/>
        </p:nvSpPr>
        <p:spPr bwMode="auto">
          <a:xfrm>
            <a:off x="2773363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742" name="Line 70"/>
          <p:cNvSpPr>
            <a:spLocks noChangeShapeType="1"/>
          </p:cNvSpPr>
          <p:nvPr/>
        </p:nvSpPr>
        <p:spPr bwMode="auto">
          <a:xfrm>
            <a:off x="757238" y="5229225"/>
            <a:ext cx="0" cy="10080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43" name="Rectangle 71"/>
          <p:cNvSpPr>
            <a:spLocks noChangeArrowheads="1"/>
          </p:cNvSpPr>
          <p:nvPr/>
        </p:nvSpPr>
        <p:spPr bwMode="auto">
          <a:xfrm>
            <a:off x="684213" y="52943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756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7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8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9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60" name="Text Box 88"/>
          <p:cNvSpPr txBox="1">
            <a:spLocks noChangeArrowheads="1"/>
          </p:cNvSpPr>
          <p:nvPr/>
        </p:nvSpPr>
        <p:spPr bwMode="auto">
          <a:xfrm>
            <a:off x="611188" y="3479800"/>
            <a:ext cx="20891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61" name="Rectangle 89"/>
          <p:cNvSpPr>
            <a:spLocks noChangeArrowheads="1"/>
          </p:cNvSpPr>
          <p:nvPr/>
        </p:nvSpPr>
        <p:spPr bwMode="auto">
          <a:xfrm>
            <a:off x="1258888" y="29972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0762" name="Line 90"/>
          <p:cNvSpPr>
            <a:spLocks noChangeShapeType="1"/>
          </p:cNvSpPr>
          <p:nvPr/>
        </p:nvSpPr>
        <p:spPr bwMode="auto">
          <a:xfrm>
            <a:off x="1474788" y="2997200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63" name="Text Box 91"/>
          <p:cNvSpPr txBox="1">
            <a:spLocks noChangeArrowheads="1"/>
          </p:cNvSpPr>
          <p:nvPr/>
        </p:nvSpPr>
        <p:spPr bwMode="auto">
          <a:xfrm>
            <a:off x="3201988" y="2354263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40766" name="Rectangle 94"/>
          <p:cNvSpPr>
            <a:spLocks noChangeArrowheads="1"/>
          </p:cNvSpPr>
          <p:nvPr/>
        </p:nvSpPr>
        <p:spPr bwMode="auto">
          <a:xfrm>
            <a:off x="5508625" y="22050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67" name="Rectangle 95"/>
          <p:cNvSpPr>
            <a:spLocks noChangeArrowheads="1"/>
          </p:cNvSpPr>
          <p:nvPr/>
        </p:nvSpPr>
        <p:spPr bwMode="auto">
          <a:xfrm>
            <a:off x="6011863" y="2276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0768" name="Text Box 96"/>
          <p:cNvSpPr txBox="1">
            <a:spLocks noChangeArrowheads="1"/>
          </p:cNvSpPr>
          <p:nvPr/>
        </p:nvSpPr>
        <p:spPr bwMode="auto">
          <a:xfrm>
            <a:off x="3203575" y="5154613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69" name="Line 97"/>
          <p:cNvSpPr>
            <a:spLocks noChangeShapeType="1"/>
          </p:cNvSpPr>
          <p:nvPr/>
        </p:nvSpPr>
        <p:spPr bwMode="auto">
          <a:xfrm>
            <a:off x="4427538" y="4652963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0" name="Rectangle 98"/>
          <p:cNvSpPr>
            <a:spLocks noChangeArrowheads="1"/>
          </p:cNvSpPr>
          <p:nvPr/>
        </p:nvSpPr>
        <p:spPr bwMode="auto">
          <a:xfrm>
            <a:off x="4140200" y="47180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0773" name="Line 101"/>
          <p:cNvSpPr>
            <a:spLocks noChangeShapeType="1"/>
          </p:cNvSpPr>
          <p:nvPr/>
        </p:nvSpPr>
        <p:spPr bwMode="auto">
          <a:xfrm flipH="1" flipV="1">
            <a:off x="5364163" y="4006850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4" name="Rectangle 102"/>
          <p:cNvSpPr>
            <a:spLocks noChangeArrowheads="1"/>
          </p:cNvSpPr>
          <p:nvPr/>
        </p:nvSpPr>
        <p:spPr bwMode="auto">
          <a:xfrm>
            <a:off x="5508625" y="3713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775" name="Line 103"/>
          <p:cNvSpPr>
            <a:spLocks noChangeShapeType="1"/>
          </p:cNvSpPr>
          <p:nvPr/>
        </p:nvSpPr>
        <p:spPr bwMode="auto">
          <a:xfrm>
            <a:off x="5362575" y="300355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6" name="Rectangle 104"/>
          <p:cNvSpPr>
            <a:spLocks noChangeArrowheads="1"/>
          </p:cNvSpPr>
          <p:nvPr/>
        </p:nvSpPr>
        <p:spPr bwMode="auto">
          <a:xfrm>
            <a:off x="55086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778" name="Line 106"/>
          <p:cNvSpPr>
            <a:spLocks noChangeShapeType="1"/>
          </p:cNvSpPr>
          <p:nvPr/>
        </p:nvSpPr>
        <p:spPr bwMode="auto">
          <a:xfrm>
            <a:off x="5364163" y="2498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9" name="Rectangle 107"/>
          <p:cNvSpPr>
            <a:spLocks noChangeArrowheads="1"/>
          </p:cNvSpPr>
          <p:nvPr/>
        </p:nvSpPr>
        <p:spPr bwMode="auto">
          <a:xfrm>
            <a:off x="6011863" y="2787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781" name="Rectangle 109"/>
          <p:cNvSpPr>
            <a:spLocks noChangeArrowheads="1"/>
          </p:cNvSpPr>
          <p:nvPr/>
        </p:nvSpPr>
        <p:spPr bwMode="auto">
          <a:xfrm>
            <a:off x="5508625" y="3141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783" name="Line 111"/>
          <p:cNvSpPr>
            <a:spLocks noChangeShapeType="1"/>
          </p:cNvSpPr>
          <p:nvPr/>
        </p:nvSpPr>
        <p:spPr bwMode="auto">
          <a:xfrm>
            <a:off x="5364163" y="3494088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84" name="Rectangle 112"/>
          <p:cNvSpPr>
            <a:spLocks noChangeArrowheads="1"/>
          </p:cNvSpPr>
          <p:nvPr/>
        </p:nvSpPr>
        <p:spPr bwMode="auto">
          <a:xfrm>
            <a:off x="6013450" y="32781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40786" name="Text Box 114"/>
          <p:cNvSpPr txBox="1">
            <a:spLocks noChangeArrowheads="1"/>
          </p:cNvSpPr>
          <p:nvPr/>
        </p:nvSpPr>
        <p:spPr bwMode="auto">
          <a:xfrm>
            <a:off x="6011863" y="429260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87" name="Line 115"/>
          <p:cNvSpPr>
            <a:spLocks noChangeShapeType="1"/>
          </p:cNvSpPr>
          <p:nvPr/>
        </p:nvSpPr>
        <p:spPr bwMode="auto">
          <a:xfrm flipH="1" flipV="1">
            <a:off x="5364163" y="5457825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89" name="Rectangle 117"/>
          <p:cNvSpPr>
            <a:spLocks noChangeArrowheads="1"/>
          </p:cNvSpPr>
          <p:nvPr/>
        </p:nvSpPr>
        <p:spPr bwMode="auto">
          <a:xfrm>
            <a:off x="5580063" y="50847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0790" name="Rectangle 118"/>
          <p:cNvSpPr>
            <a:spLocks noChangeArrowheads="1"/>
          </p:cNvSpPr>
          <p:nvPr/>
        </p:nvSpPr>
        <p:spPr bwMode="auto">
          <a:xfrm>
            <a:off x="682625" y="61658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791" name="Text Box 119"/>
          <p:cNvSpPr txBox="1">
            <a:spLocks noChangeArrowheads="1"/>
          </p:cNvSpPr>
          <p:nvPr/>
        </p:nvSpPr>
        <p:spPr bwMode="auto">
          <a:xfrm>
            <a:off x="5508625" y="6237288"/>
            <a:ext cx="20177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sz="18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0792" name="Line 120"/>
          <p:cNvSpPr>
            <a:spLocks noChangeShapeType="1"/>
          </p:cNvSpPr>
          <p:nvPr/>
        </p:nvSpPr>
        <p:spPr bwMode="auto">
          <a:xfrm flipH="1" flipV="1">
            <a:off x="5003800" y="6459538"/>
            <a:ext cx="504825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93" name="Rectangle 121"/>
          <p:cNvSpPr>
            <a:spLocks noChangeArrowheads="1"/>
          </p:cNvSpPr>
          <p:nvPr/>
        </p:nvSpPr>
        <p:spPr bwMode="auto">
          <a:xfrm>
            <a:off x="5146675" y="60928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0794" name="Rectangle 122"/>
          <p:cNvSpPr>
            <a:spLocks noChangeArrowheads="1"/>
          </p:cNvSpPr>
          <p:nvPr/>
        </p:nvSpPr>
        <p:spPr bwMode="auto">
          <a:xfrm>
            <a:off x="6011863" y="3783013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15</a:t>
            </a:r>
          </a:p>
        </p:txBody>
      </p:sp>
      <p:sp>
        <p:nvSpPr>
          <p:cNvPr id="540795" name="Text Box 123"/>
          <p:cNvSpPr txBox="1">
            <a:spLocks noChangeArrowheads="1"/>
          </p:cNvSpPr>
          <p:nvPr/>
        </p:nvSpPr>
        <p:spPr bwMode="auto">
          <a:xfrm>
            <a:off x="6659563" y="32099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96" name="Text Box 124"/>
          <p:cNvSpPr txBox="1">
            <a:spLocks noChangeArrowheads="1"/>
          </p:cNvSpPr>
          <p:nvPr/>
        </p:nvSpPr>
        <p:spPr bwMode="auto">
          <a:xfrm>
            <a:off x="6659563" y="2405063"/>
            <a:ext cx="21605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97" name="Line 125"/>
          <p:cNvSpPr>
            <a:spLocks noChangeShapeType="1"/>
          </p:cNvSpPr>
          <p:nvPr/>
        </p:nvSpPr>
        <p:spPr bwMode="auto">
          <a:xfrm>
            <a:off x="7523163" y="38608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98" name="Rectangle 126"/>
          <p:cNvSpPr>
            <a:spLocks noChangeArrowheads="1"/>
          </p:cNvSpPr>
          <p:nvPr/>
        </p:nvSpPr>
        <p:spPr bwMode="auto">
          <a:xfrm>
            <a:off x="7235825" y="3925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99" name="Line 127"/>
          <p:cNvSpPr>
            <a:spLocks noChangeShapeType="1"/>
          </p:cNvSpPr>
          <p:nvPr/>
        </p:nvSpPr>
        <p:spPr bwMode="auto">
          <a:xfrm>
            <a:off x="7523163" y="27813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0" name="Rectangle 128"/>
          <p:cNvSpPr>
            <a:spLocks noChangeArrowheads="1"/>
          </p:cNvSpPr>
          <p:nvPr/>
        </p:nvSpPr>
        <p:spPr bwMode="auto">
          <a:xfrm>
            <a:off x="7308850" y="28463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0801" name="Line 129"/>
          <p:cNvSpPr>
            <a:spLocks noChangeShapeType="1"/>
          </p:cNvSpPr>
          <p:nvPr/>
        </p:nvSpPr>
        <p:spPr bwMode="auto">
          <a:xfrm>
            <a:off x="8170863" y="4587875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8316913" y="42926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8748713" y="43719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804" name="Line 132"/>
          <p:cNvSpPr>
            <a:spLocks noChangeShapeType="1"/>
          </p:cNvSpPr>
          <p:nvPr/>
        </p:nvSpPr>
        <p:spPr bwMode="auto">
          <a:xfrm>
            <a:off x="8170863" y="5157788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8712200" y="4941888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8316913" y="47974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807" name="Line 135"/>
          <p:cNvSpPr>
            <a:spLocks noChangeShapeType="1"/>
          </p:cNvSpPr>
          <p:nvPr/>
        </p:nvSpPr>
        <p:spPr bwMode="auto">
          <a:xfrm flipH="1" flipV="1">
            <a:off x="8172450" y="5738813"/>
            <a:ext cx="576263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8" name="Rectangle 136"/>
          <p:cNvSpPr>
            <a:spLocks noChangeArrowheads="1"/>
          </p:cNvSpPr>
          <p:nvPr/>
        </p:nvSpPr>
        <p:spPr bwMode="auto">
          <a:xfrm>
            <a:off x="8316913" y="5445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809" name="Rectangle 137"/>
          <p:cNvSpPr>
            <a:spLocks noChangeArrowheads="1"/>
          </p:cNvSpPr>
          <p:nvPr/>
        </p:nvSpPr>
        <p:spPr bwMode="auto">
          <a:xfrm>
            <a:off x="8677275" y="5514975"/>
            <a:ext cx="43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4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4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4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4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4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4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4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4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29" grpId="0" animBg="1"/>
      <p:bldP spid="540731" grpId="0" animBg="1"/>
      <p:bldP spid="540732" grpId="0"/>
      <p:bldP spid="540733" grpId="0" animBg="1"/>
      <p:bldP spid="540736" grpId="0" animBg="1"/>
      <p:bldP spid="540739" grpId="0" animBg="1"/>
      <p:bldP spid="540740" grpId="0"/>
      <p:bldP spid="540741" grpId="0"/>
      <p:bldP spid="540742" grpId="0" animBg="1"/>
      <p:bldP spid="540743" grpId="0"/>
      <p:bldP spid="540760" grpId="0" animBg="1"/>
      <p:bldP spid="540761" grpId="0"/>
      <p:bldP spid="540762" grpId="0" animBg="1"/>
      <p:bldP spid="540763" grpId="0" animBg="1"/>
      <p:bldP spid="540766" grpId="0"/>
      <p:bldP spid="540767" grpId="0"/>
      <p:bldP spid="540768" grpId="0" animBg="1"/>
      <p:bldP spid="540769" grpId="0" animBg="1"/>
      <p:bldP spid="540770" grpId="0"/>
      <p:bldP spid="540773" grpId="0" animBg="1"/>
      <p:bldP spid="540774" grpId="0"/>
      <p:bldP spid="540775" grpId="0" animBg="1"/>
      <p:bldP spid="540776" grpId="0"/>
      <p:bldP spid="540778" grpId="0" animBg="1"/>
      <p:bldP spid="540779" grpId="0"/>
      <p:bldP spid="540781" grpId="0"/>
      <p:bldP spid="540783" grpId="0" animBg="1"/>
      <p:bldP spid="540784" grpId="0"/>
      <p:bldP spid="540786" grpId="0" animBg="1"/>
      <p:bldP spid="540787" grpId="0" animBg="1"/>
      <p:bldP spid="540789" grpId="0"/>
      <p:bldP spid="540790" grpId="0"/>
      <p:bldP spid="540791" grpId="0" animBg="1"/>
      <p:bldP spid="540792" grpId="0" animBg="1"/>
      <p:bldP spid="540793" grpId="0"/>
      <p:bldP spid="540794" grpId="0"/>
      <p:bldP spid="540795" grpId="0" animBg="1"/>
      <p:bldP spid="540796" grpId="0" animBg="1"/>
      <p:bldP spid="540797" grpId="0" animBg="1"/>
      <p:bldP spid="540798" grpId="0"/>
      <p:bldP spid="540799" grpId="0" animBg="1"/>
      <p:bldP spid="540800" grpId="0"/>
      <p:bldP spid="540801" grpId="0" animBg="1"/>
      <p:bldP spid="540802" grpId="0"/>
      <p:bldP spid="540803" grpId="0"/>
      <p:bldP spid="540804" grpId="0" animBg="1"/>
      <p:bldP spid="540805" grpId="0"/>
      <p:bldP spid="540806" grpId="0"/>
      <p:bldP spid="540807" grpId="0" animBg="1"/>
      <p:bldP spid="540808" grpId="0"/>
      <p:bldP spid="54080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构造增广文法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1116013" y="2700338"/>
            <a:ext cx="187325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582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2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2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1" name="Rectangle 39"/>
          <p:cNvSpPr>
            <a:spLocks noChangeArrowheads="1"/>
          </p:cNvSpPr>
          <p:nvPr/>
        </p:nvSpPr>
        <p:spPr bwMode="auto">
          <a:xfrm>
            <a:off x="3133725" y="26225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5832" name="Rectangle 40"/>
          <p:cNvSpPr>
            <a:spLocks noChangeArrowheads="1"/>
          </p:cNvSpPr>
          <p:nvPr/>
        </p:nvSpPr>
        <p:spPr bwMode="auto">
          <a:xfrm>
            <a:off x="3636963" y="26939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5833" name="Line 41"/>
          <p:cNvSpPr>
            <a:spLocks noChangeShapeType="1"/>
          </p:cNvSpPr>
          <p:nvPr/>
        </p:nvSpPr>
        <p:spPr bwMode="auto">
          <a:xfrm>
            <a:off x="2989263" y="29162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4" name="Line 42"/>
          <p:cNvSpPr>
            <a:spLocks noChangeShapeType="1"/>
          </p:cNvSpPr>
          <p:nvPr/>
        </p:nvSpPr>
        <p:spPr bwMode="auto">
          <a:xfrm>
            <a:off x="2989263" y="3349625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5" name="Rectangle 43"/>
          <p:cNvSpPr>
            <a:spLocks noChangeArrowheads="1"/>
          </p:cNvSpPr>
          <p:nvPr/>
        </p:nvSpPr>
        <p:spPr bwMode="auto">
          <a:xfrm>
            <a:off x="3135313" y="30543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5836" name="Rectangle 44"/>
          <p:cNvSpPr>
            <a:spLocks noChangeArrowheads="1"/>
          </p:cNvSpPr>
          <p:nvPr/>
        </p:nvSpPr>
        <p:spPr bwMode="auto">
          <a:xfrm>
            <a:off x="3638550" y="313372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1116013" y="5503863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5838" name="Line 46"/>
          <p:cNvSpPr>
            <a:spLocks noChangeShapeType="1"/>
          </p:cNvSpPr>
          <p:nvPr/>
        </p:nvSpPr>
        <p:spPr bwMode="auto">
          <a:xfrm flipH="1" flipV="1">
            <a:off x="2989263" y="4852988"/>
            <a:ext cx="792162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9" name="Rectangle 47"/>
          <p:cNvSpPr>
            <a:spLocks noChangeArrowheads="1"/>
          </p:cNvSpPr>
          <p:nvPr/>
        </p:nvSpPr>
        <p:spPr bwMode="auto">
          <a:xfrm>
            <a:off x="2051050" y="5064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5846" name="Rectangle 54"/>
          <p:cNvSpPr>
            <a:spLocks noChangeArrowheads="1"/>
          </p:cNvSpPr>
          <p:nvPr/>
        </p:nvSpPr>
        <p:spPr bwMode="auto">
          <a:xfrm>
            <a:off x="827088" y="4857750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3781425" y="470852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5848" name="Line 56"/>
          <p:cNvSpPr>
            <a:spLocks noChangeShapeType="1"/>
          </p:cNvSpPr>
          <p:nvPr/>
        </p:nvSpPr>
        <p:spPr bwMode="auto">
          <a:xfrm>
            <a:off x="2339975" y="49990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49" name="Rectangle 57"/>
          <p:cNvSpPr>
            <a:spLocks noChangeArrowheads="1"/>
          </p:cNvSpPr>
          <p:nvPr/>
        </p:nvSpPr>
        <p:spPr bwMode="auto">
          <a:xfrm>
            <a:off x="3203575" y="4560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716463" y="245745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5854" name="Line 62"/>
          <p:cNvSpPr>
            <a:spLocks noChangeShapeType="1"/>
          </p:cNvSpPr>
          <p:nvPr/>
        </p:nvSpPr>
        <p:spPr bwMode="auto">
          <a:xfrm flipH="1">
            <a:off x="522287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55" name="Rectangle 63"/>
          <p:cNvSpPr>
            <a:spLocks noChangeArrowheads="1"/>
          </p:cNvSpPr>
          <p:nvPr/>
        </p:nvSpPr>
        <p:spPr bwMode="auto">
          <a:xfrm>
            <a:off x="5005388" y="42211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5856" name="Text Box 64"/>
          <p:cNvSpPr txBox="1">
            <a:spLocks noChangeArrowheads="1"/>
          </p:cNvSpPr>
          <p:nvPr/>
        </p:nvSpPr>
        <p:spPr bwMode="auto">
          <a:xfrm>
            <a:off x="3708400" y="5703888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</p:txBody>
      </p:sp>
      <p:sp>
        <p:nvSpPr>
          <p:cNvPr id="545857" name="Line 65"/>
          <p:cNvSpPr>
            <a:spLocks noChangeShapeType="1"/>
          </p:cNvSpPr>
          <p:nvPr/>
        </p:nvSpPr>
        <p:spPr bwMode="auto">
          <a:xfrm flipH="1" flipV="1">
            <a:off x="3059113" y="5934075"/>
            <a:ext cx="64928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58" name="Rectangle 66"/>
          <p:cNvSpPr>
            <a:spLocks noChangeArrowheads="1"/>
          </p:cNvSpPr>
          <p:nvPr/>
        </p:nvSpPr>
        <p:spPr bwMode="auto">
          <a:xfrm>
            <a:off x="3275013" y="55753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5859" name="Rectangle 67"/>
          <p:cNvSpPr>
            <a:spLocks noChangeArrowheads="1"/>
          </p:cNvSpPr>
          <p:nvPr/>
        </p:nvSpPr>
        <p:spPr bwMode="auto">
          <a:xfrm>
            <a:off x="7021513" y="2479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5860" name="Line 68"/>
          <p:cNvSpPr>
            <a:spLocks noChangeShapeType="1"/>
          </p:cNvSpPr>
          <p:nvPr/>
        </p:nvSpPr>
        <p:spPr bwMode="auto">
          <a:xfrm>
            <a:off x="6877050" y="283210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1" name="Rectangle 69"/>
          <p:cNvSpPr>
            <a:spLocks noChangeArrowheads="1"/>
          </p:cNvSpPr>
          <p:nvPr/>
        </p:nvSpPr>
        <p:spPr bwMode="auto">
          <a:xfrm>
            <a:off x="7526338" y="2616200"/>
            <a:ext cx="4302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sp>
        <p:nvSpPr>
          <p:cNvPr id="545862" name="Line 70"/>
          <p:cNvSpPr>
            <a:spLocks noChangeShapeType="1"/>
          </p:cNvSpPr>
          <p:nvPr/>
        </p:nvSpPr>
        <p:spPr bwMode="auto">
          <a:xfrm>
            <a:off x="6877050" y="3559175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3" name="Rectangle 71"/>
          <p:cNvSpPr>
            <a:spLocks noChangeArrowheads="1"/>
          </p:cNvSpPr>
          <p:nvPr/>
        </p:nvSpPr>
        <p:spPr bwMode="auto">
          <a:xfrm>
            <a:off x="7023100" y="32639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5864" name="Rectangle 72"/>
          <p:cNvSpPr>
            <a:spLocks noChangeArrowheads="1"/>
          </p:cNvSpPr>
          <p:nvPr/>
        </p:nvSpPr>
        <p:spPr bwMode="auto">
          <a:xfrm>
            <a:off x="7596188" y="34083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5865" name="Line 73"/>
          <p:cNvSpPr>
            <a:spLocks noChangeShapeType="1"/>
          </p:cNvSpPr>
          <p:nvPr/>
        </p:nvSpPr>
        <p:spPr bwMode="auto">
          <a:xfrm>
            <a:off x="6877050" y="3198813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6" name="Rectangle 74"/>
          <p:cNvSpPr>
            <a:spLocks noChangeArrowheads="1"/>
          </p:cNvSpPr>
          <p:nvPr/>
        </p:nvSpPr>
        <p:spPr bwMode="auto">
          <a:xfrm>
            <a:off x="7023100" y="29035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5867" name="Rectangle 75"/>
          <p:cNvSpPr>
            <a:spLocks noChangeArrowheads="1"/>
          </p:cNvSpPr>
          <p:nvPr/>
        </p:nvSpPr>
        <p:spPr bwMode="auto">
          <a:xfrm>
            <a:off x="7524750" y="2982913"/>
            <a:ext cx="504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6227763" y="47085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5869" name="Rectangle 77"/>
          <p:cNvSpPr>
            <a:spLocks noChangeArrowheads="1"/>
          </p:cNvSpPr>
          <p:nvPr/>
        </p:nvSpPr>
        <p:spPr bwMode="auto">
          <a:xfrm>
            <a:off x="6516688" y="4279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5870" name="Line 78"/>
          <p:cNvSpPr>
            <a:spLocks noChangeShapeType="1"/>
          </p:cNvSpPr>
          <p:nvPr/>
        </p:nvSpPr>
        <p:spPr bwMode="auto">
          <a:xfrm>
            <a:off x="658812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71" name="Text Box 79"/>
          <p:cNvSpPr txBox="1">
            <a:spLocks noChangeArrowheads="1"/>
          </p:cNvSpPr>
          <p:nvPr/>
        </p:nvSpPr>
        <p:spPr bwMode="auto">
          <a:xfrm>
            <a:off x="6227763" y="5861050"/>
            <a:ext cx="21605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5872" name="Rectangle 80"/>
          <p:cNvSpPr>
            <a:spLocks noChangeArrowheads="1"/>
          </p:cNvSpPr>
          <p:nvPr/>
        </p:nvSpPr>
        <p:spPr bwMode="auto">
          <a:xfrm>
            <a:off x="6877050" y="54324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5873" name="Line 81"/>
          <p:cNvSpPr>
            <a:spLocks noChangeShapeType="1"/>
          </p:cNvSpPr>
          <p:nvPr/>
        </p:nvSpPr>
        <p:spPr bwMode="auto">
          <a:xfrm>
            <a:off x="7164388" y="5359400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" name="Arc 76">
            <a:extLst>
              <a:ext uri="{FF2B5EF4-FFF2-40B4-BE49-F238E27FC236}">
                <a16:creationId xmlns:a16="http://schemas.microsoft.com/office/drawing/2014/main" id="{B0564211-4003-4DA5-B6A2-EB4CE9C84FD1}"/>
              </a:ext>
            </a:extLst>
          </p:cNvPr>
          <p:cNvSpPr>
            <a:spLocks/>
          </p:cNvSpPr>
          <p:nvPr/>
        </p:nvSpPr>
        <p:spPr bwMode="auto">
          <a:xfrm flipH="1">
            <a:off x="827384" y="472335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Arc 77">
            <a:extLst>
              <a:ext uri="{FF2B5EF4-FFF2-40B4-BE49-F238E27FC236}">
                <a16:creationId xmlns:a16="http://schemas.microsoft.com/office/drawing/2014/main" id="{6EB73EE9-DC71-45C0-BA72-7C2224034D0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827384" y="501228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Arc 78">
            <a:extLst>
              <a:ext uri="{FF2B5EF4-FFF2-40B4-BE49-F238E27FC236}">
                <a16:creationId xmlns:a16="http://schemas.microsoft.com/office/drawing/2014/main" id="{9D12415E-5EED-4410-85FC-60468D56B54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114722" y="501228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31" grpId="0"/>
      <p:bldP spid="545832" grpId="0"/>
      <p:bldP spid="545833" grpId="0" animBg="1"/>
      <p:bldP spid="545834" grpId="0" animBg="1"/>
      <p:bldP spid="545835" grpId="0"/>
      <p:bldP spid="545836" grpId="0"/>
      <p:bldP spid="545837" grpId="0" animBg="1"/>
      <p:bldP spid="545838" grpId="0" animBg="1"/>
      <p:bldP spid="545839" grpId="0"/>
      <p:bldP spid="545846" grpId="0"/>
      <p:bldP spid="545847" grpId="0" animBg="1"/>
      <p:bldP spid="545848" grpId="0" animBg="1"/>
      <p:bldP spid="545849" grpId="0"/>
      <p:bldP spid="545853" grpId="0" animBg="1"/>
      <p:bldP spid="545854" grpId="0" animBg="1"/>
      <p:bldP spid="545855" grpId="0"/>
      <p:bldP spid="545856" grpId="0" animBg="1"/>
      <p:bldP spid="545857" grpId="0" animBg="1"/>
      <p:bldP spid="545858" grpId="0"/>
      <p:bldP spid="545859" grpId="0"/>
      <p:bldP spid="545860" grpId="0" animBg="1"/>
      <p:bldP spid="545861" grpId="0"/>
      <p:bldP spid="545862" grpId="0" animBg="1"/>
      <p:bldP spid="545863" grpId="0"/>
      <p:bldP spid="545864" grpId="0"/>
      <p:bldP spid="545865" grpId="0" animBg="1"/>
      <p:bldP spid="545866" grpId="0"/>
      <p:bldP spid="545867" grpId="0"/>
      <p:bldP spid="545868" grpId="0" animBg="1"/>
      <p:bldP spid="545869" grpId="0"/>
      <p:bldP spid="545870" grpId="0" animBg="1"/>
      <p:bldP spid="545871" grpId="0" animBg="1"/>
      <p:bldP spid="545872" grpId="0"/>
      <p:bldP spid="545873" grpId="0" animBg="1"/>
      <p:bldP spid="46" grpId="0" animBg="1"/>
      <p:bldP spid="47" grpId="0" animBg="1"/>
      <p:bldP spid="4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68405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前例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）分析中的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当到达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（栈上的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活前缀为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(F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）时，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句柄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所期望的下一个输入符号只有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，没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有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因而该状态下不存在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可以验证，对本例中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任何状态都不存在（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归约或归约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约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）冲突</a:t>
            </a:r>
          </a:p>
        </p:txBody>
      </p:sp>
      <p:sp>
        <p:nvSpPr>
          <p:cNvPr id="547849" name="Text Box 9"/>
          <p:cNvSpPr txBox="1">
            <a:spLocks noChangeArrowheads="1"/>
          </p:cNvSpPr>
          <p:nvPr/>
        </p:nvSpPr>
        <p:spPr bwMode="auto">
          <a:xfrm>
            <a:off x="7092950" y="1196975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547869" name="Rectangle 2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619250" y="4292600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47871" name="Line 31"/>
          <p:cNvSpPr>
            <a:spLocks noChangeShapeType="1"/>
          </p:cNvSpPr>
          <p:nvPr/>
        </p:nvSpPr>
        <p:spPr bwMode="auto">
          <a:xfrm>
            <a:off x="3492500" y="51577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4140200" y="4333875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6732588" y="5572125"/>
            <a:ext cx="1655762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47874" name="Rectangle 34"/>
          <p:cNvSpPr>
            <a:spLocks noChangeArrowheads="1"/>
          </p:cNvSpPr>
          <p:nvPr/>
        </p:nvSpPr>
        <p:spPr bwMode="auto">
          <a:xfrm>
            <a:off x="3636963" y="47910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7875" name="Line 35"/>
          <p:cNvSpPr>
            <a:spLocks noChangeShapeType="1"/>
          </p:cNvSpPr>
          <p:nvPr/>
        </p:nvSpPr>
        <p:spPr bwMode="auto">
          <a:xfrm flipH="1" flipV="1">
            <a:off x="6084888" y="60039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76" name="Rectangle 36"/>
          <p:cNvSpPr>
            <a:spLocks noChangeArrowheads="1"/>
          </p:cNvSpPr>
          <p:nvPr/>
        </p:nvSpPr>
        <p:spPr bwMode="auto">
          <a:xfrm>
            <a:off x="6300788" y="57102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0" grpId="0" animBg="1"/>
      <p:bldP spid="547871" grpId="0" animBg="1"/>
      <p:bldP spid="547872" grpId="0" animBg="1"/>
      <p:bldP spid="547873" grpId="0" animBg="1"/>
      <p:bldP spid="547874" grpId="0"/>
      <p:bldP spid="547875" grpId="0" animBg="1"/>
      <p:bldP spid="5478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直接短语</a:t>
            </a:r>
          </a:p>
        </p:txBody>
      </p:sp>
      <p:sp>
        <p:nvSpPr>
          <p:cNvPr id="5058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grpSp>
        <p:nvGrpSpPr>
          <p:cNvPr id="505870" name="Group 14"/>
          <p:cNvGrpSpPr>
            <a:grpSpLocks/>
          </p:cNvGrpSpPr>
          <p:nvPr/>
        </p:nvGrpSpPr>
        <p:grpSpPr bwMode="auto">
          <a:xfrm>
            <a:off x="1116013" y="2176463"/>
            <a:ext cx="7632700" cy="2105025"/>
            <a:chOff x="703" y="1371"/>
            <a:chExt cx="4808" cy="1326"/>
          </a:xfrm>
        </p:grpSpPr>
        <p:sp>
          <p:nvSpPr>
            <p:cNvPr id="505860" name="Rectangle 4"/>
            <p:cNvSpPr>
              <a:spLocks noChangeArrowheads="1"/>
            </p:cNvSpPr>
            <p:nvPr/>
          </p:nvSpPr>
          <p:spPr bwMode="auto">
            <a:xfrm>
              <a:off x="703" y="1371"/>
              <a:ext cx="4808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itchFamily="18" charset="2"/>
                <a:buChar char="-"/>
              </a:pPr>
              <a:r>
                <a:rPr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对于文法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= (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N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T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, S 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，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以及</a:t>
              </a:r>
            </a:p>
            <a:p>
              <a:pPr>
                <a:buClrTx/>
                <a:buFont typeface="Symbol" pitchFamily="18" charset="2"/>
                <a:buNone/>
              </a:pPr>
              <a:r>
                <a:rPr lang="zh-CN" altLang="en-US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            </a:t>
              </a:r>
              <a:r>
                <a:rPr lang="zh-CN" altLang="en-US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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δ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(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N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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T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)*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</a:t>
              </a:r>
              <a:endParaRPr lang="en-US" altLang="zh-CN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endParaRPr lang="en-US" altLang="zh-CN" sz="1000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  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若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S </a:t>
              </a:r>
              <a:r>
                <a:rPr kumimoji="0"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αAδ</a:t>
              </a: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且 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A </a:t>
              </a:r>
              <a:r>
                <a:rPr kumimoji="0" lang="en-US" altLang="zh-CN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，则称</a:t>
              </a:r>
            </a:p>
            <a:p>
              <a:pPr>
                <a:buClrTx/>
                <a:buFont typeface="Symbol" pitchFamily="18" charset="2"/>
                <a:buNone/>
              </a:pPr>
              <a:endParaRPr kumimoji="0" lang="zh-CN" altLang="en-US" sz="1000" b="1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  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是句型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αβδ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相对于非终结符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的直接短语</a:t>
              </a: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1519" y="197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755650" y="4440238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直接短语的作用</a:t>
            </a:r>
            <a:endParaRPr lang="zh-CN" altLang="en-US" sz="3200" b="1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1116013" y="514191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作为当前句型的一步“可归约串”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1" grpId="0"/>
      <p:bldP spid="50587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84212" y="1268413"/>
            <a:ext cx="845978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，令状态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的栈顶状态为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；令含有项目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#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因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此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为初态。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表项和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GOTO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表项可按如下方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法构造：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b]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</a:t>
            </a:r>
            <a:endParaRPr kumimoji="0"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,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b]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那么置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b]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为“用产生式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endParaRPr kumimoji="0"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这里，假定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的第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个产生式</a:t>
            </a:r>
            <a:endParaRPr kumimoji="0" lang="zh-CN" altLang="en-US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8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#]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为“接受”，记为“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496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(F)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2788" name="Rectangle 6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2794" name="Line 74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95" name="Text Box 75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42796" name="Text Box 76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42797" name="Text Box 77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42798" name="Line 78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99" name="Line 79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00" name="Line 80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02" name="Rectangle 82"/>
          <p:cNvSpPr>
            <a:spLocks noChangeArrowheads="1"/>
          </p:cNvSpPr>
          <p:nvPr/>
        </p:nvSpPr>
        <p:spPr bwMode="auto">
          <a:xfrm>
            <a:off x="2238375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2804" name="Rectangle 84"/>
          <p:cNvSpPr>
            <a:spLocks noChangeArrowheads="1"/>
          </p:cNvSpPr>
          <p:nvPr/>
        </p:nvSpPr>
        <p:spPr bwMode="auto">
          <a:xfrm>
            <a:off x="3232150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</a:t>
            </a:r>
          </a:p>
        </p:txBody>
      </p:sp>
      <p:sp>
        <p:nvSpPr>
          <p:cNvPr id="542805" name="Rectangle 85"/>
          <p:cNvSpPr>
            <a:spLocks noChangeArrowheads="1"/>
          </p:cNvSpPr>
          <p:nvPr/>
        </p:nvSpPr>
        <p:spPr bwMode="auto">
          <a:xfrm>
            <a:off x="4110038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2806" name="Rectangle 86"/>
          <p:cNvSpPr>
            <a:spLocks noChangeArrowheads="1"/>
          </p:cNvSpPr>
          <p:nvPr/>
        </p:nvSpPr>
        <p:spPr bwMode="auto">
          <a:xfrm>
            <a:off x="50450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2807" name="Rectangle 87"/>
          <p:cNvSpPr>
            <a:spLocks noChangeArrowheads="1"/>
          </p:cNvSpPr>
          <p:nvPr/>
        </p:nvSpPr>
        <p:spPr bwMode="auto">
          <a:xfrm>
            <a:off x="5794375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42808" name="Rectangle 88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2809" name="Rectangle 89"/>
          <p:cNvSpPr>
            <a:spLocks noChangeArrowheads="1"/>
          </p:cNvSpPr>
          <p:nvPr/>
        </p:nvSpPr>
        <p:spPr bwMode="auto">
          <a:xfrm>
            <a:off x="7164388" y="2709863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2810" name="Rectangle 90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2813" name="Rectangle 93"/>
          <p:cNvSpPr>
            <a:spLocks noChangeArrowheads="1"/>
          </p:cNvSpPr>
          <p:nvPr/>
        </p:nvSpPr>
        <p:spPr bwMode="auto">
          <a:xfrm>
            <a:off x="1438275" y="3611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42815" name="Rectangle 95"/>
          <p:cNvSpPr>
            <a:spLocks noChangeArrowheads="1"/>
          </p:cNvSpPr>
          <p:nvPr/>
        </p:nvSpPr>
        <p:spPr bwMode="auto">
          <a:xfrm>
            <a:off x="1438275" y="4187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42816" name="Rectangle 96"/>
          <p:cNvSpPr>
            <a:spLocks noChangeArrowheads="1"/>
          </p:cNvSpPr>
          <p:nvPr/>
        </p:nvSpPr>
        <p:spPr bwMode="auto">
          <a:xfrm>
            <a:off x="1438275" y="4475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2817" name="Rectangle 97"/>
          <p:cNvSpPr>
            <a:spLocks noChangeArrowheads="1"/>
          </p:cNvSpPr>
          <p:nvPr/>
        </p:nvSpPr>
        <p:spPr bwMode="auto">
          <a:xfrm>
            <a:off x="1438275" y="47640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42818" name="Rectangle 98"/>
          <p:cNvSpPr>
            <a:spLocks noChangeArrowheads="1"/>
          </p:cNvSpPr>
          <p:nvPr/>
        </p:nvSpPr>
        <p:spPr bwMode="auto">
          <a:xfrm>
            <a:off x="1438275" y="5014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42819" name="Rectangle 99"/>
          <p:cNvSpPr>
            <a:spLocks noChangeArrowheads="1"/>
          </p:cNvSpPr>
          <p:nvPr/>
        </p:nvSpPr>
        <p:spPr bwMode="auto">
          <a:xfrm>
            <a:off x="1438275" y="5267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42820" name="Rectangle 100"/>
          <p:cNvSpPr>
            <a:spLocks noChangeArrowheads="1"/>
          </p:cNvSpPr>
          <p:nvPr/>
        </p:nvSpPr>
        <p:spPr bwMode="auto">
          <a:xfrm>
            <a:off x="1368425" y="5808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42821" name="Rectangle 101"/>
          <p:cNvSpPr>
            <a:spLocks noChangeArrowheads="1"/>
          </p:cNvSpPr>
          <p:nvPr/>
        </p:nvSpPr>
        <p:spPr bwMode="auto">
          <a:xfrm>
            <a:off x="1368425" y="6061075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42822" name="Rectangle 102"/>
          <p:cNvSpPr>
            <a:spLocks noChangeArrowheads="1"/>
          </p:cNvSpPr>
          <p:nvPr/>
        </p:nvSpPr>
        <p:spPr bwMode="auto">
          <a:xfrm>
            <a:off x="136842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42812" name="Rectangle 92"/>
          <p:cNvSpPr>
            <a:spLocks noChangeArrowheads="1"/>
          </p:cNvSpPr>
          <p:nvPr/>
        </p:nvSpPr>
        <p:spPr bwMode="auto">
          <a:xfrm>
            <a:off x="1438275" y="3324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42827" name="Rectangle 107"/>
          <p:cNvSpPr>
            <a:spLocks noChangeArrowheads="1"/>
          </p:cNvSpPr>
          <p:nvPr/>
        </p:nvSpPr>
        <p:spPr bwMode="auto">
          <a:xfrm>
            <a:off x="5651500" y="3284538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42832" name="Rectangle 112"/>
          <p:cNvSpPr>
            <a:spLocks noChangeArrowheads="1"/>
          </p:cNvSpPr>
          <p:nvPr/>
        </p:nvSpPr>
        <p:spPr bwMode="auto">
          <a:xfrm>
            <a:off x="5794375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42811" name="Rectangle 91"/>
          <p:cNvSpPr>
            <a:spLocks noChangeArrowheads="1"/>
          </p:cNvSpPr>
          <p:nvPr/>
        </p:nvSpPr>
        <p:spPr bwMode="auto">
          <a:xfrm>
            <a:off x="1438275" y="3070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grpSp>
        <p:nvGrpSpPr>
          <p:cNvPr id="542897" name="Group 177"/>
          <p:cNvGrpSpPr>
            <a:grpSpLocks/>
          </p:cNvGrpSpPr>
          <p:nvPr/>
        </p:nvGrpSpPr>
        <p:grpSpPr bwMode="auto">
          <a:xfrm>
            <a:off x="2195513" y="3068638"/>
            <a:ext cx="5872163" cy="400050"/>
            <a:chOff x="1383" y="1933"/>
            <a:chExt cx="3699" cy="252"/>
          </a:xfrm>
        </p:grpSpPr>
        <p:sp>
          <p:nvSpPr>
            <p:cNvPr id="542824" name="Rectangle 104"/>
            <p:cNvSpPr>
              <a:spLocks noChangeArrowheads="1"/>
            </p:cNvSpPr>
            <p:nvPr/>
          </p:nvSpPr>
          <p:spPr bwMode="auto">
            <a:xfrm>
              <a:off x="4127" y="1933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542826" name="Rectangle 106"/>
            <p:cNvSpPr>
              <a:spLocks noChangeArrowheads="1"/>
            </p:cNvSpPr>
            <p:nvPr/>
          </p:nvSpPr>
          <p:spPr bwMode="auto">
            <a:xfrm>
              <a:off x="4876" y="1933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542836" name="Rectangle 116"/>
            <p:cNvSpPr>
              <a:spLocks noChangeArrowheads="1"/>
            </p:cNvSpPr>
            <p:nvPr/>
          </p:nvSpPr>
          <p:spPr bwMode="auto">
            <a:xfrm>
              <a:off x="2529" y="1933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s3</a:t>
              </a:r>
            </a:p>
          </p:txBody>
        </p:sp>
        <p:sp>
          <p:nvSpPr>
            <p:cNvPr id="542838" name="Rectangle 118"/>
            <p:cNvSpPr>
              <a:spLocks noChangeArrowheads="1"/>
            </p:cNvSpPr>
            <p:nvPr/>
          </p:nvSpPr>
          <p:spPr bwMode="auto">
            <a:xfrm>
              <a:off x="1383" y="1933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s4</a:t>
              </a:r>
            </a:p>
          </p:txBody>
        </p:sp>
      </p:grpSp>
      <p:sp>
        <p:nvSpPr>
          <p:cNvPr id="542846" name="Rectangle 126"/>
          <p:cNvSpPr>
            <a:spLocks noChangeArrowheads="1"/>
          </p:cNvSpPr>
          <p:nvPr/>
        </p:nvSpPr>
        <p:spPr bwMode="auto">
          <a:xfrm>
            <a:off x="3152775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42847" name="Rectangle 127"/>
          <p:cNvSpPr>
            <a:spLocks noChangeArrowheads="1"/>
          </p:cNvSpPr>
          <p:nvPr/>
        </p:nvSpPr>
        <p:spPr bwMode="auto">
          <a:xfrm>
            <a:off x="5818188" y="42211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42850" name="Rectangle 130"/>
          <p:cNvSpPr>
            <a:spLocks noChangeArrowheads="1"/>
          </p:cNvSpPr>
          <p:nvPr/>
        </p:nvSpPr>
        <p:spPr bwMode="auto">
          <a:xfrm>
            <a:off x="3059113" y="4760913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s10</a:t>
            </a:r>
          </a:p>
        </p:txBody>
      </p:sp>
      <p:grpSp>
        <p:nvGrpSpPr>
          <p:cNvPr id="542903" name="Group 183"/>
          <p:cNvGrpSpPr>
            <a:grpSpLocks/>
          </p:cNvGrpSpPr>
          <p:nvPr/>
        </p:nvGrpSpPr>
        <p:grpSpPr bwMode="auto">
          <a:xfrm>
            <a:off x="3128963" y="6381750"/>
            <a:ext cx="2233612" cy="400050"/>
            <a:chOff x="1971" y="3838"/>
            <a:chExt cx="1407" cy="252"/>
          </a:xfrm>
        </p:grpSpPr>
        <p:sp>
          <p:nvSpPr>
            <p:cNvPr id="542868" name="Rectangle 148"/>
            <p:cNvSpPr>
              <a:spLocks noChangeArrowheads="1"/>
            </p:cNvSpPr>
            <p:nvPr/>
          </p:nvSpPr>
          <p:spPr bwMode="auto">
            <a:xfrm>
              <a:off x="1971" y="3838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  <p:sp>
          <p:nvSpPr>
            <p:cNvPr id="542869" name="Rectangle 149"/>
            <p:cNvSpPr>
              <a:spLocks noChangeArrowheads="1"/>
            </p:cNvSpPr>
            <p:nvPr/>
          </p:nvSpPr>
          <p:spPr bwMode="auto">
            <a:xfrm>
              <a:off x="3118" y="3838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</p:grpSp>
      <p:sp>
        <p:nvSpPr>
          <p:cNvPr id="542814" name="Rectangle 94"/>
          <p:cNvSpPr>
            <a:spLocks noChangeArrowheads="1"/>
          </p:cNvSpPr>
          <p:nvPr/>
        </p:nvSpPr>
        <p:spPr bwMode="auto">
          <a:xfrm>
            <a:off x="1438275" y="3900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grpSp>
        <p:nvGrpSpPr>
          <p:cNvPr id="542898" name="Group 178"/>
          <p:cNvGrpSpPr>
            <a:grpSpLocks/>
          </p:cNvGrpSpPr>
          <p:nvPr/>
        </p:nvGrpSpPr>
        <p:grpSpPr bwMode="auto">
          <a:xfrm>
            <a:off x="2195513" y="3895725"/>
            <a:ext cx="5907088" cy="438150"/>
            <a:chOff x="1383" y="2454"/>
            <a:chExt cx="3721" cy="276"/>
          </a:xfrm>
        </p:grpSpPr>
        <p:sp>
          <p:nvSpPr>
            <p:cNvPr id="542877" name="Rectangle 157"/>
            <p:cNvSpPr>
              <a:spLocks noChangeArrowheads="1"/>
            </p:cNvSpPr>
            <p:nvPr/>
          </p:nvSpPr>
          <p:spPr bwMode="auto">
            <a:xfrm>
              <a:off x="2529" y="245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2878" name="Rectangle 158"/>
            <p:cNvSpPr>
              <a:spLocks noChangeArrowheads="1"/>
            </p:cNvSpPr>
            <p:nvPr/>
          </p:nvSpPr>
          <p:spPr bwMode="auto">
            <a:xfrm>
              <a:off x="1383" y="245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79" name="Rectangle 159"/>
            <p:cNvSpPr>
              <a:spLocks noChangeArrowheads="1"/>
            </p:cNvSpPr>
            <p:nvPr/>
          </p:nvSpPr>
          <p:spPr bwMode="auto">
            <a:xfrm>
              <a:off x="4149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2880" name="Rectangle 160"/>
            <p:cNvSpPr>
              <a:spLocks noChangeArrowheads="1"/>
            </p:cNvSpPr>
            <p:nvPr/>
          </p:nvSpPr>
          <p:spPr bwMode="auto">
            <a:xfrm>
              <a:off x="4535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542881" name="Rectangle 161"/>
            <p:cNvSpPr>
              <a:spLocks noChangeArrowheads="1"/>
            </p:cNvSpPr>
            <p:nvPr/>
          </p:nvSpPr>
          <p:spPr bwMode="auto">
            <a:xfrm>
              <a:off x="4898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</a:p>
          </p:txBody>
        </p:sp>
      </p:grpSp>
      <p:grpSp>
        <p:nvGrpSpPr>
          <p:cNvPr id="542899" name="Group 179"/>
          <p:cNvGrpSpPr>
            <a:grpSpLocks/>
          </p:cNvGrpSpPr>
          <p:nvPr/>
        </p:nvGrpSpPr>
        <p:grpSpPr bwMode="auto">
          <a:xfrm>
            <a:off x="3154364" y="5048250"/>
            <a:ext cx="2303463" cy="400050"/>
            <a:chOff x="1987" y="3180"/>
            <a:chExt cx="1451" cy="252"/>
          </a:xfrm>
        </p:grpSpPr>
        <p:sp>
          <p:nvSpPr>
            <p:cNvPr id="542856" name="Rectangle 136"/>
            <p:cNvSpPr>
              <a:spLocks noChangeArrowheads="1"/>
            </p:cNvSpPr>
            <p:nvPr/>
          </p:nvSpPr>
          <p:spPr bwMode="auto">
            <a:xfrm>
              <a:off x="3061" y="3180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s16</a:t>
              </a:r>
            </a:p>
          </p:txBody>
        </p:sp>
        <p:sp>
          <p:nvSpPr>
            <p:cNvPr id="542882" name="Rectangle 162"/>
            <p:cNvSpPr>
              <a:spLocks noChangeArrowheads="1"/>
            </p:cNvSpPr>
            <p:nvPr/>
          </p:nvSpPr>
          <p:spPr bwMode="auto">
            <a:xfrm>
              <a:off x="1987" y="3180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</p:grpSp>
      <p:grpSp>
        <p:nvGrpSpPr>
          <p:cNvPr id="542900" name="Group 180"/>
          <p:cNvGrpSpPr>
            <a:grpSpLocks/>
          </p:cNvGrpSpPr>
          <p:nvPr/>
        </p:nvGrpSpPr>
        <p:grpSpPr bwMode="auto">
          <a:xfrm>
            <a:off x="2195513" y="5264150"/>
            <a:ext cx="5980112" cy="473075"/>
            <a:chOff x="1383" y="3316"/>
            <a:chExt cx="3767" cy="298"/>
          </a:xfrm>
        </p:grpSpPr>
        <p:sp>
          <p:nvSpPr>
            <p:cNvPr id="542860" name="Rectangle 140"/>
            <p:cNvSpPr>
              <a:spLocks noChangeArrowheads="1"/>
            </p:cNvSpPr>
            <p:nvPr/>
          </p:nvSpPr>
          <p:spPr bwMode="auto">
            <a:xfrm>
              <a:off x="1383" y="3316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61" name="Rectangle 141"/>
            <p:cNvSpPr>
              <a:spLocks noChangeArrowheads="1"/>
            </p:cNvSpPr>
            <p:nvPr/>
          </p:nvSpPr>
          <p:spPr bwMode="auto">
            <a:xfrm>
              <a:off x="2516" y="334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2883" name="Rectangle 163"/>
            <p:cNvSpPr>
              <a:spLocks noChangeArrowheads="1"/>
            </p:cNvSpPr>
            <p:nvPr/>
          </p:nvSpPr>
          <p:spPr bwMode="auto">
            <a:xfrm>
              <a:off x="4150" y="336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2884" name="Rectangle 164"/>
            <p:cNvSpPr>
              <a:spLocks noChangeArrowheads="1"/>
            </p:cNvSpPr>
            <p:nvPr/>
          </p:nvSpPr>
          <p:spPr bwMode="auto">
            <a:xfrm>
              <a:off x="4491" y="3362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17</a:t>
              </a:r>
            </a:p>
          </p:txBody>
        </p:sp>
        <p:sp>
          <p:nvSpPr>
            <p:cNvPr id="542885" name="Rectangle 165"/>
            <p:cNvSpPr>
              <a:spLocks noChangeArrowheads="1"/>
            </p:cNvSpPr>
            <p:nvPr/>
          </p:nvSpPr>
          <p:spPr bwMode="auto">
            <a:xfrm>
              <a:off x="4854" y="3362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15</a:t>
              </a:r>
            </a:p>
          </p:txBody>
        </p:sp>
      </p:grpSp>
      <p:grpSp>
        <p:nvGrpSpPr>
          <p:cNvPr id="542901" name="Group 181"/>
          <p:cNvGrpSpPr>
            <a:grpSpLocks/>
          </p:cNvGrpSpPr>
          <p:nvPr/>
        </p:nvGrpSpPr>
        <p:grpSpPr bwMode="auto">
          <a:xfrm>
            <a:off x="2195513" y="5805488"/>
            <a:ext cx="5980112" cy="473075"/>
            <a:chOff x="1383" y="3475"/>
            <a:chExt cx="3767" cy="298"/>
          </a:xfrm>
        </p:grpSpPr>
        <p:sp>
          <p:nvSpPr>
            <p:cNvPr id="542863" name="Rectangle 143"/>
            <p:cNvSpPr>
              <a:spLocks noChangeArrowheads="1"/>
            </p:cNvSpPr>
            <p:nvPr/>
          </p:nvSpPr>
          <p:spPr bwMode="auto">
            <a:xfrm>
              <a:off x="2506" y="349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2876" name="Rectangle 156"/>
            <p:cNvSpPr>
              <a:spLocks noChangeArrowheads="1"/>
            </p:cNvSpPr>
            <p:nvPr/>
          </p:nvSpPr>
          <p:spPr bwMode="auto">
            <a:xfrm>
              <a:off x="1383" y="3475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86" name="Rectangle 166"/>
            <p:cNvSpPr>
              <a:spLocks noChangeArrowheads="1"/>
            </p:cNvSpPr>
            <p:nvPr/>
          </p:nvSpPr>
          <p:spPr bwMode="auto">
            <a:xfrm>
              <a:off x="4105" y="3521"/>
              <a:ext cx="28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542887" name="Rectangle 167"/>
            <p:cNvSpPr>
              <a:spLocks noChangeArrowheads="1"/>
            </p:cNvSpPr>
            <p:nvPr/>
          </p:nvSpPr>
          <p:spPr bwMode="auto">
            <a:xfrm>
              <a:off x="4854" y="3521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grpSp>
        <p:nvGrpSpPr>
          <p:cNvPr id="542902" name="Group 182"/>
          <p:cNvGrpSpPr>
            <a:grpSpLocks/>
          </p:cNvGrpSpPr>
          <p:nvPr/>
        </p:nvGrpSpPr>
        <p:grpSpPr bwMode="auto">
          <a:xfrm>
            <a:off x="3128964" y="6057900"/>
            <a:ext cx="2328863" cy="400050"/>
            <a:chOff x="1971" y="3634"/>
            <a:chExt cx="1467" cy="252"/>
          </a:xfrm>
        </p:grpSpPr>
        <p:sp>
          <p:nvSpPr>
            <p:cNvPr id="542865" name="Rectangle 145"/>
            <p:cNvSpPr>
              <a:spLocks noChangeArrowheads="1"/>
            </p:cNvSpPr>
            <p:nvPr/>
          </p:nvSpPr>
          <p:spPr bwMode="auto">
            <a:xfrm>
              <a:off x="1971" y="3634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  <p:sp>
          <p:nvSpPr>
            <p:cNvPr id="542888" name="Rectangle 168"/>
            <p:cNvSpPr>
              <a:spLocks noChangeArrowheads="1"/>
            </p:cNvSpPr>
            <p:nvPr/>
          </p:nvSpPr>
          <p:spPr bwMode="auto">
            <a:xfrm>
              <a:off x="3061" y="3634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s20</a:t>
              </a:r>
            </a:p>
          </p:txBody>
        </p:sp>
      </p:grpSp>
      <p:grpSp>
        <p:nvGrpSpPr>
          <p:cNvPr id="542908" name="Group 188"/>
          <p:cNvGrpSpPr>
            <a:grpSpLocks/>
          </p:cNvGrpSpPr>
          <p:nvPr/>
        </p:nvGrpSpPr>
        <p:grpSpPr bwMode="auto">
          <a:xfrm>
            <a:off x="3154363" y="5589588"/>
            <a:ext cx="2212975" cy="400050"/>
            <a:chOff x="1987" y="3521"/>
            <a:chExt cx="1394" cy="252"/>
          </a:xfrm>
        </p:grpSpPr>
        <p:sp>
          <p:nvSpPr>
            <p:cNvPr id="542905" name="Rectangle 185"/>
            <p:cNvSpPr>
              <a:spLocks noChangeArrowheads="1"/>
            </p:cNvSpPr>
            <p:nvPr/>
          </p:nvSpPr>
          <p:spPr bwMode="auto">
            <a:xfrm>
              <a:off x="3121" y="3521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r6</a:t>
              </a:r>
            </a:p>
          </p:txBody>
        </p:sp>
        <p:sp>
          <p:nvSpPr>
            <p:cNvPr id="542906" name="Rectangle 186"/>
            <p:cNvSpPr>
              <a:spLocks noChangeArrowheads="1"/>
            </p:cNvSpPr>
            <p:nvPr/>
          </p:nvSpPr>
          <p:spPr bwMode="auto">
            <a:xfrm>
              <a:off x="1987" y="3521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r6</a:t>
              </a:r>
            </a:p>
          </p:txBody>
        </p:sp>
      </p:grpSp>
      <p:sp>
        <p:nvSpPr>
          <p:cNvPr id="542907" name="Rectangle 187"/>
          <p:cNvSpPr>
            <a:spLocks noChangeArrowheads="1"/>
          </p:cNvSpPr>
          <p:nvPr/>
        </p:nvSpPr>
        <p:spPr bwMode="auto">
          <a:xfrm>
            <a:off x="1438275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2909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0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1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2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7" grpId="0"/>
      <p:bldP spid="542832" grpId="0"/>
      <p:bldP spid="542846" grpId="0"/>
      <p:bldP spid="542847" grpId="0"/>
      <p:bldP spid="5428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6048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(F)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8871" name="Line 7"/>
          <p:cNvSpPr>
            <a:spLocks noChangeShapeType="1"/>
          </p:cNvSpPr>
          <p:nvPr/>
        </p:nvSpPr>
        <p:spPr bwMode="auto">
          <a:xfrm>
            <a:off x="2051050" y="2746375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260475" y="2386013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751263" y="2349500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6948488" y="2349500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>
            <a:off x="2051050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>
            <a:off x="6372225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>
            <a:off x="1223963" y="3106738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2238375" y="267493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3232150" y="2601913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</a:t>
            </a:r>
          </a:p>
        </p:txBody>
      </p:sp>
      <p:sp>
        <p:nvSpPr>
          <p:cNvPr id="548880" name="Rectangle 16"/>
          <p:cNvSpPr>
            <a:spLocks noChangeArrowheads="1"/>
          </p:cNvSpPr>
          <p:nvPr/>
        </p:nvSpPr>
        <p:spPr bwMode="auto">
          <a:xfrm>
            <a:off x="4110038" y="2674938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5045075" y="2674938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5794375" y="267493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6516688" y="2674938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8884" name="Rectangle 20"/>
          <p:cNvSpPr>
            <a:spLocks noChangeArrowheads="1"/>
          </p:cNvSpPr>
          <p:nvPr/>
        </p:nvSpPr>
        <p:spPr bwMode="auto">
          <a:xfrm>
            <a:off x="7164388" y="2674938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7715250" y="26749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8886" name="Rectangle 22"/>
          <p:cNvSpPr>
            <a:spLocks noChangeArrowheads="1"/>
          </p:cNvSpPr>
          <p:nvPr/>
        </p:nvSpPr>
        <p:spPr bwMode="auto">
          <a:xfrm>
            <a:off x="1438275" y="33575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14</a:t>
            </a:r>
          </a:p>
        </p:txBody>
      </p:sp>
      <p:sp>
        <p:nvSpPr>
          <p:cNvPr id="548887" name="Rectangle 23"/>
          <p:cNvSpPr>
            <a:spLocks noChangeArrowheads="1"/>
          </p:cNvSpPr>
          <p:nvPr/>
        </p:nvSpPr>
        <p:spPr bwMode="auto">
          <a:xfrm>
            <a:off x="1438275" y="36115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15</a:t>
            </a:r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1438275" y="38989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16</a:t>
            </a:r>
          </a:p>
        </p:txBody>
      </p: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1438275" y="41878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17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1438275" y="44751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18</a:t>
            </a: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438275" y="47625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19</a:t>
            </a:r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1438275" y="5051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</a:p>
        </p:txBody>
      </p:sp>
      <p:sp>
        <p:nvSpPr>
          <p:cNvPr id="548893" name="Rectangle 29"/>
          <p:cNvSpPr>
            <a:spLocks noChangeArrowheads="1"/>
          </p:cNvSpPr>
          <p:nvPr/>
        </p:nvSpPr>
        <p:spPr bwMode="auto">
          <a:xfrm>
            <a:off x="1438275" y="53022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21</a:t>
            </a:r>
          </a:p>
        </p:txBody>
      </p:sp>
      <p:sp>
        <p:nvSpPr>
          <p:cNvPr id="548894" name="Rectangle 30"/>
          <p:cNvSpPr>
            <a:spLocks noChangeArrowheads="1"/>
          </p:cNvSpPr>
          <p:nvPr/>
        </p:nvSpPr>
        <p:spPr bwMode="auto">
          <a:xfrm>
            <a:off x="1438275" y="5554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22</a:t>
            </a:r>
          </a:p>
        </p:txBody>
      </p:sp>
      <p:sp>
        <p:nvSpPr>
          <p:cNvPr id="548895" name="Rectangle 31"/>
          <p:cNvSpPr>
            <a:spLocks noChangeArrowheads="1"/>
          </p:cNvSpPr>
          <p:nvPr/>
        </p:nvSpPr>
        <p:spPr bwMode="auto">
          <a:xfrm>
            <a:off x="1438275" y="5807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548896" name="Rectangle 32"/>
          <p:cNvSpPr>
            <a:spLocks noChangeArrowheads="1"/>
          </p:cNvSpPr>
          <p:nvPr/>
        </p:nvSpPr>
        <p:spPr bwMode="auto">
          <a:xfrm>
            <a:off x="1441450" y="60960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24</a:t>
            </a:r>
          </a:p>
        </p:txBody>
      </p:sp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1441450" y="63801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25</a:t>
            </a:r>
          </a:p>
        </p:txBody>
      </p:sp>
      <p:sp>
        <p:nvSpPr>
          <p:cNvPr id="548902" name="Rectangle 38"/>
          <p:cNvSpPr>
            <a:spLocks noChangeArrowheads="1"/>
          </p:cNvSpPr>
          <p:nvPr/>
        </p:nvSpPr>
        <p:spPr bwMode="auto">
          <a:xfrm>
            <a:off x="5794375" y="38957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48904" name="Rectangle 40"/>
          <p:cNvSpPr>
            <a:spLocks noChangeArrowheads="1"/>
          </p:cNvSpPr>
          <p:nvPr/>
        </p:nvSpPr>
        <p:spPr bwMode="auto">
          <a:xfrm>
            <a:off x="3059113" y="3286125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s18</a:t>
            </a:r>
          </a:p>
        </p:txBody>
      </p:sp>
      <p:grpSp>
        <p:nvGrpSpPr>
          <p:cNvPr id="548954" name="Group 90"/>
          <p:cNvGrpSpPr>
            <a:grpSpLocks/>
          </p:cNvGrpSpPr>
          <p:nvPr/>
        </p:nvGrpSpPr>
        <p:grpSpPr bwMode="auto">
          <a:xfrm>
            <a:off x="3128964" y="5553075"/>
            <a:ext cx="2328863" cy="436563"/>
            <a:chOff x="1971" y="3385"/>
            <a:chExt cx="1467" cy="275"/>
          </a:xfrm>
        </p:grpSpPr>
        <p:sp>
          <p:nvSpPr>
            <p:cNvPr id="548910" name="Rectangle 46"/>
            <p:cNvSpPr>
              <a:spLocks noChangeArrowheads="1"/>
            </p:cNvSpPr>
            <p:nvPr/>
          </p:nvSpPr>
          <p:spPr bwMode="auto">
            <a:xfrm>
              <a:off x="3061" y="340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s23</a:t>
              </a:r>
            </a:p>
          </p:txBody>
        </p:sp>
        <p:sp>
          <p:nvSpPr>
            <p:cNvPr id="548912" name="Rectangle 48"/>
            <p:cNvSpPr>
              <a:spLocks noChangeArrowheads="1"/>
            </p:cNvSpPr>
            <p:nvPr/>
          </p:nvSpPr>
          <p:spPr bwMode="auto">
            <a:xfrm>
              <a:off x="1971" y="338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</p:grpSp>
      <p:grpSp>
        <p:nvGrpSpPr>
          <p:cNvPr id="548953" name="Group 89"/>
          <p:cNvGrpSpPr>
            <a:grpSpLocks/>
          </p:cNvGrpSpPr>
          <p:nvPr/>
        </p:nvGrpSpPr>
        <p:grpSpPr bwMode="auto">
          <a:xfrm>
            <a:off x="3128963" y="5299075"/>
            <a:ext cx="2233612" cy="400050"/>
            <a:chOff x="1971" y="3225"/>
            <a:chExt cx="1407" cy="252"/>
          </a:xfrm>
        </p:grpSpPr>
        <p:sp>
          <p:nvSpPr>
            <p:cNvPr id="548913" name="Rectangle 49"/>
            <p:cNvSpPr>
              <a:spLocks noChangeArrowheads="1"/>
            </p:cNvSpPr>
            <p:nvPr/>
          </p:nvSpPr>
          <p:spPr bwMode="auto">
            <a:xfrm>
              <a:off x="1971" y="322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r5</a:t>
              </a:r>
            </a:p>
          </p:txBody>
        </p:sp>
        <p:sp>
          <p:nvSpPr>
            <p:cNvPr id="548914" name="Rectangle 50"/>
            <p:cNvSpPr>
              <a:spLocks noChangeArrowheads="1"/>
            </p:cNvSpPr>
            <p:nvPr/>
          </p:nvSpPr>
          <p:spPr bwMode="auto">
            <a:xfrm>
              <a:off x="3118" y="322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r5</a:t>
              </a:r>
            </a:p>
          </p:txBody>
        </p:sp>
      </p:grpSp>
      <p:grpSp>
        <p:nvGrpSpPr>
          <p:cNvPr id="548951" name="Group 87"/>
          <p:cNvGrpSpPr>
            <a:grpSpLocks/>
          </p:cNvGrpSpPr>
          <p:nvPr/>
        </p:nvGrpSpPr>
        <p:grpSpPr bwMode="auto">
          <a:xfrm>
            <a:off x="2195513" y="4471988"/>
            <a:ext cx="5907087" cy="436562"/>
            <a:chOff x="1383" y="2704"/>
            <a:chExt cx="3721" cy="275"/>
          </a:xfrm>
        </p:grpSpPr>
        <p:sp>
          <p:nvSpPr>
            <p:cNvPr id="548911" name="Rectangle 47"/>
            <p:cNvSpPr>
              <a:spLocks noChangeArrowheads="1"/>
            </p:cNvSpPr>
            <p:nvPr/>
          </p:nvSpPr>
          <p:spPr bwMode="auto">
            <a:xfrm>
              <a:off x="2506" y="2727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8915" name="Rectangle 51"/>
            <p:cNvSpPr>
              <a:spLocks noChangeArrowheads="1"/>
            </p:cNvSpPr>
            <p:nvPr/>
          </p:nvSpPr>
          <p:spPr bwMode="auto">
            <a:xfrm>
              <a:off x="1383" y="270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25" name="Rectangle 61"/>
            <p:cNvSpPr>
              <a:spLocks noChangeArrowheads="1"/>
            </p:cNvSpPr>
            <p:nvPr/>
          </p:nvSpPr>
          <p:spPr bwMode="auto">
            <a:xfrm>
              <a:off x="4059" y="2726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24</a:t>
              </a:r>
            </a:p>
          </p:txBody>
        </p:sp>
        <p:sp>
          <p:nvSpPr>
            <p:cNvPr id="548926" name="Rectangle 62"/>
            <p:cNvSpPr>
              <a:spLocks noChangeArrowheads="1"/>
            </p:cNvSpPr>
            <p:nvPr/>
          </p:nvSpPr>
          <p:spPr bwMode="auto">
            <a:xfrm>
              <a:off x="4808" y="2726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grpSp>
        <p:nvGrpSpPr>
          <p:cNvPr id="548950" name="Group 86"/>
          <p:cNvGrpSpPr>
            <a:grpSpLocks/>
          </p:cNvGrpSpPr>
          <p:nvPr/>
        </p:nvGrpSpPr>
        <p:grpSpPr bwMode="auto">
          <a:xfrm>
            <a:off x="3154364" y="3608388"/>
            <a:ext cx="2303463" cy="400050"/>
            <a:chOff x="1987" y="2160"/>
            <a:chExt cx="1451" cy="252"/>
          </a:xfrm>
        </p:grpSpPr>
        <p:sp>
          <p:nvSpPr>
            <p:cNvPr id="548933" name="Rectangle 69"/>
            <p:cNvSpPr>
              <a:spLocks noChangeArrowheads="1"/>
            </p:cNvSpPr>
            <p:nvPr/>
          </p:nvSpPr>
          <p:spPr bwMode="auto">
            <a:xfrm>
              <a:off x="1987" y="2160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  <p:sp>
          <p:nvSpPr>
            <p:cNvPr id="548934" name="Rectangle 70"/>
            <p:cNvSpPr>
              <a:spLocks noChangeArrowheads="1"/>
            </p:cNvSpPr>
            <p:nvPr/>
          </p:nvSpPr>
          <p:spPr bwMode="auto">
            <a:xfrm>
              <a:off x="3061" y="2160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s21</a:t>
              </a:r>
            </a:p>
          </p:txBody>
        </p:sp>
      </p:grpSp>
      <p:sp>
        <p:nvSpPr>
          <p:cNvPr id="548935" name="Rectangle 71"/>
          <p:cNvSpPr>
            <a:spLocks noChangeArrowheads="1"/>
          </p:cNvSpPr>
          <p:nvPr/>
        </p:nvSpPr>
        <p:spPr bwMode="auto">
          <a:xfrm>
            <a:off x="3059113" y="4184650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s19</a:t>
            </a:r>
          </a:p>
        </p:txBody>
      </p:sp>
      <p:grpSp>
        <p:nvGrpSpPr>
          <p:cNvPr id="548952" name="Group 88"/>
          <p:cNvGrpSpPr>
            <a:grpSpLocks/>
          </p:cNvGrpSpPr>
          <p:nvPr/>
        </p:nvGrpSpPr>
        <p:grpSpPr bwMode="auto">
          <a:xfrm>
            <a:off x="2195513" y="4760913"/>
            <a:ext cx="5907087" cy="436562"/>
            <a:chOff x="1383" y="2886"/>
            <a:chExt cx="3721" cy="275"/>
          </a:xfrm>
        </p:grpSpPr>
        <p:sp>
          <p:nvSpPr>
            <p:cNvPr id="548936" name="Rectangle 72"/>
            <p:cNvSpPr>
              <a:spLocks noChangeArrowheads="1"/>
            </p:cNvSpPr>
            <p:nvPr/>
          </p:nvSpPr>
          <p:spPr bwMode="auto">
            <a:xfrm>
              <a:off x="2506" y="2909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8937" name="Rectangle 73"/>
            <p:cNvSpPr>
              <a:spLocks noChangeArrowheads="1"/>
            </p:cNvSpPr>
            <p:nvPr/>
          </p:nvSpPr>
          <p:spPr bwMode="auto">
            <a:xfrm>
              <a:off x="1383" y="2886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38" name="Rectangle 74"/>
            <p:cNvSpPr>
              <a:spLocks noChangeArrowheads="1"/>
            </p:cNvSpPr>
            <p:nvPr/>
          </p:nvSpPr>
          <p:spPr bwMode="auto">
            <a:xfrm>
              <a:off x="4059" y="2908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22</a:t>
              </a:r>
            </a:p>
          </p:txBody>
        </p:sp>
        <p:sp>
          <p:nvSpPr>
            <p:cNvPr id="548939" name="Rectangle 75"/>
            <p:cNvSpPr>
              <a:spLocks noChangeArrowheads="1"/>
            </p:cNvSpPr>
            <p:nvPr/>
          </p:nvSpPr>
          <p:spPr bwMode="auto">
            <a:xfrm>
              <a:off x="4808" y="2908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sp>
        <p:nvSpPr>
          <p:cNvPr id="548940" name="Rectangle 76"/>
          <p:cNvSpPr>
            <a:spLocks noChangeArrowheads="1"/>
          </p:cNvSpPr>
          <p:nvPr/>
        </p:nvSpPr>
        <p:spPr bwMode="auto">
          <a:xfrm>
            <a:off x="5818188" y="50482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48941" name="Rectangle 77"/>
          <p:cNvSpPr>
            <a:spLocks noChangeArrowheads="1"/>
          </p:cNvSpPr>
          <p:nvPr/>
        </p:nvSpPr>
        <p:spPr bwMode="auto">
          <a:xfrm>
            <a:off x="3132138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grpSp>
        <p:nvGrpSpPr>
          <p:cNvPr id="548956" name="Group 92"/>
          <p:cNvGrpSpPr>
            <a:grpSpLocks/>
          </p:cNvGrpSpPr>
          <p:nvPr/>
        </p:nvGrpSpPr>
        <p:grpSpPr bwMode="auto">
          <a:xfrm>
            <a:off x="3132139" y="6127750"/>
            <a:ext cx="2328863" cy="401638"/>
            <a:chOff x="1973" y="3747"/>
            <a:chExt cx="1467" cy="253"/>
          </a:xfrm>
        </p:grpSpPr>
        <p:sp>
          <p:nvSpPr>
            <p:cNvPr id="548942" name="Rectangle 78"/>
            <p:cNvSpPr>
              <a:spLocks noChangeArrowheads="1"/>
            </p:cNvSpPr>
            <p:nvPr/>
          </p:nvSpPr>
          <p:spPr bwMode="auto">
            <a:xfrm>
              <a:off x="3063" y="374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s25</a:t>
              </a:r>
            </a:p>
          </p:txBody>
        </p:sp>
        <p:sp>
          <p:nvSpPr>
            <p:cNvPr id="548943" name="Rectangle 79"/>
            <p:cNvSpPr>
              <a:spLocks noChangeArrowheads="1"/>
            </p:cNvSpPr>
            <p:nvPr/>
          </p:nvSpPr>
          <p:spPr bwMode="auto">
            <a:xfrm>
              <a:off x="1973" y="3747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</p:grpSp>
      <p:grpSp>
        <p:nvGrpSpPr>
          <p:cNvPr id="548957" name="Group 93"/>
          <p:cNvGrpSpPr>
            <a:grpSpLocks/>
          </p:cNvGrpSpPr>
          <p:nvPr/>
        </p:nvGrpSpPr>
        <p:grpSpPr bwMode="auto">
          <a:xfrm>
            <a:off x="3128963" y="6416675"/>
            <a:ext cx="2233612" cy="400050"/>
            <a:chOff x="1971" y="3929"/>
            <a:chExt cx="1407" cy="252"/>
          </a:xfrm>
        </p:grpSpPr>
        <p:sp>
          <p:nvSpPr>
            <p:cNvPr id="548944" name="Rectangle 80"/>
            <p:cNvSpPr>
              <a:spLocks noChangeArrowheads="1"/>
            </p:cNvSpPr>
            <p:nvPr/>
          </p:nvSpPr>
          <p:spPr bwMode="auto">
            <a:xfrm>
              <a:off x="1971" y="3929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r1</a:t>
              </a:r>
            </a:p>
          </p:txBody>
        </p:sp>
        <p:sp>
          <p:nvSpPr>
            <p:cNvPr id="548945" name="Rectangle 81"/>
            <p:cNvSpPr>
              <a:spLocks noChangeArrowheads="1"/>
            </p:cNvSpPr>
            <p:nvPr/>
          </p:nvSpPr>
          <p:spPr bwMode="auto">
            <a:xfrm>
              <a:off x="3118" y="3929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r1</a:t>
              </a:r>
            </a:p>
          </p:txBody>
        </p:sp>
      </p:grpSp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1439863" y="30686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grpSp>
        <p:nvGrpSpPr>
          <p:cNvPr id="548959" name="Group 95"/>
          <p:cNvGrpSpPr>
            <a:grpSpLocks/>
          </p:cNvGrpSpPr>
          <p:nvPr/>
        </p:nvGrpSpPr>
        <p:grpSpPr bwMode="auto">
          <a:xfrm>
            <a:off x="2266950" y="3070225"/>
            <a:ext cx="5980113" cy="400050"/>
            <a:chOff x="1383" y="4020"/>
            <a:chExt cx="3767" cy="252"/>
          </a:xfrm>
        </p:grpSpPr>
        <p:sp>
          <p:nvSpPr>
            <p:cNvPr id="548960" name="Rectangle 96"/>
            <p:cNvSpPr>
              <a:spLocks noChangeArrowheads="1"/>
            </p:cNvSpPr>
            <p:nvPr/>
          </p:nvSpPr>
          <p:spPr bwMode="auto">
            <a:xfrm>
              <a:off x="2529" y="402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8961" name="Rectangle 97"/>
            <p:cNvSpPr>
              <a:spLocks noChangeArrowheads="1"/>
            </p:cNvSpPr>
            <p:nvPr/>
          </p:nvSpPr>
          <p:spPr bwMode="auto">
            <a:xfrm>
              <a:off x="1383" y="402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62" name="Rectangle 98"/>
            <p:cNvSpPr>
              <a:spLocks noChangeArrowheads="1"/>
            </p:cNvSpPr>
            <p:nvPr/>
          </p:nvSpPr>
          <p:spPr bwMode="auto">
            <a:xfrm>
              <a:off x="4150" y="4020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8963" name="Rectangle 99"/>
            <p:cNvSpPr>
              <a:spLocks noChangeArrowheads="1"/>
            </p:cNvSpPr>
            <p:nvPr/>
          </p:nvSpPr>
          <p:spPr bwMode="auto">
            <a:xfrm>
              <a:off x="4491" y="4020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14</a:t>
              </a:r>
            </a:p>
          </p:txBody>
        </p:sp>
        <p:sp>
          <p:nvSpPr>
            <p:cNvPr id="548964" name="Rectangle 100"/>
            <p:cNvSpPr>
              <a:spLocks noChangeArrowheads="1"/>
            </p:cNvSpPr>
            <p:nvPr/>
          </p:nvSpPr>
          <p:spPr bwMode="auto">
            <a:xfrm>
              <a:off x="4854" y="4020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15</a:t>
              </a:r>
            </a:p>
          </p:txBody>
        </p:sp>
      </p:grpSp>
      <p:sp>
        <p:nvSpPr>
          <p:cNvPr id="548965" name="AutoShape 10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6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7" name="AutoShape 10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8" name="AutoShape 10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2" grpId="0"/>
      <p:bldP spid="548904" grpId="0"/>
      <p:bldP spid="548935" grpId="0"/>
      <p:bldP spid="548940" grpId="0"/>
      <p:bldP spid="5489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重定义，则称它为文法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的一张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并称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为一个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文法的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中，每个状态都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满足：</a:t>
            </a: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如果该状态含有项目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[A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u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av , b]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是终结符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2">
              <a:buFontTx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那么就不会有项目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[B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 a]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；反之亦然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该状态里所有归约项目的向前搜索符不相交，即不</a:t>
            </a:r>
          </a:p>
          <a:p>
            <a:pPr lvl="2">
              <a:buFontTx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能同时含有项目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[A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u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 a]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[B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v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 a]</a:t>
            </a:r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46481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5" name="Text Box 21"/>
          <p:cNvSpPr txBox="1">
            <a:spLocks noChangeArrowheads="1"/>
          </p:cNvSpPr>
          <p:nvPr/>
        </p:nvSpPr>
        <p:spPr bwMode="auto">
          <a:xfrm>
            <a:off x="611188" y="1268413"/>
            <a:ext cx="82804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可推广到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 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形如：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其中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为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向前搜索符号串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移进项目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a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待约项目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800" b="1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. B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800" b="1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.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  <a:endParaRPr kumimoji="0" lang="en-US" altLang="zh-CN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只有理论意义（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的状态数已经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太大，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k&gt;1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的情形难以想象）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对任意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k&gt;0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可证明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的语言类是相同的</a:t>
            </a: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757238" y="1125538"/>
            <a:ext cx="813593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分析技术的折衷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分析比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分析强大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可以采用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的文法一定可以采用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分析；但反之不成立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分析的复杂度比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分析高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通常，一个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状态数目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要比它的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状态数目少得多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合并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的相似状态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分析中将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合并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得到与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相同数目的状态，但保留了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的部分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向前搜索能力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683568" y="1341438"/>
            <a:ext cx="83883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的同芯状态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项目的“芯”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core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项目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部分称为该项目的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“芯”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同芯状态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对于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的两个状态，如果只考虑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每个项目的 “芯”，它们是完全相同的项目集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合，那么这两个状态就是同芯的状态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1189038" y="4144963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3779838" y="4154488"/>
            <a:ext cx="19431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370638" y="4154488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176371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>
            <a:off x="428466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1763713" y="270827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498711" name="Text Box 23"/>
          <p:cNvSpPr txBox="1">
            <a:spLocks noChangeArrowheads="1"/>
          </p:cNvSpPr>
          <p:nvPr/>
        </p:nvSpPr>
        <p:spPr bwMode="auto">
          <a:xfrm>
            <a:off x="4283075" y="2708275"/>
            <a:ext cx="17287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611188" y="1125538"/>
            <a:ext cx="64087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498713" name="Text Box 25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62213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98714" name="Rectangle 26"/>
          <p:cNvSpPr>
            <a:spLocks noChangeArrowheads="1"/>
          </p:cNvSpPr>
          <p:nvPr/>
        </p:nvSpPr>
        <p:spPr bwMode="auto">
          <a:xfrm>
            <a:off x="1692275" y="2658418"/>
            <a:ext cx="4392613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15" name="Rectangle 27"/>
          <p:cNvSpPr>
            <a:spLocks noChangeArrowheads="1"/>
          </p:cNvSpPr>
          <p:nvPr/>
        </p:nvSpPr>
        <p:spPr bwMode="auto">
          <a:xfrm>
            <a:off x="1692275" y="3379143"/>
            <a:ext cx="4175125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1116013" y="5071418"/>
            <a:ext cx="7488237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1331913" y="24955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2" name="Text Box 10"/>
          <p:cNvSpPr txBox="1">
            <a:spLocks noChangeArrowheads="1"/>
          </p:cNvSpPr>
          <p:nvPr/>
        </p:nvSpPr>
        <p:spPr bwMode="auto">
          <a:xfrm>
            <a:off x="6373813" y="249237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3" name="Text Box 11"/>
          <p:cNvSpPr txBox="1">
            <a:spLocks noChangeArrowheads="1"/>
          </p:cNvSpPr>
          <p:nvPr/>
        </p:nvSpPr>
        <p:spPr bwMode="auto">
          <a:xfrm>
            <a:off x="2628900" y="3570288"/>
            <a:ext cx="1655763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50924" name="Text Box 12"/>
          <p:cNvSpPr txBox="1">
            <a:spLocks noChangeArrowheads="1"/>
          </p:cNvSpPr>
          <p:nvPr/>
        </p:nvSpPr>
        <p:spPr bwMode="auto">
          <a:xfrm>
            <a:off x="4933950" y="3568700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50925" name="Text Box 13"/>
          <p:cNvSpPr txBox="1">
            <a:spLocks noChangeArrowheads="1"/>
          </p:cNvSpPr>
          <p:nvPr/>
        </p:nvSpPr>
        <p:spPr bwMode="auto">
          <a:xfrm>
            <a:off x="111601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3779838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7" name="Text Box 15"/>
          <p:cNvSpPr txBox="1">
            <a:spLocks noChangeArrowheads="1"/>
          </p:cNvSpPr>
          <p:nvPr/>
        </p:nvSpPr>
        <p:spPr bwMode="auto">
          <a:xfrm>
            <a:off x="644366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8" name="Text Box 16"/>
          <p:cNvSpPr txBox="1">
            <a:spLocks noChangeArrowheads="1"/>
          </p:cNvSpPr>
          <p:nvPr/>
        </p:nvSpPr>
        <p:spPr bwMode="auto">
          <a:xfrm>
            <a:off x="3706813" y="24955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550933" name="Rectangle 21"/>
          <p:cNvSpPr>
            <a:spLocks noChangeArrowheads="1"/>
          </p:cNvSpPr>
          <p:nvPr/>
        </p:nvSpPr>
        <p:spPr bwMode="auto">
          <a:xfrm>
            <a:off x="1258888" y="2586186"/>
            <a:ext cx="7129462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34" name="Rectangle 22"/>
          <p:cNvSpPr>
            <a:spLocks noChangeArrowheads="1"/>
          </p:cNvSpPr>
          <p:nvPr/>
        </p:nvSpPr>
        <p:spPr bwMode="auto">
          <a:xfrm>
            <a:off x="2555875" y="3665686"/>
            <a:ext cx="4392613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1042988" y="5285730"/>
            <a:ext cx="7632700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403350" y="293052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6372225" y="292417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3995738" y="2927350"/>
            <a:ext cx="194627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5221288" y="4367213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2771775" y="436880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1404938" y="5519738"/>
            <a:ext cx="2017712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sz="18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6372225" y="5519738"/>
            <a:ext cx="21605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3924300" y="5519738"/>
            <a:ext cx="19446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684213" y="125253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551954" name="Rectangle 18"/>
          <p:cNvSpPr>
            <a:spLocks noChangeArrowheads="1"/>
          </p:cNvSpPr>
          <p:nvPr/>
        </p:nvSpPr>
        <p:spPr bwMode="auto">
          <a:xfrm>
            <a:off x="1331913" y="3025924"/>
            <a:ext cx="7272337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1331913" y="5466705"/>
            <a:ext cx="7272337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2700338" y="4314180"/>
            <a:ext cx="4535487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44681</TotalTime>
  <Words>17762</Words>
  <Application>Microsoft Office PowerPoint</Application>
  <PresentationFormat>全屏显示(4:3)</PresentationFormat>
  <Paragraphs>2989</Paragraphs>
  <Slides>117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6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1377</cp:revision>
  <dcterms:created xsi:type="dcterms:W3CDTF">2002-02-03T03:17:28Z</dcterms:created>
  <dcterms:modified xsi:type="dcterms:W3CDTF">2021-11-02T14:08:50Z</dcterms:modified>
</cp:coreProperties>
</file>