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handoutMasterIdLst>
    <p:handoutMasterId r:id="rId85"/>
  </p:handoutMasterIdLst>
  <p:sldIdLst>
    <p:sldId id="256" r:id="rId3"/>
    <p:sldId id="562" r:id="rId4"/>
    <p:sldId id="767" r:id="rId5"/>
    <p:sldId id="791" r:id="rId6"/>
    <p:sldId id="768" r:id="rId7"/>
    <p:sldId id="792" r:id="rId8"/>
    <p:sldId id="771" r:id="rId9"/>
    <p:sldId id="404" r:id="rId10"/>
    <p:sldId id="733" r:id="rId11"/>
    <p:sldId id="734" r:id="rId12"/>
    <p:sldId id="649" r:id="rId13"/>
    <p:sldId id="657" r:id="rId14"/>
    <p:sldId id="735" r:id="rId15"/>
    <p:sldId id="708" r:id="rId16"/>
    <p:sldId id="709" r:id="rId17"/>
    <p:sldId id="723" r:id="rId18"/>
    <p:sldId id="716" r:id="rId19"/>
    <p:sldId id="720" r:id="rId20"/>
    <p:sldId id="719" r:id="rId21"/>
    <p:sldId id="717" r:id="rId22"/>
    <p:sldId id="724" r:id="rId23"/>
    <p:sldId id="714" r:id="rId24"/>
    <p:sldId id="715" r:id="rId25"/>
    <p:sldId id="667" r:id="rId26"/>
    <p:sldId id="668" r:id="rId27"/>
    <p:sldId id="760" r:id="rId28"/>
    <p:sldId id="669" r:id="rId29"/>
    <p:sldId id="670" r:id="rId30"/>
    <p:sldId id="671" r:id="rId31"/>
    <p:sldId id="672" r:id="rId32"/>
    <p:sldId id="736" r:id="rId33"/>
    <p:sldId id="739" r:id="rId34"/>
    <p:sldId id="737" r:id="rId35"/>
    <p:sldId id="738" r:id="rId36"/>
    <p:sldId id="740" r:id="rId37"/>
    <p:sldId id="743" r:id="rId38"/>
    <p:sldId id="793" r:id="rId39"/>
    <p:sldId id="673" r:id="rId40"/>
    <p:sldId id="674" r:id="rId41"/>
    <p:sldId id="675" r:id="rId42"/>
    <p:sldId id="725" r:id="rId43"/>
    <p:sldId id="726" r:id="rId44"/>
    <p:sldId id="699" r:id="rId45"/>
    <p:sldId id="705" r:id="rId46"/>
    <p:sldId id="731" r:id="rId47"/>
    <p:sldId id="658" r:id="rId48"/>
    <p:sldId id="744" r:id="rId49"/>
    <p:sldId id="745" r:id="rId50"/>
    <p:sldId id="747" r:id="rId51"/>
    <p:sldId id="748" r:id="rId52"/>
    <p:sldId id="749" r:id="rId53"/>
    <p:sldId id="750" r:id="rId54"/>
    <p:sldId id="751" r:id="rId55"/>
    <p:sldId id="752" r:id="rId56"/>
    <p:sldId id="753" r:id="rId57"/>
    <p:sldId id="754" r:id="rId58"/>
    <p:sldId id="755" r:id="rId59"/>
    <p:sldId id="756" r:id="rId60"/>
    <p:sldId id="757" r:id="rId61"/>
    <p:sldId id="758" r:id="rId62"/>
    <p:sldId id="746" r:id="rId63"/>
    <p:sldId id="772" r:id="rId64"/>
    <p:sldId id="773" r:id="rId65"/>
    <p:sldId id="774" r:id="rId66"/>
    <p:sldId id="775" r:id="rId67"/>
    <p:sldId id="776" r:id="rId68"/>
    <p:sldId id="777" r:id="rId69"/>
    <p:sldId id="778" r:id="rId70"/>
    <p:sldId id="779" r:id="rId71"/>
    <p:sldId id="785" r:id="rId72"/>
    <p:sldId id="780" r:id="rId73"/>
    <p:sldId id="782" r:id="rId74"/>
    <p:sldId id="783" r:id="rId75"/>
    <p:sldId id="787" r:id="rId76"/>
    <p:sldId id="788" r:id="rId77"/>
    <p:sldId id="789" r:id="rId78"/>
    <p:sldId id="790" r:id="rId79"/>
    <p:sldId id="741" r:id="rId80"/>
    <p:sldId id="742" r:id="rId81"/>
    <p:sldId id="794" r:id="rId82"/>
    <p:sldId id="277" r:id="rId83"/>
  </p:sldIdLst>
  <p:sldSz cx="9144000" cy="6858000" type="screen4x3"/>
  <p:notesSz cx="6648450" cy="9782175"/>
  <p:defaultTextStyle>
    <a:defPPr>
      <a:defRPr lang="zh-CN"/>
    </a:defPPr>
    <a:lvl1pPr algn="ctr" rtl="0" fontAlgn="base">
      <a:spcBef>
        <a:spcPct val="0"/>
      </a:spcBef>
      <a:spcAft>
        <a:spcPct val="0"/>
      </a:spcAft>
      <a:buClr>
        <a:srgbClr val="800080"/>
      </a:buClr>
      <a:buFont typeface="Wingdings" panose="05000000000000000000" pitchFamily="2" charset="2"/>
      <a:defRPr kumimoji="1" sz="2400" i="1" kern="1200">
        <a:solidFill>
          <a:srgbClr val="800080"/>
        </a:solidFill>
        <a:latin typeface="Arial" panose="020B0604020202020204" pitchFamily="34" charset="0"/>
        <a:ea typeface="楷体_GB2312" pitchFamily="49" charset="-122"/>
        <a:cs typeface="+mn-cs"/>
      </a:defRPr>
    </a:lvl1pPr>
    <a:lvl2pPr marL="457200" algn="ctr" rtl="0" fontAlgn="base">
      <a:spcBef>
        <a:spcPct val="0"/>
      </a:spcBef>
      <a:spcAft>
        <a:spcPct val="0"/>
      </a:spcAft>
      <a:buClr>
        <a:srgbClr val="800080"/>
      </a:buClr>
      <a:buFont typeface="Wingdings" panose="05000000000000000000" pitchFamily="2" charset="2"/>
      <a:defRPr kumimoji="1" sz="2400" i="1" kern="1200">
        <a:solidFill>
          <a:srgbClr val="800080"/>
        </a:solidFill>
        <a:latin typeface="Arial" panose="020B0604020202020204" pitchFamily="34" charset="0"/>
        <a:ea typeface="楷体_GB2312" pitchFamily="49" charset="-122"/>
        <a:cs typeface="+mn-cs"/>
      </a:defRPr>
    </a:lvl2pPr>
    <a:lvl3pPr marL="914400" algn="ctr" rtl="0" fontAlgn="base">
      <a:spcBef>
        <a:spcPct val="0"/>
      </a:spcBef>
      <a:spcAft>
        <a:spcPct val="0"/>
      </a:spcAft>
      <a:buClr>
        <a:srgbClr val="800080"/>
      </a:buClr>
      <a:buFont typeface="Wingdings" panose="05000000000000000000" pitchFamily="2" charset="2"/>
      <a:defRPr kumimoji="1" sz="2400" i="1" kern="1200">
        <a:solidFill>
          <a:srgbClr val="800080"/>
        </a:solidFill>
        <a:latin typeface="Arial" panose="020B0604020202020204" pitchFamily="34" charset="0"/>
        <a:ea typeface="楷体_GB2312" pitchFamily="49" charset="-122"/>
        <a:cs typeface="+mn-cs"/>
      </a:defRPr>
    </a:lvl3pPr>
    <a:lvl4pPr marL="1371600" algn="ctr" rtl="0" fontAlgn="base">
      <a:spcBef>
        <a:spcPct val="0"/>
      </a:spcBef>
      <a:spcAft>
        <a:spcPct val="0"/>
      </a:spcAft>
      <a:buClr>
        <a:srgbClr val="800080"/>
      </a:buClr>
      <a:buFont typeface="Wingdings" panose="05000000000000000000" pitchFamily="2" charset="2"/>
      <a:defRPr kumimoji="1" sz="2400" i="1" kern="1200">
        <a:solidFill>
          <a:srgbClr val="800080"/>
        </a:solidFill>
        <a:latin typeface="Arial" panose="020B0604020202020204" pitchFamily="34" charset="0"/>
        <a:ea typeface="楷体_GB2312" pitchFamily="49" charset="-122"/>
        <a:cs typeface="+mn-cs"/>
      </a:defRPr>
    </a:lvl4pPr>
    <a:lvl5pPr marL="1828800" algn="ctr" rtl="0" fontAlgn="base">
      <a:spcBef>
        <a:spcPct val="0"/>
      </a:spcBef>
      <a:spcAft>
        <a:spcPct val="0"/>
      </a:spcAft>
      <a:buClr>
        <a:srgbClr val="800080"/>
      </a:buClr>
      <a:buFont typeface="Wingdings" panose="05000000000000000000" pitchFamily="2" charset="2"/>
      <a:defRPr kumimoji="1" sz="2400" i="1" kern="1200">
        <a:solidFill>
          <a:srgbClr val="800080"/>
        </a:solidFill>
        <a:latin typeface="Arial" panose="020B0604020202020204" pitchFamily="34" charset="0"/>
        <a:ea typeface="楷体_GB2312" pitchFamily="49" charset="-122"/>
        <a:cs typeface="+mn-cs"/>
      </a:defRPr>
    </a:lvl5pPr>
    <a:lvl6pPr marL="2286000" algn="l" defTabSz="914400" rtl="0" eaLnBrk="1" latinLnBrk="0" hangingPunct="1">
      <a:defRPr kumimoji="1" sz="2400" i="1" kern="1200">
        <a:solidFill>
          <a:srgbClr val="800080"/>
        </a:solidFill>
        <a:latin typeface="Arial" panose="020B0604020202020204" pitchFamily="34" charset="0"/>
        <a:ea typeface="楷体_GB2312" pitchFamily="49" charset="-122"/>
        <a:cs typeface="+mn-cs"/>
      </a:defRPr>
    </a:lvl6pPr>
    <a:lvl7pPr marL="2743200" algn="l" defTabSz="914400" rtl="0" eaLnBrk="1" latinLnBrk="0" hangingPunct="1">
      <a:defRPr kumimoji="1" sz="2400" i="1" kern="1200">
        <a:solidFill>
          <a:srgbClr val="800080"/>
        </a:solidFill>
        <a:latin typeface="Arial" panose="020B0604020202020204" pitchFamily="34" charset="0"/>
        <a:ea typeface="楷体_GB2312" pitchFamily="49" charset="-122"/>
        <a:cs typeface="+mn-cs"/>
      </a:defRPr>
    </a:lvl7pPr>
    <a:lvl8pPr marL="3200400" algn="l" defTabSz="914400" rtl="0" eaLnBrk="1" latinLnBrk="0" hangingPunct="1">
      <a:defRPr kumimoji="1" sz="2400" i="1" kern="1200">
        <a:solidFill>
          <a:srgbClr val="800080"/>
        </a:solidFill>
        <a:latin typeface="Arial" panose="020B0604020202020204" pitchFamily="34" charset="0"/>
        <a:ea typeface="楷体_GB2312" pitchFamily="49" charset="-122"/>
        <a:cs typeface="+mn-cs"/>
      </a:defRPr>
    </a:lvl8pPr>
    <a:lvl9pPr marL="3657600" algn="l" defTabSz="914400" rtl="0" eaLnBrk="1" latinLnBrk="0" hangingPunct="1">
      <a:defRPr kumimoji="1" sz="2400" i="1" kern="1200">
        <a:solidFill>
          <a:srgbClr val="800080"/>
        </a:solidFill>
        <a:latin typeface="Arial" panose="020B0604020202020204" pitchFamily="34"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990099"/>
    <a:srgbClr val="800080"/>
    <a:srgbClr val="333399"/>
    <a:srgbClr val="008000"/>
    <a:srgbClr val="5F5F5F"/>
    <a:srgbClr val="9900CC"/>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18" autoAdjust="0"/>
    <p:restoredTop sz="98113" autoAdjust="0"/>
  </p:normalViewPr>
  <p:slideViewPr>
    <p:cSldViewPr>
      <p:cViewPr varScale="1">
        <p:scale>
          <a:sx n="85" d="100"/>
          <a:sy n="85" d="100"/>
        </p:scale>
        <p:origin x="948" y="60"/>
      </p:cViewPr>
      <p:guideLst>
        <p:guide orient="horz" pos="2170"/>
        <p:guide pos="28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42"/>
    </p:cViewPr>
  </p:sorterViewPr>
  <p:notesViewPr>
    <p:cSldViewPr>
      <p:cViewPr varScale="1">
        <p:scale>
          <a:sx n="53" d="100"/>
          <a:sy n="53" d="100"/>
        </p:scale>
        <p:origin x="-1638" y="-84"/>
      </p:cViewPr>
      <p:guideLst>
        <p:guide orient="horz" pos="3126"/>
        <p:guide pos="211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handoutMaster" Target="handoutMasters/handoutMaster1.xml"/><Relationship Id="rId84" Type="http://schemas.openxmlformats.org/officeDocument/2006/relationships/notesMaster" Target="notesMasters/notesMaster1.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1313" cy="488950"/>
          </a:xfrm>
          <a:prstGeom prst="rect">
            <a:avLst/>
          </a:prstGeom>
          <a:noFill/>
          <a:ln w="9525">
            <a:noFill/>
            <a:miter lim="800000"/>
          </a:ln>
          <a:effectLst/>
        </p:spPr>
        <p:txBody>
          <a:bodyPr vert="horz" wrap="square" lIns="91440" tIns="45720" rIns="91440" bIns="45720" numCol="1" anchor="t" anchorCtr="0" compatLnSpc="1"/>
          <a:lstStyle>
            <a:lvl1pPr algn="l">
              <a:buClrTx/>
              <a:buFontTx/>
              <a:buNone/>
              <a:defRPr sz="1200" i="0" smtClean="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767138" y="0"/>
            <a:ext cx="2881312" cy="488950"/>
          </a:xfrm>
          <a:prstGeom prst="rect">
            <a:avLst/>
          </a:prstGeom>
          <a:noFill/>
          <a:ln w="9525">
            <a:noFill/>
            <a:miter lim="800000"/>
          </a:ln>
          <a:effectLst/>
        </p:spPr>
        <p:txBody>
          <a:bodyPr vert="horz" wrap="square" lIns="91440" tIns="45720" rIns="91440" bIns="45720" numCol="1" anchor="t" anchorCtr="0" compatLnSpc="1"/>
          <a:lstStyle>
            <a:lvl1pPr algn="r">
              <a:buClrTx/>
              <a:buFontTx/>
              <a:buNone/>
              <a:defRPr sz="1200" i="0" smtClean="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293225"/>
            <a:ext cx="2881313" cy="488950"/>
          </a:xfrm>
          <a:prstGeom prst="rect">
            <a:avLst/>
          </a:prstGeom>
          <a:noFill/>
          <a:ln w="9525">
            <a:noFill/>
            <a:miter lim="800000"/>
          </a:ln>
          <a:effectLst/>
        </p:spPr>
        <p:txBody>
          <a:bodyPr vert="horz" wrap="square" lIns="91440" tIns="45720" rIns="91440" bIns="45720" numCol="1" anchor="b" anchorCtr="0" compatLnSpc="1"/>
          <a:lstStyle>
            <a:lvl1pPr algn="l">
              <a:buClrTx/>
              <a:buFontTx/>
              <a:buNone/>
              <a:defRPr sz="1200" i="0" smtClean="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767138" y="9293225"/>
            <a:ext cx="2881312" cy="488950"/>
          </a:xfrm>
          <a:prstGeom prst="rect">
            <a:avLst/>
          </a:prstGeom>
          <a:noFill/>
          <a:ln w="9525">
            <a:noFill/>
            <a:miter lim="800000"/>
          </a:ln>
          <a:effectLst/>
        </p:spPr>
        <p:txBody>
          <a:bodyPr vert="horz" wrap="square" lIns="91440" tIns="45720" rIns="91440" bIns="45720" numCol="1" anchor="b" anchorCtr="0" compatLnSpc="1"/>
          <a:lstStyle>
            <a:lvl1pPr algn="r">
              <a:buClrTx/>
              <a:buFontTx/>
              <a:buNone/>
              <a:defRPr sz="1200" i="0" smtClean="0">
                <a:solidFill>
                  <a:schemeClr val="tx1"/>
                </a:solidFill>
                <a:latin typeface="Times New Roman" panose="02020603050405020304" pitchFamily="18" charset="0"/>
                <a:ea typeface="宋体" panose="02010600030101010101" pitchFamily="2" charset="-122"/>
              </a:defRPr>
            </a:lvl1pPr>
          </a:lstStyle>
          <a:p>
            <a:pPr>
              <a:defRPr/>
            </a:pPr>
            <a:fld id="{EE6F4375-65A2-4C97-8054-7B9E889DFBB4}"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4"/>
          <p:cNvSpPr>
            <a:spLocks noGrp="1" noRot="1" noChangeAspect="1" noChangeArrowheads="1" noTextEdit="1"/>
          </p:cNvSpPr>
          <p:nvPr>
            <p:ph type="sldImg" idx="2"/>
          </p:nvPr>
        </p:nvSpPr>
        <p:spPr bwMode="auto">
          <a:xfrm>
            <a:off x="879475" y="733425"/>
            <a:ext cx="4889500" cy="3668713"/>
          </a:xfrm>
          <a:prstGeom prst="rect">
            <a:avLst/>
          </a:prstGeom>
          <a:noFill/>
          <a:ln w="9525">
            <a:solidFill>
              <a:srgbClr val="000000"/>
            </a:solidFill>
            <a:miter lim="800000"/>
          </a:ln>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hyperlink" Target="http://www.tsinghua.edu.cn/chn/index.htm" TargetMode="Externa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1026"/>
          <p:cNvGrpSpPr/>
          <p:nvPr/>
        </p:nvGrpSpPr>
        <p:grpSpPr bwMode="auto">
          <a:xfrm>
            <a:off x="0" y="0"/>
            <a:ext cx="1476375" cy="6858000"/>
            <a:chOff x="0" y="0"/>
            <a:chExt cx="2016" cy="4320"/>
          </a:xfrm>
        </p:grpSpPr>
        <p:sp>
          <p:nvSpPr>
            <p:cNvPr id="5123" name="Rectangle 1027"/>
            <p:cNvSpPr>
              <a:spLocks noChangeArrowheads="1"/>
            </p:cNvSpPr>
            <p:nvPr/>
          </p:nvSpPr>
          <p:spPr bwMode="auto">
            <a:xfrm>
              <a:off x="0" y="0"/>
              <a:ext cx="479" cy="4320"/>
            </a:xfrm>
            <a:prstGeom prst="rect">
              <a:avLst/>
            </a:prstGeom>
            <a:gradFill rotWithShape="0">
              <a:gsLst>
                <a:gs pos="0">
                  <a:srgbClr val="800080"/>
                </a:gs>
                <a:gs pos="100000">
                  <a:srgbClr val="800080">
                    <a:gamma/>
                    <a:tint val="20000"/>
                    <a:invGamma/>
                  </a:srgbClr>
                </a:gs>
              </a:gsLst>
              <a:lin ang="0" scaled="1"/>
            </a:gradFill>
            <a:ln w="9525">
              <a:noFill/>
              <a:miter lim="800000"/>
            </a:ln>
            <a:effectLst/>
          </p:spPr>
          <p:txBody>
            <a:bodyPr wrap="none" anchor="ctr"/>
            <a:lstStyle/>
            <a:p>
              <a:pPr>
                <a:defRPr/>
              </a:pPr>
              <a:endParaRPr lang="zh-CN" altLang="en-US"/>
            </a:p>
          </p:txBody>
        </p:sp>
        <p:sp>
          <p:nvSpPr>
            <p:cNvPr id="5124" name="Rectangle 1028"/>
            <p:cNvSpPr>
              <a:spLocks noChangeArrowheads="1"/>
            </p:cNvSpPr>
            <p:nvPr/>
          </p:nvSpPr>
          <p:spPr bwMode="auto">
            <a:xfrm>
              <a:off x="431" y="0"/>
              <a:ext cx="1585" cy="672"/>
            </a:xfrm>
            <a:prstGeom prst="rect">
              <a:avLst/>
            </a:prstGeom>
            <a:gradFill rotWithShape="0">
              <a:gsLst>
                <a:gs pos="0">
                  <a:srgbClr val="800080"/>
                </a:gs>
                <a:gs pos="100000">
                  <a:srgbClr val="800080">
                    <a:gamma/>
                    <a:tint val="20000"/>
                    <a:invGamma/>
                  </a:srgbClr>
                </a:gs>
              </a:gsLst>
              <a:lin ang="0" scaled="1"/>
            </a:gradFill>
            <a:ln w="9525">
              <a:noFill/>
              <a:miter lim="800000"/>
            </a:ln>
            <a:effectLst/>
          </p:spPr>
          <p:txBody>
            <a:bodyPr wrap="none" anchor="ctr"/>
            <a:lstStyle/>
            <a:p>
              <a:pPr>
                <a:defRPr/>
              </a:pPr>
              <a:endParaRPr lang="zh-CN" altLang="en-US"/>
            </a:p>
          </p:txBody>
        </p:sp>
      </p:grpSp>
      <p:sp>
        <p:nvSpPr>
          <p:cNvPr id="5134" name="Line 1038"/>
          <p:cNvSpPr>
            <a:spLocks noChangeShapeType="1"/>
          </p:cNvSpPr>
          <p:nvPr userDrawn="1"/>
        </p:nvSpPr>
        <p:spPr bwMode="auto">
          <a:xfrm>
            <a:off x="1476375" y="981075"/>
            <a:ext cx="7515225" cy="9525"/>
          </a:xfrm>
          <a:prstGeom prst="line">
            <a:avLst/>
          </a:prstGeom>
          <a:noFill/>
          <a:ln w="57150" cmpd="thinThick">
            <a:solidFill>
              <a:srgbClr val="800080"/>
            </a:solidFill>
            <a:round/>
            <a:headEnd type="none" w="sm" len="sm"/>
            <a:tailEnd type="none" w="sm" len="sm"/>
          </a:ln>
          <a:effectLst/>
        </p:spPr>
        <p:txBody>
          <a:bodyPr wrap="none" anchor="ctr"/>
          <a:lstStyle/>
          <a:p>
            <a:pPr>
              <a:defRPr/>
            </a:pPr>
            <a:endParaRPr lang="zh-CN" altLang="en-US"/>
          </a:p>
        </p:txBody>
      </p:sp>
      <p:pic>
        <p:nvPicPr>
          <p:cNvPr id="4100" name="Picture 1039" descr="清华大学">
            <a:hlinkClick r:id="rId12"/>
          </p:cNvPr>
          <p:cNvPicPr>
            <a:picLocks noChangeAspect="1" noChangeArrowheads="1"/>
          </p:cNvPicPr>
          <p:nvPr userDrawn="1"/>
        </p:nvPicPr>
        <p:blipFill>
          <a:blip r:embed="rId13" cstate="print"/>
          <a:srcRect/>
          <a:stretch>
            <a:fillRect/>
          </a:stretch>
        </p:blipFill>
        <p:spPr bwMode="auto">
          <a:xfrm>
            <a:off x="7380288" y="163513"/>
            <a:ext cx="1223962" cy="312737"/>
          </a:xfrm>
          <a:prstGeom prst="rect">
            <a:avLst/>
          </a:prstGeom>
          <a:noFill/>
          <a:ln w="9525">
            <a:noFill/>
            <a:miter lim="800000"/>
            <a:headEnd/>
            <a:tailEnd/>
          </a:ln>
        </p:spPr>
      </p:pic>
      <p:sp>
        <p:nvSpPr>
          <p:cNvPr id="5136" name="Text Box 1040"/>
          <p:cNvSpPr txBox="1">
            <a:spLocks noChangeArrowheads="1"/>
          </p:cNvSpPr>
          <p:nvPr userDrawn="1"/>
        </p:nvSpPr>
        <p:spPr bwMode="auto">
          <a:xfrm>
            <a:off x="7235825" y="476250"/>
            <a:ext cx="1800225" cy="396875"/>
          </a:xfrm>
          <a:prstGeom prst="rect">
            <a:avLst/>
          </a:prstGeom>
          <a:noFill/>
          <a:ln w="9525">
            <a:noFill/>
            <a:miter lim="800000"/>
          </a:ln>
          <a:effectLst/>
        </p:spPr>
        <p:txBody>
          <a:bodyPr>
            <a:spAutoFit/>
          </a:bodyPr>
          <a:lstStyle/>
          <a:p>
            <a:pPr>
              <a:buClrTx/>
              <a:buFontTx/>
              <a:buNone/>
              <a:defRPr/>
            </a:pPr>
            <a:r>
              <a:rPr lang="en-US" altLang="zh-CN" sz="2000" i="0" dirty="0">
                <a:solidFill>
                  <a:srgbClr val="99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i="0" dirty="0">
                <a:solidFill>
                  <a:srgbClr val="990099"/>
                </a:solidFill>
                <a:latin typeface="华文楷体" panose="02010600040101010101" pitchFamily="2" charset="-122"/>
                <a:ea typeface="华文楷体" panose="02010600040101010101" pitchFamily="2" charset="-122"/>
                <a:cs typeface="Times New Roman" panose="02020603050405020304" pitchFamily="18" charset="0"/>
              </a:rPr>
              <a:t>编译原理</a:t>
            </a:r>
            <a:r>
              <a:rPr lang="en-US" altLang="zh-CN" sz="2000" i="0" dirty="0">
                <a:solidFill>
                  <a:srgbClr val="990099"/>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i="0" dirty="0">
              <a:solidFill>
                <a:srgbClr val="990099"/>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137" name="AutoShape 1041"/>
          <p:cNvSpPr>
            <a:spLocks noChangeArrowheads="1"/>
          </p:cNvSpPr>
          <p:nvPr userDrawn="1"/>
        </p:nvSpPr>
        <p:spPr bwMode="auto">
          <a:xfrm>
            <a:off x="1116013" y="188913"/>
            <a:ext cx="3311525" cy="647700"/>
          </a:xfrm>
          <a:prstGeom prst="roundRect">
            <a:avLst>
              <a:gd name="adj" fmla="val 50000"/>
            </a:avLst>
          </a:prstGeom>
          <a:solidFill>
            <a:schemeClr val="bg1"/>
          </a:solidFill>
          <a:ln w="9525">
            <a:noFill/>
            <a:round/>
          </a:ln>
          <a:effectLst/>
        </p:spPr>
        <p:txBody>
          <a:bodyPr wrap="none" anchor="ctr"/>
          <a:lstStyle/>
          <a:p>
            <a:pPr>
              <a:buClrTx/>
              <a:buFontTx/>
              <a:buNone/>
              <a:defRPr/>
            </a:pPr>
            <a:endParaRPr lang="zh-CN" altLang="zh-CN" i="0">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7.xml"/><Relationship Id="rId1" Type="http://schemas.openxmlformats.org/officeDocument/2006/relationships/slide" Target="slide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3.xml"/><Relationship Id="rId3" Type="http://schemas.openxmlformats.org/officeDocument/2006/relationships/slide" Target="slide38.xml"/><Relationship Id="rId2" Type="http://schemas.openxmlformats.org/officeDocument/2006/relationships/slide" Target="slide17.xml"/><Relationship Id="rId1" Type="http://schemas.openxmlformats.org/officeDocument/2006/relationships/slide" Target="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 Target="slid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3"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4"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5"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6" name="Text Box 14">
            <a:hlinkClick r:id="rId1" action="ppaction://hlinksldjump"/>
          </p:cNvPr>
          <p:cNvSpPr txBox="1">
            <a:spLocks noChangeArrowheads="1"/>
          </p:cNvSpPr>
          <p:nvPr/>
        </p:nvSpPr>
        <p:spPr bwMode="auto">
          <a:xfrm>
            <a:off x="827088" y="1484313"/>
            <a:ext cx="7561262" cy="641350"/>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600" b="1" i="0" dirty="0">
                <a:latin typeface="华文楷体" panose="02010600040101010101" pitchFamily="2" charset="-122"/>
                <a:ea typeface="华文楷体" panose="02010600040101010101" pitchFamily="2" charset="-122"/>
              </a:rPr>
              <a:t> </a:t>
            </a:r>
            <a:r>
              <a:rPr lang="zh-CN" altLang="en-US" sz="3600" b="1" i="0" dirty="0">
                <a:latin typeface="华文楷体" panose="02010600040101010101" pitchFamily="2" charset="-122"/>
                <a:ea typeface="华文楷体" panose="02010600040101010101" pitchFamily="2" charset="-122"/>
              </a:rPr>
              <a:t>语法制导的语义计算基础 </a:t>
            </a:r>
            <a:endParaRPr lang="zh-CN" altLang="en-US" sz="3600" b="1" i="0" dirty="0">
              <a:latin typeface="华文楷体" panose="02010600040101010101" pitchFamily="2" charset="-122"/>
              <a:ea typeface="华文楷体" panose="02010600040101010101" pitchFamily="2" charset="-122"/>
            </a:endParaRPr>
          </a:p>
        </p:txBody>
      </p:sp>
      <p:sp>
        <p:nvSpPr>
          <p:cNvPr id="5127" name="Rectangle 18"/>
          <p:cNvSpPr>
            <a:spLocks noChangeArrowheads="1"/>
          </p:cNvSpPr>
          <p:nvPr/>
        </p:nvSpPr>
        <p:spPr bwMode="auto">
          <a:xfrm>
            <a:off x="1524000" y="188913"/>
            <a:ext cx="1828800" cy="661720"/>
          </a:xfrm>
          <a:prstGeom prst="rect">
            <a:avLst/>
          </a:prstGeom>
          <a:noFill/>
          <a:ln w="9525" algn="ctr">
            <a:noFill/>
            <a:miter lim="800000"/>
          </a:ln>
        </p:spPr>
        <p:txBody>
          <a:bodyPr>
            <a:spAutoFit/>
          </a:bodyPr>
          <a:lstStyle/>
          <a:p>
            <a:pPr>
              <a:lnSpc>
                <a:spcPct val="90000"/>
              </a:lnSpc>
              <a:buClrTx/>
              <a:buFontTx/>
              <a:buNone/>
            </a:pPr>
            <a:r>
              <a:rPr lang="zh-CN" altLang="en-US" sz="4000" b="1" i="0">
                <a:ea typeface="华文行楷" panose="02010800040101010101" pitchFamily="2" charset="-122"/>
              </a:rPr>
              <a:t>第九讲</a:t>
            </a:r>
            <a:endParaRPr lang="zh-CN" altLang="en-US" sz="4000" b="1" i="0" dirty="0">
              <a:ea typeface="华文行楷" panose="02010800040101010101" pitchFamily="2" charset="-122"/>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
          <p:cNvSpPr txBox="1">
            <a:spLocks noChangeArrowheads="1"/>
          </p:cNvSpPr>
          <p:nvPr/>
        </p:nvSpPr>
        <p:spPr bwMode="auto">
          <a:xfrm>
            <a:off x="611188" y="1120775"/>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概念</a:t>
            </a:r>
            <a:endParaRPr lang="zh-CN" altLang="en-US" sz="3200" b="1" i="0">
              <a:latin typeface="+mn-lt"/>
              <a:ea typeface="华文楷体" panose="02010600040101010101" pitchFamily="2" charset="-122"/>
            </a:endParaRPr>
          </a:p>
        </p:txBody>
      </p:sp>
      <p:sp>
        <p:nvSpPr>
          <p:cNvPr id="14339" name="Rectangle 10"/>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属性文法</a:t>
            </a:r>
            <a:endParaRPr lang="zh-CN" altLang="en-US" sz="4000" b="1" i="0">
              <a:ea typeface="华文行楷" panose="02010800040101010101" pitchFamily="2" charset="-122"/>
            </a:endParaRPr>
          </a:p>
        </p:txBody>
      </p:sp>
      <p:sp>
        <p:nvSpPr>
          <p:cNvPr id="14340"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4341"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4342"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4343"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69355" name="Rectangle 11"/>
          <p:cNvSpPr>
            <a:spLocks noChangeArrowheads="1"/>
          </p:cNvSpPr>
          <p:nvPr/>
        </p:nvSpPr>
        <p:spPr bwMode="auto">
          <a:xfrm>
            <a:off x="971550" y="1700213"/>
            <a:ext cx="7921625" cy="4955203"/>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语义规则</a:t>
            </a:r>
            <a:r>
              <a:rPr lang="zh-CN" altLang="en-US" sz="2800" b="1" i="0">
                <a:solidFill>
                  <a:srgbClr val="333399"/>
                </a:solidFill>
                <a:latin typeface="+mn-lt"/>
                <a:ea typeface="华文楷体" panose="02010600040101010101" pitchFamily="2" charset="-122"/>
              </a:rPr>
              <a:t>（</a:t>
            </a:r>
            <a:r>
              <a:rPr lang="en-US" altLang="zh-CN" sz="2800">
                <a:solidFill>
                  <a:srgbClr val="333399"/>
                </a:solidFill>
                <a:latin typeface="+mn-lt"/>
                <a:ea typeface="华文楷体" panose="02010600040101010101" pitchFamily="2" charset="-122"/>
              </a:rPr>
              <a:t>Semantic Rule</a:t>
            </a:r>
            <a:r>
              <a:rPr lang="zh-CN" altLang="en-US" sz="2800" b="1" i="0">
                <a:solidFill>
                  <a:srgbClr val="333399"/>
                </a:solidFill>
                <a:latin typeface="+mn-lt"/>
                <a:ea typeface="华文楷体" panose="02010600040101010101" pitchFamily="2" charset="-122"/>
              </a:rPr>
              <a:t>）</a:t>
            </a:r>
            <a:endParaRPr lang="zh-CN" altLang="en-US" sz="2800"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在属性文法中，每个产生式 </a:t>
            </a:r>
            <a:r>
              <a:rPr lang="en-US" altLang="zh-CN" b="1">
                <a:solidFill>
                  <a:srgbClr val="333399"/>
                </a:solidFill>
                <a:latin typeface="+mn-lt"/>
                <a:ea typeface="华文楷体" panose="02010600040101010101" pitchFamily="2" charset="-122"/>
              </a:rPr>
              <a:t>A</a:t>
            </a:r>
            <a:r>
              <a:rPr lang="en-US" altLang="zh-CN" b="1" i="0">
                <a:solidFill>
                  <a:srgbClr val="333399"/>
                </a:solidFill>
                <a:latin typeface="+mn-lt"/>
                <a:ea typeface="华文楷体" panose="02010600040101010101" pitchFamily="2" charset="-122"/>
                <a:sym typeface="Symbol" panose="05050102010706020507" pitchFamily="18" charset="2"/>
              </a:rPr>
              <a:t></a:t>
            </a:r>
            <a:r>
              <a:rPr lang="en-US" altLang="zh-CN" b="1">
                <a:solidFill>
                  <a:srgbClr val="333399"/>
                </a:solidFill>
                <a:latin typeface="+mn-lt"/>
                <a:ea typeface="华文楷体" panose="02010600040101010101" pitchFamily="2" charset="-122"/>
                <a:sym typeface="Symbol" panose="05050102010706020507" pitchFamily="18" charset="2"/>
              </a:rPr>
              <a:t></a:t>
            </a:r>
            <a:r>
              <a:rPr lang="en-US" altLang="zh-CN" b="1" i="0">
                <a:solidFill>
                  <a:srgbClr val="333399"/>
                </a:solidFill>
                <a:latin typeface="+mn-lt"/>
                <a:ea typeface="华文楷体" panose="02010600040101010101" pitchFamily="2" charset="-122"/>
                <a:sym typeface="Symbol" panose="05050102010706020507" pitchFamily="18" charset="2"/>
              </a:rPr>
              <a:t> </a:t>
            </a:r>
            <a:r>
              <a:rPr lang="zh-CN" altLang="en-US" b="1" i="0">
                <a:solidFill>
                  <a:srgbClr val="333399"/>
                </a:solidFill>
                <a:latin typeface="+mn-lt"/>
                <a:ea typeface="华文楷体" panose="02010600040101010101" pitchFamily="2" charset="-122"/>
              </a:rPr>
              <a:t>都关联一个语义规</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则的集合，用于描述如何计算当前产生式中文法符号</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的属性值或附加的语义动作</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sz="1000" b="1" i="0">
                <a:solidFill>
                  <a:srgbClr val="333399"/>
                </a:solidFill>
                <a:latin typeface="+mn-lt"/>
                <a:ea typeface="华文楷体" panose="02010600040101010101" pitchFamily="2" charset="-122"/>
              </a:rPr>
              <a:t> </a:t>
            </a:r>
            <a:endParaRPr lang="zh-CN" altLang="en-US" sz="1000" b="1" i="0">
              <a:solidFill>
                <a:srgbClr val="333399"/>
              </a:solidFill>
              <a:latin typeface="+mn-lt"/>
              <a:ea typeface="华文楷体" panose="02010600040101010101" pitchFamily="2" charset="-122"/>
            </a:endParaRPr>
          </a:p>
          <a:p>
            <a:pPr algn="l">
              <a:buFont typeface="Symbol" panose="05050102010706020507" pitchFamily="18" charset="2"/>
              <a:buChar char="-"/>
            </a:pPr>
            <a:r>
              <a:rPr lang="zh-CN" altLang="en-US" sz="2800" b="1" i="0">
                <a:solidFill>
                  <a:srgbClr val="333399"/>
                </a:solidFill>
                <a:latin typeface="+mn-lt"/>
                <a:ea typeface="华文楷体" panose="02010600040101010101" pitchFamily="2" charset="-122"/>
              </a:rPr>
              <a:t>  属性文法中允许</a:t>
            </a:r>
            <a:r>
              <a:rPr lang="zh-CN" altLang="en-US" sz="2800" b="1" i="0">
                <a:latin typeface="+mn-lt"/>
                <a:ea typeface="华文楷体" panose="02010600040101010101" pitchFamily="2" charset="-122"/>
              </a:rPr>
              <a:t>如下语义规则</a:t>
            </a:r>
            <a:endParaRPr lang="zh-CN" altLang="en-US" sz="2800" b="1" i="0">
              <a:latin typeface="+mn-lt"/>
              <a:ea typeface="华文楷体" panose="02010600040101010101" pitchFamily="2" charset="-122"/>
            </a:endParaRPr>
          </a:p>
          <a:p>
            <a:pPr algn="l">
              <a:buFont typeface="Symbol" panose="05050102010706020507" pitchFamily="18" charset="2"/>
              <a:buNone/>
            </a:pPr>
            <a:endParaRPr lang="zh-CN" altLang="en-US" sz="1000" b="1" i="0">
              <a:latin typeface="+mn-lt"/>
              <a:ea typeface="华文楷体" panose="02010600040101010101" pitchFamily="2" charset="-122"/>
            </a:endParaRPr>
          </a:p>
          <a:p>
            <a:pPr lvl="1" algn="l">
              <a:buFontTx/>
              <a:buChar char="•"/>
            </a:pPr>
            <a:r>
              <a:rPr lang="zh-CN" altLang="en-US" b="1" i="0">
                <a:solidFill>
                  <a:srgbClr val="333399"/>
                </a:solidFill>
                <a:latin typeface="+mn-lt"/>
                <a:ea typeface="华文楷体" panose="02010600040101010101" pitchFamily="2" charset="-122"/>
              </a:rPr>
              <a:t> </a:t>
            </a:r>
            <a:r>
              <a:rPr lang="zh-CN" altLang="en-US" b="1" i="0">
                <a:latin typeface="+mn-lt"/>
                <a:ea typeface="华文楷体" panose="02010600040101010101" pitchFamily="2" charset="-122"/>
              </a:rPr>
              <a:t>复写</a:t>
            </a:r>
            <a:r>
              <a:rPr lang="zh-CN" altLang="en-US" b="1"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copy</a:t>
            </a:r>
            <a:r>
              <a:rPr lang="zh-CN" altLang="en-US" b="1" i="0">
                <a:solidFill>
                  <a:srgbClr val="333399"/>
                </a:solidFill>
                <a:latin typeface="+mn-lt"/>
                <a:ea typeface="华文楷体" panose="02010600040101010101" pitchFamily="2" charset="-122"/>
              </a:rPr>
              <a:t>）</a:t>
            </a:r>
            <a:r>
              <a:rPr lang="zh-CN" altLang="en-US" b="1" i="0">
                <a:latin typeface="+mn-lt"/>
                <a:ea typeface="华文楷体" panose="02010600040101010101" pitchFamily="2" charset="-122"/>
              </a:rPr>
              <a:t>规则</a:t>
            </a:r>
            <a:r>
              <a:rPr lang="zh-CN" altLang="en-US" b="1" i="0">
                <a:solidFill>
                  <a:srgbClr val="333399"/>
                </a:solidFill>
                <a:latin typeface="+mn-lt"/>
                <a:ea typeface="华文楷体" panose="02010600040101010101" pitchFamily="2" charset="-122"/>
              </a:rPr>
              <a:t>，形如</a:t>
            </a:r>
            <a:endParaRPr lang="zh-CN" altLang="en-US" b="1" i="0">
              <a:solidFill>
                <a:srgbClr val="333399"/>
              </a:solidFill>
              <a:latin typeface="+mn-lt"/>
              <a:ea typeface="华文楷体" panose="02010600040101010101" pitchFamily="2" charset="-122"/>
            </a:endParaRPr>
          </a:p>
          <a:p>
            <a:pPr lvl="1" algn="l">
              <a:buFontTx/>
              <a:buNone/>
            </a:pPr>
            <a:r>
              <a:rPr lang="zh-CN" altLang="en-US" b="1" i="0">
                <a:solidFill>
                  <a:srgbClr val="333399"/>
                </a:solidFill>
                <a:latin typeface="+mn-lt"/>
                <a:ea typeface="华文楷体" panose="02010600040101010101" pitchFamily="2" charset="-122"/>
              </a:rPr>
              <a:t>                  </a:t>
            </a:r>
            <a:r>
              <a:rPr lang="en-US" altLang="zh-CN" b="1">
                <a:latin typeface="+mn-lt"/>
                <a:ea typeface="华文楷体" panose="02010600040101010101" pitchFamily="2" charset="-122"/>
              </a:rPr>
              <a:t>X</a:t>
            </a:r>
            <a:r>
              <a:rPr lang="en-US" altLang="zh-CN" b="1" i="0">
                <a:latin typeface="+mn-lt"/>
                <a:ea typeface="华文楷体" panose="02010600040101010101" pitchFamily="2" charset="-122"/>
              </a:rPr>
              <a:t>.</a:t>
            </a:r>
            <a:r>
              <a:rPr lang="en-US" altLang="zh-CN" b="1">
                <a:latin typeface="+mn-lt"/>
                <a:ea typeface="华文楷体" panose="02010600040101010101" pitchFamily="2" charset="-122"/>
              </a:rPr>
              <a:t>a := Y</a:t>
            </a:r>
            <a:r>
              <a:rPr lang="en-US" altLang="zh-CN" b="1" i="0">
                <a:latin typeface="+mn-lt"/>
                <a:ea typeface="华文楷体" panose="02010600040101010101" pitchFamily="2" charset="-122"/>
              </a:rPr>
              <a:t>.</a:t>
            </a:r>
            <a:r>
              <a:rPr lang="en-US" altLang="zh-CN" b="1">
                <a:latin typeface="+mn-lt"/>
                <a:ea typeface="华文楷体" panose="02010600040101010101" pitchFamily="2" charset="-122"/>
              </a:rPr>
              <a:t>b</a:t>
            </a:r>
            <a:endParaRPr lang="en-US" altLang="zh-CN" b="1" i="0">
              <a:solidFill>
                <a:srgbClr val="333399"/>
              </a:solidFill>
              <a:latin typeface="+mn-lt"/>
              <a:ea typeface="华文楷体" panose="02010600040101010101" pitchFamily="2" charset="-122"/>
            </a:endParaRPr>
          </a:p>
          <a:p>
            <a:pPr lvl="1" algn="l">
              <a:buFontTx/>
              <a:buChar char="•"/>
            </a:pPr>
            <a:r>
              <a:rPr lang="en-US" altLang="zh-CN" b="1" i="0">
                <a:solidFill>
                  <a:srgbClr val="333399"/>
                </a:solidFill>
                <a:latin typeface="+mn-lt"/>
                <a:ea typeface="华文楷体" panose="02010600040101010101" pitchFamily="2" charset="-122"/>
              </a:rPr>
              <a:t> </a:t>
            </a:r>
            <a:r>
              <a:rPr lang="zh-CN" altLang="en-US" b="1" i="0">
                <a:latin typeface="+mn-lt"/>
                <a:ea typeface="华文楷体" panose="02010600040101010101" pitchFamily="2" charset="-122"/>
              </a:rPr>
              <a:t>基于语义函数</a:t>
            </a:r>
            <a:r>
              <a:rPr lang="zh-CN" altLang="en-US" b="1"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semantic function</a:t>
            </a:r>
            <a:r>
              <a:rPr lang="zh-CN" altLang="en-US" b="1" i="0">
                <a:solidFill>
                  <a:srgbClr val="333399"/>
                </a:solidFill>
                <a:latin typeface="+mn-lt"/>
                <a:ea typeface="华文楷体" panose="02010600040101010101" pitchFamily="2" charset="-122"/>
              </a:rPr>
              <a:t>）</a:t>
            </a:r>
            <a:r>
              <a:rPr lang="zh-CN" altLang="en-US" b="1" i="0">
                <a:latin typeface="+mn-lt"/>
                <a:ea typeface="华文楷体" panose="02010600040101010101" pitchFamily="2" charset="-122"/>
              </a:rPr>
              <a:t>的规则</a:t>
            </a:r>
            <a:r>
              <a:rPr lang="zh-CN" altLang="en-US" b="1" i="0">
                <a:solidFill>
                  <a:srgbClr val="333399"/>
                </a:solidFill>
                <a:latin typeface="+mn-lt"/>
                <a:ea typeface="华文楷体" panose="02010600040101010101" pitchFamily="2" charset="-122"/>
              </a:rPr>
              <a:t>，形如</a:t>
            </a:r>
            <a:endParaRPr lang="zh-CN" altLang="en-US" b="1" i="0">
              <a:solidFill>
                <a:srgbClr val="333399"/>
              </a:solidFill>
              <a:latin typeface="+mn-lt"/>
              <a:ea typeface="华文楷体" panose="02010600040101010101" pitchFamily="2" charset="-122"/>
            </a:endParaRPr>
          </a:p>
          <a:p>
            <a:pPr lvl="1" algn="l">
              <a:buFontTx/>
              <a:buNone/>
            </a:pPr>
            <a:r>
              <a:rPr lang="zh-CN" altLang="en-US" b="1">
                <a:solidFill>
                  <a:srgbClr val="333399"/>
                </a:solidFill>
                <a:latin typeface="+mn-lt"/>
                <a:ea typeface="华文楷体" panose="02010600040101010101" pitchFamily="2" charset="-122"/>
              </a:rPr>
              <a:t>        </a:t>
            </a:r>
            <a:r>
              <a:rPr lang="en-US" altLang="zh-CN" b="1">
                <a:latin typeface="+mn-lt"/>
                <a:ea typeface="华文楷体" panose="02010600040101010101" pitchFamily="2" charset="-122"/>
              </a:rPr>
              <a:t>b:=f(c</a:t>
            </a:r>
            <a:r>
              <a:rPr lang="en-US" altLang="zh-CN" b="1" baseline="-25000">
                <a:latin typeface="+mn-lt"/>
                <a:ea typeface="华文楷体" panose="02010600040101010101" pitchFamily="2" charset="-122"/>
              </a:rPr>
              <a:t>1</a:t>
            </a:r>
            <a:r>
              <a:rPr lang="en-US" altLang="zh-CN" b="1">
                <a:latin typeface="+mn-lt"/>
                <a:ea typeface="华文楷体" panose="02010600040101010101" pitchFamily="2" charset="-122"/>
              </a:rPr>
              <a:t>, c</a:t>
            </a:r>
            <a:r>
              <a:rPr lang="en-US" altLang="zh-CN" b="1" baseline="-25000">
                <a:latin typeface="+mn-lt"/>
                <a:ea typeface="华文楷体" panose="02010600040101010101" pitchFamily="2" charset="-122"/>
              </a:rPr>
              <a:t>2</a:t>
            </a:r>
            <a:r>
              <a:rPr lang="en-US" altLang="zh-CN" b="1">
                <a:latin typeface="+mn-lt"/>
                <a:ea typeface="华文楷体" panose="02010600040101010101" pitchFamily="2" charset="-122"/>
              </a:rPr>
              <a:t>, …, c</a:t>
            </a:r>
            <a:r>
              <a:rPr lang="en-US" altLang="zh-CN" b="1" baseline="-25000">
                <a:latin typeface="+mn-lt"/>
                <a:ea typeface="华文楷体" panose="02010600040101010101" pitchFamily="2" charset="-122"/>
              </a:rPr>
              <a:t>k</a:t>
            </a:r>
            <a:r>
              <a:rPr lang="en-US" altLang="zh-CN" b="1">
                <a:latin typeface="+mn-lt"/>
                <a:ea typeface="华文楷体" panose="02010600040101010101" pitchFamily="2" charset="-122"/>
              </a:rPr>
              <a:t>)</a:t>
            </a:r>
            <a:r>
              <a:rPr lang="en-US" altLang="zh-CN"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或</a:t>
            </a:r>
            <a:r>
              <a:rPr lang="zh-CN" altLang="en-US" i="0">
                <a:solidFill>
                  <a:srgbClr val="333399"/>
                </a:solidFill>
                <a:latin typeface="+mn-lt"/>
                <a:ea typeface="华文楷体" panose="02010600040101010101" pitchFamily="2" charset="-122"/>
              </a:rPr>
              <a:t> </a:t>
            </a:r>
            <a:r>
              <a:rPr lang="en-US" altLang="zh-CN" b="1">
                <a:latin typeface="+mn-lt"/>
                <a:ea typeface="华文楷体" panose="02010600040101010101" pitchFamily="2" charset="-122"/>
              </a:rPr>
              <a:t>f(c</a:t>
            </a:r>
            <a:r>
              <a:rPr lang="en-US" altLang="zh-CN" b="1" baseline="-25000">
                <a:latin typeface="+mn-lt"/>
                <a:ea typeface="华文楷体" panose="02010600040101010101" pitchFamily="2" charset="-122"/>
              </a:rPr>
              <a:t>1</a:t>
            </a:r>
            <a:r>
              <a:rPr lang="en-US" altLang="zh-CN" b="1">
                <a:latin typeface="+mn-lt"/>
                <a:ea typeface="华文楷体" panose="02010600040101010101" pitchFamily="2" charset="-122"/>
              </a:rPr>
              <a:t>, c</a:t>
            </a:r>
            <a:r>
              <a:rPr lang="en-US" altLang="zh-CN" b="1" baseline="-25000">
                <a:latin typeface="+mn-lt"/>
                <a:ea typeface="华文楷体" panose="02010600040101010101" pitchFamily="2" charset="-122"/>
              </a:rPr>
              <a:t>2</a:t>
            </a:r>
            <a:r>
              <a:rPr lang="en-US" altLang="zh-CN" b="1">
                <a:latin typeface="+mn-lt"/>
                <a:ea typeface="华文楷体" panose="02010600040101010101" pitchFamily="2" charset="-122"/>
              </a:rPr>
              <a:t>, …, c</a:t>
            </a:r>
            <a:r>
              <a:rPr lang="en-US" altLang="zh-CN" b="1" baseline="-25000">
                <a:latin typeface="+mn-lt"/>
                <a:ea typeface="华文楷体" panose="02010600040101010101" pitchFamily="2" charset="-122"/>
              </a:rPr>
              <a:t>k</a:t>
            </a:r>
            <a:r>
              <a:rPr lang="en-US" altLang="zh-CN" b="1">
                <a:latin typeface="+mn-lt"/>
                <a:ea typeface="华文楷体" panose="02010600040101010101" pitchFamily="2" charset="-122"/>
              </a:rPr>
              <a:t>)</a:t>
            </a:r>
            <a:r>
              <a:rPr lang="en-US" altLang="zh-CN" i="0">
                <a:solidFill>
                  <a:srgbClr val="333399"/>
                </a:solidFill>
                <a:latin typeface="+mn-lt"/>
                <a:ea typeface="华文楷体" panose="02010600040101010101" pitchFamily="2" charset="-122"/>
              </a:rPr>
              <a:t> </a:t>
            </a:r>
            <a:endParaRPr lang="en-US" altLang="zh-CN" i="0">
              <a:solidFill>
                <a:srgbClr val="333399"/>
              </a:solidFill>
              <a:latin typeface="+mn-lt"/>
              <a:ea typeface="华文楷体" panose="02010600040101010101" pitchFamily="2" charset="-122"/>
            </a:endParaRPr>
          </a:p>
          <a:p>
            <a:pPr lvl="1" algn="l">
              <a:buFontTx/>
              <a:buNone/>
            </a:pPr>
            <a:r>
              <a:rPr lang="en-US" altLang="zh-CN"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其中，</a:t>
            </a:r>
            <a:r>
              <a:rPr lang="en-US" altLang="zh-CN" b="1">
                <a:solidFill>
                  <a:srgbClr val="333399"/>
                </a:solidFill>
                <a:latin typeface="+mn-lt"/>
                <a:ea typeface="华文楷体" panose="02010600040101010101" pitchFamily="2" charset="-122"/>
              </a:rPr>
              <a:t>b,c</a:t>
            </a:r>
            <a:r>
              <a:rPr lang="en-US" altLang="zh-CN" b="1" baseline="-25000">
                <a:solidFill>
                  <a:srgbClr val="333399"/>
                </a:solidFill>
                <a:latin typeface="+mn-lt"/>
                <a:ea typeface="华文楷体" panose="02010600040101010101" pitchFamily="2" charset="-122"/>
              </a:rPr>
              <a:t>1</a:t>
            </a:r>
            <a:r>
              <a:rPr lang="en-US" altLang="zh-CN" b="1">
                <a:solidFill>
                  <a:srgbClr val="333399"/>
                </a:solidFill>
                <a:latin typeface="+mn-lt"/>
                <a:ea typeface="华文楷体" panose="02010600040101010101" pitchFamily="2" charset="-122"/>
              </a:rPr>
              <a:t>, c</a:t>
            </a:r>
            <a:r>
              <a:rPr lang="en-US" altLang="zh-CN" b="1" baseline="-25000">
                <a:solidFill>
                  <a:srgbClr val="333399"/>
                </a:solidFill>
                <a:latin typeface="+mn-lt"/>
                <a:ea typeface="华文楷体" panose="02010600040101010101" pitchFamily="2" charset="-122"/>
              </a:rPr>
              <a:t>2</a:t>
            </a:r>
            <a:r>
              <a:rPr lang="en-US" altLang="zh-CN" b="1">
                <a:solidFill>
                  <a:srgbClr val="333399"/>
                </a:solidFill>
                <a:latin typeface="+mn-lt"/>
                <a:ea typeface="华文楷体" panose="02010600040101010101" pitchFamily="2" charset="-122"/>
              </a:rPr>
              <a:t>, …, c</a:t>
            </a:r>
            <a:r>
              <a:rPr lang="en-US" altLang="zh-CN" b="1" baseline="-25000">
                <a:solidFill>
                  <a:srgbClr val="333399"/>
                </a:solidFill>
                <a:latin typeface="+mn-lt"/>
                <a:ea typeface="华文楷体" panose="02010600040101010101" pitchFamily="2" charset="-122"/>
              </a:rPr>
              <a:t>k</a:t>
            </a:r>
            <a:r>
              <a:rPr lang="zh-CN" altLang="en-US" b="1" i="0">
                <a:solidFill>
                  <a:srgbClr val="333399"/>
                </a:solidFill>
                <a:latin typeface="+mn-lt"/>
                <a:ea typeface="华文楷体" panose="02010600040101010101" pitchFamily="2" charset="-122"/>
              </a:rPr>
              <a:t>是该产生式中文法符号的属性</a:t>
            </a:r>
            <a:endParaRPr lang="zh-CN" altLang="en-US" b="1" i="0">
              <a:solidFill>
                <a:srgbClr val="333399"/>
              </a:solidFill>
              <a:latin typeface="+mn-lt"/>
              <a:ea typeface="华文楷体" panose="02010600040101010101" pitchFamily="2" charset="-122"/>
            </a:endParaRPr>
          </a:p>
          <a:p>
            <a:pPr lvl="1" algn="l">
              <a:buFontTx/>
              <a:buNone/>
            </a:pPr>
            <a:r>
              <a:rPr lang="zh-CN" altLang="en-US" sz="1000" i="0">
                <a:solidFill>
                  <a:srgbClr val="333399"/>
                </a:solidFill>
                <a:latin typeface="+mn-lt"/>
                <a:ea typeface="华文楷体" panose="02010600040101010101" pitchFamily="2" charset="-122"/>
              </a:rPr>
              <a:t> </a:t>
            </a:r>
            <a:endParaRPr lang="zh-CN" altLang="en-US" sz="1000" b="1">
              <a:latin typeface="+mn-lt"/>
              <a:ea typeface="华文楷体" panose="02010600040101010101" pitchFamily="2" charset="-122"/>
            </a:endParaRPr>
          </a:p>
          <a:p>
            <a:pPr algn="l">
              <a:buFont typeface="Symbol" panose="05050102010706020507" pitchFamily="18" charset="2"/>
              <a:buChar char="-"/>
            </a:pPr>
            <a:r>
              <a:rPr lang="zh-CN" altLang="en-US" i="0">
                <a:solidFill>
                  <a:srgbClr val="333399"/>
                </a:solidFill>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实践中，语义函数的形式可以更灵活</a:t>
            </a:r>
            <a:endParaRPr lang="zh-CN" altLang="en-US" sz="2800" b="1" i="0">
              <a:solidFill>
                <a:srgbClr val="333399"/>
              </a:solidFill>
              <a:latin typeface="+mn-lt"/>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69355">
                                            <p:txEl>
                                              <p:pRg st="6" end="6"/>
                                            </p:txEl>
                                          </p:spTgt>
                                        </p:tgtEl>
                                        <p:attrNameLst>
                                          <p:attrName>style.visibility</p:attrName>
                                        </p:attrNameLst>
                                      </p:cBhvr>
                                      <p:to>
                                        <p:strVal val="visible"/>
                                      </p:to>
                                    </p:set>
                                    <p:animEffect transition="in" filter="slide(fromBottom)">
                                      <p:cBhvr>
                                        <p:cTn id="7" dur="500"/>
                                        <p:tgtEl>
                                          <p:spTgt spid="569355">
                                            <p:txEl>
                                              <p:pRg st="6" end="6"/>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69355">
                                            <p:txEl>
                                              <p:pRg st="8" end="8"/>
                                            </p:txEl>
                                          </p:spTgt>
                                        </p:tgtEl>
                                        <p:attrNameLst>
                                          <p:attrName>style.visibility</p:attrName>
                                        </p:attrNameLst>
                                      </p:cBhvr>
                                      <p:to>
                                        <p:strVal val="visible"/>
                                      </p:to>
                                    </p:set>
                                    <p:animEffect transition="in" filter="slide(fromBottom)">
                                      <p:cBhvr>
                                        <p:cTn id="10" dur="500"/>
                                        <p:tgtEl>
                                          <p:spTgt spid="569355">
                                            <p:txEl>
                                              <p:pRg st="8" end="8"/>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69355">
                                            <p:txEl>
                                              <p:pRg st="9" end="9"/>
                                            </p:txEl>
                                          </p:spTgt>
                                        </p:tgtEl>
                                        <p:attrNameLst>
                                          <p:attrName>style.visibility</p:attrName>
                                        </p:attrNameLst>
                                      </p:cBhvr>
                                      <p:to>
                                        <p:strVal val="visible"/>
                                      </p:to>
                                    </p:set>
                                    <p:animEffect transition="in" filter="slide(fromBottom)">
                                      <p:cBhvr>
                                        <p:cTn id="13" dur="500"/>
                                        <p:tgtEl>
                                          <p:spTgt spid="569355">
                                            <p:txEl>
                                              <p:pRg st="9" end="9"/>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569355">
                                            <p:txEl>
                                              <p:pRg st="10" end="10"/>
                                            </p:txEl>
                                          </p:spTgt>
                                        </p:tgtEl>
                                        <p:attrNameLst>
                                          <p:attrName>style.visibility</p:attrName>
                                        </p:attrNameLst>
                                      </p:cBhvr>
                                      <p:to>
                                        <p:strVal val="visible"/>
                                      </p:to>
                                    </p:set>
                                    <p:animEffect transition="in" filter="slide(fromBottom)">
                                      <p:cBhvr>
                                        <p:cTn id="16" dur="500"/>
                                        <p:tgtEl>
                                          <p:spTgt spid="569355">
                                            <p:txEl>
                                              <p:pRg st="10" end="10"/>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569355">
                                            <p:txEl>
                                              <p:pRg st="11" end="11"/>
                                            </p:txEl>
                                          </p:spTgt>
                                        </p:tgtEl>
                                        <p:attrNameLst>
                                          <p:attrName>style.visibility</p:attrName>
                                        </p:attrNameLst>
                                      </p:cBhvr>
                                      <p:to>
                                        <p:strVal val="visible"/>
                                      </p:to>
                                    </p:set>
                                    <p:animEffect transition="in" filter="slide(fromBottom)">
                                      <p:cBhvr>
                                        <p:cTn id="19" dur="500"/>
                                        <p:tgtEl>
                                          <p:spTgt spid="569355">
                                            <p:txEl>
                                              <p:pRg st="11" end="11"/>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569355">
                                            <p:txEl>
                                              <p:pRg st="12" end="12"/>
                                            </p:txEl>
                                          </p:spTgt>
                                        </p:tgtEl>
                                        <p:attrNameLst>
                                          <p:attrName>style.visibility</p:attrName>
                                        </p:attrNameLst>
                                      </p:cBhvr>
                                      <p:to>
                                        <p:strVal val="visible"/>
                                      </p:to>
                                    </p:set>
                                    <p:animEffect transition="in" filter="slide(fromBottom)">
                                      <p:cBhvr>
                                        <p:cTn id="22" dur="500"/>
                                        <p:tgtEl>
                                          <p:spTgt spid="569355">
                                            <p:txEl>
                                              <p:pRg st="12" end="12"/>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569355">
                                            <p:txEl>
                                              <p:pRg st="13" end="13"/>
                                            </p:txEl>
                                          </p:spTgt>
                                        </p:tgtEl>
                                        <p:attrNameLst>
                                          <p:attrName>style.visibility</p:attrName>
                                        </p:attrNameLst>
                                      </p:cBhvr>
                                      <p:to>
                                        <p:strVal val="visible"/>
                                      </p:to>
                                    </p:set>
                                    <p:animEffect transition="in" filter="slide(fromBottom)">
                                      <p:cBhvr>
                                        <p:cTn id="25" dur="500"/>
                                        <p:tgtEl>
                                          <p:spTgt spid="569355">
                                            <p:txEl>
                                              <p:pRg st="13" end="1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569355">
                                            <p:txEl>
                                              <p:pRg st="14" end="14"/>
                                            </p:txEl>
                                          </p:spTgt>
                                        </p:tgtEl>
                                        <p:attrNameLst>
                                          <p:attrName>style.visibility</p:attrName>
                                        </p:attrNameLst>
                                      </p:cBhvr>
                                      <p:to>
                                        <p:strVal val="visible"/>
                                      </p:to>
                                    </p:set>
                                    <p:animEffect transition="in" filter="slide(fromBottom)">
                                      <p:cBhvr>
                                        <p:cTn id="30" dur="500"/>
                                        <p:tgtEl>
                                          <p:spTgt spid="56935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6"/>
          <p:cNvSpPr txBox="1">
            <a:spLocks noChangeArrowheads="1"/>
          </p:cNvSpPr>
          <p:nvPr/>
        </p:nvSpPr>
        <p:spPr bwMode="auto">
          <a:xfrm>
            <a:off x="468313" y="11938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solidFill>
                  <a:srgbClr val="333399"/>
                </a:solidFill>
                <a:latin typeface="+mn-lt"/>
                <a:ea typeface="华文楷体" panose="02010600040101010101" pitchFamily="2" charset="-122"/>
              </a:rPr>
              <a:t>有两种属性：</a:t>
            </a:r>
            <a:r>
              <a:rPr lang="zh-CN" altLang="en-US" sz="3200" b="1" i="0">
                <a:latin typeface="+mn-lt"/>
                <a:ea typeface="华文楷体" panose="02010600040101010101" pitchFamily="2" charset="-122"/>
              </a:rPr>
              <a:t>综合属性和继承属性</a:t>
            </a:r>
            <a:endParaRPr lang="zh-CN" altLang="en-US" sz="3200" b="1" i="0">
              <a:latin typeface="+mn-lt"/>
              <a:ea typeface="华文楷体" panose="02010600040101010101" pitchFamily="2" charset="-122"/>
            </a:endParaRPr>
          </a:p>
        </p:txBody>
      </p:sp>
      <p:sp>
        <p:nvSpPr>
          <p:cNvPr id="1536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536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536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536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40325" name="Rectangle 5"/>
          <p:cNvSpPr>
            <a:spLocks noChangeArrowheads="1"/>
          </p:cNvSpPr>
          <p:nvPr/>
        </p:nvSpPr>
        <p:spPr bwMode="auto">
          <a:xfrm>
            <a:off x="755650" y="1916113"/>
            <a:ext cx="8243888" cy="1938992"/>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综合属性</a:t>
            </a:r>
            <a:r>
              <a:rPr lang="zh-CN" altLang="en-US">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synthesized attribute</a:t>
            </a:r>
            <a:r>
              <a:rPr lang="zh-CN" altLang="en-US">
                <a:solidFill>
                  <a:srgbClr val="333399"/>
                </a:solidFill>
                <a:latin typeface="+mn-lt"/>
                <a:ea typeface="华文楷体" panose="02010600040101010101" pitchFamily="2" charset="-122"/>
              </a:rPr>
              <a:t>）</a:t>
            </a:r>
            <a:r>
              <a:rPr lang="zh-CN" altLang="en-US" i="0">
                <a:solidFill>
                  <a:srgbClr val="333399"/>
                </a:solidFill>
                <a:latin typeface="+mn-lt"/>
                <a:ea typeface="华文楷体" panose="02010600040101010101" pitchFamily="2" charset="-122"/>
              </a:rPr>
              <a:t> </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sym typeface="Symbol" panose="05050102010706020507" pitchFamily="18" charset="2"/>
            </a:endParaRPr>
          </a:p>
          <a:p>
            <a:pPr algn="l">
              <a:buClrTx/>
            </a:pPr>
            <a:r>
              <a:rPr lang="zh-CN" altLang="en-US" b="1" i="0">
                <a:solidFill>
                  <a:srgbClr val="333399"/>
                </a:solidFill>
                <a:latin typeface="+mn-lt"/>
                <a:ea typeface="华文楷体" panose="02010600040101010101" pitchFamily="2" charset="-122"/>
              </a:rPr>
              <a:t>     用于</a:t>
            </a:r>
            <a:r>
              <a:rPr lang="zh-CN" altLang="en-US" b="1" i="0">
                <a:latin typeface="+mn-lt"/>
                <a:ea typeface="华文楷体" panose="02010600040101010101" pitchFamily="2" charset="-122"/>
              </a:rPr>
              <a:t>“自下而上”传递信息</a:t>
            </a:r>
            <a:endParaRPr lang="zh-CN" altLang="en-US" b="1" i="0">
              <a:latin typeface="+mn-lt"/>
              <a:ea typeface="华文楷体" panose="02010600040101010101" pitchFamily="2" charset="-122"/>
            </a:endParaRPr>
          </a:p>
          <a:p>
            <a:pPr algn="l">
              <a:buClrTx/>
            </a:pPr>
            <a:endParaRPr lang="zh-CN" altLang="en-US" sz="1000" b="1" i="0">
              <a:solidFill>
                <a:srgbClr val="333399"/>
              </a:solidFill>
              <a:latin typeface="+mn-lt"/>
              <a:ea typeface="华文楷体" panose="02010600040101010101" pitchFamily="2" charset="-122"/>
            </a:endParaRPr>
          </a:p>
          <a:p>
            <a:pPr algn="l">
              <a:buClrTx/>
            </a:pPr>
            <a:r>
              <a:rPr lang="zh-CN" altLang="en-US" b="1" i="0">
                <a:solidFill>
                  <a:srgbClr val="333399"/>
                </a:solidFill>
                <a:latin typeface="+mn-lt"/>
                <a:ea typeface="华文楷体" panose="02010600040101010101" pitchFamily="2" charset="-122"/>
              </a:rPr>
              <a:t>     对关联于产生式 </a:t>
            </a:r>
            <a:r>
              <a:rPr lang="en-US" altLang="zh-CN" b="1">
                <a:solidFill>
                  <a:srgbClr val="333399"/>
                </a:solidFill>
                <a:latin typeface="+mn-lt"/>
                <a:ea typeface="华文楷体" panose="02010600040101010101" pitchFamily="2" charset="-122"/>
              </a:rPr>
              <a:t>A</a:t>
            </a:r>
            <a:r>
              <a:rPr lang="en-US" altLang="zh-CN" b="1" i="0">
                <a:solidFill>
                  <a:srgbClr val="333399"/>
                </a:solidFill>
                <a:latin typeface="+mn-lt"/>
                <a:ea typeface="华文楷体" panose="02010600040101010101" pitchFamily="2" charset="-122"/>
                <a:sym typeface="Symbol" panose="05050102010706020507" pitchFamily="18" charset="2"/>
              </a:rPr>
              <a:t></a:t>
            </a:r>
            <a:r>
              <a:rPr lang="en-US" altLang="zh-CN" b="1">
                <a:solidFill>
                  <a:srgbClr val="333399"/>
                </a:solidFill>
                <a:latin typeface="+mn-lt"/>
                <a:ea typeface="华文楷体" panose="02010600040101010101" pitchFamily="2" charset="-122"/>
                <a:sym typeface="Symbol" panose="05050102010706020507" pitchFamily="18" charset="2"/>
              </a:rPr>
              <a:t> </a:t>
            </a:r>
            <a:r>
              <a:rPr lang="zh-CN" altLang="en-US" b="1" i="0">
                <a:solidFill>
                  <a:srgbClr val="333399"/>
                </a:solidFill>
                <a:latin typeface="+mn-lt"/>
                <a:ea typeface="华文楷体" panose="02010600040101010101" pitchFamily="2" charset="-122"/>
              </a:rPr>
              <a:t>的语义规则 </a:t>
            </a:r>
            <a:r>
              <a:rPr lang="en-US" altLang="zh-CN" b="1">
                <a:solidFill>
                  <a:srgbClr val="333399"/>
                </a:solidFill>
                <a:latin typeface="+mn-lt"/>
                <a:ea typeface="华文楷体" panose="02010600040101010101" pitchFamily="2" charset="-122"/>
              </a:rPr>
              <a:t>b:=f(c</a:t>
            </a:r>
            <a:r>
              <a:rPr lang="en-US" altLang="zh-CN" b="1" baseline="-25000">
                <a:solidFill>
                  <a:srgbClr val="333399"/>
                </a:solidFill>
                <a:latin typeface="+mn-lt"/>
                <a:ea typeface="华文楷体" panose="02010600040101010101" pitchFamily="2" charset="-122"/>
              </a:rPr>
              <a:t>1</a:t>
            </a:r>
            <a:r>
              <a:rPr lang="en-US" altLang="zh-CN" b="1">
                <a:solidFill>
                  <a:srgbClr val="333399"/>
                </a:solidFill>
                <a:latin typeface="+mn-lt"/>
                <a:ea typeface="华文楷体" panose="02010600040101010101" pitchFamily="2" charset="-122"/>
              </a:rPr>
              <a:t>, c</a:t>
            </a:r>
            <a:r>
              <a:rPr lang="en-US" altLang="zh-CN" b="1" baseline="-25000">
                <a:solidFill>
                  <a:srgbClr val="333399"/>
                </a:solidFill>
                <a:latin typeface="+mn-lt"/>
                <a:ea typeface="华文楷体" panose="02010600040101010101" pitchFamily="2" charset="-122"/>
              </a:rPr>
              <a:t>2</a:t>
            </a:r>
            <a:r>
              <a:rPr lang="en-US" altLang="zh-CN" b="1">
                <a:solidFill>
                  <a:srgbClr val="333399"/>
                </a:solidFill>
                <a:latin typeface="+mn-lt"/>
                <a:ea typeface="华文楷体" panose="02010600040101010101" pitchFamily="2" charset="-122"/>
              </a:rPr>
              <a:t>, …, c</a:t>
            </a:r>
            <a:r>
              <a:rPr lang="en-US" altLang="zh-CN" b="1" baseline="-25000">
                <a:solidFill>
                  <a:srgbClr val="333399"/>
                </a:solidFill>
                <a:latin typeface="+mn-lt"/>
                <a:ea typeface="华文楷体" panose="02010600040101010101" pitchFamily="2" charset="-122"/>
              </a:rPr>
              <a:t>k</a:t>
            </a:r>
            <a:r>
              <a:rPr lang="en-US" altLang="zh-CN" b="1">
                <a:solidFill>
                  <a:srgbClr val="333399"/>
                </a:solidFill>
                <a:latin typeface="+mn-lt"/>
                <a:ea typeface="华文楷体" panose="02010600040101010101" pitchFamily="2" charset="-122"/>
              </a:rPr>
              <a:t>)</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a:p>
            <a:pPr algn="l">
              <a:buClrTx/>
            </a:pPr>
            <a:r>
              <a:rPr lang="zh-CN" altLang="en-US" b="1" i="0">
                <a:solidFill>
                  <a:srgbClr val="333399"/>
                </a:solidFill>
                <a:latin typeface="+mn-lt"/>
                <a:ea typeface="华文楷体" panose="02010600040101010101" pitchFamily="2" charset="-122"/>
              </a:rPr>
              <a:t>     如果 </a:t>
            </a:r>
            <a:r>
              <a:rPr lang="en-US" altLang="zh-CN" b="1">
                <a:solidFill>
                  <a:srgbClr val="333399"/>
                </a:solidFill>
                <a:latin typeface="+mn-lt"/>
                <a:ea typeface="华文楷体" panose="02010600040101010101" pitchFamily="2" charset="-122"/>
              </a:rPr>
              <a:t>b </a:t>
            </a:r>
            <a:r>
              <a:rPr lang="zh-CN" altLang="en-US" b="1" i="0">
                <a:solidFill>
                  <a:srgbClr val="333399"/>
                </a:solidFill>
                <a:latin typeface="+mn-lt"/>
                <a:ea typeface="华文楷体" panose="02010600040101010101" pitchFamily="2" charset="-122"/>
              </a:rPr>
              <a:t>是 </a:t>
            </a:r>
            <a:r>
              <a:rPr lang="en-US" altLang="zh-CN" b="1">
                <a:solidFill>
                  <a:srgbClr val="333399"/>
                </a:solidFill>
                <a:latin typeface="+mn-lt"/>
                <a:ea typeface="华文楷体" panose="02010600040101010101" pitchFamily="2" charset="-122"/>
              </a:rPr>
              <a:t>A </a:t>
            </a:r>
            <a:r>
              <a:rPr lang="zh-CN" altLang="en-US" b="1" i="0">
                <a:solidFill>
                  <a:srgbClr val="333399"/>
                </a:solidFill>
                <a:latin typeface="+mn-lt"/>
                <a:ea typeface="华文楷体" panose="02010600040101010101" pitchFamily="2" charset="-122"/>
              </a:rPr>
              <a:t>的某个属性</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则称 </a:t>
            </a:r>
            <a:r>
              <a:rPr lang="en-US" altLang="zh-CN" b="1">
                <a:solidFill>
                  <a:srgbClr val="333399"/>
                </a:solidFill>
                <a:latin typeface="+mn-lt"/>
                <a:ea typeface="华文楷体" panose="02010600040101010101" pitchFamily="2" charset="-122"/>
              </a:rPr>
              <a:t>b </a:t>
            </a:r>
            <a:r>
              <a:rPr lang="zh-CN" altLang="en-US" b="1" i="0">
                <a:solidFill>
                  <a:srgbClr val="333399"/>
                </a:solidFill>
                <a:latin typeface="+mn-lt"/>
                <a:ea typeface="华文楷体" panose="02010600040101010101" pitchFamily="2" charset="-122"/>
              </a:rPr>
              <a:t>是 </a:t>
            </a:r>
            <a:r>
              <a:rPr lang="en-US" altLang="zh-CN" b="1">
                <a:solidFill>
                  <a:srgbClr val="333399"/>
                </a:solidFill>
                <a:latin typeface="+mn-lt"/>
                <a:ea typeface="华文楷体" panose="02010600040101010101" pitchFamily="2" charset="-122"/>
              </a:rPr>
              <a:t>A </a:t>
            </a:r>
            <a:r>
              <a:rPr lang="zh-CN" altLang="en-US" b="1" i="0">
                <a:solidFill>
                  <a:srgbClr val="333399"/>
                </a:solidFill>
                <a:latin typeface="+mn-lt"/>
                <a:ea typeface="华文楷体" panose="02010600040101010101" pitchFamily="2" charset="-122"/>
              </a:rPr>
              <a:t>的一个综合属性</a:t>
            </a:r>
            <a:endParaRPr lang="zh-CN" altLang="en-US" b="1" i="0">
              <a:solidFill>
                <a:srgbClr val="333399"/>
              </a:solidFill>
              <a:latin typeface="+mn-lt"/>
              <a:ea typeface="华文楷体" panose="02010600040101010101" pitchFamily="2" charset="-122"/>
            </a:endParaRPr>
          </a:p>
        </p:txBody>
      </p:sp>
      <p:sp>
        <p:nvSpPr>
          <p:cNvPr id="15368" name="Rectangle 17"/>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属性文法</a:t>
            </a:r>
            <a:endParaRPr lang="zh-CN" altLang="en-US" sz="4000" b="1" i="0">
              <a:ea typeface="华文行楷" panose="02010800040101010101" pitchFamily="2" charset="-122"/>
            </a:endParaRPr>
          </a:p>
        </p:txBody>
      </p:sp>
      <p:sp>
        <p:nvSpPr>
          <p:cNvPr id="440338" name="Rectangle 18"/>
          <p:cNvSpPr>
            <a:spLocks noChangeArrowheads="1"/>
          </p:cNvSpPr>
          <p:nvPr/>
        </p:nvSpPr>
        <p:spPr bwMode="auto">
          <a:xfrm>
            <a:off x="755650" y="3933825"/>
            <a:ext cx="8243888" cy="2308324"/>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继承属性</a:t>
            </a:r>
            <a:r>
              <a:rPr lang="zh-CN" altLang="en-US">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inherited</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rPr>
              <a:t> attribute</a:t>
            </a:r>
            <a:r>
              <a:rPr lang="zh-CN" altLang="en-US">
                <a:solidFill>
                  <a:srgbClr val="333399"/>
                </a:solidFill>
                <a:latin typeface="+mn-lt"/>
                <a:ea typeface="华文楷体" panose="02010600040101010101" pitchFamily="2" charset="-122"/>
              </a:rPr>
              <a:t>）</a:t>
            </a:r>
            <a:r>
              <a:rPr lang="zh-CN" altLang="en-US" i="0">
                <a:solidFill>
                  <a:srgbClr val="333399"/>
                </a:solidFill>
                <a:latin typeface="+mn-lt"/>
                <a:ea typeface="华文楷体" panose="02010600040101010101" pitchFamily="2" charset="-122"/>
              </a:rPr>
              <a:t> </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sym typeface="Symbol" panose="05050102010706020507" pitchFamily="18" charset="2"/>
            </a:endParaRPr>
          </a:p>
          <a:p>
            <a:pPr algn="l">
              <a:buClrTx/>
            </a:pPr>
            <a:r>
              <a:rPr lang="zh-CN" altLang="en-US" b="1" i="0">
                <a:solidFill>
                  <a:srgbClr val="333399"/>
                </a:solidFill>
                <a:latin typeface="+mn-lt"/>
                <a:ea typeface="华文楷体" panose="02010600040101010101" pitchFamily="2" charset="-122"/>
              </a:rPr>
              <a:t>     用于</a:t>
            </a:r>
            <a:r>
              <a:rPr lang="zh-CN" altLang="en-US" b="1" i="0">
                <a:latin typeface="+mn-lt"/>
                <a:ea typeface="华文楷体" panose="02010600040101010101" pitchFamily="2" charset="-122"/>
              </a:rPr>
              <a:t>“自上而下”传递信息</a:t>
            </a:r>
            <a:endParaRPr lang="zh-CN" altLang="en-US" b="1" i="0">
              <a:latin typeface="+mn-lt"/>
              <a:ea typeface="华文楷体" panose="02010600040101010101" pitchFamily="2" charset="-122"/>
            </a:endParaRPr>
          </a:p>
          <a:p>
            <a:pPr algn="l">
              <a:buClrTx/>
            </a:pPr>
            <a:endParaRPr lang="zh-CN" altLang="en-US" sz="1000" b="1" i="0">
              <a:solidFill>
                <a:srgbClr val="333399"/>
              </a:solidFill>
              <a:latin typeface="+mn-lt"/>
              <a:ea typeface="华文楷体" panose="02010600040101010101" pitchFamily="2" charset="-122"/>
            </a:endParaRPr>
          </a:p>
          <a:p>
            <a:pPr algn="l">
              <a:buClrTx/>
            </a:pPr>
            <a:r>
              <a:rPr lang="zh-CN" altLang="en-US" b="1" i="0">
                <a:solidFill>
                  <a:srgbClr val="333399"/>
                </a:solidFill>
                <a:latin typeface="+mn-lt"/>
                <a:ea typeface="华文楷体" panose="02010600040101010101" pitchFamily="2" charset="-122"/>
              </a:rPr>
              <a:t>     对关联于产生式 </a:t>
            </a:r>
            <a:r>
              <a:rPr lang="en-US" altLang="zh-CN" b="1">
                <a:solidFill>
                  <a:srgbClr val="333399"/>
                </a:solidFill>
                <a:latin typeface="+mn-lt"/>
                <a:ea typeface="华文楷体" panose="02010600040101010101" pitchFamily="2" charset="-122"/>
              </a:rPr>
              <a:t>A</a:t>
            </a:r>
            <a:r>
              <a:rPr lang="en-US" altLang="zh-CN" b="1" i="0">
                <a:solidFill>
                  <a:srgbClr val="333399"/>
                </a:solidFill>
                <a:latin typeface="+mn-lt"/>
                <a:ea typeface="华文楷体" panose="02010600040101010101" pitchFamily="2" charset="-122"/>
                <a:sym typeface="Symbol" panose="05050102010706020507" pitchFamily="18" charset="2"/>
              </a:rPr>
              <a:t></a:t>
            </a:r>
            <a:r>
              <a:rPr lang="en-US" altLang="zh-CN" b="1">
                <a:solidFill>
                  <a:srgbClr val="333399"/>
                </a:solidFill>
                <a:latin typeface="+mn-lt"/>
                <a:ea typeface="华文楷体" panose="02010600040101010101" pitchFamily="2" charset="-122"/>
                <a:sym typeface="Symbol" panose="05050102010706020507" pitchFamily="18" charset="2"/>
              </a:rPr>
              <a:t> </a:t>
            </a:r>
            <a:r>
              <a:rPr lang="zh-CN" altLang="en-US" b="1" i="0">
                <a:solidFill>
                  <a:srgbClr val="333399"/>
                </a:solidFill>
                <a:latin typeface="+mn-lt"/>
                <a:ea typeface="华文楷体" panose="02010600040101010101" pitchFamily="2" charset="-122"/>
              </a:rPr>
              <a:t>的语义规则 </a:t>
            </a:r>
            <a:r>
              <a:rPr lang="en-US" altLang="zh-CN" b="1">
                <a:solidFill>
                  <a:srgbClr val="333399"/>
                </a:solidFill>
                <a:latin typeface="+mn-lt"/>
                <a:ea typeface="华文楷体" panose="02010600040101010101" pitchFamily="2" charset="-122"/>
              </a:rPr>
              <a:t>b:=f(c</a:t>
            </a:r>
            <a:r>
              <a:rPr lang="en-US" altLang="zh-CN" b="1" baseline="-25000">
                <a:solidFill>
                  <a:srgbClr val="333399"/>
                </a:solidFill>
                <a:latin typeface="+mn-lt"/>
                <a:ea typeface="华文楷体" panose="02010600040101010101" pitchFamily="2" charset="-122"/>
              </a:rPr>
              <a:t>1</a:t>
            </a:r>
            <a:r>
              <a:rPr lang="en-US" altLang="zh-CN" b="1">
                <a:solidFill>
                  <a:srgbClr val="333399"/>
                </a:solidFill>
                <a:latin typeface="+mn-lt"/>
                <a:ea typeface="华文楷体" panose="02010600040101010101" pitchFamily="2" charset="-122"/>
              </a:rPr>
              <a:t>, c</a:t>
            </a:r>
            <a:r>
              <a:rPr lang="en-US" altLang="zh-CN" b="1" baseline="-25000">
                <a:solidFill>
                  <a:srgbClr val="333399"/>
                </a:solidFill>
                <a:latin typeface="+mn-lt"/>
                <a:ea typeface="华文楷体" panose="02010600040101010101" pitchFamily="2" charset="-122"/>
              </a:rPr>
              <a:t>2</a:t>
            </a:r>
            <a:r>
              <a:rPr lang="en-US" altLang="zh-CN" b="1">
                <a:solidFill>
                  <a:srgbClr val="333399"/>
                </a:solidFill>
                <a:latin typeface="+mn-lt"/>
                <a:ea typeface="华文楷体" panose="02010600040101010101" pitchFamily="2" charset="-122"/>
              </a:rPr>
              <a:t>, …, c</a:t>
            </a:r>
            <a:r>
              <a:rPr lang="en-US" altLang="zh-CN" b="1" baseline="-25000">
                <a:solidFill>
                  <a:srgbClr val="333399"/>
                </a:solidFill>
                <a:latin typeface="+mn-lt"/>
                <a:ea typeface="华文楷体" panose="02010600040101010101" pitchFamily="2" charset="-122"/>
              </a:rPr>
              <a:t>k</a:t>
            </a:r>
            <a:r>
              <a:rPr lang="en-US" altLang="zh-CN" b="1">
                <a:solidFill>
                  <a:srgbClr val="333399"/>
                </a:solidFill>
                <a:latin typeface="+mn-lt"/>
                <a:ea typeface="华文楷体" panose="02010600040101010101" pitchFamily="2" charset="-122"/>
              </a:rPr>
              <a:t>)</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a:p>
            <a:pPr algn="l">
              <a:buClrTx/>
            </a:pPr>
            <a:r>
              <a:rPr lang="zh-CN" altLang="en-US" b="1" i="0">
                <a:solidFill>
                  <a:srgbClr val="333399"/>
                </a:solidFill>
                <a:latin typeface="+mn-lt"/>
                <a:ea typeface="华文楷体" panose="02010600040101010101" pitchFamily="2" charset="-122"/>
              </a:rPr>
              <a:t>     如果 </a:t>
            </a:r>
            <a:r>
              <a:rPr lang="en-US" altLang="zh-CN" b="1">
                <a:solidFill>
                  <a:srgbClr val="333399"/>
                </a:solidFill>
                <a:latin typeface="+mn-lt"/>
                <a:ea typeface="华文楷体" panose="02010600040101010101" pitchFamily="2" charset="-122"/>
              </a:rPr>
              <a:t>b </a:t>
            </a:r>
            <a:r>
              <a:rPr lang="zh-CN" altLang="en-US" b="1" i="0">
                <a:solidFill>
                  <a:srgbClr val="333399"/>
                </a:solidFill>
                <a:latin typeface="+mn-lt"/>
                <a:ea typeface="华文楷体" panose="02010600040101010101" pitchFamily="2" charset="-122"/>
              </a:rPr>
              <a:t>是产生式右部某个文法符号 </a:t>
            </a:r>
            <a:r>
              <a:rPr lang="en-US" altLang="zh-CN" b="1">
                <a:solidFill>
                  <a:srgbClr val="333399"/>
                </a:solidFill>
                <a:latin typeface="+mn-lt"/>
                <a:ea typeface="华文楷体" panose="02010600040101010101" pitchFamily="2" charset="-122"/>
              </a:rPr>
              <a:t>X </a:t>
            </a:r>
            <a:r>
              <a:rPr lang="zh-CN" altLang="en-US" b="1" i="0">
                <a:solidFill>
                  <a:srgbClr val="333399"/>
                </a:solidFill>
                <a:latin typeface="+mn-lt"/>
                <a:ea typeface="华文楷体" panose="02010600040101010101" pitchFamily="2" charset="-122"/>
              </a:rPr>
              <a:t>的某个属性，则称 </a:t>
            </a:r>
            <a:endParaRPr lang="zh-CN" altLang="en-US" b="1" i="0">
              <a:solidFill>
                <a:srgbClr val="333399"/>
              </a:solidFill>
              <a:latin typeface="+mn-lt"/>
              <a:ea typeface="华文楷体" panose="02010600040101010101" pitchFamily="2" charset="-122"/>
            </a:endParaRPr>
          </a:p>
          <a:p>
            <a:pPr algn="l">
              <a:buClrTx/>
            </a:pPr>
            <a:r>
              <a:rPr lang="zh-CN" altLang="en-US" b="1" i="0">
                <a:solidFill>
                  <a:srgbClr val="333399"/>
                </a:solidFill>
                <a:latin typeface="+mn-lt"/>
                <a:ea typeface="华文楷体" panose="02010600040101010101" pitchFamily="2" charset="-122"/>
              </a:rPr>
              <a:t>     </a:t>
            </a:r>
            <a:r>
              <a:rPr lang="en-US" altLang="zh-CN" b="1">
                <a:solidFill>
                  <a:srgbClr val="333399"/>
                </a:solidFill>
                <a:latin typeface="+mn-lt"/>
                <a:ea typeface="华文楷体" panose="02010600040101010101" pitchFamily="2" charset="-122"/>
              </a:rPr>
              <a:t>b </a:t>
            </a:r>
            <a:r>
              <a:rPr lang="zh-CN" altLang="en-US" b="1" i="0">
                <a:solidFill>
                  <a:srgbClr val="333399"/>
                </a:solidFill>
                <a:latin typeface="+mn-lt"/>
                <a:ea typeface="华文楷体" panose="02010600040101010101" pitchFamily="2" charset="-122"/>
              </a:rPr>
              <a:t>是文法符号 </a:t>
            </a:r>
            <a:r>
              <a:rPr lang="en-US" altLang="zh-CN" b="1">
                <a:solidFill>
                  <a:srgbClr val="333399"/>
                </a:solidFill>
                <a:latin typeface="+mn-lt"/>
                <a:ea typeface="华文楷体" panose="02010600040101010101" pitchFamily="2" charset="-122"/>
              </a:rPr>
              <a:t>X</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的一个继承属性</a:t>
            </a:r>
            <a:endParaRPr lang="zh-CN" altLang="en-US" b="1" i="0">
              <a:solidFill>
                <a:srgbClr val="333399"/>
              </a:solidFill>
              <a:latin typeface="+mn-lt"/>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0325"/>
                                        </p:tgtEl>
                                        <p:attrNameLst>
                                          <p:attrName>style.visibility</p:attrName>
                                        </p:attrNameLst>
                                      </p:cBhvr>
                                      <p:to>
                                        <p:strVal val="visible"/>
                                      </p:to>
                                    </p:set>
                                    <p:animEffect transition="in" filter="slide(fromBottom)">
                                      <p:cBhvr>
                                        <p:cTn id="7" dur="500"/>
                                        <p:tgtEl>
                                          <p:spTgt spid="44032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0338"/>
                                        </p:tgtEl>
                                        <p:attrNameLst>
                                          <p:attrName>style.visibility</p:attrName>
                                        </p:attrNameLst>
                                      </p:cBhvr>
                                      <p:to>
                                        <p:strVal val="visible"/>
                                      </p:to>
                                    </p:set>
                                    <p:animEffect transition="in" filter="slide(fromBottom)">
                                      <p:cBhvr>
                                        <p:cTn id="12" dur="500"/>
                                        <p:tgtEl>
                                          <p:spTgt spid="440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5" grpId="0"/>
      <p:bldP spid="4403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4"/>
          <p:cNvSpPr txBox="1">
            <a:spLocks noChangeArrowheads="1"/>
          </p:cNvSpPr>
          <p:nvPr/>
        </p:nvSpPr>
        <p:spPr bwMode="auto">
          <a:xfrm>
            <a:off x="865188" y="12192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solidFill>
                  <a:srgbClr val="333399"/>
                </a:solidFill>
                <a:latin typeface="+mn-lt"/>
                <a:ea typeface="华文楷体" panose="02010600040101010101" pitchFamily="2" charset="-122"/>
              </a:rPr>
              <a:t>属性文法</a:t>
            </a:r>
            <a:r>
              <a:rPr lang="zh-CN" altLang="en-US" sz="32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16387" name="AutoShape 5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6388" name="AutoShape 5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6389" name="AutoShape 5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6390" name="AutoShape 5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50619" name="Rectangle 59"/>
          <p:cNvSpPr>
            <a:spLocks noChangeArrowheads="1"/>
          </p:cNvSpPr>
          <p:nvPr/>
        </p:nvSpPr>
        <p:spPr bwMode="auto">
          <a:xfrm>
            <a:off x="1196975" y="1905000"/>
            <a:ext cx="6804025" cy="519113"/>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仅含综合属性的例子（开始符号</a:t>
            </a:r>
            <a:r>
              <a:rPr lang="en-US" altLang="zh-CN" sz="2800">
                <a:solidFill>
                  <a:srgbClr val="333399"/>
                </a:solidFill>
                <a:latin typeface="+mn-lt"/>
                <a:ea typeface="华文楷体" panose="02010600040101010101" pitchFamily="2" charset="-122"/>
                <a:sym typeface="Symbol" panose="05050102010706020507" pitchFamily="18" charset="2"/>
              </a:rPr>
              <a:t>S</a:t>
            </a:r>
            <a:r>
              <a:rPr lang="zh-CN" altLang="en-US" sz="2800" b="1" i="0">
                <a:solidFill>
                  <a:srgbClr val="333399"/>
                </a:solidFill>
                <a:latin typeface="+mn-lt"/>
                <a:ea typeface="华文楷体" panose="02010600040101010101" pitchFamily="2" charset="-122"/>
              </a:rPr>
              <a:t>）</a:t>
            </a:r>
            <a:endParaRPr lang="zh-CN" altLang="en-US" sz="2800" b="1" i="0">
              <a:solidFill>
                <a:srgbClr val="333399"/>
              </a:solidFill>
              <a:latin typeface="+mn-lt"/>
              <a:ea typeface="华文楷体" panose="02010600040101010101" pitchFamily="2" charset="-122"/>
            </a:endParaRPr>
          </a:p>
        </p:txBody>
      </p:sp>
      <p:sp>
        <p:nvSpPr>
          <p:cNvPr id="16392" name="Rectangle 60"/>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属性文法</a:t>
            </a:r>
            <a:endParaRPr lang="zh-CN" altLang="en-US" sz="4000" b="1" i="0">
              <a:ea typeface="华文行楷" panose="02010800040101010101" pitchFamily="2" charset="-122"/>
            </a:endParaRPr>
          </a:p>
        </p:txBody>
      </p:sp>
      <p:sp>
        <p:nvSpPr>
          <p:cNvPr id="450622" name="Text Box 62"/>
          <p:cNvSpPr txBox="1">
            <a:spLocks noChangeArrowheads="1"/>
          </p:cNvSpPr>
          <p:nvPr/>
        </p:nvSpPr>
        <p:spPr bwMode="auto">
          <a:xfrm>
            <a:off x="2195513" y="2555875"/>
            <a:ext cx="2160587" cy="3170099"/>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产生式</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S </a:t>
            </a:r>
            <a:r>
              <a:rPr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E</a:t>
            </a:r>
            <a:endParaRPr kumimoji="0"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E </a:t>
            </a:r>
            <a:r>
              <a:rPr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E</a:t>
            </a:r>
            <a:r>
              <a:rPr lang="en-US" altLang="zh-CN"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 T</a:t>
            </a:r>
            <a:endPar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E </a:t>
            </a:r>
            <a:r>
              <a:rPr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T</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T</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F</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sym typeface="Symbol" panose="05050102010706020507" pitchFamily="18" charset="2"/>
              </a:rPr>
              <a:t>T </a:t>
            </a: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F</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sym typeface="Symbol" panose="05050102010706020507" pitchFamily="18" charset="2"/>
              </a:rPr>
              <a:t>F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 E )</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sym typeface="Symbol" panose="05050102010706020507" pitchFamily="18" charset="2"/>
              </a:rPr>
              <a:t>F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d</a:t>
            </a:r>
            <a:endParaRPr lang="en-US" altLang="zh-CN" i="0">
              <a:solidFill>
                <a:srgbClr val="333399"/>
              </a:solidFill>
              <a:latin typeface="+mn-lt"/>
              <a:ea typeface="华文楷体" panose="02010600040101010101" pitchFamily="2" charset="-122"/>
              <a:sym typeface="Symbol" panose="05050102010706020507" pitchFamily="18" charset="2"/>
            </a:endParaRPr>
          </a:p>
        </p:txBody>
      </p:sp>
      <p:sp>
        <p:nvSpPr>
          <p:cNvPr id="450623" name="Text Box 63"/>
          <p:cNvSpPr txBox="1">
            <a:spLocks noChangeArrowheads="1"/>
          </p:cNvSpPr>
          <p:nvPr/>
        </p:nvSpPr>
        <p:spPr bwMode="auto">
          <a:xfrm>
            <a:off x="4716463" y="2555875"/>
            <a:ext cx="3671887" cy="3170099"/>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语义动作</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a:solidFill>
                  <a:srgbClr val="333399"/>
                </a:solidFill>
                <a:latin typeface="+mn-lt"/>
                <a:ea typeface="华文楷体" panose="02010600040101010101" pitchFamily="2" charset="-122"/>
              </a:rPr>
              <a:t>rint(E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 </a:t>
            </a:r>
            <a:r>
              <a:rPr lang="en-US" altLang="zh-CN" i="0">
                <a:solidFill>
                  <a:srgbClr val="333399"/>
                </a:solidFill>
                <a:latin typeface="+mn-lt"/>
                <a:ea typeface="华文楷体" panose="02010600040101010101" pitchFamily="2" charset="-122"/>
                <a:sym typeface="Symbol" panose="05050102010706020507" pitchFamily="18" charset="2"/>
              </a:rPr>
              <a:t>}</a:t>
            </a:r>
            <a:endParaRPr kumimoji="0" lang="en-US" altLang="zh-CN"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E</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 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T</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b="1"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d</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lexval</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i="0">
              <a:solidFill>
                <a:srgbClr val="333399"/>
              </a:solidFill>
              <a:latin typeface="+mn-lt"/>
              <a:ea typeface="华文楷体" panose="02010600040101010101" pitchFamily="2" charset="-122"/>
              <a:sym typeface="Symbol" panose="05050102010706020507" pitchFamily="18" charset="2"/>
            </a:endParaRPr>
          </a:p>
        </p:txBody>
      </p:sp>
      <p:sp>
        <p:nvSpPr>
          <p:cNvPr id="450624" name="Rectangle 64"/>
          <p:cNvSpPr>
            <a:spLocks noChangeArrowheads="1"/>
          </p:cNvSpPr>
          <p:nvPr/>
        </p:nvSpPr>
        <p:spPr bwMode="auto">
          <a:xfrm>
            <a:off x="1655763" y="5857875"/>
            <a:ext cx="6345237" cy="457200"/>
          </a:xfrm>
          <a:prstGeom prst="rect">
            <a:avLst/>
          </a:prstGeom>
          <a:noFill/>
          <a:ln w="9525">
            <a:noFill/>
            <a:miter lim="800000"/>
          </a:ln>
        </p:spPr>
        <p:txBody>
          <a:bodyPr>
            <a:spAutoFit/>
          </a:bodyPr>
          <a:lstStyle/>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注：</a:t>
            </a:r>
            <a:r>
              <a:rPr lang="en-US" altLang="zh-CN">
                <a:solidFill>
                  <a:srgbClr val="333399"/>
                </a:solidFill>
                <a:latin typeface="+mn-lt"/>
                <a:ea typeface="华文楷体" panose="02010600040101010101" pitchFamily="2" charset="-122"/>
                <a:sym typeface="Symbol" panose="05050102010706020507" pitchFamily="18" charset="2"/>
              </a:rPr>
              <a:t>d</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lexval </a:t>
            </a:r>
            <a:r>
              <a:rPr lang="zh-CN" altLang="en-US" b="1" i="0">
                <a:solidFill>
                  <a:srgbClr val="333399"/>
                </a:solidFill>
                <a:latin typeface="+mn-lt"/>
                <a:ea typeface="华文楷体" panose="02010600040101010101" pitchFamily="2" charset="-122"/>
              </a:rPr>
              <a:t>是词法分析程序确定的属性值</a:t>
            </a:r>
            <a:endParaRPr lang="zh-CN" altLang="en-US" b="1" i="0">
              <a:solidFill>
                <a:srgbClr val="333399"/>
              </a:solidFill>
              <a:latin typeface="+mn-lt"/>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619"/>
                                        </p:tgtEl>
                                        <p:attrNameLst>
                                          <p:attrName>style.visibility</p:attrName>
                                        </p:attrNameLst>
                                      </p:cBhvr>
                                      <p:to>
                                        <p:strVal val="visible"/>
                                      </p:to>
                                    </p:set>
                                    <p:animEffect transition="in" filter="slide(fromBottom)">
                                      <p:cBhvr>
                                        <p:cTn id="7" dur="500"/>
                                        <p:tgtEl>
                                          <p:spTgt spid="4506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622"/>
                                        </p:tgtEl>
                                        <p:attrNameLst>
                                          <p:attrName>style.visibility</p:attrName>
                                        </p:attrNameLst>
                                      </p:cBhvr>
                                      <p:to>
                                        <p:strVal val="visible"/>
                                      </p:to>
                                    </p:set>
                                    <p:animEffect transition="in" filter="dissolve">
                                      <p:cBhvr>
                                        <p:cTn id="12" dur="500"/>
                                        <p:tgtEl>
                                          <p:spTgt spid="4506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0623"/>
                                        </p:tgtEl>
                                        <p:attrNameLst>
                                          <p:attrName>style.visibility</p:attrName>
                                        </p:attrNameLst>
                                      </p:cBhvr>
                                      <p:to>
                                        <p:strVal val="visible"/>
                                      </p:to>
                                    </p:set>
                                    <p:animEffect transition="in" filter="dissolve">
                                      <p:cBhvr>
                                        <p:cTn id="17" dur="500"/>
                                        <p:tgtEl>
                                          <p:spTgt spid="45062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50624"/>
                                        </p:tgtEl>
                                        <p:attrNameLst>
                                          <p:attrName>style.visibility</p:attrName>
                                        </p:attrNameLst>
                                      </p:cBhvr>
                                      <p:to>
                                        <p:strVal val="visible"/>
                                      </p:to>
                                    </p:set>
                                    <p:animEffect transition="in" filter="slide(fromBottom)">
                                      <p:cBhvr>
                                        <p:cTn id="22" dur="500"/>
                                        <p:tgtEl>
                                          <p:spTgt spid="450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9" grpId="0"/>
      <p:bldP spid="450622" grpId="0"/>
      <p:bldP spid="450623" grpId="0"/>
      <p:bldP spid="4506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95288" y="1120775"/>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综合属性代表自下而上传递的信息</a:t>
            </a:r>
            <a:endParaRPr lang="zh-CN" altLang="en-US" sz="3200" b="1" i="0">
              <a:latin typeface="+mn-lt"/>
              <a:ea typeface="华文楷体" panose="02010600040101010101" pitchFamily="2" charset="-122"/>
            </a:endParaRPr>
          </a:p>
        </p:txBody>
      </p:sp>
      <p:sp>
        <p:nvSpPr>
          <p:cNvPr id="1741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741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741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741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7415" name="Rectangle 9"/>
          <p:cNvSpPr>
            <a:spLocks noChangeArrowheads="1"/>
          </p:cNvSpPr>
          <p:nvPr/>
        </p:nvSpPr>
        <p:spPr bwMode="auto">
          <a:xfrm>
            <a:off x="755650" y="1866900"/>
            <a:ext cx="3382963" cy="2677656"/>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接上页的例子，对</a:t>
            </a:r>
            <a:endParaRPr lang="zh-CN" altLang="en-US" b="1" i="0" dirty="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dirty="0">
                <a:solidFill>
                  <a:srgbClr val="333399"/>
                </a:solidFill>
                <a:latin typeface="+mn-lt"/>
                <a:ea typeface="华文楷体" panose="02010600040101010101" pitchFamily="2" charset="-122"/>
              </a:rPr>
              <a:t>    表达式 </a:t>
            </a:r>
            <a:r>
              <a:rPr lang="en-US" altLang="zh-CN" i="0" dirty="0">
                <a:solidFill>
                  <a:srgbClr val="333399"/>
                </a:solidFill>
                <a:latin typeface="+mn-lt"/>
                <a:ea typeface="华文楷体" panose="02010600040101010101" pitchFamily="2" charset="-122"/>
              </a:rPr>
              <a:t>3</a:t>
            </a:r>
            <a:r>
              <a:rPr lang="zh-CN" altLang="en-US" i="0" dirty="0">
                <a:solidFill>
                  <a:srgbClr val="333399"/>
                </a:solidFill>
                <a:latin typeface="+mn-lt"/>
                <a:ea typeface="华文楷体" panose="02010600040101010101" pitchFamily="2" charset="-122"/>
              </a:rPr>
              <a:t>＊</a:t>
            </a:r>
            <a:r>
              <a:rPr lang="en-US" altLang="zh-CN" i="0" dirty="0">
                <a:solidFill>
                  <a:srgbClr val="333399"/>
                </a:solidFill>
                <a:latin typeface="+mn-lt"/>
                <a:ea typeface="华文楷体" panose="02010600040101010101" pitchFamily="2" charset="-122"/>
              </a:rPr>
              <a:t>(5+4) </a:t>
            </a:r>
            <a:endParaRPr lang="en-US" altLang="zh-CN" i="0" dirty="0">
              <a:solidFill>
                <a:srgbClr val="333399"/>
              </a:solidFill>
              <a:latin typeface="+mn-lt"/>
              <a:ea typeface="华文楷体" panose="02010600040101010101" pitchFamily="2" charset="-122"/>
            </a:endParaRPr>
          </a:p>
          <a:p>
            <a:pPr algn="l">
              <a:buClrTx/>
              <a:buFont typeface="Symbol" panose="05050102010706020507" pitchFamily="18" charset="2"/>
              <a:buNone/>
            </a:pPr>
            <a:r>
              <a:rPr lang="en-US" altLang="zh-CN" i="0" dirty="0">
                <a:solidFill>
                  <a:srgbClr val="333399"/>
                </a:solidFill>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的分析树进行自下</a:t>
            </a:r>
            <a:endParaRPr lang="zh-CN" altLang="en-US" b="1" i="0" dirty="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dirty="0">
                <a:solidFill>
                  <a:srgbClr val="333399"/>
                </a:solidFill>
                <a:latin typeface="+mn-lt"/>
                <a:ea typeface="华文楷体" panose="02010600040101010101" pitchFamily="2" charset="-122"/>
              </a:rPr>
              <a:t>    而上（后序）遍历，</a:t>
            </a:r>
            <a:endParaRPr lang="zh-CN" altLang="en-US" b="1" i="0" dirty="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dirty="0">
                <a:solidFill>
                  <a:srgbClr val="333399"/>
                </a:solidFill>
                <a:latin typeface="+mn-lt"/>
                <a:ea typeface="华文楷体" panose="02010600040101010101" pitchFamily="2" charset="-122"/>
              </a:rPr>
              <a:t>    并执行相应的语义</a:t>
            </a:r>
            <a:endParaRPr lang="zh-CN" altLang="en-US" b="1" i="0" dirty="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dirty="0">
                <a:solidFill>
                  <a:srgbClr val="333399"/>
                </a:solidFill>
                <a:latin typeface="+mn-lt"/>
                <a:ea typeface="华文楷体" panose="02010600040101010101" pitchFamily="2" charset="-122"/>
              </a:rPr>
              <a:t>    规则，得到该表达</a:t>
            </a:r>
            <a:endParaRPr lang="zh-CN" altLang="en-US" b="1" i="0" dirty="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dirty="0">
                <a:solidFill>
                  <a:srgbClr val="333399"/>
                </a:solidFill>
                <a:latin typeface="+mn-lt"/>
                <a:ea typeface="华文楷体" panose="02010600040101010101" pitchFamily="2" charset="-122"/>
              </a:rPr>
              <a:t>    式的一种求值过程</a:t>
            </a:r>
            <a:endParaRPr lang="zh-CN" altLang="en-US" b="1" i="0" dirty="0">
              <a:solidFill>
                <a:srgbClr val="333399"/>
              </a:solidFill>
              <a:latin typeface="+mn-lt"/>
              <a:ea typeface="华文楷体" panose="02010600040101010101" pitchFamily="2" charset="-122"/>
            </a:endParaRPr>
          </a:p>
        </p:txBody>
      </p:sp>
      <p:sp>
        <p:nvSpPr>
          <p:cNvPr id="17416" name="Rectangle 10"/>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属性文法</a:t>
            </a:r>
            <a:endParaRPr lang="zh-CN" altLang="en-US" sz="4000" b="1" i="0">
              <a:ea typeface="华文行楷" panose="02010800040101010101" pitchFamily="2" charset="-122"/>
            </a:endParaRPr>
          </a:p>
        </p:txBody>
      </p:sp>
      <p:sp>
        <p:nvSpPr>
          <p:cNvPr id="17417" name="Rectangle 14"/>
          <p:cNvSpPr>
            <a:spLocks noChangeArrowheads="1"/>
          </p:cNvSpPr>
          <p:nvPr/>
        </p:nvSpPr>
        <p:spPr bwMode="auto">
          <a:xfrm>
            <a:off x="7327900" y="4689475"/>
            <a:ext cx="34336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T</a:t>
            </a:r>
            <a:endParaRPr lang="en-US" altLang="zh-CN" sz="2000" b="1">
              <a:solidFill>
                <a:srgbClr val="333399"/>
              </a:solidFill>
              <a:latin typeface="+mn-lt"/>
              <a:ea typeface="华文楷体" panose="02010600040101010101" pitchFamily="2" charset="-122"/>
            </a:endParaRPr>
          </a:p>
        </p:txBody>
      </p:sp>
      <p:sp>
        <p:nvSpPr>
          <p:cNvPr id="17418" name="Rectangle 15"/>
          <p:cNvSpPr>
            <a:spLocks noChangeArrowheads="1"/>
          </p:cNvSpPr>
          <p:nvPr/>
        </p:nvSpPr>
        <p:spPr bwMode="auto">
          <a:xfrm>
            <a:off x="6175375" y="4689475"/>
            <a:ext cx="354013"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E</a:t>
            </a:r>
            <a:endParaRPr lang="en-US" altLang="zh-CN" sz="2000" b="1">
              <a:solidFill>
                <a:srgbClr val="333399"/>
              </a:solidFill>
              <a:latin typeface="+mn-lt"/>
              <a:ea typeface="华文楷体" panose="02010600040101010101" pitchFamily="2" charset="-122"/>
            </a:endParaRPr>
          </a:p>
        </p:txBody>
      </p:sp>
      <p:sp>
        <p:nvSpPr>
          <p:cNvPr id="17419" name="Rectangle 17"/>
          <p:cNvSpPr>
            <a:spLocks noChangeArrowheads="1"/>
          </p:cNvSpPr>
          <p:nvPr/>
        </p:nvSpPr>
        <p:spPr bwMode="auto">
          <a:xfrm>
            <a:off x="5513388" y="3573463"/>
            <a:ext cx="34336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T</a:t>
            </a:r>
            <a:endParaRPr lang="en-US" altLang="zh-CN" sz="2000" b="1">
              <a:solidFill>
                <a:srgbClr val="333399"/>
              </a:solidFill>
              <a:latin typeface="+mn-lt"/>
              <a:ea typeface="华文楷体" panose="02010600040101010101" pitchFamily="2" charset="-122"/>
            </a:endParaRPr>
          </a:p>
        </p:txBody>
      </p:sp>
      <p:sp>
        <p:nvSpPr>
          <p:cNvPr id="17420" name="Rectangle 18"/>
          <p:cNvSpPr>
            <a:spLocks noChangeArrowheads="1"/>
          </p:cNvSpPr>
          <p:nvPr/>
        </p:nvSpPr>
        <p:spPr bwMode="auto">
          <a:xfrm>
            <a:off x="6788150" y="4149725"/>
            <a:ext cx="354013"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E</a:t>
            </a:r>
            <a:endParaRPr lang="en-US" altLang="zh-CN" sz="2000" b="1">
              <a:solidFill>
                <a:srgbClr val="333399"/>
              </a:solidFill>
              <a:latin typeface="+mn-lt"/>
              <a:ea typeface="华文楷体" panose="02010600040101010101" pitchFamily="2" charset="-122"/>
            </a:endParaRPr>
          </a:p>
        </p:txBody>
      </p:sp>
      <p:sp>
        <p:nvSpPr>
          <p:cNvPr id="17421" name="Rectangle 20"/>
          <p:cNvSpPr>
            <a:spLocks noChangeArrowheads="1"/>
          </p:cNvSpPr>
          <p:nvPr/>
        </p:nvSpPr>
        <p:spPr bwMode="auto">
          <a:xfrm>
            <a:off x="6788150" y="3609975"/>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F</a:t>
            </a:r>
            <a:endParaRPr lang="en-US" altLang="zh-CN" sz="2000" b="1">
              <a:solidFill>
                <a:srgbClr val="333399"/>
              </a:solidFill>
              <a:latin typeface="+mn-lt"/>
              <a:ea typeface="华文楷体" panose="02010600040101010101" pitchFamily="2" charset="-122"/>
            </a:endParaRPr>
          </a:p>
        </p:txBody>
      </p:sp>
      <p:sp>
        <p:nvSpPr>
          <p:cNvPr id="17422" name="Rectangle 21"/>
          <p:cNvSpPr>
            <a:spLocks noChangeArrowheads="1"/>
          </p:cNvSpPr>
          <p:nvPr/>
        </p:nvSpPr>
        <p:spPr bwMode="auto">
          <a:xfrm>
            <a:off x="6162675" y="3070225"/>
            <a:ext cx="312738"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T</a:t>
            </a:r>
            <a:endParaRPr lang="en-US" altLang="zh-CN" sz="2000" b="1">
              <a:solidFill>
                <a:srgbClr val="333399"/>
              </a:solidFill>
              <a:latin typeface="+mn-lt"/>
              <a:ea typeface="华文楷体" panose="02010600040101010101" pitchFamily="2" charset="-122"/>
            </a:endParaRPr>
          </a:p>
        </p:txBody>
      </p:sp>
      <p:sp>
        <p:nvSpPr>
          <p:cNvPr id="17423" name="Rectangle 23"/>
          <p:cNvSpPr>
            <a:spLocks noChangeArrowheads="1"/>
          </p:cNvSpPr>
          <p:nvPr/>
        </p:nvSpPr>
        <p:spPr bwMode="auto">
          <a:xfrm>
            <a:off x="8191500" y="5732463"/>
            <a:ext cx="341760"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d</a:t>
            </a:r>
            <a:endParaRPr lang="en-US" altLang="zh-CN" sz="2000" b="1">
              <a:solidFill>
                <a:srgbClr val="333399"/>
              </a:solidFill>
              <a:latin typeface="+mn-lt"/>
              <a:ea typeface="华文楷体" panose="02010600040101010101" pitchFamily="2" charset="-122"/>
            </a:endParaRPr>
          </a:p>
        </p:txBody>
      </p:sp>
      <p:sp>
        <p:nvSpPr>
          <p:cNvPr id="17424" name="Line 24"/>
          <p:cNvSpPr>
            <a:spLocks noChangeShapeType="1"/>
          </p:cNvSpPr>
          <p:nvPr/>
        </p:nvSpPr>
        <p:spPr bwMode="auto">
          <a:xfrm flipH="1" flipV="1">
            <a:off x="8150225" y="5481638"/>
            <a:ext cx="185738" cy="360362"/>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25" name="Rectangle 26"/>
          <p:cNvSpPr>
            <a:spLocks noChangeArrowheads="1"/>
          </p:cNvSpPr>
          <p:nvPr/>
        </p:nvSpPr>
        <p:spPr bwMode="auto">
          <a:xfrm>
            <a:off x="6754813" y="4652963"/>
            <a:ext cx="355600" cy="396875"/>
          </a:xfrm>
          <a:prstGeom prst="rect">
            <a:avLst/>
          </a:prstGeom>
          <a:noFill/>
          <a:ln w="9525">
            <a:noFill/>
            <a:miter lim="800000"/>
          </a:ln>
        </p:spPr>
        <p:txBody>
          <a:bodyPr>
            <a:spAutoFit/>
          </a:bodyPr>
          <a:lstStyle/>
          <a:p>
            <a:pPr algn="l">
              <a:buClrTx/>
              <a:buFontTx/>
              <a:buNone/>
            </a:pPr>
            <a:r>
              <a:rPr lang="zh-CN" altLang="en-US" sz="2000" b="1" i="0">
                <a:solidFill>
                  <a:srgbClr val="333399"/>
                </a:solidFill>
                <a:latin typeface="+mn-lt"/>
                <a:ea typeface="华文楷体" panose="02010600040101010101" pitchFamily="2" charset="-122"/>
                <a:sym typeface="Symbol" panose="05050102010706020507" pitchFamily="18" charset="2"/>
              </a:rPr>
              <a:t>＋</a:t>
            </a:r>
            <a:endParaRPr lang="zh-CN" altLang="en-US" sz="2000" b="1" i="0">
              <a:solidFill>
                <a:srgbClr val="333399"/>
              </a:solidFill>
              <a:latin typeface="+mn-lt"/>
              <a:ea typeface="华文楷体" panose="02010600040101010101" pitchFamily="2" charset="-122"/>
              <a:sym typeface="Symbol" panose="05050102010706020507" pitchFamily="18" charset="2"/>
            </a:endParaRPr>
          </a:p>
        </p:txBody>
      </p:sp>
      <p:sp>
        <p:nvSpPr>
          <p:cNvPr id="17426" name="Rectangle 32"/>
          <p:cNvSpPr>
            <a:spLocks noChangeArrowheads="1"/>
          </p:cNvSpPr>
          <p:nvPr/>
        </p:nvSpPr>
        <p:spPr bwMode="auto">
          <a:xfrm>
            <a:off x="6284913" y="4114800"/>
            <a:ext cx="268287"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a:t>
            </a:r>
            <a:endParaRPr lang="en-US" altLang="zh-CN" sz="2000" b="1">
              <a:solidFill>
                <a:srgbClr val="333399"/>
              </a:solidFill>
              <a:latin typeface="+mn-lt"/>
              <a:ea typeface="华文楷体" panose="02010600040101010101" pitchFamily="2" charset="-122"/>
            </a:endParaRPr>
          </a:p>
        </p:txBody>
      </p:sp>
      <p:sp>
        <p:nvSpPr>
          <p:cNvPr id="17427" name="Rectangle 33"/>
          <p:cNvSpPr>
            <a:spLocks noChangeArrowheads="1"/>
          </p:cNvSpPr>
          <p:nvPr/>
        </p:nvSpPr>
        <p:spPr bwMode="auto">
          <a:xfrm>
            <a:off x="7385050" y="4114800"/>
            <a:ext cx="268288"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a:t>
            </a:r>
            <a:endParaRPr lang="en-US" altLang="zh-CN" sz="2000" b="1">
              <a:solidFill>
                <a:srgbClr val="333399"/>
              </a:solidFill>
              <a:latin typeface="+mn-lt"/>
              <a:ea typeface="华文楷体" panose="02010600040101010101" pitchFamily="2" charset="-122"/>
            </a:endParaRPr>
          </a:p>
        </p:txBody>
      </p:sp>
      <p:sp>
        <p:nvSpPr>
          <p:cNvPr id="17428" name="Rectangle 38"/>
          <p:cNvSpPr>
            <a:spLocks noChangeArrowheads="1"/>
          </p:cNvSpPr>
          <p:nvPr/>
        </p:nvSpPr>
        <p:spPr bwMode="auto">
          <a:xfrm>
            <a:off x="6189663" y="3538538"/>
            <a:ext cx="311150" cy="396875"/>
          </a:xfrm>
          <a:prstGeom prst="rect">
            <a:avLst/>
          </a:prstGeom>
          <a:noFill/>
          <a:ln w="9525">
            <a:noFill/>
            <a:miter lim="800000"/>
          </a:ln>
        </p:spPr>
        <p:txBody>
          <a:bodyPr wrap="none">
            <a:spAutoFit/>
          </a:bodyPr>
          <a:lstStyle/>
          <a:p>
            <a:pPr algn="l">
              <a:buClrTx/>
              <a:buFontTx/>
              <a:buNone/>
            </a:pPr>
            <a:r>
              <a:rPr lang="en-US" altLang="zh-CN" sz="2000" b="1" i="0">
                <a:solidFill>
                  <a:srgbClr val="333399"/>
                </a:solidFill>
                <a:latin typeface="+mn-lt"/>
                <a:ea typeface="华文楷体" panose="02010600040101010101" pitchFamily="2" charset="-122"/>
                <a:sym typeface="Symbol" panose="05050102010706020507" pitchFamily="18" charset="2"/>
              </a:rPr>
              <a:t></a:t>
            </a:r>
            <a:endParaRPr lang="en-US" altLang="zh-CN" sz="2000" b="1" i="0">
              <a:solidFill>
                <a:srgbClr val="333399"/>
              </a:solidFill>
              <a:latin typeface="+mn-lt"/>
              <a:ea typeface="华文楷体" panose="02010600040101010101" pitchFamily="2" charset="-122"/>
              <a:sym typeface="Symbol" panose="05050102010706020507" pitchFamily="18" charset="2"/>
            </a:endParaRPr>
          </a:p>
        </p:txBody>
      </p:sp>
      <p:sp>
        <p:nvSpPr>
          <p:cNvPr id="17429" name="Rectangle 41"/>
          <p:cNvSpPr>
            <a:spLocks noChangeArrowheads="1"/>
          </p:cNvSpPr>
          <p:nvPr/>
        </p:nvSpPr>
        <p:spPr bwMode="auto">
          <a:xfrm>
            <a:off x="4519613" y="4689475"/>
            <a:ext cx="341760"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d</a:t>
            </a:r>
            <a:endParaRPr lang="en-US" altLang="zh-CN" sz="2000" b="1">
              <a:solidFill>
                <a:srgbClr val="333399"/>
              </a:solidFill>
              <a:latin typeface="+mn-lt"/>
              <a:ea typeface="华文楷体" panose="02010600040101010101" pitchFamily="2" charset="-122"/>
            </a:endParaRPr>
          </a:p>
        </p:txBody>
      </p:sp>
      <p:sp>
        <p:nvSpPr>
          <p:cNvPr id="17430" name="Line 42"/>
          <p:cNvSpPr>
            <a:spLocks noChangeShapeType="1"/>
          </p:cNvSpPr>
          <p:nvPr/>
        </p:nvSpPr>
        <p:spPr bwMode="auto">
          <a:xfrm flipV="1">
            <a:off x="4806950" y="4437063"/>
            <a:ext cx="261938" cy="3238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31" name="Line 44"/>
          <p:cNvSpPr>
            <a:spLocks noChangeShapeType="1"/>
          </p:cNvSpPr>
          <p:nvPr/>
        </p:nvSpPr>
        <p:spPr bwMode="auto">
          <a:xfrm flipH="1" flipV="1">
            <a:off x="6475413" y="3322638"/>
            <a:ext cx="357187" cy="360362"/>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32" name="Line 45"/>
          <p:cNvSpPr>
            <a:spLocks noChangeShapeType="1"/>
          </p:cNvSpPr>
          <p:nvPr/>
        </p:nvSpPr>
        <p:spPr bwMode="auto">
          <a:xfrm flipH="1" flipV="1">
            <a:off x="6323013" y="3394075"/>
            <a:ext cx="0" cy="252413"/>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33" name="Line 46"/>
          <p:cNvSpPr>
            <a:spLocks noChangeShapeType="1"/>
          </p:cNvSpPr>
          <p:nvPr/>
        </p:nvSpPr>
        <p:spPr bwMode="auto">
          <a:xfrm flipV="1">
            <a:off x="5853113" y="3322638"/>
            <a:ext cx="393700" cy="350837"/>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34" name="Rectangle 51"/>
          <p:cNvSpPr>
            <a:spLocks noChangeArrowheads="1"/>
          </p:cNvSpPr>
          <p:nvPr/>
        </p:nvSpPr>
        <p:spPr bwMode="auto">
          <a:xfrm>
            <a:off x="6140450" y="2025650"/>
            <a:ext cx="282575"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17435" name="Line 52"/>
          <p:cNvSpPr>
            <a:spLocks noChangeShapeType="1"/>
          </p:cNvSpPr>
          <p:nvPr/>
        </p:nvSpPr>
        <p:spPr bwMode="auto">
          <a:xfrm flipH="1" flipV="1">
            <a:off x="6332538" y="2890838"/>
            <a:ext cx="0" cy="214312"/>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36" name="Rectangle 53"/>
          <p:cNvSpPr>
            <a:spLocks noChangeArrowheads="1"/>
          </p:cNvSpPr>
          <p:nvPr/>
        </p:nvSpPr>
        <p:spPr bwMode="auto">
          <a:xfrm>
            <a:off x="6140450" y="2565400"/>
            <a:ext cx="312738"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E</a:t>
            </a:r>
            <a:endParaRPr lang="en-US" altLang="zh-CN" sz="2000" b="1">
              <a:solidFill>
                <a:srgbClr val="333399"/>
              </a:solidFill>
              <a:latin typeface="+mn-lt"/>
              <a:ea typeface="华文楷体" panose="02010600040101010101" pitchFamily="2" charset="-122"/>
            </a:endParaRPr>
          </a:p>
        </p:txBody>
      </p:sp>
      <p:sp>
        <p:nvSpPr>
          <p:cNvPr id="17437" name="Line 54"/>
          <p:cNvSpPr>
            <a:spLocks noChangeShapeType="1"/>
          </p:cNvSpPr>
          <p:nvPr/>
        </p:nvSpPr>
        <p:spPr bwMode="auto">
          <a:xfrm flipH="1" flipV="1">
            <a:off x="6310313" y="2386013"/>
            <a:ext cx="0" cy="214312"/>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38" name="Line 55"/>
          <p:cNvSpPr>
            <a:spLocks noChangeShapeType="1"/>
          </p:cNvSpPr>
          <p:nvPr/>
        </p:nvSpPr>
        <p:spPr bwMode="auto">
          <a:xfrm flipV="1">
            <a:off x="5203825" y="3835400"/>
            <a:ext cx="393700" cy="350838"/>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39" name="Rectangle 56"/>
          <p:cNvSpPr>
            <a:spLocks noChangeArrowheads="1"/>
          </p:cNvSpPr>
          <p:nvPr/>
        </p:nvSpPr>
        <p:spPr bwMode="auto">
          <a:xfrm>
            <a:off x="4937125" y="4114800"/>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F</a:t>
            </a:r>
            <a:endParaRPr lang="en-US" altLang="zh-CN" sz="2000" b="1">
              <a:solidFill>
                <a:srgbClr val="333399"/>
              </a:solidFill>
              <a:latin typeface="+mn-lt"/>
              <a:ea typeface="华文楷体" panose="02010600040101010101" pitchFamily="2" charset="-122"/>
            </a:endParaRPr>
          </a:p>
        </p:txBody>
      </p:sp>
      <p:sp>
        <p:nvSpPr>
          <p:cNvPr id="17440" name="Line 57"/>
          <p:cNvSpPr>
            <a:spLocks noChangeShapeType="1"/>
          </p:cNvSpPr>
          <p:nvPr/>
        </p:nvSpPr>
        <p:spPr bwMode="auto">
          <a:xfrm flipV="1">
            <a:off x="6500813" y="3825875"/>
            <a:ext cx="393700" cy="350838"/>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41" name="Line 58"/>
          <p:cNvSpPr>
            <a:spLocks noChangeShapeType="1"/>
          </p:cNvSpPr>
          <p:nvPr/>
        </p:nvSpPr>
        <p:spPr bwMode="auto">
          <a:xfrm flipH="1" flipV="1">
            <a:off x="7077075" y="3825875"/>
            <a:ext cx="357188" cy="360363"/>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42" name="Line 59"/>
          <p:cNvSpPr>
            <a:spLocks noChangeShapeType="1"/>
          </p:cNvSpPr>
          <p:nvPr/>
        </p:nvSpPr>
        <p:spPr bwMode="auto">
          <a:xfrm flipH="1" flipV="1">
            <a:off x="7004050" y="3933825"/>
            <a:ext cx="0" cy="252413"/>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43" name="Line 60"/>
          <p:cNvSpPr>
            <a:spLocks noChangeShapeType="1"/>
          </p:cNvSpPr>
          <p:nvPr/>
        </p:nvSpPr>
        <p:spPr bwMode="auto">
          <a:xfrm flipV="1">
            <a:off x="6467475" y="4411663"/>
            <a:ext cx="393700" cy="350837"/>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44" name="Line 61"/>
          <p:cNvSpPr>
            <a:spLocks noChangeShapeType="1"/>
          </p:cNvSpPr>
          <p:nvPr/>
        </p:nvSpPr>
        <p:spPr bwMode="auto">
          <a:xfrm flipH="1" flipV="1">
            <a:off x="7004050" y="4475163"/>
            <a:ext cx="0" cy="252412"/>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45" name="Line 62"/>
          <p:cNvSpPr>
            <a:spLocks noChangeShapeType="1"/>
          </p:cNvSpPr>
          <p:nvPr/>
        </p:nvSpPr>
        <p:spPr bwMode="auto">
          <a:xfrm flipH="1" flipV="1">
            <a:off x="7077075" y="4402138"/>
            <a:ext cx="357188" cy="360362"/>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46" name="Rectangle 63"/>
          <p:cNvSpPr>
            <a:spLocks noChangeArrowheads="1"/>
          </p:cNvSpPr>
          <p:nvPr/>
        </p:nvSpPr>
        <p:spPr bwMode="auto">
          <a:xfrm>
            <a:off x="7902575" y="5192713"/>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F</a:t>
            </a:r>
            <a:endParaRPr lang="en-US" altLang="zh-CN" sz="2000" b="1">
              <a:solidFill>
                <a:srgbClr val="333399"/>
              </a:solidFill>
              <a:latin typeface="+mn-lt"/>
              <a:ea typeface="华文楷体" panose="02010600040101010101" pitchFamily="2" charset="-122"/>
            </a:endParaRPr>
          </a:p>
        </p:txBody>
      </p:sp>
      <p:sp>
        <p:nvSpPr>
          <p:cNvPr id="17447" name="Line 64"/>
          <p:cNvSpPr>
            <a:spLocks noChangeShapeType="1"/>
          </p:cNvSpPr>
          <p:nvPr/>
        </p:nvSpPr>
        <p:spPr bwMode="auto">
          <a:xfrm flipH="1" flipV="1">
            <a:off x="7589838" y="4905375"/>
            <a:ext cx="357187" cy="360363"/>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48" name="Rectangle 65"/>
          <p:cNvSpPr>
            <a:spLocks noChangeArrowheads="1"/>
          </p:cNvSpPr>
          <p:nvPr/>
        </p:nvSpPr>
        <p:spPr bwMode="auto">
          <a:xfrm>
            <a:off x="5513388" y="5227638"/>
            <a:ext cx="34336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T</a:t>
            </a:r>
            <a:endParaRPr lang="en-US" altLang="zh-CN" sz="2000" b="1">
              <a:solidFill>
                <a:srgbClr val="333399"/>
              </a:solidFill>
              <a:latin typeface="+mn-lt"/>
              <a:ea typeface="华文楷体" panose="02010600040101010101" pitchFamily="2" charset="-122"/>
            </a:endParaRPr>
          </a:p>
        </p:txBody>
      </p:sp>
      <p:sp>
        <p:nvSpPr>
          <p:cNvPr id="17449" name="Rectangle 66"/>
          <p:cNvSpPr>
            <a:spLocks noChangeArrowheads="1"/>
          </p:cNvSpPr>
          <p:nvPr/>
        </p:nvSpPr>
        <p:spPr bwMode="auto">
          <a:xfrm>
            <a:off x="4591050" y="6345238"/>
            <a:ext cx="341760"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d</a:t>
            </a:r>
            <a:endParaRPr lang="en-US" altLang="zh-CN" sz="2000" b="1">
              <a:solidFill>
                <a:srgbClr val="333399"/>
              </a:solidFill>
              <a:latin typeface="+mn-lt"/>
              <a:ea typeface="华文楷体" panose="02010600040101010101" pitchFamily="2" charset="-122"/>
            </a:endParaRPr>
          </a:p>
        </p:txBody>
      </p:sp>
      <p:sp>
        <p:nvSpPr>
          <p:cNvPr id="17450" name="Line 67"/>
          <p:cNvSpPr>
            <a:spLocks noChangeShapeType="1"/>
          </p:cNvSpPr>
          <p:nvPr/>
        </p:nvSpPr>
        <p:spPr bwMode="auto">
          <a:xfrm flipV="1">
            <a:off x="4878388" y="6091238"/>
            <a:ext cx="190500" cy="327025"/>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51" name="Line 68"/>
          <p:cNvSpPr>
            <a:spLocks noChangeShapeType="1"/>
          </p:cNvSpPr>
          <p:nvPr/>
        </p:nvSpPr>
        <p:spPr bwMode="auto">
          <a:xfrm flipV="1">
            <a:off x="5853113" y="4976813"/>
            <a:ext cx="393700" cy="350837"/>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52" name="Line 69"/>
          <p:cNvSpPr>
            <a:spLocks noChangeShapeType="1"/>
          </p:cNvSpPr>
          <p:nvPr/>
        </p:nvSpPr>
        <p:spPr bwMode="auto">
          <a:xfrm flipV="1">
            <a:off x="5203825" y="5489575"/>
            <a:ext cx="393700" cy="350838"/>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17453" name="Rectangle 70"/>
          <p:cNvSpPr>
            <a:spLocks noChangeArrowheads="1"/>
          </p:cNvSpPr>
          <p:nvPr/>
        </p:nvSpPr>
        <p:spPr bwMode="auto">
          <a:xfrm>
            <a:off x="4937125" y="5768975"/>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F</a:t>
            </a:r>
            <a:endParaRPr lang="en-US" altLang="zh-CN" sz="2000" b="1">
              <a:solidFill>
                <a:srgbClr val="333399"/>
              </a:solidFill>
              <a:latin typeface="+mn-lt"/>
              <a:ea typeface="华文楷体" panose="02010600040101010101" pitchFamily="2" charset="-122"/>
            </a:endParaRPr>
          </a:p>
        </p:txBody>
      </p:sp>
      <p:sp>
        <p:nvSpPr>
          <p:cNvPr id="570439" name="Rectangle 71"/>
          <p:cNvSpPr>
            <a:spLocks noChangeArrowheads="1"/>
          </p:cNvSpPr>
          <p:nvPr/>
        </p:nvSpPr>
        <p:spPr bwMode="auto">
          <a:xfrm>
            <a:off x="3059113" y="6092825"/>
            <a:ext cx="1346844" cy="400110"/>
          </a:xfrm>
          <a:prstGeom prst="rect">
            <a:avLst/>
          </a:prstGeom>
          <a:noFill/>
          <a:ln w="9525" algn="ctr">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d</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lexval=5</a:t>
            </a:r>
            <a:endParaRPr lang="en-US" altLang="zh-CN" sz="2000">
              <a:latin typeface="+mn-lt"/>
              <a:ea typeface="华文楷体" panose="02010600040101010101" pitchFamily="2" charset="-122"/>
            </a:endParaRPr>
          </a:p>
        </p:txBody>
      </p:sp>
      <p:sp>
        <p:nvSpPr>
          <p:cNvPr id="570440" name="Line 72"/>
          <p:cNvSpPr>
            <a:spLocks noChangeShapeType="1"/>
          </p:cNvSpPr>
          <p:nvPr/>
        </p:nvSpPr>
        <p:spPr bwMode="auto">
          <a:xfrm flipH="1" flipV="1">
            <a:off x="4354513" y="6345238"/>
            <a:ext cx="282575" cy="144462"/>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41" name="Rectangle 73"/>
          <p:cNvSpPr>
            <a:spLocks noChangeArrowheads="1"/>
          </p:cNvSpPr>
          <p:nvPr/>
        </p:nvSpPr>
        <p:spPr bwMode="auto">
          <a:xfrm>
            <a:off x="3059113" y="5048250"/>
            <a:ext cx="1346844" cy="400110"/>
          </a:xfrm>
          <a:prstGeom prst="rect">
            <a:avLst/>
          </a:prstGeom>
          <a:noFill/>
          <a:ln w="9525" algn="ctr">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d</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lexval=3</a:t>
            </a:r>
            <a:endParaRPr lang="en-US" altLang="zh-CN" sz="2000">
              <a:latin typeface="+mn-lt"/>
              <a:ea typeface="华文楷体" panose="02010600040101010101" pitchFamily="2" charset="-122"/>
            </a:endParaRPr>
          </a:p>
        </p:txBody>
      </p:sp>
      <p:sp>
        <p:nvSpPr>
          <p:cNvPr id="570442" name="Line 74"/>
          <p:cNvSpPr>
            <a:spLocks noChangeShapeType="1"/>
          </p:cNvSpPr>
          <p:nvPr/>
        </p:nvSpPr>
        <p:spPr bwMode="auto">
          <a:xfrm flipH="1">
            <a:off x="4356100" y="4976813"/>
            <a:ext cx="215900" cy="185737"/>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43" name="Rectangle 75"/>
          <p:cNvSpPr>
            <a:spLocks noChangeArrowheads="1"/>
          </p:cNvSpPr>
          <p:nvPr/>
        </p:nvSpPr>
        <p:spPr bwMode="auto">
          <a:xfrm>
            <a:off x="6731000" y="6057900"/>
            <a:ext cx="1346844" cy="400110"/>
          </a:xfrm>
          <a:prstGeom prst="rect">
            <a:avLst/>
          </a:prstGeom>
          <a:noFill/>
          <a:ln w="9525" algn="ctr">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d</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lexval=4</a:t>
            </a:r>
            <a:endParaRPr lang="en-US" altLang="zh-CN" sz="2000">
              <a:latin typeface="+mn-lt"/>
              <a:ea typeface="华文楷体" panose="02010600040101010101" pitchFamily="2" charset="-122"/>
            </a:endParaRPr>
          </a:p>
        </p:txBody>
      </p:sp>
      <p:sp>
        <p:nvSpPr>
          <p:cNvPr id="570444" name="Line 76"/>
          <p:cNvSpPr>
            <a:spLocks noChangeShapeType="1"/>
          </p:cNvSpPr>
          <p:nvPr/>
        </p:nvSpPr>
        <p:spPr bwMode="auto">
          <a:xfrm flipH="1">
            <a:off x="8027988" y="5984875"/>
            <a:ext cx="215900" cy="217488"/>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45" name="Rectangle 77"/>
          <p:cNvSpPr>
            <a:spLocks noChangeArrowheads="1"/>
          </p:cNvSpPr>
          <p:nvPr/>
        </p:nvSpPr>
        <p:spPr bwMode="auto">
          <a:xfrm>
            <a:off x="3635375" y="5589588"/>
            <a:ext cx="1032655" cy="400110"/>
          </a:xfrm>
          <a:prstGeom prst="rect">
            <a:avLst/>
          </a:prstGeom>
          <a:noFill/>
          <a:ln w="9525" algn="ctr">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F</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val=5</a:t>
            </a:r>
            <a:endParaRPr lang="en-US" altLang="zh-CN" sz="2000">
              <a:latin typeface="+mn-lt"/>
              <a:ea typeface="华文楷体" panose="02010600040101010101" pitchFamily="2" charset="-122"/>
            </a:endParaRPr>
          </a:p>
        </p:txBody>
      </p:sp>
      <p:sp>
        <p:nvSpPr>
          <p:cNvPr id="570446" name="Line 78"/>
          <p:cNvSpPr>
            <a:spLocks noChangeShapeType="1"/>
          </p:cNvSpPr>
          <p:nvPr/>
        </p:nvSpPr>
        <p:spPr bwMode="auto">
          <a:xfrm flipH="1" flipV="1">
            <a:off x="4643438" y="5768975"/>
            <a:ext cx="287337" cy="144463"/>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47" name="Rectangle 79"/>
          <p:cNvSpPr>
            <a:spLocks noChangeArrowheads="1"/>
          </p:cNvSpPr>
          <p:nvPr/>
        </p:nvSpPr>
        <p:spPr bwMode="auto">
          <a:xfrm>
            <a:off x="3706813" y="3897313"/>
            <a:ext cx="1032655" cy="400110"/>
          </a:xfrm>
          <a:prstGeom prst="rect">
            <a:avLst/>
          </a:prstGeom>
          <a:noFill/>
          <a:ln w="9525" algn="ctr">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F</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val=3</a:t>
            </a:r>
            <a:endParaRPr lang="en-US" altLang="zh-CN" sz="2000">
              <a:latin typeface="+mn-lt"/>
              <a:ea typeface="华文楷体" panose="02010600040101010101" pitchFamily="2" charset="-122"/>
            </a:endParaRPr>
          </a:p>
        </p:txBody>
      </p:sp>
      <p:sp>
        <p:nvSpPr>
          <p:cNvPr id="570448" name="Line 80"/>
          <p:cNvSpPr>
            <a:spLocks noChangeShapeType="1"/>
          </p:cNvSpPr>
          <p:nvPr/>
        </p:nvSpPr>
        <p:spPr bwMode="auto">
          <a:xfrm flipH="1" flipV="1">
            <a:off x="4714875" y="4113213"/>
            <a:ext cx="287338" cy="144462"/>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49" name="Rectangle 81"/>
          <p:cNvSpPr>
            <a:spLocks noChangeArrowheads="1"/>
          </p:cNvSpPr>
          <p:nvPr/>
        </p:nvSpPr>
        <p:spPr bwMode="auto">
          <a:xfrm>
            <a:off x="4283075" y="3355975"/>
            <a:ext cx="1032655" cy="400110"/>
          </a:xfrm>
          <a:prstGeom prst="rect">
            <a:avLst/>
          </a:prstGeom>
          <a:noFill/>
          <a:ln w="9525" algn="ctr">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T</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val=3</a:t>
            </a:r>
            <a:endParaRPr lang="en-US" altLang="zh-CN" sz="2000">
              <a:latin typeface="+mn-lt"/>
              <a:ea typeface="华文楷体" panose="02010600040101010101" pitchFamily="2" charset="-122"/>
            </a:endParaRPr>
          </a:p>
        </p:txBody>
      </p:sp>
      <p:sp>
        <p:nvSpPr>
          <p:cNvPr id="570450" name="Line 82"/>
          <p:cNvSpPr>
            <a:spLocks noChangeShapeType="1"/>
          </p:cNvSpPr>
          <p:nvPr/>
        </p:nvSpPr>
        <p:spPr bwMode="auto">
          <a:xfrm flipH="1" flipV="1">
            <a:off x="5291138" y="3571875"/>
            <a:ext cx="287337" cy="144463"/>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51" name="Rectangle 83"/>
          <p:cNvSpPr>
            <a:spLocks noChangeArrowheads="1"/>
          </p:cNvSpPr>
          <p:nvPr/>
        </p:nvSpPr>
        <p:spPr bwMode="auto">
          <a:xfrm>
            <a:off x="5794375" y="5661025"/>
            <a:ext cx="1032655" cy="400110"/>
          </a:xfrm>
          <a:prstGeom prst="rect">
            <a:avLst/>
          </a:prstGeom>
          <a:noFill/>
          <a:ln w="9525" algn="ctr">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T</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val=5</a:t>
            </a:r>
            <a:endParaRPr lang="en-US" altLang="zh-CN" sz="2000">
              <a:latin typeface="+mn-lt"/>
              <a:ea typeface="华文楷体" panose="02010600040101010101" pitchFamily="2" charset="-122"/>
            </a:endParaRPr>
          </a:p>
        </p:txBody>
      </p:sp>
      <p:sp>
        <p:nvSpPr>
          <p:cNvPr id="570452" name="Line 84"/>
          <p:cNvSpPr>
            <a:spLocks noChangeShapeType="1"/>
          </p:cNvSpPr>
          <p:nvPr/>
        </p:nvSpPr>
        <p:spPr bwMode="auto">
          <a:xfrm flipH="1" flipV="1">
            <a:off x="5795963" y="5481638"/>
            <a:ext cx="142875" cy="215900"/>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55" name="Rectangle 87"/>
          <p:cNvSpPr>
            <a:spLocks noChangeArrowheads="1"/>
          </p:cNvSpPr>
          <p:nvPr/>
        </p:nvSpPr>
        <p:spPr bwMode="auto">
          <a:xfrm>
            <a:off x="6443663" y="5156200"/>
            <a:ext cx="1047082" cy="400110"/>
          </a:xfrm>
          <a:prstGeom prst="rect">
            <a:avLst/>
          </a:prstGeom>
          <a:noFill/>
          <a:ln w="9525" algn="ctr">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E</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val=5</a:t>
            </a:r>
            <a:endParaRPr lang="en-US" altLang="zh-CN" sz="2000">
              <a:latin typeface="+mn-lt"/>
              <a:ea typeface="华文楷体" panose="02010600040101010101" pitchFamily="2" charset="-122"/>
            </a:endParaRPr>
          </a:p>
        </p:txBody>
      </p:sp>
      <p:sp>
        <p:nvSpPr>
          <p:cNvPr id="570456" name="Line 88"/>
          <p:cNvSpPr>
            <a:spLocks noChangeShapeType="1"/>
          </p:cNvSpPr>
          <p:nvPr/>
        </p:nvSpPr>
        <p:spPr bwMode="auto">
          <a:xfrm flipH="1" flipV="1">
            <a:off x="6445250" y="4976813"/>
            <a:ext cx="142875" cy="215900"/>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57" name="Rectangle 89"/>
          <p:cNvSpPr>
            <a:spLocks noChangeArrowheads="1"/>
          </p:cNvSpPr>
          <p:nvPr/>
        </p:nvSpPr>
        <p:spPr bwMode="auto">
          <a:xfrm>
            <a:off x="7954963" y="4760913"/>
            <a:ext cx="1032655" cy="400110"/>
          </a:xfrm>
          <a:prstGeom prst="rect">
            <a:avLst/>
          </a:prstGeom>
          <a:noFill/>
          <a:ln w="9525" algn="ctr">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F</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val=4</a:t>
            </a:r>
            <a:endParaRPr lang="en-US" altLang="zh-CN" sz="2000">
              <a:latin typeface="+mn-lt"/>
              <a:ea typeface="华文楷体" panose="02010600040101010101" pitchFamily="2" charset="-122"/>
            </a:endParaRPr>
          </a:p>
        </p:txBody>
      </p:sp>
      <p:sp>
        <p:nvSpPr>
          <p:cNvPr id="570458" name="Line 90"/>
          <p:cNvSpPr>
            <a:spLocks noChangeShapeType="1"/>
          </p:cNvSpPr>
          <p:nvPr/>
        </p:nvSpPr>
        <p:spPr bwMode="auto">
          <a:xfrm flipH="1">
            <a:off x="8243888" y="5121275"/>
            <a:ext cx="215900" cy="217488"/>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59" name="Rectangle 91"/>
          <p:cNvSpPr>
            <a:spLocks noChangeArrowheads="1"/>
          </p:cNvSpPr>
          <p:nvPr/>
        </p:nvSpPr>
        <p:spPr bwMode="auto">
          <a:xfrm>
            <a:off x="7812088" y="4256088"/>
            <a:ext cx="1032655" cy="400110"/>
          </a:xfrm>
          <a:prstGeom prst="rect">
            <a:avLst/>
          </a:prstGeom>
          <a:noFill/>
          <a:ln w="9525" algn="ctr">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T</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val=4</a:t>
            </a:r>
            <a:endParaRPr lang="en-US" altLang="zh-CN" sz="2000">
              <a:latin typeface="+mn-lt"/>
              <a:ea typeface="华文楷体" panose="02010600040101010101" pitchFamily="2" charset="-122"/>
            </a:endParaRPr>
          </a:p>
        </p:txBody>
      </p:sp>
      <p:sp>
        <p:nvSpPr>
          <p:cNvPr id="570460" name="Line 92"/>
          <p:cNvSpPr>
            <a:spLocks noChangeShapeType="1"/>
          </p:cNvSpPr>
          <p:nvPr/>
        </p:nvSpPr>
        <p:spPr bwMode="auto">
          <a:xfrm flipH="1">
            <a:off x="7667625" y="4545013"/>
            <a:ext cx="215900" cy="217487"/>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61" name="Rectangle 93"/>
          <p:cNvSpPr>
            <a:spLocks noChangeArrowheads="1"/>
          </p:cNvSpPr>
          <p:nvPr/>
        </p:nvSpPr>
        <p:spPr bwMode="auto">
          <a:xfrm>
            <a:off x="5257800" y="4437063"/>
            <a:ext cx="1041400" cy="396875"/>
          </a:xfrm>
          <a:prstGeom prst="rect">
            <a:avLst/>
          </a:prstGeom>
          <a:noFill/>
          <a:ln w="9525" algn="ctr">
            <a:noFill/>
            <a:miter lim="800000"/>
          </a:ln>
        </p:spPr>
        <p:txBody>
          <a:bodyPr>
            <a:spAutoFit/>
          </a:bodyPr>
          <a:lstStyle/>
          <a:p>
            <a:pPr algn="l"/>
            <a:r>
              <a:rPr lang="en-US" altLang="zh-CN" sz="2000">
                <a:latin typeface="+mn-lt"/>
                <a:ea typeface="华文楷体" panose="02010600040101010101" pitchFamily="2" charset="-122"/>
                <a:sym typeface="Symbol" panose="05050102010706020507" pitchFamily="18" charset="2"/>
              </a:rPr>
              <a:t>E</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val=9</a:t>
            </a:r>
            <a:endParaRPr lang="en-US" altLang="zh-CN" sz="2000">
              <a:latin typeface="+mn-lt"/>
              <a:ea typeface="华文楷体" panose="02010600040101010101" pitchFamily="2" charset="-122"/>
            </a:endParaRPr>
          </a:p>
        </p:txBody>
      </p:sp>
      <p:sp>
        <p:nvSpPr>
          <p:cNvPr id="570462" name="Line 94"/>
          <p:cNvSpPr>
            <a:spLocks noChangeShapeType="1"/>
          </p:cNvSpPr>
          <p:nvPr/>
        </p:nvSpPr>
        <p:spPr bwMode="auto">
          <a:xfrm flipH="1">
            <a:off x="6227763" y="4329113"/>
            <a:ext cx="647700" cy="288925"/>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63" name="Rectangle 95"/>
          <p:cNvSpPr>
            <a:spLocks noChangeArrowheads="1"/>
          </p:cNvSpPr>
          <p:nvPr/>
        </p:nvSpPr>
        <p:spPr bwMode="auto">
          <a:xfrm>
            <a:off x="7637463" y="3321050"/>
            <a:ext cx="1049337" cy="396875"/>
          </a:xfrm>
          <a:prstGeom prst="rect">
            <a:avLst/>
          </a:prstGeom>
          <a:noFill/>
          <a:ln w="9525" algn="ctr">
            <a:noFill/>
            <a:miter lim="800000"/>
          </a:ln>
        </p:spPr>
        <p:txBody>
          <a:bodyPr>
            <a:spAutoFit/>
          </a:bodyPr>
          <a:lstStyle/>
          <a:p>
            <a:pPr algn="l"/>
            <a:r>
              <a:rPr lang="en-US" altLang="zh-CN" sz="2000">
                <a:latin typeface="+mn-lt"/>
                <a:ea typeface="华文楷体" panose="02010600040101010101" pitchFamily="2" charset="-122"/>
                <a:sym typeface="Symbol" panose="05050102010706020507" pitchFamily="18" charset="2"/>
              </a:rPr>
              <a:t>F</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val=9</a:t>
            </a:r>
            <a:endParaRPr lang="en-US" altLang="zh-CN" sz="2000">
              <a:latin typeface="+mn-lt"/>
              <a:ea typeface="华文楷体" panose="02010600040101010101" pitchFamily="2" charset="-122"/>
            </a:endParaRPr>
          </a:p>
        </p:txBody>
      </p:sp>
      <p:sp>
        <p:nvSpPr>
          <p:cNvPr id="570464" name="Line 96"/>
          <p:cNvSpPr>
            <a:spLocks noChangeShapeType="1"/>
          </p:cNvSpPr>
          <p:nvPr/>
        </p:nvSpPr>
        <p:spPr bwMode="auto">
          <a:xfrm flipH="1">
            <a:off x="7162800" y="3536950"/>
            <a:ext cx="504825" cy="215900"/>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65" name="Rectangle 97"/>
          <p:cNvSpPr>
            <a:spLocks noChangeArrowheads="1"/>
          </p:cNvSpPr>
          <p:nvPr/>
        </p:nvSpPr>
        <p:spPr bwMode="auto">
          <a:xfrm>
            <a:off x="6918325" y="2817813"/>
            <a:ext cx="1182688" cy="396875"/>
          </a:xfrm>
          <a:prstGeom prst="rect">
            <a:avLst/>
          </a:prstGeom>
          <a:noFill/>
          <a:ln w="9525" algn="ctr">
            <a:noFill/>
            <a:miter lim="800000"/>
          </a:ln>
        </p:spPr>
        <p:txBody>
          <a:bodyPr>
            <a:spAutoFit/>
          </a:bodyPr>
          <a:lstStyle/>
          <a:p>
            <a:pPr algn="l"/>
            <a:r>
              <a:rPr lang="en-US" altLang="zh-CN" sz="2000">
                <a:latin typeface="+mn-lt"/>
                <a:ea typeface="华文楷体" panose="02010600040101010101" pitchFamily="2" charset="-122"/>
                <a:sym typeface="Symbol" panose="05050102010706020507" pitchFamily="18" charset="2"/>
              </a:rPr>
              <a:t>T</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val=27</a:t>
            </a:r>
            <a:endParaRPr lang="en-US" altLang="zh-CN" sz="2000">
              <a:latin typeface="+mn-lt"/>
              <a:ea typeface="华文楷体" panose="02010600040101010101" pitchFamily="2" charset="-122"/>
            </a:endParaRPr>
          </a:p>
        </p:txBody>
      </p:sp>
      <p:sp>
        <p:nvSpPr>
          <p:cNvPr id="570466" name="Line 98"/>
          <p:cNvSpPr>
            <a:spLocks noChangeShapeType="1"/>
          </p:cNvSpPr>
          <p:nvPr/>
        </p:nvSpPr>
        <p:spPr bwMode="auto">
          <a:xfrm flipH="1">
            <a:off x="6443663" y="3033713"/>
            <a:ext cx="504825" cy="215900"/>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67" name="Rectangle 99"/>
          <p:cNvSpPr>
            <a:spLocks noChangeArrowheads="1"/>
          </p:cNvSpPr>
          <p:nvPr/>
        </p:nvSpPr>
        <p:spPr bwMode="auto">
          <a:xfrm>
            <a:off x="6918325" y="2312988"/>
            <a:ext cx="1182688" cy="396875"/>
          </a:xfrm>
          <a:prstGeom prst="rect">
            <a:avLst/>
          </a:prstGeom>
          <a:noFill/>
          <a:ln w="9525" algn="ctr">
            <a:noFill/>
            <a:miter lim="800000"/>
          </a:ln>
        </p:spPr>
        <p:txBody>
          <a:bodyPr>
            <a:spAutoFit/>
          </a:bodyPr>
          <a:lstStyle/>
          <a:p>
            <a:pPr algn="l"/>
            <a:r>
              <a:rPr lang="en-US" altLang="zh-CN" sz="2000">
                <a:latin typeface="+mn-lt"/>
                <a:ea typeface="华文楷体" panose="02010600040101010101" pitchFamily="2" charset="-122"/>
                <a:sym typeface="Symbol" panose="05050102010706020507" pitchFamily="18" charset="2"/>
              </a:rPr>
              <a:t>E</a:t>
            </a:r>
            <a:r>
              <a:rPr lang="en-US" altLang="zh-CN" sz="2000" b="1">
                <a:latin typeface="+mn-lt"/>
                <a:ea typeface="华文楷体" panose="02010600040101010101" pitchFamily="2" charset="-122"/>
              </a:rPr>
              <a:t>.</a:t>
            </a:r>
            <a:r>
              <a:rPr lang="en-US" altLang="zh-CN" sz="2000">
                <a:latin typeface="+mn-lt"/>
                <a:ea typeface="华文楷体" panose="02010600040101010101" pitchFamily="2" charset="-122"/>
              </a:rPr>
              <a:t>val=27</a:t>
            </a:r>
            <a:endParaRPr lang="en-US" altLang="zh-CN" sz="2000">
              <a:latin typeface="+mn-lt"/>
              <a:ea typeface="华文楷体" panose="02010600040101010101" pitchFamily="2" charset="-122"/>
            </a:endParaRPr>
          </a:p>
        </p:txBody>
      </p:sp>
      <p:sp>
        <p:nvSpPr>
          <p:cNvPr id="570468" name="Line 100"/>
          <p:cNvSpPr>
            <a:spLocks noChangeShapeType="1"/>
          </p:cNvSpPr>
          <p:nvPr/>
        </p:nvSpPr>
        <p:spPr bwMode="auto">
          <a:xfrm flipH="1">
            <a:off x="6443663" y="2528888"/>
            <a:ext cx="504825" cy="215900"/>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570469" name="Rectangle 101"/>
          <p:cNvSpPr>
            <a:spLocks noChangeArrowheads="1"/>
          </p:cNvSpPr>
          <p:nvPr/>
        </p:nvSpPr>
        <p:spPr bwMode="auto">
          <a:xfrm>
            <a:off x="6946900" y="1771650"/>
            <a:ext cx="1223963" cy="396875"/>
          </a:xfrm>
          <a:prstGeom prst="rect">
            <a:avLst/>
          </a:prstGeom>
          <a:noFill/>
          <a:ln w="9525" algn="ctr">
            <a:noFill/>
            <a:miter lim="800000"/>
          </a:ln>
        </p:spPr>
        <p:txBody>
          <a:bodyPr>
            <a:spAutoFit/>
          </a:bodyPr>
          <a:lstStyle/>
          <a:p>
            <a:pPr algn="l"/>
            <a:r>
              <a:rPr lang="en-US" altLang="zh-CN" sz="2000">
                <a:latin typeface="+mn-lt"/>
                <a:ea typeface="华文楷体" panose="02010600040101010101" pitchFamily="2" charset="-122"/>
                <a:sym typeface="Symbol" panose="05050102010706020507" pitchFamily="18" charset="2"/>
              </a:rPr>
              <a:t>print(</a:t>
            </a:r>
            <a:r>
              <a:rPr lang="en-US" altLang="zh-CN" sz="2000">
                <a:latin typeface="+mn-lt"/>
                <a:ea typeface="华文楷体" panose="02010600040101010101" pitchFamily="2" charset="-122"/>
              </a:rPr>
              <a:t>27)</a:t>
            </a:r>
            <a:endParaRPr lang="en-US" altLang="zh-CN" sz="2000">
              <a:latin typeface="+mn-lt"/>
              <a:ea typeface="华文楷体" panose="02010600040101010101" pitchFamily="2" charset="-122"/>
            </a:endParaRPr>
          </a:p>
        </p:txBody>
      </p:sp>
      <p:sp>
        <p:nvSpPr>
          <p:cNvPr id="570470" name="Line 102"/>
          <p:cNvSpPr>
            <a:spLocks noChangeShapeType="1"/>
          </p:cNvSpPr>
          <p:nvPr/>
        </p:nvSpPr>
        <p:spPr bwMode="auto">
          <a:xfrm flipH="1">
            <a:off x="6443663" y="2025650"/>
            <a:ext cx="504825" cy="215900"/>
          </a:xfrm>
          <a:prstGeom prst="line">
            <a:avLst/>
          </a:prstGeom>
          <a:noFill/>
          <a:ln w="19050"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0441"/>
                                        </p:tgtEl>
                                        <p:attrNameLst>
                                          <p:attrName>style.visibility</p:attrName>
                                        </p:attrNameLst>
                                      </p:cBhvr>
                                      <p:to>
                                        <p:strVal val="visible"/>
                                      </p:to>
                                    </p:set>
                                    <p:animEffect transition="in" filter="dissolve">
                                      <p:cBhvr>
                                        <p:cTn id="7" dur="500"/>
                                        <p:tgtEl>
                                          <p:spTgt spid="57044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0442"/>
                                        </p:tgtEl>
                                        <p:attrNameLst>
                                          <p:attrName>style.visibility</p:attrName>
                                        </p:attrNameLst>
                                      </p:cBhvr>
                                      <p:to>
                                        <p:strVal val="visible"/>
                                      </p:to>
                                    </p:set>
                                    <p:animEffect transition="in" filter="dissolve">
                                      <p:cBhvr>
                                        <p:cTn id="11" dur="500"/>
                                        <p:tgtEl>
                                          <p:spTgt spid="57044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70448"/>
                                        </p:tgtEl>
                                        <p:attrNameLst>
                                          <p:attrName>style.visibility</p:attrName>
                                        </p:attrNameLst>
                                      </p:cBhvr>
                                      <p:to>
                                        <p:strVal val="visible"/>
                                      </p:to>
                                    </p:set>
                                    <p:animEffect transition="in" filter="dissolve">
                                      <p:cBhvr>
                                        <p:cTn id="15" dur="500"/>
                                        <p:tgtEl>
                                          <p:spTgt spid="57044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570447"/>
                                        </p:tgtEl>
                                        <p:attrNameLst>
                                          <p:attrName>style.visibility</p:attrName>
                                        </p:attrNameLst>
                                      </p:cBhvr>
                                      <p:to>
                                        <p:strVal val="visible"/>
                                      </p:to>
                                    </p:set>
                                    <p:animEffect transition="in" filter="dissolve">
                                      <p:cBhvr>
                                        <p:cTn id="19" dur="500"/>
                                        <p:tgtEl>
                                          <p:spTgt spid="57044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70450"/>
                                        </p:tgtEl>
                                        <p:attrNameLst>
                                          <p:attrName>style.visibility</p:attrName>
                                        </p:attrNameLst>
                                      </p:cBhvr>
                                      <p:to>
                                        <p:strVal val="visible"/>
                                      </p:to>
                                    </p:set>
                                    <p:animEffect transition="in" filter="dissolve">
                                      <p:cBhvr>
                                        <p:cTn id="24" dur="500"/>
                                        <p:tgtEl>
                                          <p:spTgt spid="570450"/>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570449"/>
                                        </p:tgtEl>
                                        <p:attrNameLst>
                                          <p:attrName>style.visibility</p:attrName>
                                        </p:attrNameLst>
                                      </p:cBhvr>
                                      <p:to>
                                        <p:strVal val="visible"/>
                                      </p:to>
                                    </p:set>
                                    <p:animEffect transition="in" filter="dissolve">
                                      <p:cBhvr>
                                        <p:cTn id="28" dur="500"/>
                                        <p:tgtEl>
                                          <p:spTgt spid="57044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70439"/>
                                        </p:tgtEl>
                                        <p:attrNameLst>
                                          <p:attrName>style.visibility</p:attrName>
                                        </p:attrNameLst>
                                      </p:cBhvr>
                                      <p:to>
                                        <p:strVal val="visible"/>
                                      </p:to>
                                    </p:set>
                                    <p:animEffect transition="in" filter="dissolve">
                                      <p:cBhvr>
                                        <p:cTn id="33" dur="500"/>
                                        <p:tgtEl>
                                          <p:spTgt spid="570439"/>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570440"/>
                                        </p:tgtEl>
                                        <p:attrNameLst>
                                          <p:attrName>style.visibility</p:attrName>
                                        </p:attrNameLst>
                                      </p:cBhvr>
                                      <p:to>
                                        <p:strVal val="visible"/>
                                      </p:to>
                                    </p:set>
                                    <p:animEffect transition="in" filter="dissolve">
                                      <p:cBhvr>
                                        <p:cTn id="37" dur="500"/>
                                        <p:tgtEl>
                                          <p:spTgt spid="57044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70445"/>
                                        </p:tgtEl>
                                        <p:attrNameLst>
                                          <p:attrName>style.visibility</p:attrName>
                                        </p:attrNameLst>
                                      </p:cBhvr>
                                      <p:to>
                                        <p:strVal val="visible"/>
                                      </p:to>
                                    </p:set>
                                    <p:animEffect transition="in" filter="dissolve">
                                      <p:cBhvr>
                                        <p:cTn id="42" dur="500"/>
                                        <p:tgtEl>
                                          <p:spTgt spid="570445"/>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570446"/>
                                        </p:tgtEl>
                                        <p:attrNameLst>
                                          <p:attrName>style.visibility</p:attrName>
                                        </p:attrNameLst>
                                      </p:cBhvr>
                                      <p:to>
                                        <p:strVal val="visible"/>
                                      </p:to>
                                    </p:set>
                                    <p:animEffect transition="in" filter="dissolve">
                                      <p:cBhvr>
                                        <p:cTn id="46" dur="500"/>
                                        <p:tgtEl>
                                          <p:spTgt spid="57044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570452"/>
                                        </p:tgtEl>
                                        <p:attrNameLst>
                                          <p:attrName>style.visibility</p:attrName>
                                        </p:attrNameLst>
                                      </p:cBhvr>
                                      <p:to>
                                        <p:strVal val="visible"/>
                                      </p:to>
                                    </p:set>
                                    <p:animEffect transition="in" filter="dissolve">
                                      <p:cBhvr>
                                        <p:cTn id="51" dur="500"/>
                                        <p:tgtEl>
                                          <p:spTgt spid="570452"/>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570451"/>
                                        </p:tgtEl>
                                        <p:attrNameLst>
                                          <p:attrName>style.visibility</p:attrName>
                                        </p:attrNameLst>
                                      </p:cBhvr>
                                      <p:to>
                                        <p:strVal val="visible"/>
                                      </p:to>
                                    </p:set>
                                    <p:animEffect transition="in" filter="dissolve">
                                      <p:cBhvr>
                                        <p:cTn id="55" dur="500"/>
                                        <p:tgtEl>
                                          <p:spTgt spid="57045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70456"/>
                                        </p:tgtEl>
                                        <p:attrNameLst>
                                          <p:attrName>style.visibility</p:attrName>
                                        </p:attrNameLst>
                                      </p:cBhvr>
                                      <p:to>
                                        <p:strVal val="visible"/>
                                      </p:to>
                                    </p:set>
                                    <p:animEffect transition="in" filter="dissolve">
                                      <p:cBhvr>
                                        <p:cTn id="60" dur="500"/>
                                        <p:tgtEl>
                                          <p:spTgt spid="570456"/>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570455"/>
                                        </p:tgtEl>
                                        <p:attrNameLst>
                                          <p:attrName>style.visibility</p:attrName>
                                        </p:attrNameLst>
                                      </p:cBhvr>
                                      <p:to>
                                        <p:strVal val="visible"/>
                                      </p:to>
                                    </p:set>
                                    <p:animEffect transition="in" filter="dissolve">
                                      <p:cBhvr>
                                        <p:cTn id="64" dur="500"/>
                                        <p:tgtEl>
                                          <p:spTgt spid="570455"/>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70444"/>
                                        </p:tgtEl>
                                        <p:attrNameLst>
                                          <p:attrName>style.visibility</p:attrName>
                                        </p:attrNameLst>
                                      </p:cBhvr>
                                      <p:to>
                                        <p:strVal val="visible"/>
                                      </p:to>
                                    </p:set>
                                    <p:animEffect transition="in" filter="dissolve">
                                      <p:cBhvr>
                                        <p:cTn id="69" dur="500"/>
                                        <p:tgtEl>
                                          <p:spTgt spid="570444"/>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570443"/>
                                        </p:tgtEl>
                                        <p:attrNameLst>
                                          <p:attrName>style.visibility</p:attrName>
                                        </p:attrNameLst>
                                      </p:cBhvr>
                                      <p:to>
                                        <p:strVal val="visible"/>
                                      </p:to>
                                    </p:set>
                                    <p:animEffect transition="in" filter="dissolve">
                                      <p:cBhvr>
                                        <p:cTn id="73" dur="500"/>
                                        <p:tgtEl>
                                          <p:spTgt spid="5704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570458"/>
                                        </p:tgtEl>
                                        <p:attrNameLst>
                                          <p:attrName>style.visibility</p:attrName>
                                        </p:attrNameLst>
                                      </p:cBhvr>
                                      <p:to>
                                        <p:strVal val="visible"/>
                                      </p:to>
                                    </p:set>
                                    <p:animEffect transition="in" filter="dissolve">
                                      <p:cBhvr>
                                        <p:cTn id="78" dur="500"/>
                                        <p:tgtEl>
                                          <p:spTgt spid="570458"/>
                                        </p:tgtEl>
                                      </p:cBhvr>
                                    </p:animEffect>
                                  </p:childTnLst>
                                </p:cTn>
                              </p:par>
                            </p:childTnLst>
                          </p:cTn>
                        </p:par>
                        <p:par>
                          <p:cTn id="79" fill="hold">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570457"/>
                                        </p:tgtEl>
                                        <p:attrNameLst>
                                          <p:attrName>style.visibility</p:attrName>
                                        </p:attrNameLst>
                                      </p:cBhvr>
                                      <p:to>
                                        <p:strVal val="visible"/>
                                      </p:to>
                                    </p:set>
                                    <p:animEffect transition="in" filter="dissolve">
                                      <p:cBhvr>
                                        <p:cTn id="82" dur="500"/>
                                        <p:tgtEl>
                                          <p:spTgt spid="57045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570460"/>
                                        </p:tgtEl>
                                        <p:attrNameLst>
                                          <p:attrName>style.visibility</p:attrName>
                                        </p:attrNameLst>
                                      </p:cBhvr>
                                      <p:to>
                                        <p:strVal val="visible"/>
                                      </p:to>
                                    </p:set>
                                    <p:animEffect transition="in" filter="dissolve">
                                      <p:cBhvr>
                                        <p:cTn id="87" dur="500"/>
                                        <p:tgtEl>
                                          <p:spTgt spid="570460"/>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570459"/>
                                        </p:tgtEl>
                                        <p:attrNameLst>
                                          <p:attrName>style.visibility</p:attrName>
                                        </p:attrNameLst>
                                      </p:cBhvr>
                                      <p:to>
                                        <p:strVal val="visible"/>
                                      </p:to>
                                    </p:set>
                                    <p:animEffect transition="in" filter="dissolve">
                                      <p:cBhvr>
                                        <p:cTn id="91" dur="500"/>
                                        <p:tgtEl>
                                          <p:spTgt spid="570459"/>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570462"/>
                                        </p:tgtEl>
                                        <p:attrNameLst>
                                          <p:attrName>style.visibility</p:attrName>
                                        </p:attrNameLst>
                                      </p:cBhvr>
                                      <p:to>
                                        <p:strVal val="visible"/>
                                      </p:to>
                                    </p:set>
                                    <p:animEffect transition="in" filter="dissolve">
                                      <p:cBhvr>
                                        <p:cTn id="96" dur="500"/>
                                        <p:tgtEl>
                                          <p:spTgt spid="570462"/>
                                        </p:tgtEl>
                                      </p:cBhvr>
                                    </p:animEffect>
                                  </p:child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570461"/>
                                        </p:tgtEl>
                                        <p:attrNameLst>
                                          <p:attrName>style.visibility</p:attrName>
                                        </p:attrNameLst>
                                      </p:cBhvr>
                                      <p:to>
                                        <p:strVal val="visible"/>
                                      </p:to>
                                    </p:set>
                                    <p:animEffect transition="in" filter="dissolve">
                                      <p:cBhvr>
                                        <p:cTn id="100" dur="500"/>
                                        <p:tgtEl>
                                          <p:spTgt spid="570461"/>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570464"/>
                                        </p:tgtEl>
                                        <p:attrNameLst>
                                          <p:attrName>style.visibility</p:attrName>
                                        </p:attrNameLst>
                                      </p:cBhvr>
                                      <p:to>
                                        <p:strVal val="visible"/>
                                      </p:to>
                                    </p:set>
                                    <p:animEffect transition="in" filter="dissolve">
                                      <p:cBhvr>
                                        <p:cTn id="105" dur="500"/>
                                        <p:tgtEl>
                                          <p:spTgt spid="570464"/>
                                        </p:tgtEl>
                                      </p:cBhvr>
                                    </p:animEffect>
                                  </p:childTnLst>
                                </p:cTn>
                              </p:par>
                            </p:childTnLst>
                          </p:cTn>
                        </p:par>
                        <p:par>
                          <p:cTn id="106" fill="hold">
                            <p:stCondLst>
                              <p:cond delay="500"/>
                            </p:stCondLst>
                            <p:childTnLst>
                              <p:par>
                                <p:cTn id="107" presetID="9" presetClass="entr" presetSubtype="0" fill="hold" grpId="0" nodeType="afterEffect">
                                  <p:stCondLst>
                                    <p:cond delay="0"/>
                                  </p:stCondLst>
                                  <p:childTnLst>
                                    <p:set>
                                      <p:cBhvr>
                                        <p:cTn id="108" dur="1" fill="hold">
                                          <p:stCondLst>
                                            <p:cond delay="0"/>
                                          </p:stCondLst>
                                        </p:cTn>
                                        <p:tgtEl>
                                          <p:spTgt spid="570463"/>
                                        </p:tgtEl>
                                        <p:attrNameLst>
                                          <p:attrName>style.visibility</p:attrName>
                                        </p:attrNameLst>
                                      </p:cBhvr>
                                      <p:to>
                                        <p:strVal val="visible"/>
                                      </p:to>
                                    </p:set>
                                    <p:animEffect transition="in" filter="dissolve">
                                      <p:cBhvr>
                                        <p:cTn id="109" dur="500"/>
                                        <p:tgtEl>
                                          <p:spTgt spid="57046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570466"/>
                                        </p:tgtEl>
                                        <p:attrNameLst>
                                          <p:attrName>style.visibility</p:attrName>
                                        </p:attrNameLst>
                                      </p:cBhvr>
                                      <p:to>
                                        <p:strVal val="visible"/>
                                      </p:to>
                                    </p:set>
                                    <p:animEffect transition="in" filter="dissolve">
                                      <p:cBhvr>
                                        <p:cTn id="114" dur="500"/>
                                        <p:tgtEl>
                                          <p:spTgt spid="570466"/>
                                        </p:tgtEl>
                                      </p:cBhvr>
                                    </p:animEffect>
                                  </p:childTnLst>
                                </p:cTn>
                              </p:par>
                            </p:childTnLst>
                          </p:cTn>
                        </p:par>
                        <p:par>
                          <p:cTn id="115" fill="hold">
                            <p:stCondLst>
                              <p:cond delay="500"/>
                            </p:stCondLst>
                            <p:childTnLst>
                              <p:par>
                                <p:cTn id="116" presetID="9" presetClass="entr" presetSubtype="0" fill="hold" grpId="0" nodeType="afterEffect">
                                  <p:stCondLst>
                                    <p:cond delay="0"/>
                                  </p:stCondLst>
                                  <p:childTnLst>
                                    <p:set>
                                      <p:cBhvr>
                                        <p:cTn id="117" dur="1" fill="hold">
                                          <p:stCondLst>
                                            <p:cond delay="0"/>
                                          </p:stCondLst>
                                        </p:cTn>
                                        <p:tgtEl>
                                          <p:spTgt spid="570465"/>
                                        </p:tgtEl>
                                        <p:attrNameLst>
                                          <p:attrName>style.visibility</p:attrName>
                                        </p:attrNameLst>
                                      </p:cBhvr>
                                      <p:to>
                                        <p:strVal val="visible"/>
                                      </p:to>
                                    </p:set>
                                    <p:animEffect transition="in" filter="dissolve">
                                      <p:cBhvr>
                                        <p:cTn id="118" dur="500"/>
                                        <p:tgtEl>
                                          <p:spTgt spid="570465"/>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570468"/>
                                        </p:tgtEl>
                                        <p:attrNameLst>
                                          <p:attrName>style.visibility</p:attrName>
                                        </p:attrNameLst>
                                      </p:cBhvr>
                                      <p:to>
                                        <p:strVal val="visible"/>
                                      </p:to>
                                    </p:set>
                                    <p:animEffect transition="in" filter="dissolve">
                                      <p:cBhvr>
                                        <p:cTn id="123" dur="500"/>
                                        <p:tgtEl>
                                          <p:spTgt spid="570468"/>
                                        </p:tgtEl>
                                      </p:cBhvr>
                                    </p:animEffect>
                                  </p:childTnLst>
                                </p:cTn>
                              </p:par>
                            </p:childTnLst>
                          </p:cTn>
                        </p:par>
                        <p:par>
                          <p:cTn id="124" fill="hold">
                            <p:stCondLst>
                              <p:cond delay="500"/>
                            </p:stCondLst>
                            <p:childTnLst>
                              <p:par>
                                <p:cTn id="125" presetID="9" presetClass="entr" presetSubtype="0" fill="hold" grpId="0" nodeType="afterEffect">
                                  <p:stCondLst>
                                    <p:cond delay="0"/>
                                  </p:stCondLst>
                                  <p:childTnLst>
                                    <p:set>
                                      <p:cBhvr>
                                        <p:cTn id="126" dur="1" fill="hold">
                                          <p:stCondLst>
                                            <p:cond delay="0"/>
                                          </p:stCondLst>
                                        </p:cTn>
                                        <p:tgtEl>
                                          <p:spTgt spid="570467"/>
                                        </p:tgtEl>
                                        <p:attrNameLst>
                                          <p:attrName>style.visibility</p:attrName>
                                        </p:attrNameLst>
                                      </p:cBhvr>
                                      <p:to>
                                        <p:strVal val="visible"/>
                                      </p:to>
                                    </p:set>
                                    <p:animEffect transition="in" filter="dissolve">
                                      <p:cBhvr>
                                        <p:cTn id="127" dur="500"/>
                                        <p:tgtEl>
                                          <p:spTgt spid="57046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570470"/>
                                        </p:tgtEl>
                                        <p:attrNameLst>
                                          <p:attrName>style.visibility</p:attrName>
                                        </p:attrNameLst>
                                      </p:cBhvr>
                                      <p:to>
                                        <p:strVal val="visible"/>
                                      </p:to>
                                    </p:set>
                                    <p:animEffect transition="in" filter="dissolve">
                                      <p:cBhvr>
                                        <p:cTn id="132" dur="500"/>
                                        <p:tgtEl>
                                          <p:spTgt spid="570470"/>
                                        </p:tgtEl>
                                      </p:cBhvr>
                                    </p:animEffect>
                                  </p:childTnLst>
                                </p:cTn>
                              </p:par>
                            </p:childTnLst>
                          </p:cTn>
                        </p:par>
                        <p:par>
                          <p:cTn id="133" fill="hold">
                            <p:stCondLst>
                              <p:cond delay="500"/>
                            </p:stCondLst>
                            <p:childTnLst>
                              <p:par>
                                <p:cTn id="134" presetID="9" presetClass="entr" presetSubtype="0" fill="hold" grpId="0" nodeType="afterEffect">
                                  <p:stCondLst>
                                    <p:cond delay="0"/>
                                  </p:stCondLst>
                                  <p:childTnLst>
                                    <p:set>
                                      <p:cBhvr>
                                        <p:cTn id="135" dur="1" fill="hold">
                                          <p:stCondLst>
                                            <p:cond delay="0"/>
                                          </p:stCondLst>
                                        </p:cTn>
                                        <p:tgtEl>
                                          <p:spTgt spid="570469"/>
                                        </p:tgtEl>
                                        <p:attrNameLst>
                                          <p:attrName>style.visibility</p:attrName>
                                        </p:attrNameLst>
                                      </p:cBhvr>
                                      <p:to>
                                        <p:strVal val="visible"/>
                                      </p:to>
                                    </p:set>
                                    <p:animEffect transition="in" filter="dissolve">
                                      <p:cBhvr>
                                        <p:cTn id="136" dur="500"/>
                                        <p:tgtEl>
                                          <p:spTgt spid="570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39" grpId="0" autoUpdateAnimBg="0"/>
      <p:bldP spid="570440" grpId="0" animBg="1"/>
      <p:bldP spid="570441" grpId="0" autoUpdateAnimBg="0"/>
      <p:bldP spid="570442" grpId="0" animBg="1"/>
      <p:bldP spid="570443" grpId="0" autoUpdateAnimBg="0"/>
      <p:bldP spid="570444" grpId="0" animBg="1"/>
      <p:bldP spid="570445" grpId="0" autoUpdateAnimBg="0"/>
      <p:bldP spid="570446" grpId="0" animBg="1"/>
      <p:bldP spid="570447" grpId="0" autoUpdateAnimBg="0"/>
      <p:bldP spid="570448" grpId="0" animBg="1"/>
      <p:bldP spid="570449" grpId="0" autoUpdateAnimBg="0"/>
      <p:bldP spid="570450" grpId="0" animBg="1"/>
      <p:bldP spid="570451" grpId="0" autoUpdateAnimBg="0"/>
      <p:bldP spid="570452" grpId="0" animBg="1"/>
      <p:bldP spid="570455" grpId="0" autoUpdateAnimBg="0"/>
      <p:bldP spid="570456" grpId="0" animBg="1"/>
      <p:bldP spid="570457" grpId="0" autoUpdateAnimBg="0"/>
      <p:bldP spid="570458" grpId="0" animBg="1"/>
      <p:bldP spid="570459" grpId="0" autoUpdateAnimBg="0"/>
      <p:bldP spid="570460" grpId="0" animBg="1"/>
      <p:bldP spid="570461" grpId="0" autoUpdateAnimBg="0"/>
      <p:bldP spid="570462" grpId="0" animBg="1"/>
      <p:bldP spid="570463" grpId="0" autoUpdateAnimBg="0"/>
      <p:bldP spid="570464" grpId="0" animBg="1"/>
      <p:bldP spid="570465" grpId="0" autoUpdateAnimBg="0"/>
      <p:bldP spid="570466" grpId="0" animBg="1"/>
      <p:bldP spid="570467" grpId="0" autoUpdateAnimBg="0"/>
      <p:bldP spid="570468" grpId="0" animBg="1"/>
      <p:bldP spid="570469" grpId="0" autoUpdateAnimBg="0"/>
      <p:bldP spid="5704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5"/>
          <p:cNvSpPr txBox="1">
            <a:spLocks noChangeArrowheads="1"/>
          </p:cNvSpPr>
          <p:nvPr/>
        </p:nvSpPr>
        <p:spPr bwMode="auto">
          <a:xfrm>
            <a:off x="865188" y="1052513"/>
            <a:ext cx="7129462" cy="579437"/>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solidFill>
                  <a:srgbClr val="333399"/>
                </a:solidFill>
                <a:latin typeface="+mn-lt"/>
                <a:ea typeface="华文楷体" panose="02010600040101010101" pitchFamily="2" charset="-122"/>
              </a:rPr>
              <a:t>属性文法</a:t>
            </a:r>
            <a:r>
              <a:rPr lang="zh-CN" altLang="en-US" sz="32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505876" name="Rectangle 20"/>
          <p:cNvSpPr>
            <a:spLocks noChangeArrowheads="1"/>
          </p:cNvSpPr>
          <p:nvPr/>
        </p:nvSpPr>
        <p:spPr bwMode="auto">
          <a:xfrm>
            <a:off x="1152525" y="1700213"/>
            <a:ext cx="6011863" cy="519112"/>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含继承属性的例子（开始符号</a:t>
            </a:r>
            <a:r>
              <a:rPr lang="en-US" altLang="zh-CN" sz="2800">
                <a:solidFill>
                  <a:srgbClr val="333399"/>
                </a:solidFill>
                <a:latin typeface="+mn-lt"/>
                <a:ea typeface="华文楷体" panose="02010600040101010101" pitchFamily="2" charset="-122"/>
                <a:sym typeface="Symbol" panose="05050102010706020507" pitchFamily="18" charset="2"/>
              </a:rPr>
              <a:t>S</a:t>
            </a:r>
            <a:r>
              <a:rPr lang="zh-CN" altLang="en-US" sz="2800" b="1" i="0">
                <a:solidFill>
                  <a:srgbClr val="333399"/>
                </a:solidFill>
                <a:latin typeface="+mn-lt"/>
                <a:ea typeface="华文楷体" panose="02010600040101010101" pitchFamily="2" charset="-122"/>
              </a:rPr>
              <a:t>）</a:t>
            </a:r>
            <a:endParaRPr lang="zh-CN" altLang="en-US" sz="2800" b="1" i="0">
              <a:solidFill>
                <a:srgbClr val="333399"/>
              </a:solidFill>
              <a:latin typeface="+mn-lt"/>
              <a:ea typeface="华文楷体" panose="02010600040101010101" pitchFamily="2" charset="-122"/>
            </a:endParaRPr>
          </a:p>
        </p:txBody>
      </p:sp>
      <p:sp>
        <p:nvSpPr>
          <p:cNvPr id="18436" name="Rectangle 21"/>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属性文法</a:t>
            </a:r>
            <a:endParaRPr lang="zh-CN" altLang="en-US" sz="4000" b="1" i="0">
              <a:ea typeface="华文行楷" panose="02010800040101010101" pitchFamily="2" charset="-122"/>
            </a:endParaRPr>
          </a:p>
        </p:txBody>
      </p:sp>
      <p:sp>
        <p:nvSpPr>
          <p:cNvPr id="18437" name="Text Box 26"/>
          <p:cNvSpPr txBox="1">
            <a:spLocks noChangeArrowheads="1"/>
          </p:cNvSpPr>
          <p:nvPr/>
        </p:nvSpPr>
        <p:spPr bwMode="auto">
          <a:xfrm>
            <a:off x="1258888" y="2349500"/>
            <a:ext cx="1873250" cy="3322638"/>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产生式</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S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ABC</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b</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C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C</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c</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C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505883" name="Text Box 27"/>
          <p:cNvSpPr txBox="1">
            <a:spLocks noChangeArrowheads="1"/>
          </p:cNvSpPr>
          <p:nvPr/>
        </p:nvSpPr>
        <p:spPr bwMode="auto">
          <a:xfrm>
            <a:off x="2987675" y="2349500"/>
            <a:ext cx="5905500" cy="3416320"/>
          </a:xfrm>
          <a:prstGeom prst="rect">
            <a:avLst/>
          </a:prstGeom>
          <a:noFill/>
          <a:ln w="9525">
            <a:noFill/>
            <a:miter lim="800000"/>
          </a:ln>
        </p:spPr>
        <p:txBody>
          <a:bodyPr>
            <a:spAutoFit/>
          </a:bodyPr>
          <a:lstStyle/>
          <a:p>
            <a:pPr algn="l">
              <a:buClrTx/>
            </a:pPr>
            <a:r>
              <a:rPr kumimoji="0" lang="en-US" altLang="zh-CN" b="1" i="0">
                <a:latin typeface="+mn-lt"/>
                <a:ea typeface="华文楷体" panose="02010600040101010101" pitchFamily="2" charset="-122"/>
                <a:sym typeface="Symbol" panose="05050102010706020507" pitchFamily="18" charset="2"/>
              </a:rPr>
              <a:t>                     </a:t>
            </a:r>
            <a:r>
              <a:rPr kumimoji="0" lang="zh-CN" altLang="en-US" b="1" i="0">
                <a:latin typeface="+mn-lt"/>
                <a:ea typeface="华文楷体" panose="02010600040101010101" pitchFamily="2" charset="-122"/>
                <a:sym typeface="Symbol" panose="05050102010706020507" pitchFamily="18" charset="2"/>
              </a:rPr>
              <a:t>语义动作</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pt-BR" altLang="zh-CN" sz="2000">
                <a:solidFill>
                  <a:srgbClr val="333399"/>
                </a:solidFill>
                <a:latin typeface="+mn-lt"/>
                <a:ea typeface="华文楷体" panose="02010600040101010101" pitchFamily="2" charset="-122"/>
                <a:sym typeface="Symbol" panose="05050102010706020507" pitchFamily="18" charset="2"/>
              </a:rPr>
              <a:t>B</a:t>
            </a:r>
            <a:r>
              <a:rPr lang="pt-BR" altLang="zh-CN" sz="2000" b="1">
                <a:solidFill>
                  <a:srgbClr val="333399"/>
                </a:solidFill>
                <a:latin typeface="+mn-lt"/>
                <a:ea typeface="华文楷体" panose="02010600040101010101" pitchFamily="2" charset="-122"/>
                <a:sym typeface="Symbol" panose="05050102010706020507" pitchFamily="18" charset="2"/>
              </a:rPr>
              <a:t>.</a:t>
            </a:r>
            <a:r>
              <a:rPr lang="pt-BR" altLang="zh-CN" sz="2000">
                <a:solidFill>
                  <a:srgbClr val="333399"/>
                </a:solidFill>
                <a:latin typeface="+mn-lt"/>
                <a:ea typeface="华文楷体" panose="02010600040101010101" pitchFamily="2" charset="-122"/>
                <a:sym typeface="Symbol" panose="05050102010706020507" pitchFamily="18" charset="2"/>
              </a:rPr>
              <a:t>in</a:t>
            </a:r>
            <a:r>
              <a:rPr lang="pt-BR" altLang="zh-CN" sz="2000" b="1">
                <a:solidFill>
                  <a:srgbClr val="333399"/>
                </a:solidFill>
                <a:latin typeface="+mn-lt"/>
                <a:ea typeface="华文楷体" panose="02010600040101010101" pitchFamily="2" charset="-122"/>
                <a:sym typeface="Symbol" panose="05050102010706020507" pitchFamily="18" charset="2"/>
              </a:rPr>
              <a:t>_</a:t>
            </a:r>
            <a:r>
              <a:rPr lang="pt-BR" altLang="zh-CN" sz="2000">
                <a:solidFill>
                  <a:srgbClr val="333399"/>
                </a:solidFill>
                <a:latin typeface="+mn-lt"/>
                <a:ea typeface="华文楷体" panose="02010600040101010101" pitchFamily="2" charset="-122"/>
                <a:sym typeface="Symbol" panose="05050102010706020507" pitchFamily="18" charset="2"/>
              </a:rPr>
              <a:t>num := A </a:t>
            </a:r>
            <a:r>
              <a:rPr lang="pt-BR" altLang="zh-CN" sz="2000" b="1">
                <a:solidFill>
                  <a:srgbClr val="333399"/>
                </a:solidFill>
                <a:latin typeface="+mn-lt"/>
                <a:ea typeface="华文楷体" panose="02010600040101010101" pitchFamily="2" charset="-122"/>
                <a:sym typeface="Symbol" panose="05050102010706020507" pitchFamily="18" charset="2"/>
              </a:rPr>
              <a:t>.</a:t>
            </a:r>
            <a:r>
              <a:rPr lang="pt-BR" altLang="zh-CN" sz="2000">
                <a:solidFill>
                  <a:srgbClr val="333399"/>
                </a:solidFill>
                <a:latin typeface="+mn-lt"/>
                <a:ea typeface="华文楷体" panose="02010600040101010101" pitchFamily="2" charset="-122"/>
                <a:sym typeface="Symbol" panose="05050102010706020507" pitchFamily="18" charset="2"/>
              </a:rPr>
              <a:t>num; C</a:t>
            </a:r>
            <a:r>
              <a:rPr lang="pt-BR" altLang="zh-CN" sz="2000" b="1">
                <a:solidFill>
                  <a:srgbClr val="333399"/>
                </a:solidFill>
                <a:latin typeface="+mn-lt"/>
                <a:ea typeface="华文楷体" panose="02010600040101010101" pitchFamily="2" charset="-122"/>
                <a:sym typeface="Symbol" panose="05050102010706020507" pitchFamily="18" charset="2"/>
              </a:rPr>
              <a:t>.</a:t>
            </a:r>
            <a:r>
              <a:rPr lang="pt-BR" altLang="zh-CN" sz="2000">
                <a:solidFill>
                  <a:srgbClr val="333399"/>
                </a:solidFill>
                <a:latin typeface="+mn-lt"/>
                <a:ea typeface="华文楷体" panose="02010600040101010101" pitchFamily="2" charset="-122"/>
                <a:sym typeface="Symbol" panose="05050102010706020507" pitchFamily="18" charset="2"/>
              </a:rPr>
              <a:t>in</a:t>
            </a:r>
            <a:r>
              <a:rPr lang="pt-BR" altLang="zh-CN" sz="2000" b="1">
                <a:solidFill>
                  <a:srgbClr val="333399"/>
                </a:solidFill>
                <a:latin typeface="+mn-lt"/>
                <a:ea typeface="华文楷体" panose="02010600040101010101" pitchFamily="2" charset="-122"/>
                <a:sym typeface="Symbol" panose="05050102010706020507" pitchFamily="18" charset="2"/>
              </a:rPr>
              <a:t>_</a:t>
            </a:r>
            <a:r>
              <a:rPr lang="pt-BR" altLang="zh-CN" sz="2000">
                <a:solidFill>
                  <a:srgbClr val="333399"/>
                </a:solidFill>
                <a:latin typeface="+mn-lt"/>
                <a:ea typeface="华文楷体" panose="02010600040101010101" pitchFamily="2" charset="-122"/>
                <a:sym typeface="Symbol" panose="05050102010706020507" pitchFamily="18" charset="2"/>
              </a:rPr>
              <a:t>num := A </a:t>
            </a:r>
            <a:r>
              <a:rPr lang="pt-BR" altLang="zh-CN" sz="2000" b="1">
                <a:solidFill>
                  <a:srgbClr val="333399"/>
                </a:solidFill>
                <a:latin typeface="+mn-lt"/>
                <a:ea typeface="华文楷体" panose="02010600040101010101" pitchFamily="2" charset="-122"/>
                <a:sym typeface="Symbol" panose="05050102010706020507" pitchFamily="18" charset="2"/>
              </a:rPr>
              <a:t>.</a:t>
            </a:r>
            <a:r>
              <a:rPr lang="pt-BR" altLang="zh-CN" sz="2000">
                <a:solidFill>
                  <a:srgbClr val="333399"/>
                </a:solidFill>
                <a:latin typeface="+mn-lt"/>
                <a:ea typeface="华文楷体" panose="02010600040101010101" pitchFamily="2" charset="-122"/>
                <a:sym typeface="Symbol" panose="05050102010706020507" pitchFamily="18" charset="2"/>
              </a:rPr>
              <a:t>num;</a:t>
            </a:r>
            <a:endParaRPr lang="pt-BR"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pt-BR" altLang="zh-CN">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if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num=0</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and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num=0</a:t>
            </a:r>
            <a:r>
              <a:rPr lang="en-US" altLang="zh-CN" sz="2000" i="0">
                <a:solidFill>
                  <a:srgbClr val="333399"/>
                </a:solidFill>
                <a:latin typeface="+mn-lt"/>
                <a:ea typeface="华文楷体" panose="02010600040101010101" pitchFamily="2" charset="-122"/>
              </a:rPr>
              <a:t>) </a:t>
            </a:r>
            <a:endParaRPr lang="en-US" altLang="zh-CN" sz="2000" i="0">
              <a:solidFill>
                <a:srgbClr val="333399"/>
              </a:solidFill>
              <a:latin typeface="+mn-lt"/>
              <a:ea typeface="华文楷体" panose="02010600040101010101" pitchFamily="2" charset="-122"/>
            </a:endParaRPr>
          </a:p>
          <a:p>
            <a:pPr algn="l">
              <a:buClrTx/>
            </a:pPr>
            <a:r>
              <a:rPr lang="en-US" altLang="zh-CN" sz="2000" i="0">
                <a:solidFill>
                  <a:srgbClr val="333399"/>
                </a:solidFill>
                <a:latin typeface="+mn-lt"/>
                <a:ea typeface="华文楷体" panose="02010600040101010101" pitchFamily="2" charset="-122"/>
              </a:rPr>
              <a:t> then  </a:t>
            </a:r>
            <a:r>
              <a:rPr lang="en-US" altLang="zh-CN" sz="2000">
                <a:solidFill>
                  <a:srgbClr val="333399"/>
                </a:solidFill>
                <a:latin typeface="+mn-lt"/>
                <a:ea typeface="华文楷体" panose="02010600040101010101" pitchFamily="2" charset="-122"/>
              </a:rPr>
              <a:t>print(</a:t>
            </a:r>
            <a:r>
              <a:rPr lang="pt-BR" altLang="zh-CN" sz="2000">
                <a:solidFill>
                  <a:srgbClr val="333399"/>
                </a:solidFill>
                <a:latin typeface="+mn-lt"/>
                <a:ea typeface="华文楷体" panose="02010600040101010101" pitchFamily="2" charset="-122"/>
              </a:rPr>
              <a:t>“Accepted!” </a:t>
            </a:r>
            <a:r>
              <a:rPr lang="en-US" altLang="zh-CN" sz="2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rPr>
              <a:t>else </a:t>
            </a:r>
            <a:r>
              <a:rPr lang="en-US" altLang="zh-CN" sz="2000">
                <a:solidFill>
                  <a:srgbClr val="333399"/>
                </a:solidFill>
                <a:latin typeface="+mn-lt"/>
                <a:ea typeface="华文楷体" panose="02010600040101010101" pitchFamily="2" charset="-122"/>
              </a:rPr>
              <a:t>print(</a:t>
            </a:r>
            <a:r>
              <a:rPr lang="pt-BR" altLang="zh-CN" sz="2000">
                <a:solidFill>
                  <a:srgbClr val="333399"/>
                </a:solidFill>
                <a:latin typeface="+mn-lt"/>
                <a:ea typeface="华文楷体" panose="02010600040101010101" pitchFamily="2" charset="-122"/>
              </a:rPr>
              <a:t>“Refused!” </a:t>
            </a:r>
            <a:r>
              <a:rPr lang="en-US" altLang="zh-CN" sz="2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kumimoji="0"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A</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+ 1</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A</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0</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in_</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in_num</a:t>
            </a:r>
            <a:r>
              <a:rPr lang="en-US" altLang="zh-CN" sz="2000">
                <a:solidFill>
                  <a:srgbClr val="333399"/>
                </a:solidFill>
                <a:latin typeface="+mn-lt"/>
                <a:ea typeface="华文楷体" panose="02010600040101010101" pitchFamily="2" charset="-122"/>
                <a:sym typeface="Symbol" panose="05050102010706020507" pitchFamily="18" charset="2"/>
              </a:rPr>
              <a:t>; 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num-1</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in_</a:t>
            </a:r>
            <a:r>
              <a:rPr lang="en-US" altLang="zh-CN" sz="2000">
                <a:solidFill>
                  <a:srgbClr val="333399"/>
                </a:solidFill>
                <a:latin typeface="+mn-lt"/>
                <a:ea typeface="华文楷体" panose="02010600040101010101" pitchFamily="2" charset="-122"/>
              </a:rPr>
              <a:t>num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C</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in_num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in_num</a:t>
            </a:r>
            <a:r>
              <a:rPr lang="en-US" altLang="zh-CN" sz="2000">
                <a:solidFill>
                  <a:srgbClr val="333399"/>
                </a:solidFill>
                <a:latin typeface="+mn-lt"/>
                <a:ea typeface="华文楷体" panose="02010600040101010101" pitchFamily="2" charset="-122"/>
                <a:sym typeface="Symbol" panose="05050102010706020507" pitchFamily="18" charset="2"/>
              </a:rPr>
              <a:t>; C</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C</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num-1</a:t>
            </a:r>
            <a:r>
              <a:rPr lang="en-US" altLang="zh-CN" sz="2000">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C</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in_</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p:txBody>
      </p:sp>
      <p:sp>
        <p:nvSpPr>
          <p:cNvPr id="505884" name="Rectangle 28"/>
          <p:cNvSpPr>
            <a:spLocks noChangeArrowheads="1"/>
          </p:cNvSpPr>
          <p:nvPr/>
        </p:nvSpPr>
        <p:spPr bwMode="auto">
          <a:xfrm>
            <a:off x="1187450" y="5805488"/>
            <a:ext cx="7632700" cy="830997"/>
          </a:xfrm>
          <a:prstGeom prst="rect">
            <a:avLst/>
          </a:prstGeom>
          <a:noFill/>
          <a:ln w="9525" algn="ctr">
            <a:noFill/>
            <a:miter lim="800000"/>
          </a:ln>
        </p:spPr>
        <p:txBody>
          <a:bodyPr>
            <a:spAutoFit/>
          </a:bodyPr>
          <a:lstStyle/>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其中</a:t>
            </a:r>
            <a:r>
              <a:rPr lang="zh-CN" altLang="pt-BR" b="1" i="0">
                <a:solidFill>
                  <a:srgbClr val="333399"/>
                </a:solidFill>
                <a:latin typeface="+mn-lt"/>
                <a:ea typeface="华文楷体" panose="02010600040101010101" pitchFamily="2" charset="-122"/>
              </a:rPr>
              <a:t>，</a:t>
            </a:r>
            <a:r>
              <a:rPr lang="pt-BR" altLang="zh-CN" sz="2000">
                <a:solidFill>
                  <a:srgbClr val="333399"/>
                </a:solidFill>
                <a:latin typeface="+mn-lt"/>
                <a:ea typeface="华文楷体" panose="02010600040101010101" pitchFamily="2" charset="-122"/>
                <a:sym typeface="Symbol" panose="05050102010706020507" pitchFamily="18" charset="2"/>
              </a:rPr>
              <a:t>A </a:t>
            </a:r>
            <a:r>
              <a:rPr lang="pt-BR" altLang="zh-CN" sz="2000" b="1">
                <a:solidFill>
                  <a:srgbClr val="333399"/>
                </a:solidFill>
                <a:latin typeface="+mn-lt"/>
                <a:ea typeface="华文楷体" panose="02010600040101010101" pitchFamily="2" charset="-122"/>
                <a:sym typeface="Symbol" panose="05050102010706020507" pitchFamily="18" charset="2"/>
              </a:rPr>
              <a:t>.</a:t>
            </a:r>
            <a:r>
              <a:rPr lang="pt-BR" altLang="zh-CN" sz="2000">
                <a:solidFill>
                  <a:srgbClr val="333399"/>
                </a:solidFill>
                <a:latin typeface="+mn-lt"/>
                <a:ea typeface="华文楷体" panose="02010600040101010101" pitchFamily="2" charset="-122"/>
                <a:sym typeface="Symbol" panose="05050102010706020507" pitchFamily="18" charset="2"/>
              </a:rPr>
              <a:t>num</a:t>
            </a:r>
            <a:r>
              <a:rPr lang="zh-CN" altLang="pt-BR" sz="2000" b="1"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num</a:t>
            </a:r>
            <a:r>
              <a:rPr lang="pt-BR" altLang="zh-CN" b="1" i="0">
                <a:solidFill>
                  <a:srgbClr val="333399"/>
                </a:solidFill>
                <a:latin typeface="+mn-lt"/>
                <a:ea typeface="华文楷体" panose="02010600040101010101" pitchFamily="2" charset="-122"/>
              </a:rPr>
              <a:t> </a:t>
            </a:r>
            <a:r>
              <a:rPr lang="zh-CN" altLang="pt-BR" b="1" i="0">
                <a:solidFill>
                  <a:srgbClr val="333399"/>
                </a:solidFill>
                <a:latin typeface="+mn-lt"/>
                <a:ea typeface="华文楷体" panose="02010600040101010101" pitchFamily="2" charset="-122"/>
              </a:rPr>
              <a:t>和</a:t>
            </a:r>
            <a:r>
              <a:rPr lang="zh-CN" altLang="pt-BR" sz="2000" b="1"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rPr>
              <a:t>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pt-BR" altLang="zh-CN" sz="2000" b="1" i="0">
                <a:solidFill>
                  <a:srgbClr val="333399"/>
                </a:solidFill>
                <a:latin typeface="+mn-lt"/>
                <a:ea typeface="华文楷体" panose="02010600040101010101" pitchFamily="2" charset="-122"/>
              </a:rPr>
              <a:t> </a:t>
            </a:r>
            <a:r>
              <a:rPr lang="zh-CN" altLang="pt-BR" b="1" i="0">
                <a:solidFill>
                  <a:srgbClr val="333399"/>
                </a:solidFill>
                <a:latin typeface="+mn-lt"/>
                <a:ea typeface="华文楷体" panose="02010600040101010101" pitchFamily="2" charset="-122"/>
              </a:rPr>
              <a:t>是综合属性值，而 </a:t>
            </a:r>
            <a:r>
              <a:rPr lang="pt-BR" altLang="zh-CN" sz="2000">
                <a:solidFill>
                  <a:srgbClr val="333399"/>
                </a:solidFill>
                <a:latin typeface="+mn-lt"/>
                <a:ea typeface="华文楷体" panose="02010600040101010101" pitchFamily="2" charset="-122"/>
                <a:sym typeface="Symbol" panose="05050102010706020507" pitchFamily="18" charset="2"/>
              </a:rPr>
              <a:t>B</a:t>
            </a:r>
            <a:r>
              <a:rPr lang="pt-BR" altLang="zh-CN" sz="2000" b="1">
                <a:solidFill>
                  <a:srgbClr val="333399"/>
                </a:solidFill>
                <a:latin typeface="+mn-lt"/>
                <a:ea typeface="华文楷体" panose="02010600040101010101" pitchFamily="2" charset="-122"/>
                <a:sym typeface="Symbol" panose="05050102010706020507" pitchFamily="18" charset="2"/>
              </a:rPr>
              <a:t>.</a:t>
            </a:r>
            <a:r>
              <a:rPr lang="pt-BR" altLang="zh-CN" sz="2000">
                <a:solidFill>
                  <a:srgbClr val="333399"/>
                </a:solidFill>
                <a:latin typeface="+mn-lt"/>
                <a:ea typeface="华文楷体" panose="02010600040101010101" pitchFamily="2" charset="-122"/>
                <a:sym typeface="Symbol" panose="05050102010706020507" pitchFamily="18" charset="2"/>
              </a:rPr>
              <a:t>in</a:t>
            </a:r>
            <a:r>
              <a:rPr lang="pt-BR" altLang="zh-CN" sz="2000" b="1">
                <a:solidFill>
                  <a:srgbClr val="333399"/>
                </a:solidFill>
                <a:latin typeface="+mn-lt"/>
                <a:ea typeface="华文楷体" panose="02010600040101010101" pitchFamily="2" charset="-122"/>
                <a:sym typeface="Symbol" panose="05050102010706020507" pitchFamily="18" charset="2"/>
              </a:rPr>
              <a:t>_</a:t>
            </a:r>
            <a:r>
              <a:rPr lang="pt-BR" altLang="zh-CN" sz="2000">
                <a:solidFill>
                  <a:srgbClr val="333399"/>
                </a:solidFill>
                <a:latin typeface="+mn-lt"/>
                <a:ea typeface="华文楷体" panose="02010600040101010101" pitchFamily="2" charset="-122"/>
                <a:sym typeface="Symbol" panose="05050102010706020507" pitchFamily="18" charset="2"/>
              </a:rPr>
              <a:t>num</a:t>
            </a:r>
            <a:r>
              <a:rPr lang="pt-BR" altLang="zh-CN">
                <a:solidFill>
                  <a:srgbClr val="333399"/>
                </a:solidFill>
                <a:latin typeface="+mn-lt"/>
                <a:ea typeface="华文楷体" panose="02010600040101010101" pitchFamily="2" charset="-122"/>
                <a:sym typeface="Symbol" panose="05050102010706020507" pitchFamily="18" charset="2"/>
              </a:rPr>
              <a:t> </a:t>
            </a:r>
            <a:r>
              <a:rPr lang="zh-CN" altLang="pt-BR" b="1" i="0">
                <a:solidFill>
                  <a:srgbClr val="333399"/>
                </a:solidFill>
                <a:latin typeface="+mn-lt"/>
                <a:ea typeface="华文楷体" panose="02010600040101010101" pitchFamily="2" charset="-122"/>
              </a:rPr>
              <a:t>和 </a:t>
            </a:r>
            <a:r>
              <a:rPr lang="pt-BR" altLang="zh-CN" sz="2000">
                <a:solidFill>
                  <a:srgbClr val="333399"/>
                </a:solidFill>
                <a:latin typeface="+mn-lt"/>
                <a:ea typeface="华文楷体" panose="02010600040101010101" pitchFamily="2" charset="-122"/>
                <a:sym typeface="Symbol" panose="05050102010706020507" pitchFamily="18" charset="2"/>
              </a:rPr>
              <a:t>C</a:t>
            </a:r>
            <a:r>
              <a:rPr lang="pt-BR" altLang="zh-CN" sz="2000" b="1">
                <a:solidFill>
                  <a:srgbClr val="333399"/>
                </a:solidFill>
                <a:latin typeface="+mn-lt"/>
                <a:ea typeface="华文楷体" panose="02010600040101010101" pitchFamily="2" charset="-122"/>
                <a:sym typeface="Symbol" panose="05050102010706020507" pitchFamily="18" charset="2"/>
              </a:rPr>
              <a:t>.</a:t>
            </a:r>
            <a:r>
              <a:rPr lang="pt-BR" altLang="zh-CN" sz="2000">
                <a:solidFill>
                  <a:srgbClr val="333399"/>
                </a:solidFill>
                <a:latin typeface="+mn-lt"/>
                <a:ea typeface="华文楷体" panose="02010600040101010101" pitchFamily="2" charset="-122"/>
                <a:sym typeface="Symbol" panose="05050102010706020507" pitchFamily="18" charset="2"/>
              </a:rPr>
              <a:t>in</a:t>
            </a:r>
            <a:r>
              <a:rPr lang="pt-BR" altLang="zh-CN" sz="2000" b="1">
                <a:solidFill>
                  <a:srgbClr val="333399"/>
                </a:solidFill>
                <a:latin typeface="+mn-lt"/>
                <a:ea typeface="华文楷体" panose="02010600040101010101" pitchFamily="2" charset="-122"/>
                <a:sym typeface="Symbol" panose="05050102010706020507" pitchFamily="18" charset="2"/>
              </a:rPr>
              <a:t>_</a:t>
            </a:r>
            <a:r>
              <a:rPr lang="pt-BR" altLang="zh-CN" sz="2000">
                <a:solidFill>
                  <a:srgbClr val="333399"/>
                </a:solidFill>
                <a:latin typeface="+mn-lt"/>
                <a:ea typeface="华文楷体" panose="02010600040101010101" pitchFamily="2" charset="-122"/>
                <a:sym typeface="Symbol" panose="05050102010706020507" pitchFamily="18" charset="2"/>
              </a:rPr>
              <a:t>num </a:t>
            </a:r>
            <a:r>
              <a:rPr lang="zh-CN" altLang="pt-BR" b="1" i="0">
                <a:solidFill>
                  <a:srgbClr val="333399"/>
                </a:solidFill>
                <a:latin typeface="+mn-lt"/>
                <a:ea typeface="华文楷体" panose="02010600040101010101" pitchFamily="2" charset="-122"/>
              </a:rPr>
              <a:t>是继承属性值 </a:t>
            </a:r>
            <a:endParaRPr lang="zh-CN" altLang="en-US" b="1" i="0">
              <a:solidFill>
                <a:srgbClr val="333399"/>
              </a:solidFill>
              <a:latin typeface="+mn-lt"/>
              <a:ea typeface="华文楷体" panose="02010600040101010101" pitchFamily="2" charset="-122"/>
            </a:endParaRPr>
          </a:p>
        </p:txBody>
      </p:sp>
      <p:sp>
        <p:nvSpPr>
          <p:cNvPr id="18440"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8441"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8442"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8443"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Effect transition="in" filter="slide(fromBottom)">
                                      <p:cBhvr>
                                        <p:cTn id="7" dur="500"/>
                                        <p:tgtEl>
                                          <p:spTgt spid="5058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05883"/>
                                        </p:tgtEl>
                                        <p:attrNameLst>
                                          <p:attrName>style.visibility</p:attrName>
                                        </p:attrNameLst>
                                      </p:cBhvr>
                                      <p:to>
                                        <p:strVal val="visible"/>
                                      </p:to>
                                    </p:set>
                                    <p:animEffect transition="in" filter="slide(fromBottom)">
                                      <p:cBhvr>
                                        <p:cTn id="12" dur="500"/>
                                        <p:tgtEl>
                                          <p:spTgt spid="50588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05884"/>
                                        </p:tgtEl>
                                        <p:attrNameLst>
                                          <p:attrName>style.visibility</p:attrName>
                                        </p:attrNameLst>
                                      </p:cBhvr>
                                      <p:to>
                                        <p:strVal val="visible"/>
                                      </p:to>
                                    </p:set>
                                    <p:animEffect transition="in" filter="slide(fromBottom)">
                                      <p:cBhvr>
                                        <p:cTn id="17" dur="500"/>
                                        <p:tgtEl>
                                          <p:spTgt spid="505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76" grpId="0"/>
      <p:bldP spid="505883" grpId="0"/>
      <p:bldP spid="5058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80"/>
          <p:cNvSpPr txBox="1">
            <a:spLocks noChangeArrowheads="1"/>
          </p:cNvSpPr>
          <p:nvPr/>
        </p:nvSpPr>
        <p:spPr bwMode="auto">
          <a:xfrm>
            <a:off x="395288" y="1120775"/>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继承属性代表自上而下传递的信息</a:t>
            </a:r>
            <a:endParaRPr lang="zh-CN" altLang="en-US" sz="3200" b="1" i="0">
              <a:latin typeface="+mn-lt"/>
              <a:ea typeface="华文楷体" panose="02010600040101010101" pitchFamily="2" charset="-122"/>
            </a:endParaRPr>
          </a:p>
        </p:txBody>
      </p:sp>
      <p:sp>
        <p:nvSpPr>
          <p:cNvPr id="1028" name="Rectangle 85"/>
          <p:cNvSpPr>
            <a:spLocks noChangeArrowheads="1"/>
          </p:cNvSpPr>
          <p:nvPr/>
        </p:nvSpPr>
        <p:spPr bwMode="auto">
          <a:xfrm>
            <a:off x="755650" y="1866900"/>
            <a:ext cx="7561263" cy="156966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接上页的例子，对输入串 </a:t>
            </a:r>
            <a:r>
              <a:rPr lang="en-US" altLang="zh-CN" b="1">
                <a:solidFill>
                  <a:srgbClr val="990099"/>
                </a:solidFill>
                <a:latin typeface="+mn-lt"/>
                <a:ea typeface="华文楷体" panose="02010600040101010101" pitchFamily="2" charset="-122"/>
              </a:rPr>
              <a:t>aabbcc</a:t>
            </a:r>
            <a:r>
              <a:rPr lang="en-US" altLang="zh-CN" b="1" i="0">
                <a:solidFill>
                  <a:srgbClr val="9900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的分析树进行遍</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历，自下而上执行综合属性相应的语义动作，自上</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而下执行继承属性相应的语义动作，可以得到所有</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属性值的一个求值过程</a:t>
            </a:r>
            <a:endParaRPr lang="zh-CN" altLang="en-US" b="1" i="0">
              <a:solidFill>
                <a:srgbClr val="333399"/>
              </a:solidFill>
              <a:latin typeface="+mn-lt"/>
              <a:ea typeface="华文楷体" panose="02010600040101010101" pitchFamily="2" charset="-122"/>
            </a:endParaRPr>
          </a:p>
        </p:txBody>
      </p:sp>
      <p:sp>
        <p:nvSpPr>
          <p:cNvPr id="1029" name="Rectangle 86"/>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属性文法</a:t>
            </a:r>
            <a:endParaRPr lang="zh-CN" altLang="en-US" sz="4000" b="1" i="0">
              <a:ea typeface="华文行楷" panose="02010800040101010101" pitchFamily="2" charset="-122"/>
            </a:endParaRPr>
          </a:p>
        </p:txBody>
      </p:sp>
      <p:sp>
        <p:nvSpPr>
          <p:cNvPr id="1030" name="AutoShape 8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31" name="AutoShape 8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32" name="AutoShape 8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33" name="AutoShape 8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graphicFrame>
        <p:nvGraphicFramePr>
          <p:cNvPr id="1026" name="Object 179"/>
          <p:cNvGraphicFramePr>
            <a:graphicFrameLocks noChangeAspect="1"/>
          </p:cNvGraphicFramePr>
          <p:nvPr/>
        </p:nvGraphicFramePr>
        <p:xfrm>
          <a:off x="755650" y="3575050"/>
          <a:ext cx="7704138" cy="2806700"/>
        </p:xfrm>
        <a:graphic>
          <a:graphicData uri="http://schemas.openxmlformats.org/presentationml/2006/ole">
            <mc:AlternateContent xmlns:mc="http://schemas.openxmlformats.org/markup-compatibility/2006">
              <mc:Choice xmlns:v="urn:schemas-microsoft-com:vml" Requires="v">
                <p:oleObj spid="_x0000_s1047" name="Visio" r:id="rId1" imgW="5994400" imgH="2190115" progId="Visio.Drawing.11">
                  <p:embed/>
                </p:oleObj>
              </mc:Choice>
              <mc:Fallback>
                <p:oleObj name="Visio" r:id="rId1" imgW="5994400" imgH="2190115" progId="Visio.Drawing.11">
                  <p:embed/>
                  <p:pic>
                    <p:nvPicPr>
                      <p:cNvPr id="0" name="Object 1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575050"/>
                        <a:ext cx="7704138"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4"/>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属性文法</a:t>
            </a:r>
            <a:endParaRPr lang="zh-CN" altLang="en-US" sz="4000" b="1" i="0">
              <a:ea typeface="华文行楷" panose="02010800040101010101" pitchFamily="2" charset="-122"/>
            </a:endParaRPr>
          </a:p>
        </p:txBody>
      </p:sp>
      <p:sp>
        <p:nvSpPr>
          <p:cNvPr id="19459" name="Text Box 15"/>
          <p:cNvSpPr txBox="1">
            <a:spLocks noChangeArrowheads="1"/>
          </p:cNvSpPr>
          <p:nvPr/>
        </p:nvSpPr>
        <p:spPr bwMode="auto">
          <a:xfrm>
            <a:off x="395288" y="1125538"/>
            <a:ext cx="7129462" cy="579437"/>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solidFill>
                  <a:srgbClr val="333399"/>
                </a:solidFill>
                <a:latin typeface="+mn-lt"/>
                <a:ea typeface="华文楷体" panose="02010600040101010101" pitchFamily="2" charset="-122"/>
              </a:rPr>
              <a:t>属性文法</a:t>
            </a:r>
            <a:r>
              <a:rPr lang="zh-CN" altLang="en-US" sz="32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19460" name="AutoShape 16">
            <a:hlinkClick r:id="rId1"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9461"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9462"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9463"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9464" name="Rectangle 20"/>
          <p:cNvSpPr>
            <a:spLocks noChangeArrowheads="1"/>
          </p:cNvSpPr>
          <p:nvPr/>
        </p:nvSpPr>
        <p:spPr bwMode="auto">
          <a:xfrm>
            <a:off x="682625" y="1819275"/>
            <a:ext cx="7451725"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更复杂的例子（开始符号</a:t>
            </a:r>
            <a:r>
              <a:rPr lang="en-US" altLang="zh-CN">
                <a:solidFill>
                  <a:srgbClr val="333399"/>
                </a:solidFill>
                <a:latin typeface="+mn-lt"/>
                <a:ea typeface="华文楷体" panose="02010600040101010101" pitchFamily="2" charset="-122"/>
                <a:sym typeface="Symbol" panose="05050102010706020507" pitchFamily="18" charset="2"/>
              </a:rPr>
              <a:t>N</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19465" name="Text Box 21"/>
          <p:cNvSpPr txBox="1">
            <a:spLocks noChangeArrowheads="1"/>
          </p:cNvSpPr>
          <p:nvPr/>
        </p:nvSpPr>
        <p:spPr bwMode="auto">
          <a:xfrm>
            <a:off x="1042988" y="2355850"/>
            <a:ext cx="1728787" cy="2651125"/>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产生式</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1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N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2</a:t>
            </a:r>
            <a:endParaRPr lang="en-US" altLang="zh-CN" sz="2000" i="0" baseline="-25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B</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kumimoji="0" lang="en-US" altLang="zh-CN" sz="10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0</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1</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19466" name="Text Box 22"/>
          <p:cNvSpPr txBox="1">
            <a:spLocks noChangeArrowheads="1"/>
          </p:cNvSpPr>
          <p:nvPr/>
        </p:nvSpPr>
        <p:spPr bwMode="auto">
          <a:xfrm>
            <a:off x="2771775" y="2349500"/>
            <a:ext cx="6192838" cy="2708434"/>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语义动作</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1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N</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2</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:=1;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2</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1" baseline="30000">
                <a:solidFill>
                  <a:srgbClr val="333399"/>
                </a:solidFill>
                <a:latin typeface="+mn-lt"/>
                <a:ea typeface="华文楷体" panose="02010600040101010101" pitchFamily="2" charset="-122"/>
                <a:sym typeface="Symbol" panose="05050102010706020507" pitchFamily="18" charset="2"/>
              </a:rPr>
              <a:t>S</a:t>
            </a:r>
            <a:r>
              <a:rPr lang="en-US" altLang="zh-CN" sz="1400" b="1" i="0" baseline="30000">
                <a:solidFill>
                  <a:srgbClr val="333399"/>
                </a:solidFill>
                <a:latin typeface="+mn-lt"/>
                <a:ea typeface="华文楷体" panose="02010600040101010101" pitchFamily="2" charset="-122"/>
                <a:sym typeface="Symbol" panose="05050102010706020507" pitchFamily="18" charset="2"/>
              </a:rPr>
              <a:t>2</a:t>
            </a:r>
            <a:r>
              <a:rPr lang="en-US" altLang="zh-CN" sz="2000" b="1" i="0" baseline="30000">
                <a:solidFill>
                  <a:srgbClr val="333399"/>
                </a:solidFill>
                <a:latin typeface="+mn-lt"/>
                <a:ea typeface="华文楷体" panose="02010600040101010101" pitchFamily="2" charset="-122"/>
                <a:sym typeface="Symbol" panose="05050102010706020507" pitchFamily="18" charset="2"/>
              </a:rPr>
              <a:t>.</a:t>
            </a:r>
            <a:r>
              <a:rPr lang="en-US" altLang="zh-CN" sz="2000" b="1" baseline="30000">
                <a:solidFill>
                  <a:srgbClr val="333399"/>
                </a:solidFill>
                <a:latin typeface="+mn-lt"/>
                <a:ea typeface="华文楷体" panose="02010600040101010101" pitchFamily="2" charset="-122"/>
              </a:rPr>
              <a:t>l</a:t>
            </a:r>
            <a:r>
              <a:rPr lang="en-US" altLang="zh-CN" sz="2000" i="0" baseline="30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endParaRPr kumimoji="0" lang="en-US" altLang="zh-CN" sz="9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rPr>
              <a:t>:= 2</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l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l </a:t>
            </a:r>
            <a:r>
              <a:rPr lang="en-US" altLang="zh-CN" sz="2000" i="0">
                <a:solidFill>
                  <a:srgbClr val="333399"/>
                </a:solidFill>
                <a:latin typeface="+mn-lt"/>
                <a:ea typeface="华文楷体" panose="02010600040101010101" pitchFamily="2" charset="-122"/>
              </a:rPr>
              <a:t>+1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9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l </a:t>
            </a:r>
            <a:r>
              <a:rPr lang="en-US" altLang="zh-CN" sz="2000" i="0">
                <a:solidFill>
                  <a:srgbClr val="333399"/>
                </a:solidFill>
                <a:latin typeface="+mn-lt"/>
                <a:ea typeface="华文楷体" panose="02010600040101010101" pitchFamily="2" charset="-122"/>
              </a:rPr>
              <a:t>:= 1 ;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9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9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p:txBody>
      </p:sp>
      <p:sp>
        <p:nvSpPr>
          <p:cNvPr id="522263" name="Rectangle 23"/>
          <p:cNvSpPr>
            <a:spLocks noChangeArrowheads="1"/>
          </p:cNvSpPr>
          <p:nvPr/>
        </p:nvSpPr>
        <p:spPr bwMode="auto">
          <a:xfrm>
            <a:off x="1042988" y="5157788"/>
            <a:ext cx="7921625" cy="1354217"/>
          </a:xfrm>
          <a:prstGeom prst="rect">
            <a:avLst/>
          </a:prstGeom>
          <a:noFill/>
          <a:ln w="9525">
            <a:noFill/>
            <a:miter lim="800000"/>
          </a:ln>
        </p:spPr>
        <p:txBody>
          <a:bodyPr>
            <a:spAutoFit/>
          </a:bodyPr>
          <a:lstStyle/>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该属性文法可用于将二进制无符号小数转化为十进制小数</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请思考：</a:t>
            </a:r>
            <a:r>
              <a:rPr lang="zh-CN" altLang="en-US" b="1" i="0">
                <a:latin typeface="+mn-lt"/>
                <a:ea typeface="华文楷体" panose="02010600040101010101" pitchFamily="2" charset="-122"/>
              </a:rPr>
              <a:t>语义动作中涉及的属性应该如何计算？</a:t>
            </a:r>
            <a:endParaRPr lang="zh-CN" altLang="en-US" b="1" i="0">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（参见下小节讨论）</a:t>
            </a:r>
            <a:endParaRPr lang="zh-CN" altLang="en-US" b="1" i="0">
              <a:solidFill>
                <a:srgbClr val="333399"/>
              </a:solidFill>
              <a:latin typeface="+mn-lt"/>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22263">
                                            <p:txEl>
                                              <p:pRg st="2" end="2"/>
                                            </p:txEl>
                                          </p:spTgt>
                                        </p:tgtEl>
                                        <p:attrNameLst>
                                          <p:attrName>style.visibility</p:attrName>
                                        </p:attrNameLst>
                                      </p:cBhvr>
                                      <p:to>
                                        <p:strVal val="visible"/>
                                      </p:to>
                                    </p:set>
                                    <p:animEffect transition="in" filter="slide(fromBottom)">
                                      <p:cBhvr>
                                        <p:cTn id="7" dur="500"/>
                                        <p:tgtEl>
                                          <p:spTgt spid="52226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22263">
                                            <p:txEl>
                                              <p:pRg st="3" end="3"/>
                                            </p:txEl>
                                          </p:spTgt>
                                        </p:tgtEl>
                                        <p:attrNameLst>
                                          <p:attrName>style.visibility</p:attrName>
                                        </p:attrNameLst>
                                      </p:cBhvr>
                                      <p:to>
                                        <p:strVal val="visible"/>
                                      </p:to>
                                    </p:set>
                                    <p:animEffect transition="in" filter="slide(fromBottom)">
                                      <p:cBhvr>
                                        <p:cTn id="10" dur="500"/>
                                        <p:tgtEl>
                                          <p:spTgt spid="5222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
        <p:nvSpPr>
          <p:cNvPr id="20483" name="Text Box 154"/>
          <p:cNvSpPr txBox="1">
            <a:spLocks noChangeArrowheads="1"/>
          </p:cNvSpPr>
          <p:nvPr/>
        </p:nvSpPr>
        <p:spPr bwMode="auto">
          <a:xfrm>
            <a:off x="685800" y="1327150"/>
            <a:ext cx="8458200" cy="109855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基于属性文法的语义计算</a:t>
            </a:r>
            <a:endParaRPr lang="zh-CN" altLang="en-US" sz="2800" b="1" i="0">
              <a:solidFill>
                <a:srgbClr val="333399"/>
              </a:solidFill>
              <a:latin typeface="+mn-lt"/>
              <a:ea typeface="华文楷体" panose="02010600040101010101" pitchFamily="2" charset="-122"/>
            </a:endParaRPr>
          </a:p>
          <a:p>
            <a:pPr algn="l">
              <a:buClrTx/>
            </a:pPr>
            <a:endParaRPr lang="zh-CN" altLang="en-US" sz="1000" b="1" i="0">
              <a:solidFill>
                <a:srgbClr val="333399"/>
              </a:solidFill>
              <a:latin typeface="+mn-lt"/>
              <a:ea typeface="华文楷体" panose="02010600040101010101" pitchFamily="2" charset="-122"/>
            </a:endParaRPr>
          </a:p>
          <a:p>
            <a:pPr algn="l">
              <a:buClrTx/>
            </a:pPr>
            <a:r>
              <a:rPr lang="zh-CN" altLang="en-US" sz="2800" b="1" i="0">
                <a:solidFill>
                  <a:srgbClr val="333399"/>
                </a:solidFill>
                <a:latin typeface="+mn-lt"/>
                <a:ea typeface="华文楷体" panose="02010600040101010101" pitchFamily="2" charset="-122"/>
              </a:rPr>
              <a:t>      计算方法分两类：</a:t>
            </a:r>
            <a:endParaRPr lang="zh-CN" altLang="en-US" sz="2800" b="1" i="0">
              <a:solidFill>
                <a:srgbClr val="333399"/>
              </a:solidFill>
              <a:latin typeface="+mn-lt"/>
              <a:ea typeface="华文楷体" panose="02010600040101010101" pitchFamily="2" charset="-122"/>
            </a:endParaRPr>
          </a:p>
        </p:txBody>
      </p:sp>
      <p:sp>
        <p:nvSpPr>
          <p:cNvPr id="20484" name="Rectangle 155"/>
          <p:cNvSpPr>
            <a:spLocks noChangeArrowheads="1"/>
          </p:cNvSpPr>
          <p:nvPr/>
        </p:nvSpPr>
        <p:spPr bwMode="auto">
          <a:xfrm>
            <a:off x="1104900" y="2565400"/>
            <a:ext cx="7200900" cy="2092881"/>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树遍历方法</a:t>
            </a:r>
            <a:endParaRPr lang="zh-CN" altLang="en-US" b="1" i="0">
              <a:latin typeface="+mn-lt"/>
              <a:ea typeface="华文楷体" panose="02010600040101010101" pitchFamily="2" charset="-122"/>
            </a:endParaRPr>
          </a:p>
          <a:p>
            <a:pPr algn="l">
              <a:buClrTx/>
              <a:buFont typeface="Symbol" panose="05050102010706020507" pitchFamily="18" charset="2"/>
              <a:buNone/>
            </a:pPr>
            <a:endParaRPr lang="zh-CN" altLang="en-US" sz="1000" b="1" i="0">
              <a:latin typeface="+mn-lt"/>
              <a:ea typeface="华文楷体" panose="02010600040101010101" pitchFamily="2" charset="-122"/>
            </a:endParaRPr>
          </a:p>
          <a:p>
            <a:pPr algn="l">
              <a:buClrTx/>
              <a:buFont typeface="Symbol" panose="05050102010706020507" pitchFamily="18" charset="2"/>
              <a:buNone/>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hlinkClick r:id="rId1" action="ppaction://hlinksldjump"/>
              </a:rPr>
              <a:t>通过遍历分析树进行属性计算 </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latin typeface="+mn-lt"/>
                <a:ea typeface="华文楷体" panose="02010600040101010101" pitchFamily="2" charset="-122"/>
              </a:rPr>
              <a:t>单遍的方法</a:t>
            </a:r>
            <a:endParaRPr lang="zh-CN" altLang="en-US" b="1" i="0">
              <a:latin typeface="+mn-lt"/>
              <a:ea typeface="华文楷体" panose="02010600040101010101" pitchFamily="2" charset="-122"/>
            </a:endParaRPr>
          </a:p>
          <a:p>
            <a:pPr algn="l">
              <a:buClrTx/>
              <a:buFont typeface="Symbol" panose="05050102010706020507" pitchFamily="18" charset="2"/>
              <a:buChar char="-"/>
            </a:pPr>
            <a:endParaRPr lang="zh-CN" altLang="en-US" sz="1000" b="1" i="0">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hlinkClick r:id="rId2" action="ppaction://hlinksldjump"/>
              </a:rPr>
              <a:t>语法分析遍的同时进行属性计算 </a:t>
            </a:r>
            <a:endParaRPr lang="zh-CN" altLang="en-US" b="1" i="0">
              <a:solidFill>
                <a:srgbClr val="333399"/>
              </a:solidFill>
              <a:latin typeface="+mn-lt"/>
              <a:ea typeface="华文楷体" panose="02010600040101010101" pitchFamily="2" charset="-122"/>
            </a:endParaRPr>
          </a:p>
        </p:txBody>
      </p:sp>
      <p:sp>
        <p:nvSpPr>
          <p:cNvPr id="20485" name="AutoShape 16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0486" name="AutoShape 16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0487" name="AutoShape 16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0488" name="AutoShape 16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96"/>
          <p:cNvSpPr txBox="1">
            <a:spLocks noChangeArrowheads="1"/>
          </p:cNvSpPr>
          <p:nvPr/>
        </p:nvSpPr>
        <p:spPr bwMode="auto">
          <a:xfrm>
            <a:off x="768350" y="132715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基于树遍历方法的语义计算</a:t>
            </a:r>
            <a:endParaRPr lang="zh-CN" altLang="en-US" sz="2800" b="1" i="0">
              <a:solidFill>
                <a:srgbClr val="333399"/>
              </a:solidFill>
              <a:latin typeface="+mn-lt"/>
              <a:ea typeface="华文楷体" panose="02010600040101010101" pitchFamily="2" charset="-122"/>
            </a:endParaRPr>
          </a:p>
        </p:txBody>
      </p:sp>
      <p:sp>
        <p:nvSpPr>
          <p:cNvPr id="21507" name="Rectangle 97"/>
          <p:cNvSpPr>
            <a:spLocks noChangeArrowheads="1"/>
          </p:cNvSpPr>
          <p:nvPr/>
        </p:nvSpPr>
        <p:spPr bwMode="auto">
          <a:xfrm>
            <a:off x="1104900" y="2057400"/>
            <a:ext cx="7200900" cy="446276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步骤</a:t>
            </a:r>
            <a:endParaRPr lang="zh-CN" altLang="en-US" b="1" i="0">
              <a:latin typeface="+mn-lt"/>
              <a:ea typeface="华文楷体" panose="02010600040101010101" pitchFamily="2" charset="-122"/>
            </a:endParaRPr>
          </a:p>
          <a:p>
            <a:pPr algn="l">
              <a:buClrTx/>
              <a:buFont typeface="Symbol" panose="05050102010706020507" pitchFamily="18" charset="2"/>
              <a:buNone/>
            </a:pPr>
            <a:endParaRPr lang="zh-CN" altLang="en-US" sz="1000" b="1" i="0">
              <a:latin typeface="+mn-lt"/>
              <a:ea typeface="华文楷体" panose="02010600040101010101" pitchFamily="2" charset="-122"/>
            </a:endParaRPr>
          </a:p>
          <a:p>
            <a:pPr lvl="1"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构造输入串的语法分析树</a:t>
            </a:r>
            <a:endParaRPr lang="zh-CN" altLang="en-US" b="1" i="0">
              <a:solidFill>
                <a:srgbClr val="333399"/>
              </a:solidFill>
              <a:latin typeface="+mn-lt"/>
              <a:ea typeface="华文楷体" panose="02010600040101010101" pitchFamily="2" charset="-122"/>
            </a:endParaRPr>
          </a:p>
          <a:p>
            <a:pPr lvl="1"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构造依赖图（</a:t>
            </a:r>
            <a:r>
              <a:rPr lang="en-US" altLang="zh-CN">
                <a:solidFill>
                  <a:srgbClr val="333399"/>
                </a:solidFill>
                <a:latin typeface="+mn-lt"/>
                <a:ea typeface="华文楷体" panose="02010600040101010101" pitchFamily="2" charset="-122"/>
              </a:rPr>
              <a:t>Dependency graph</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a:p>
            <a:pPr lvl="1"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若该依赖图是无圈的，则按造此无圈图的一种</a:t>
            </a:r>
            <a:endParaRPr lang="zh-CN" altLang="en-US" b="1" i="0">
              <a:solidFill>
                <a:srgbClr val="333399"/>
              </a:solidFill>
              <a:latin typeface="+mn-lt"/>
              <a:ea typeface="华文楷体" panose="02010600040101010101" pitchFamily="2" charset="-122"/>
            </a:endParaRPr>
          </a:p>
          <a:p>
            <a:pPr lvl="1" algn="l">
              <a:buClrTx/>
              <a:buFontTx/>
              <a:buNone/>
            </a:pPr>
            <a:r>
              <a:rPr lang="zh-CN" altLang="en-US" b="1" i="0">
                <a:solidFill>
                  <a:srgbClr val="333399"/>
                </a:solidFill>
                <a:latin typeface="+mn-lt"/>
                <a:ea typeface="华文楷体" panose="02010600040101010101" pitchFamily="2" charset="-122"/>
              </a:rPr>
              <a:t>  拓扑排序（</a:t>
            </a:r>
            <a:r>
              <a:rPr lang="en-US" altLang="zh-CN">
                <a:solidFill>
                  <a:srgbClr val="333399"/>
                </a:solidFill>
                <a:latin typeface="+mn-lt"/>
                <a:ea typeface="华文楷体" panose="02010600040101010101" pitchFamily="2" charset="-122"/>
              </a:rPr>
              <a:t>Topological sort</a:t>
            </a:r>
            <a:r>
              <a:rPr lang="zh-CN" altLang="en-US" b="1" i="0">
                <a:solidFill>
                  <a:srgbClr val="333399"/>
                </a:solidFill>
                <a:latin typeface="+mn-lt"/>
                <a:ea typeface="华文楷体" panose="02010600040101010101" pitchFamily="2" charset="-122"/>
              </a:rPr>
              <a:t>）对分析树进行遍</a:t>
            </a:r>
            <a:endParaRPr lang="zh-CN" altLang="en-US" b="1" i="0">
              <a:solidFill>
                <a:srgbClr val="333399"/>
              </a:solidFill>
              <a:latin typeface="+mn-lt"/>
              <a:ea typeface="华文楷体" panose="02010600040101010101" pitchFamily="2" charset="-122"/>
            </a:endParaRPr>
          </a:p>
          <a:p>
            <a:pPr lvl="1" algn="l">
              <a:buClrTx/>
              <a:buFontTx/>
              <a:buNone/>
            </a:pPr>
            <a:r>
              <a:rPr lang="zh-CN" altLang="en-US" b="1" i="0">
                <a:solidFill>
                  <a:srgbClr val="333399"/>
                </a:solidFill>
                <a:latin typeface="+mn-lt"/>
                <a:ea typeface="华文楷体" panose="02010600040101010101" pitchFamily="2" charset="-122"/>
              </a:rPr>
              <a:t>  历，则可以计算所有的属性</a:t>
            </a:r>
            <a:endParaRPr lang="zh-CN" altLang="en-US" b="1" i="0">
              <a:solidFill>
                <a:srgbClr val="333399"/>
              </a:solidFill>
              <a:latin typeface="+mn-lt"/>
              <a:ea typeface="华文楷体" panose="02010600040101010101" pitchFamily="2" charset="-122"/>
            </a:endParaRPr>
          </a:p>
          <a:p>
            <a:pPr lvl="1" algn="l">
              <a:buClrTx/>
              <a:buFontTx/>
              <a:buNone/>
            </a:pPr>
            <a:endParaRPr lang="zh-CN" altLang="en-US" sz="1000" b="1" i="0">
              <a:solidFill>
                <a:srgbClr val="333399"/>
              </a:solidFill>
              <a:latin typeface="+mn-lt"/>
              <a:ea typeface="华文楷体" panose="02010600040101010101" pitchFamily="2" charset="-122"/>
            </a:endParaRPr>
          </a:p>
          <a:p>
            <a:pPr lvl="1" algn="l">
              <a:buClrTx/>
              <a:buFontTx/>
              <a:buNone/>
            </a:pPr>
            <a:r>
              <a:rPr lang="zh-CN" altLang="en-US" b="1" i="0">
                <a:latin typeface="+mn-lt"/>
                <a:ea typeface="华文楷体" panose="02010600040101010101" pitchFamily="2" charset="-122"/>
              </a:rPr>
              <a:t>注：</a:t>
            </a:r>
            <a:r>
              <a:rPr lang="zh-CN" altLang="en-US" b="1" i="0">
                <a:solidFill>
                  <a:srgbClr val="333399"/>
                </a:solidFill>
                <a:latin typeface="+mn-lt"/>
                <a:ea typeface="华文楷体" panose="02010600040101010101" pitchFamily="2" charset="-122"/>
              </a:rPr>
              <a:t>若依赖图含有圈，则相应的属性文法不可采用这种方法进行语义计算，此类属性文法不是</a:t>
            </a:r>
            <a:endParaRPr lang="zh-CN" altLang="en-US" b="1" i="0">
              <a:solidFill>
                <a:srgbClr val="333399"/>
              </a:solidFill>
              <a:latin typeface="+mn-lt"/>
              <a:ea typeface="华文楷体" panose="02010600040101010101" pitchFamily="2" charset="-122"/>
            </a:endParaRPr>
          </a:p>
          <a:p>
            <a:pPr lvl="1" algn="l">
              <a:buClrTx/>
              <a:buFontTx/>
              <a:buNone/>
            </a:pPr>
            <a:r>
              <a:rPr lang="zh-CN" altLang="en-US" b="1" i="0">
                <a:solidFill>
                  <a:srgbClr val="333399"/>
                </a:solidFill>
                <a:latin typeface="+mn-lt"/>
                <a:ea typeface="华文楷体" panose="02010600040101010101" pitchFamily="2" charset="-122"/>
              </a:rPr>
              <a:t>良定义的</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所谓</a:t>
            </a:r>
            <a:r>
              <a:rPr lang="zh-CN" altLang="en-US" b="1" i="0">
                <a:latin typeface="+mn-lt"/>
                <a:ea typeface="华文楷体" panose="02010600040101010101" pitchFamily="2" charset="-122"/>
              </a:rPr>
              <a:t>良定义的属性文法</a:t>
            </a:r>
            <a:r>
              <a:rPr lang="zh-CN" altLang="en-US" b="1" i="0">
                <a:solidFill>
                  <a:srgbClr val="333399"/>
                </a:solidFill>
                <a:latin typeface="+mn-lt"/>
                <a:ea typeface="华文楷体" panose="02010600040101010101" pitchFamily="2" charset="-122"/>
              </a:rPr>
              <a:t>，当且仅当它的规则集合能够为所有分析树中的属性集确定唯一的值集。</a:t>
            </a:r>
            <a:endParaRPr lang="zh-CN" altLang="en-US" b="1" i="0">
              <a:solidFill>
                <a:srgbClr val="333399"/>
              </a:solidFill>
              <a:latin typeface="+mn-lt"/>
              <a:ea typeface="华文楷体" panose="02010600040101010101" pitchFamily="2" charset="-122"/>
            </a:endParaRPr>
          </a:p>
        </p:txBody>
      </p:sp>
      <p:sp>
        <p:nvSpPr>
          <p:cNvPr id="21508" name="AutoShape 9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1509" name="AutoShape 9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1510" name="AutoShape 10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1511" name="AutoShape 10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1512" name="Rectangle 102"/>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4"/>
          <p:cNvSpPr txBox="1">
            <a:spLocks noChangeArrowheads="1"/>
          </p:cNvSpPr>
          <p:nvPr/>
        </p:nvSpPr>
        <p:spPr bwMode="auto">
          <a:xfrm>
            <a:off x="685800" y="990600"/>
            <a:ext cx="8070850" cy="94615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依赖图</a:t>
            </a:r>
            <a:r>
              <a:rPr lang="zh-CN" altLang="en-US" sz="2800" b="1" i="0">
                <a:solidFill>
                  <a:srgbClr val="333399"/>
                </a:solidFill>
                <a:latin typeface="+mn-lt"/>
                <a:ea typeface="华文楷体" panose="02010600040101010101" pitchFamily="2" charset="-122"/>
              </a:rPr>
              <a:t>是一个有向图，用来描述分析树中的属</a:t>
            </a:r>
            <a:endParaRPr lang="zh-CN" altLang="en-US" sz="2800" b="1" i="0">
              <a:solidFill>
                <a:srgbClr val="333399"/>
              </a:solidFill>
              <a:latin typeface="+mn-lt"/>
              <a:ea typeface="华文楷体" panose="02010600040101010101" pitchFamily="2" charset="-122"/>
            </a:endParaRPr>
          </a:p>
          <a:p>
            <a:pPr algn="l">
              <a:buClrTx/>
            </a:pPr>
            <a:r>
              <a:rPr lang="zh-CN" altLang="en-US" sz="2800" b="1" i="0">
                <a:solidFill>
                  <a:srgbClr val="333399"/>
                </a:solidFill>
                <a:latin typeface="+mn-lt"/>
                <a:ea typeface="华文楷体" panose="02010600040101010101" pitchFamily="2" charset="-122"/>
              </a:rPr>
              <a:t>     性与属性之间的相互依赖关系</a:t>
            </a:r>
            <a:endParaRPr lang="zh-CN" altLang="en-US" sz="2800" b="1" i="0">
              <a:solidFill>
                <a:srgbClr val="333399"/>
              </a:solidFill>
              <a:latin typeface="+mn-lt"/>
              <a:ea typeface="华文楷体" panose="02010600040101010101" pitchFamily="2" charset="-122"/>
            </a:endParaRPr>
          </a:p>
        </p:txBody>
      </p:sp>
      <p:sp>
        <p:nvSpPr>
          <p:cNvPr id="22531" name="Rectangle 15"/>
          <p:cNvSpPr>
            <a:spLocks noChangeArrowheads="1"/>
          </p:cNvSpPr>
          <p:nvPr/>
        </p:nvSpPr>
        <p:spPr bwMode="auto">
          <a:xfrm>
            <a:off x="914400" y="1905000"/>
            <a:ext cx="8077200" cy="46439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构造算法</a:t>
            </a:r>
            <a:endParaRPr lang="zh-CN" altLang="en-US" b="1" i="0">
              <a:latin typeface="+mn-lt"/>
              <a:ea typeface="华文楷体" panose="02010600040101010101" pitchFamily="2" charset="-122"/>
            </a:endParaRPr>
          </a:p>
          <a:p>
            <a:pPr algn="l">
              <a:buClrTx/>
              <a:buFont typeface="Symbol" panose="05050102010706020507" pitchFamily="18" charset="2"/>
              <a:buNone/>
            </a:pPr>
            <a:endParaRPr lang="zh-CN" altLang="en-US" sz="1000" b="1" i="0">
              <a:solidFill>
                <a:schemeClr val="tx1"/>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chemeClr val="tx1"/>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for </a:t>
            </a:r>
            <a:r>
              <a:rPr lang="zh-CN" altLang="en-US" sz="2000" b="1" i="0">
                <a:solidFill>
                  <a:srgbClr val="333399"/>
                </a:solidFill>
                <a:latin typeface="+mn-lt"/>
                <a:ea typeface="华文楷体" panose="02010600040101010101" pitchFamily="2" charset="-122"/>
              </a:rPr>
              <a:t>分析树中每一个结点</a:t>
            </a:r>
            <a:r>
              <a:rPr lang="en-US" altLang="zh-CN" sz="2000" b="1" i="0">
                <a:solidFill>
                  <a:srgbClr val="333399"/>
                </a:solidFill>
                <a:latin typeface="+mn-lt"/>
                <a:ea typeface="华文楷体" panose="02010600040101010101" pitchFamily="2" charset="-122"/>
              </a:rPr>
              <a:t>n</a:t>
            </a:r>
            <a:r>
              <a:rPr lang="en-US" altLang="zh-CN" b="1" i="0">
                <a:solidFill>
                  <a:srgbClr val="333399"/>
                </a:solidFill>
                <a:latin typeface="+mn-lt"/>
                <a:ea typeface="华文楷体" panose="02010600040101010101" pitchFamily="2" charset="-122"/>
              </a:rPr>
              <a:t>  do</a:t>
            </a:r>
            <a:endParaRPr lang="en-US" altLang="zh-CN" b="1" i="0">
              <a:solidFill>
                <a:srgbClr val="333399"/>
              </a:solidFill>
              <a:latin typeface="+mn-lt"/>
              <a:ea typeface="华文楷体" panose="02010600040101010101" pitchFamily="2" charset="-122"/>
            </a:endParaRPr>
          </a:p>
          <a:p>
            <a:pPr algn="l">
              <a:lnSpc>
                <a:spcPct val="90000"/>
              </a:lnSpc>
              <a:spcBef>
                <a:spcPct val="20000"/>
              </a:spcBef>
              <a:buClrTx/>
              <a:buFontTx/>
              <a:buNone/>
            </a:pPr>
            <a:r>
              <a:rPr lang="en-US" altLang="zh-CN" b="1" i="0">
                <a:solidFill>
                  <a:srgbClr val="333399"/>
                </a:solidFill>
                <a:latin typeface="+mn-lt"/>
                <a:ea typeface="华文楷体" panose="02010600040101010101" pitchFamily="2" charset="-122"/>
              </a:rPr>
              <a:t>        for </a:t>
            </a:r>
            <a:r>
              <a:rPr lang="zh-CN" altLang="en-US" sz="2000" b="1" i="0">
                <a:solidFill>
                  <a:srgbClr val="333399"/>
                </a:solidFill>
                <a:latin typeface="+mn-lt"/>
                <a:ea typeface="华文楷体" panose="02010600040101010101" pitchFamily="2" charset="-122"/>
              </a:rPr>
              <a:t>结点</a:t>
            </a:r>
            <a:r>
              <a:rPr lang="en-US" altLang="zh-CN" sz="2000" b="1" i="0">
                <a:solidFill>
                  <a:srgbClr val="333399"/>
                </a:solidFill>
                <a:latin typeface="+mn-lt"/>
                <a:ea typeface="华文楷体" panose="02010600040101010101" pitchFamily="2" charset="-122"/>
              </a:rPr>
              <a:t>n</a:t>
            </a:r>
            <a:r>
              <a:rPr lang="zh-CN" altLang="en-US" sz="2000" b="1" i="0">
                <a:solidFill>
                  <a:srgbClr val="333399"/>
                </a:solidFill>
                <a:latin typeface="+mn-lt"/>
                <a:ea typeface="华文楷体" panose="02010600040101010101" pitchFamily="2" charset="-122"/>
              </a:rPr>
              <a:t>所用产生式的每个语义规则中涉及的每一个属性</a:t>
            </a:r>
            <a:r>
              <a:rPr lang="en-US" altLang="zh-CN" sz="2000" b="1" i="0">
                <a:solidFill>
                  <a:srgbClr val="333399"/>
                </a:solidFill>
                <a:latin typeface="+mn-lt"/>
                <a:ea typeface="华文楷体" panose="02010600040101010101" pitchFamily="2" charset="-122"/>
              </a:rPr>
              <a:t>a</a:t>
            </a:r>
            <a:r>
              <a:rPr lang="en-US" altLang="zh-CN" b="1" i="0">
                <a:solidFill>
                  <a:srgbClr val="333399"/>
                </a:solidFill>
                <a:latin typeface="+mn-lt"/>
                <a:ea typeface="华文楷体" panose="02010600040101010101" pitchFamily="2" charset="-122"/>
              </a:rPr>
              <a:t>  do</a:t>
            </a:r>
            <a:endParaRPr lang="en-US" altLang="zh-CN" b="1" i="0">
              <a:solidFill>
                <a:srgbClr val="333399"/>
              </a:solidFill>
              <a:latin typeface="+mn-lt"/>
              <a:ea typeface="华文楷体" panose="02010600040101010101" pitchFamily="2" charset="-122"/>
            </a:endParaRPr>
          </a:p>
          <a:p>
            <a:pPr algn="l">
              <a:lnSpc>
                <a:spcPct val="90000"/>
              </a:lnSpc>
              <a:spcBef>
                <a:spcPct val="20000"/>
              </a:spcBef>
              <a:buClrTx/>
              <a:buFontTx/>
              <a:buNone/>
            </a:pPr>
            <a:r>
              <a:rPr lang="en-US" altLang="zh-CN"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为</a:t>
            </a:r>
            <a:r>
              <a:rPr lang="en-US" altLang="zh-CN" sz="2000" b="1" i="0">
                <a:solidFill>
                  <a:srgbClr val="333399"/>
                </a:solidFill>
                <a:latin typeface="+mn-lt"/>
                <a:ea typeface="华文楷体" panose="02010600040101010101" pitchFamily="2" charset="-122"/>
              </a:rPr>
              <a:t>a</a:t>
            </a:r>
            <a:r>
              <a:rPr lang="zh-CN" altLang="en-US" sz="2000" b="1" i="0">
                <a:solidFill>
                  <a:srgbClr val="333399"/>
                </a:solidFill>
                <a:latin typeface="+mn-lt"/>
                <a:ea typeface="华文楷体" panose="02010600040101010101" pitchFamily="2" charset="-122"/>
              </a:rPr>
              <a:t>在依赖图中建立一个结点；</a:t>
            </a:r>
            <a:endParaRPr lang="zh-CN" altLang="en-US" sz="2000" b="1" i="0">
              <a:solidFill>
                <a:srgbClr val="333399"/>
              </a:solidFill>
              <a:latin typeface="+mn-lt"/>
              <a:ea typeface="华文楷体" panose="02010600040101010101" pitchFamily="2" charset="-122"/>
            </a:endParaRPr>
          </a:p>
          <a:p>
            <a:pPr algn="l">
              <a:lnSpc>
                <a:spcPct val="90000"/>
              </a:lnSpc>
              <a:spcBef>
                <a:spcPct val="20000"/>
              </a:spcBef>
              <a:buClrTx/>
              <a:buFontTx/>
              <a:buNone/>
            </a:pPr>
            <a:r>
              <a:rPr lang="zh-CN" altLang="en-US"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for </a:t>
            </a:r>
            <a:r>
              <a:rPr lang="zh-CN" altLang="en-US" sz="2000" b="1" i="0">
                <a:solidFill>
                  <a:srgbClr val="333399"/>
                </a:solidFill>
                <a:latin typeface="+mn-lt"/>
                <a:ea typeface="华文楷体" panose="02010600040101010101" pitchFamily="2" charset="-122"/>
              </a:rPr>
              <a:t>结点</a:t>
            </a:r>
            <a:r>
              <a:rPr lang="en-US" altLang="zh-CN" sz="2000" b="1" i="0">
                <a:solidFill>
                  <a:srgbClr val="333399"/>
                </a:solidFill>
                <a:latin typeface="+mn-lt"/>
                <a:ea typeface="华文楷体" panose="02010600040101010101" pitchFamily="2" charset="-122"/>
              </a:rPr>
              <a:t>n</a:t>
            </a:r>
            <a:r>
              <a:rPr lang="zh-CN" altLang="en-US" sz="2000" b="1" i="0">
                <a:solidFill>
                  <a:srgbClr val="333399"/>
                </a:solidFill>
                <a:latin typeface="+mn-lt"/>
                <a:ea typeface="华文楷体" panose="02010600040101010101" pitchFamily="2" charset="-122"/>
              </a:rPr>
              <a:t>所用产生式中每个形如</a:t>
            </a:r>
            <a:r>
              <a:rPr lang="en-US" altLang="zh-CN" sz="2000" b="1" i="0">
                <a:solidFill>
                  <a:srgbClr val="333399"/>
                </a:solidFill>
                <a:latin typeface="+mn-lt"/>
                <a:ea typeface="华文楷体" panose="02010600040101010101" pitchFamily="2" charset="-122"/>
              </a:rPr>
              <a:t>f(c</a:t>
            </a:r>
            <a:r>
              <a:rPr lang="en-US" altLang="zh-CN" sz="2000" b="1" i="0" baseline="-25000">
                <a:solidFill>
                  <a:srgbClr val="333399"/>
                </a:solidFill>
                <a:latin typeface="+mn-lt"/>
                <a:ea typeface="华文楷体" panose="02010600040101010101" pitchFamily="2" charset="-122"/>
              </a:rPr>
              <a:t>1</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2</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k</a:t>
            </a:r>
            <a:r>
              <a:rPr lang="en-US" altLang="zh-CN" sz="2000" b="1" i="0">
                <a:solidFill>
                  <a:srgbClr val="333399"/>
                </a:solidFill>
                <a:latin typeface="+mn-lt"/>
                <a:ea typeface="华文楷体" panose="02010600040101010101" pitchFamily="2" charset="-122"/>
              </a:rPr>
              <a:t>)</a:t>
            </a:r>
            <a:r>
              <a:rPr lang="zh-CN" altLang="en-US" sz="2000" b="1" i="0">
                <a:solidFill>
                  <a:srgbClr val="333399"/>
                </a:solidFill>
                <a:latin typeface="+mn-lt"/>
                <a:ea typeface="华文楷体" panose="02010600040101010101" pitchFamily="2" charset="-122"/>
              </a:rPr>
              <a:t>的语义规则</a:t>
            </a:r>
            <a:r>
              <a:rPr lang="zh-CN" altLang="en-US"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do</a:t>
            </a:r>
            <a:endParaRPr lang="en-US" altLang="zh-CN" b="1" i="0">
              <a:solidFill>
                <a:srgbClr val="333399"/>
              </a:solidFill>
              <a:latin typeface="+mn-lt"/>
              <a:ea typeface="华文楷体" panose="02010600040101010101" pitchFamily="2" charset="-122"/>
            </a:endParaRPr>
          </a:p>
          <a:p>
            <a:pPr algn="l">
              <a:lnSpc>
                <a:spcPct val="90000"/>
              </a:lnSpc>
              <a:spcBef>
                <a:spcPct val="20000"/>
              </a:spcBef>
              <a:buClrTx/>
              <a:buFontTx/>
              <a:buNone/>
            </a:pPr>
            <a:r>
              <a:rPr lang="en-US" altLang="zh-CN"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为该规则在依赖图中也建立一个结点（称为虚结点）；</a:t>
            </a:r>
            <a:endParaRPr lang="zh-CN" altLang="en-US" sz="2000" b="1" i="0">
              <a:solidFill>
                <a:srgbClr val="333399"/>
              </a:solidFill>
              <a:latin typeface="+mn-lt"/>
              <a:ea typeface="华文楷体" panose="02010600040101010101" pitchFamily="2" charset="-122"/>
            </a:endParaRPr>
          </a:p>
          <a:p>
            <a:pPr algn="l">
              <a:lnSpc>
                <a:spcPct val="90000"/>
              </a:lnSpc>
              <a:spcBef>
                <a:spcPct val="20000"/>
              </a:spcBef>
              <a:buClrTx/>
              <a:buFontTx/>
              <a:buNone/>
            </a:pPr>
            <a:r>
              <a:rPr lang="zh-CN" altLang="en-US"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for </a:t>
            </a:r>
            <a:r>
              <a:rPr lang="zh-CN" altLang="en-US" sz="2000" b="1" i="0">
                <a:solidFill>
                  <a:srgbClr val="333399"/>
                </a:solidFill>
                <a:latin typeface="+mn-lt"/>
                <a:ea typeface="华文楷体" panose="02010600040101010101" pitchFamily="2" charset="-122"/>
              </a:rPr>
              <a:t>分析树中每一个结点</a:t>
            </a:r>
            <a:r>
              <a:rPr lang="en-US" altLang="zh-CN" sz="2000" b="1" i="0">
                <a:solidFill>
                  <a:srgbClr val="333399"/>
                </a:solidFill>
                <a:latin typeface="+mn-lt"/>
                <a:ea typeface="华文楷体" panose="02010600040101010101" pitchFamily="2" charset="-122"/>
              </a:rPr>
              <a:t>n</a:t>
            </a:r>
            <a:r>
              <a:rPr lang="en-US" altLang="zh-CN" b="1" i="0">
                <a:solidFill>
                  <a:srgbClr val="333399"/>
                </a:solidFill>
                <a:latin typeface="+mn-lt"/>
                <a:ea typeface="华文楷体" panose="02010600040101010101" pitchFamily="2" charset="-122"/>
              </a:rPr>
              <a:t>    do</a:t>
            </a:r>
            <a:endParaRPr lang="en-US" altLang="zh-CN" b="1" i="0">
              <a:solidFill>
                <a:srgbClr val="333399"/>
              </a:solidFill>
              <a:latin typeface="+mn-lt"/>
              <a:ea typeface="华文楷体" panose="02010600040101010101" pitchFamily="2" charset="-122"/>
            </a:endParaRPr>
          </a:p>
          <a:p>
            <a:pPr algn="l">
              <a:lnSpc>
                <a:spcPct val="90000"/>
              </a:lnSpc>
              <a:spcBef>
                <a:spcPct val="20000"/>
              </a:spcBef>
              <a:buClrTx/>
              <a:buFontTx/>
              <a:buNone/>
            </a:pPr>
            <a:r>
              <a:rPr lang="en-US" altLang="zh-CN" b="1" i="0">
                <a:solidFill>
                  <a:srgbClr val="333399"/>
                </a:solidFill>
                <a:latin typeface="+mn-lt"/>
                <a:ea typeface="华文楷体" panose="02010600040101010101" pitchFamily="2" charset="-122"/>
              </a:rPr>
              <a:t>        for </a:t>
            </a:r>
            <a:r>
              <a:rPr lang="zh-CN" altLang="en-US" sz="2000" b="1" i="0">
                <a:solidFill>
                  <a:srgbClr val="333399"/>
                </a:solidFill>
                <a:latin typeface="+mn-lt"/>
                <a:ea typeface="华文楷体" panose="02010600040101010101" pitchFamily="2" charset="-122"/>
              </a:rPr>
              <a:t>结点</a:t>
            </a:r>
            <a:r>
              <a:rPr lang="en-US" altLang="zh-CN" sz="2000" b="1" i="0">
                <a:solidFill>
                  <a:srgbClr val="333399"/>
                </a:solidFill>
                <a:latin typeface="+mn-lt"/>
                <a:ea typeface="华文楷体" panose="02010600040101010101" pitchFamily="2" charset="-122"/>
              </a:rPr>
              <a:t>n</a:t>
            </a:r>
            <a:r>
              <a:rPr lang="zh-CN" altLang="en-US" sz="2000" b="1" i="0">
                <a:solidFill>
                  <a:srgbClr val="333399"/>
                </a:solidFill>
                <a:latin typeface="+mn-lt"/>
                <a:ea typeface="华文楷体" panose="02010600040101010101" pitchFamily="2" charset="-122"/>
              </a:rPr>
              <a:t>所用产生式对应的每个语义规则  </a:t>
            </a:r>
            <a:r>
              <a:rPr lang="en-US" altLang="zh-CN" sz="2000" b="1" i="0">
                <a:solidFill>
                  <a:srgbClr val="333399"/>
                </a:solidFill>
                <a:latin typeface="+mn-lt"/>
                <a:ea typeface="华文楷体" panose="02010600040101010101" pitchFamily="2" charset="-122"/>
              </a:rPr>
              <a:t>b:=f(c</a:t>
            </a:r>
            <a:r>
              <a:rPr lang="en-US" altLang="zh-CN" sz="2000" b="1" i="0" baseline="-25000">
                <a:solidFill>
                  <a:srgbClr val="333399"/>
                </a:solidFill>
                <a:latin typeface="+mn-lt"/>
                <a:ea typeface="华文楷体" panose="02010600040101010101" pitchFamily="2" charset="-122"/>
              </a:rPr>
              <a:t>1</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2</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k</a:t>
            </a:r>
            <a:r>
              <a:rPr lang="en-US" altLang="zh-CN" sz="2000" b="1" i="0">
                <a:solidFill>
                  <a:srgbClr val="333399"/>
                </a:solidFill>
                <a:latin typeface="+mn-lt"/>
                <a:ea typeface="华文楷体" panose="02010600040101010101" pitchFamily="2" charset="-122"/>
              </a:rPr>
              <a:t>)</a:t>
            </a:r>
            <a:r>
              <a:rPr lang="en-US" altLang="zh-CN" b="1" i="0">
                <a:solidFill>
                  <a:srgbClr val="333399"/>
                </a:solidFill>
                <a:latin typeface="+mn-lt"/>
                <a:ea typeface="华文楷体" panose="02010600040101010101" pitchFamily="2" charset="-122"/>
              </a:rPr>
              <a:t> do</a:t>
            </a:r>
            <a:endParaRPr lang="en-US" altLang="zh-CN" b="1" i="0">
              <a:solidFill>
                <a:srgbClr val="333399"/>
              </a:solidFill>
              <a:latin typeface="+mn-lt"/>
              <a:ea typeface="华文楷体" panose="02010600040101010101" pitchFamily="2" charset="-122"/>
            </a:endParaRPr>
          </a:p>
          <a:p>
            <a:pPr algn="l">
              <a:lnSpc>
                <a:spcPct val="90000"/>
              </a:lnSpc>
              <a:spcBef>
                <a:spcPct val="20000"/>
              </a:spcBef>
              <a:buClrTx/>
              <a:buFontTx/>
              <a:buNone/>
            </a:pPr>
            <a:r>
              <a:rPr lang="en-US" altLang="zh-CN"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（可以只是</a:t>
            </a:r>
            <a:r>
              <a:rPr lang="en-US" altLang="zh-CN" sz="2000" b="1" i="0">
                <a:solidFill>
                  <a:srgbClr val="333399"/>
                </a:solidFill>
                <a:latin typeface="+mn-lt"/>
                <a:ea typeface="华文楷体" panose="02010600040101010101" pitchFamily="2" charset="-122"/>
              </a:rPr>
              <a:t>f(c</a:t>
            </a:r>
            <a:r>
              <a:rPr lang="en-US" altLang="zh-CN" sz="2000" b="1" i="0" baseline="-25000">
                <a:solidFill>
                  <a:srgbClr val="333399"/>
                </a:solidFill>
                <a:latin typeface="+mn-lt"/>
                <a:ea typeface="华文楷体" panose="02010600040101010101" pitchFamily="2" charset="-122"/>
              </a:rPr>
              <a:t>1</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2</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k</a:t>
            </a:r>
            <a:r>
              <a:rPr lang="en-US" altLang="zh-CN" sz="2000" b="1" i="0">
                <a:solidFill>
                  <a:srgbClr val="333399"/>
                </a:solidFill>
                <a:latin typeface="+mn-lt"/>
                <a:ea typeface="华文楷体" panose="02010600040101010101" pitchFamily="2" charset="-122"/>
              </a:rPr>
              <a:t>)</a:t>
            </a:r>
            <a:r>
              <a:rPr lang="en-US" altLang="zh-CN"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，此时</a:t>
            </a:r>
            <a:r>
              <a:rPr lang="en-US" altLang="zh-CN" sz="2000" b="1" i="0">
                <a:solidFill>
                  <a:srgbClr val="333399"/>
                </a:solidFill>
                <a:latin typeface="+mn-lt"/>
                <a:ea typeface="华文楷体" panose="02010600040101010101" pitchFamily="2" charset="-122"/>
              </a:rPr>
              <a:t>b</a:t>
            </a:r>
            <a:r>
              <a:rPr lang="zh-CN" altLang="en-US" sz="2000" b="1" i="0">
                <a:solidFill>
                  <a:srgbClr val="333399"/>
                </a:solidFill>
                <a:latin typeface="+mn-lt"/>
                <a:ea typeface="华文楷体" panose="02010600040101010101" pitchFamily="2" charset="-122"/>
              </a:rPr>
              <a:t>结点为一个虚结点）</a:t>
            </a:r>
            <a:endParaRPr lang="zh-CN" altLang="en-US" sz="2000" b="1" i="0">
              <a:solidFill>
                <a:srgbClr val="333399"/>
              </a:solidFill>
              <a:latin typeface="+mn-lt"/>
              <a:ea typeface="华文楷体" panose="02010600040101010101" pitchFamily="2" charset="-122"/>
            </a:endParaRPr>
          </a:p>
          <a:p>
            <a:pPr algn="l">
              <a:lnSpc>
                <a:spcPct val="90000"/>
              </a:lnSpc>
              <a:spcBef>
                <a:spcPct val="20000"/>
              </a:spcBef>
              <a:buClrTx/>
              <a:buFontTx/>
              <a:buNone/>
            </a:pPr>
            <a:r>
              <a:rPr lang="zh-CN" altLang="en-US"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for  i :=1 to k do</a:t>
            </a:r>
            <a:endParaRPr lang="en-US" altLang="zh-CN" b="1" i="0">
              <a:solidFill>
                <a:srgbClr val="333399"/>
              </a:solidFill>
              <a:latin typeface="+mn-lt"/>
              <a:ea typeface="华文楷体" panose="02010600040101010101" pitchFamily="2" charset="-122"/>
            </a:endParaRPr>
          </a:p>
          <a:p>
            <a:pPr algn="l">
              <a:lnSpc>
                <a:spcPct val="90000"/>
              </a:lnSpc>
              <a:spcBef>
                <a:spcPct val="20000"/>
              </a:spcBef>
              <a:buClrTx/>
              <a:buFontTx/>
              <a:buNone/>
            </a:pPr>
            <a:r>
              <a:rPr lang="en-US" altLang="zh-CN"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从</a:t>
            </a:r>
            <a:r>
              <a:rPr lang="en-US" altLang="zh-CN" sz="2000" b="1" i="0">
                <a:solidFill>
                  <a:srgbClr val="333399"/>
                </a:solidFill>
                <a:latin typeface="+mn-lt"/>
                <a:ea typeface="华文楷体" panose="02010600040101010101" pitchFamily="2" charset="-122"/>
              </a:rPr>
              <a:t>c</a:t>
            </a:r>
            <a:r>
              <a:rPr lang="en-US" altLang="zh-CN" sz="2000" b="1" i="0" baseline="-25000">
                <a:solidFill>
                  <a:srgbClr val="333399"/>
                </a:solidFill>
                <a:latin typeface="+mn-lt"/>
                <a:ea typeface="华文楷体" panose="02010600040101010101" pitchFamily="2" charset="-122"/>
              </a:rPr>
              <a:t>i</a:t>
            </a:r>
            <a:r>
              <a:rPr lang="zh-CN" altLang="en-US" sz="2000" b="1" i="0">
                <a:solidFill>
                  <a:srgbClr val="333399"/>
                </a:solidFill>
                <a:latin typeface="+mn-lt"/>
                <a:ea typeface="华文楷体" panose="02010600040101010101" pitchFamily="2" charset="-122"/>
              </a:rPr>
              <a:t>结点到</a:t>
            </a:r>
            <a:r>
              <a:rPr lang="en-US" altLang="zh-CN" sz="2000" b="1" i="0">
                <a:solidFill>
                  <a:srgbClr val="333399"/>
                </a:solidFill>
                <a:latin typeface="+mn-lt"/>
                <a:ea typeface="华文楷体" panose="02010600040101010101" pitchFamily="2" charset="-122"/>
              </a:rPr>
              <a:t>b</a:t>
            </a:r>
            <a:r>
              <a:rPr lang="zh-CN" altLang="en-US" sz="2000" b="1" i="0">
                <a:solidFill>
                  <a:srgbClr val="333399"/>
                </a:solidFill>
                <a:latin typeface="+mn-lt"/>
                <a:ea typeface="华文楷体" panose="02010600040101010101" pitchFamily="2" charset="-122"/>
              </a:rPr>
              <a:t>结点构造一条有向边</a:t>
            </a:r>
            <a:endParaRPr lang="zh-CN" altLang="en-US" sz="2000" b="1" i="0">
              <a:solidFill>
                <a:srgbClr val="333399"/>
              </a:solidFill>
              <a:latin typeface="+mn-lt"/>
              <a:ea typeface="华文楷体" panose="02010600040101010101" pitchFamily="2" charset="-122"/>
            </a:endParaRPr>
          </a:p>
        </p:txBody>
      </p:sp>
      <p:sp>
        <p:nvSpPr>
          <p:cNvPr id="22532"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2533"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2534"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2535"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2536" name="Rectangle 20"/>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9">
            <a:hlinkClick r:id="rId1" action="ppaction://hlinksldjump"/>
          </p:cNvPr>
          <p:cNvSpPr txBox="1">
            <a:spLocks noChangeArrowheads="1"/>
          </p:cNvSpPr>
          <p:nvPr/>
        </p:nvSpPr>
        <p:spPr bwMode="auto">
          <a:xfrm>
            <a:off x="1114425" y="2208213"/>
            <a:ext cx="5033963" cy="579437"/>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b="1" i="0">
                <a:latin typeface="华文楷体" panose="02010600040101010101" pitchFamily="2" charset="-122"/>
                <a:ea typeface="华文楷体" panose="02010600040101010101" pitchFamily="2" charset="-122"/>
              </a:rPr>
              <a:t> </a:t>
            </a:r>
            <a:r>
              <a:rPr lang="zh-CN" altLang="en-US" sz="3200" b="1" i="0">
                <a:latin typeface="华文楷体" panose="02010600040101010101" pitchFamily="2" charset="-122"/>
                <a:ea typeface="华文楷体" panose="02010600040101010101" pitchFamily="2" charset="-122"/>
              </a:rPr>
              <a:t>属性文法</a:t>
            </a:r>
            <a:endParaRPr lang="zh-CN" altLang="en-US" sz="3200" b="1" i="0">
              <a:latin typeface="华文楷体" panose="02010600040101010101" pitchFamily="2" charset="-122"/>
              <a:ea typeface="华文楷体" panose="02010600040101010101" pitchFamily="2" charset="-122"/>
            </a:endParaRPr>
          </a:p>
        </p:txBody>
      </p:sp>
      <p:sp>
        <p:nvSpPr>
          <p:cNvPr id="6147" name="Text Box 10">
            <a:hlinkClick r:id="rId2" action="ppaction://hlinksldjump"/>
          </p:cNvPr>
          <p:cNvSpPr txBox="1">
            <a:spLocks noChangeArrowheads="1"/>
          </p:cNvSpPr>
          <p:nvPr/>
        </p:nvSpPr>
        <p:spPr bwMode="auto">
          <a:xfrm>
            <a:off x="1114425" y="2933700"/>
            <a:ext cx="6194425" cy="579438"/>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b="1" i="0">
                <a:latin typeface="华文楷体" panose="02010600040101010101" pitchFamily="2" charset="-122"/>
                <a:ea typeface="华文楷体" panose="02010600040101010101" pitchFamily="2" charset="-122"/>
              </a:rPr>
              <a:t> </a:t>
            </a:r>
            <a:r>
              <a:rPr lang="zh-CN" altLang="en-US" sz="3200" b="1" i="0">
                <a:latin typeface="华文楷体" panose="02010600040101010101" pitchFamily="2" charset="-122"/>
                <a:ea typeface="华文楷体" panose="02010600040101010101" pitchFamily="2" charset="-122"/>
              </a:rPr>
              <a:t>基于属性文法的语义计算</a:t>
            </a:r>
            <a:endParaRPr lang="zh-CN" altLang="en-US" sz="3200" b="1" i="0">
              <a:latin typeface="华文楷体" panose="02010600040101010101" pitchFamily="2" charset="-122"/>
              <a:ea typeface="华文楷体" panose="02010600040101010101" pitchFamily="2" charset="-122"/>
            </a:endParaRPr>
          </a:p>
        </p:txBody>
      </p:sp>
      <p:sp>
        <p:nvSpPr>
          <p:cNvPr id="6148" name="Rectangle 11"/>
          <p:cNvSpPr>
            <a:spLocks noChangeArrowheads="1"/>
          </p:cNvSpPr>
          <p:nvPr/>
        </p:nvSpPr>
        <p:spPr bwMode="auto">
          <a:xfrm>
            <a:off x="1481138" y="188913"/>
            <a:ext cx="5834062"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语法制导的语义计算基础</a:t>
            </a:r>
            <a:endParaRPr lang="zh-CN" altLang="en-US" sz="4000" b="1" i="0">
              <a:ea typeface="华文行楷" panose="02010800040101010101" pitchFamily="2" charset="-122"/>
            </a:endParaRPr>
          </a:p>
        </p:txBody>
      </p:sp>
      <p:sp>
        <p:nvSpPr>
          <p:cNvPr id="6149" name="Text Box 14">
            <a:hlinkClick r:id="rId3" action="ppaction://hlinksldjump"/>
          </p:cNvPr>
          <p:cNvSpPr txBox="1">
            <a:spLocks noChangeArrowheads="1"/>
          </p:cNvSpPr>
          <p:nvPr/>
        </p:nvSpPr>
        <p:spPr bwMode="auto">
          <a:xfrm>
            <a:off x="1114425" y="3651250"/>
            <a:ext cx="6121400" cy="579438"/>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b="1" i="0">
                <a:latin typeface="华文楷体" panose="02010600040101010101" pitchFamily="2" charset="-122"/>
                <a:ea typeface="华文楷体" panose="02010600040101010101" pitchFamily="2" charset="-122"/>
              </a:rPr>
              <a:t> </a:t>
            </a:r>
            <a:r>
              <a:rPr lang="zh-CN" altLang="en-US" sz="3200" b="1" i="0">
                <a:latin typeface="华文楷体" panose="02010600040101010101" pitchFamily="2" charset="-122"/>
                <a:ea typeface="华文楷体" panose="02010600040101010101" pitchFamily="2" charset="-122"/>
              </a:rPr>
              <a:t>基于翻译模式的语义计算</a:t>
            </a:r>
            <a:endParaRPr lang="zh-CN" altLang="en-US" sz="3200" b="1" i="0">
              <a:latin typeface="华文楷体" panose="02010600040101010101" pitchFamily="2" charset="-122"/>
              <a:ea typeface="华文楷体" panose="02010600040101010101" pitchFamily="2" charset="-122"/>
            </a:endParaRPr>
          </a:p>
        </p:txBody>
      </p:sp>
      <p:sp>
        <p:nvSpPr>
          <p:cNvPr id="6150"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1"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2"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3"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4" name="Text Box 23">
            <a:hlinkClick r:id="rId4" action="ppaction://hlinksldjump"/>
          </p:cNvPr>
          <p:cNvSpPr txBox="1">
            <a:spLocks noChangeArrowheads="1"/>
          </p:cNvSpPr>
          <p:nvPr/>
        </p:nvSpPr>
        <p:spPr bwMode="auto">
          <a:xfrm>
            <a:off x="1114425" y="1557338"/>
            <a:ext cx="5176838" cy="579437"/>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b="1" i="0">
                <a:latin typeface="华文楷体" panose="02010600040101010101" pitchFamily="2" charset="-122"/>
                <a:ea typeface="华文楷体" panose="02010600040101010101" pitchFamily="2" charset="-122"/>
              </a:rPr>
              <a:t> </a:t>
            </a:r>
            <a:r>
              <a:rPr lang="zh-CN" altLang="en-US" sz="3200" b="1" i="0">
                <a:latin typeface="华文楷体" panose="02010600040101010101" pitchFamily="2" charset="-122"/>
                <a:ea typeface="华文楷体" panose="02010600040101010101" pitchFamily="2" charset="-122"/>
              </a:rPr>
              <a:t>本讲导引</a:t>
            </a:r>
            <a:endParaRPr lang="zh-CN" altLang="en-US" sz="3200" b="1" i="0">
              <a:latin typeface="华文楷体" panose="02010600040101010101" pitchFamily="2" charset="-122"/>
              <a:ea typeface="华文楷体" panose="02010600040101010101" pitchFamily="2" charset="-122"/>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2"/>
          <p:cNvSpPr txBox="1">
            <a:spLocks noChangeArrowheads="1"/>
          </p:cNvSpPr>
          <p:nvPr/>
        </p:nvSpPr>
        <p:spPr bwMode="auto">
          <a:xfrm>
            <a:off x="539750" y="132715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基于树遍历的计算方法</a:t>
            </a:r>
            <a:r>
              <a:rPr lang="zh-CN" altLang="en-US" sz="28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23555" name="Rectangle 13"/>
          <p:cNvSpPr>
            <a:spLocks noChangeArrowheads="1"/>
          </p:cNvSpPr>
          <p:nvPr/>
        </p:nvSpPr>
        <p:spPr bwMode="auto">
          <a:xfrm>
            <a:off x="952500" y="2057400"/>
            <a:ext cx="7886700"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设有如下属性文法，考虑输入串 </a:t>
            </a:r>
            <a:r>
              <a:rPr lang="en-US" altLang="zh-CN" i="0">
                <a:latin typeface="+mn-lt"/>
                <a:ea typeface="华文楷体" panose="02010600040101010101" pitchFamily="2" charset="-122"/>
              </a:rPr>
              <a:t>10</a:t>
            </a:r>
            <a:r>
              <a:rPr lang="en-US" altLang="zh-CN" b="1" i="0">
                <a:latin typeface="+mn-lt"/>
                <a:ea typeface="华文楷体" panose="02010600040101010101" pitchFamily="2" charset="-122"/>
              </a:rPr>
              <a:t>.</a:t>
            </a:r>
            <a:r>
              <a:rPr lang="en-US" altLang="zh-CN" i="0">
                <a:latin typeface="+mn-lt"/>
                <a:ea typeface="华文楷体" panose="02010600040101010101" pitchFamily="2" charset="-122"/>
              </a:rPr>
              <a:t>01 </a:t>
            </a:r>
            <a:r>
              <a:rPr lang="zh-CN" altLang="en-US" b="1" i="0">
                <a:solidFill>
                  <a:srgbClr val="333399"/>
                </a:solidFill>
                <a:latin typeface="+mn-lt"/>
                <a:ea typeface="华文楷体" panose="02010600040101010101" pitchFamily="2" charset="-122"/>
              </a:rPr>
              <a:t>的语义计算过程</a:t>
            </a:r>
            <a:endParaRPr lang="zh-CN" altLang="en-US" sz="1000" b="1" i="0">
              <a:solidFill>
                <a:srgbClr val="333399"/>
              </a:solidFill>
              <a:latin typeface="+mn-lt"/>
              <a:ea typeface="华文楷体" panose="02010600040101010101" pitchFamily="2" charset="-122"/>
            </a:endParaRPr>
          </a:p>
        </p:txBody>
      </p:sp>
      <p:sp>
        <p:nvSpPr>
          <p:cNvPr id="23556"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3557"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3558"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3559"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3560" name="Text Box 18"/>
          <p:cNvSpPr txBox="1">
            <a:spLocks noChangeArrowheads="1"/>
          </p:cNvSpPr>
          <p:nvPr/>
        </p:nvSpPr>
        <p:spPr bwMode="auto">
          <a:xfrm>
            <a:off x="1042988" y="3054350"/>
            <a:ext cx="1728787" cy="2651125"/>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产生式</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1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N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2</a:t>
            </a:r>
            <a:endParaRPr lang="en-US" altLang="zh-CN" sz="2000" i="0" baseline="-25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B</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kumimoji="0" lang="en-US" altLang="zh-CN" sz="10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0</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1</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23561" name="Text Box 19"/>
          <p:cNvSpPr txBox="1">
            <a:spLocks noChangeArrowheads="1"/>
          </p:cNvSpPr>
          <p:nvPr/>
        </p:nvSpPr>
        <p:spPr bwMode="auto">
          <a:xfrm>
            <a:off x="2771775" y="3048000"/>
            <a:ext cx="6192838" cy="2708434"/>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语义动作</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1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N</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2</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=1;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2</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1" baseline="30000">
                <a:solidFill>
                  <a:srgbClr val="333399"/>
                </a:solidFill>
                <a:latin typeface="+mn-lt"/>
                <a:ea typeface="华文楷体" panose="02010600040101010101" pitchFamily="2" charset="-122"/>
                <a:sym typeface="Symbol" panose="05050102010706020507" pitchFamily="18" charset="2"/>
              </a:rPr>
              <a:t>S</a:t>
            </a:r>
            <a:r>
              <a:rPr lang="en-US" altLang="zh-CN" sz="1400" b="1" i="0" baseline="30000">
                <a:solidFill>
                  <a:srgbClr val="333399"/>
                </a:solidFill>
                <a:latin typeface="+mn-lt"/>
                <a:ea typeface="华文楷体" panose="02010600040101010101" pitchFamily="2" charset="-122"/>
                <a:sym typeface="Symbol" panose="05050102010706020507" pitchFamily="18" charset="2"/>
              </a:rPr>
              <a:t>2</a:t>
            </a:r>
            <a:r>
              <a:rPr lang="en-US" altLang="zh-CN" sz="2000" b="1" i="0" baseline="30000">
                <a:solidFill>
                  <a:srgbClr val="333399"/>
                </a:solidFill>
                <a:latin typeface="+mn-lt"/>
                <a:ea typeface="华文楷体" panose="02010600040101010101" pitchFamily="2" charset="-122"/>
                <a:sym typeface="Symbol" panose="05050102010706020507" pitchFamily="18" charset="2"/>
              </a:rPr>
              <a:t>.</a:t>
            </a:r>
            <a:r>
              <a:rPr lang="en-US" altLang="zh-CN" sz="2000" b="1" baseline="30000">
                <a:solidFill>
                  <a:srgbClr val="333399"/>
                </a:solidFill>
                <a:latin typeface="+mn-lt"/>
                <a:ea typeface="华文楷体" panose="02010600040101010101" pitchFamily="2" charset="-122"/>
              </a:rPr>
              <a:t>l</a:t>
            </a:r>
            <a:r>
              <a:rPr lang="en-US" altLang="zh-CN" sz="2000" i="0" baseline="30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endParaRPr kumimoji="0" lang="en-US" altLang="zh-CN" sz="9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rPr>
              <a:t>:= 2</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l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l </a:t>
            </a:r>
            <a:r>
              <a:rPr lang="en-US" altLang="zh-CN" sz="2000" i="0">
                <a:solidFill>
                  <a:srgbClr val="333399"/>
                </a:solidFill>
                <a:latin typeface="+mn-lt"/>
                <a:ea typeface="华文楷体" panose="02010600040101010101" pitchFamily="2" charset="-122"/>
              </a:rPr>
              <a:t>+1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9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l </a:t>
            </a:r>
            <a:r>
              <a:rPr lang="en-US" altLang="zh-CN" sz="2000" i="0">
                <a:solidFill>
                  <a:srgbClr val="333399"/>
                </a:solidFill>
                <a:latin typeface="+mn-lt"/>
                <a:ea typeface="华文楷体" panose="02010600040101010101" pitchFamily="2" charset="-122"/>
              </a:rPr>
              <a:t>:= 1;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9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9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p:txBody>
      </p:sp>
      <p:sp>
        <p:nvSpPr>
          <p:cNvPr id="23562" name="Rectangle 20"/>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3"/>
          <p:cNvSpPr>
            <a:spLocks noChangeArrowheads="1"/>
          </p:cNvSpPr>
          <p:nvPr/>
        </p:nvSpPr>
        <p:spPr bwMode="auto">
          <a:xfrm>
            <a:off x="1479550" y="2178050"/>
            <a:ext cx="7200900"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步骤一 </a:t>
            </a:r>
            <a:r>
              <a:rPr lang="zh-CN" altLang="en-US" b="1" i="0">
                <a:solidFill>
                  <a:srgbClr val="333399"/>
                </a:solidFill>
                <a:latin typeface="+mn-lt"/>
                <a:ea typeface="华文楷体" panose="02010600040101010101" pitchFamily="2" charset="-122"/>
              </a:rPr>
              <a:t>构造输入串</a:t>
            </a:r>
            <a:r>
              <a:rPr lang="en-US" altLang="zh-CN" i="0">
                <a:latin typeface="+mn-lt"/>
                <a:ea typeface="华文楷体" panose="02010600040101010101" pitchFamily="2" charset="-122"/>
              </a:rPr>
              <a:t>10</a:t>
            </a:r>
            <a:r>
              <a:rPr lang="en-US" altLang="zh-CN" b="1" i="0">
                <a:latin typeface="+mn-lt"/>
                <a:ea typeface="华文楷体" panose="02010600040101010101" pitchFamily="2" charset="-122"/>
              </a:rPr>
              <a:t>.</a:t>
            </a:r>
            <a:r>
              <a:rPr lang="en-US" altLang="zh-CN" i="0">
                <a:latin typeface="+mn-lt"/>
                <a:ea typeface="华文楷体" panose="02010600040101010101" pitchFamily="2" charset="-122"/>
              </a:rPr>
              <a:t>01</a:t>
            </a:r>
            <a:r>
              <a:rPr lang="zh-CN" altLang="en-US" b="1" i="0">
                <a:solidFill>
                  <a:srgbClr val="333399"/>
                </a:solidFill>
                <a:latin typeface="+mn-lt"/>
                <a:ea typeface="华文楷体" panose="02010600040101010101" pitchFamily="2" charset="-122"/>
              </a:rPr>
              <a:t>的语法分析树</a:t>
            </a:r>
            <a:endParaRPr lang="zh-CN" altLang="en-US" b="1" i="0">
              <a:solidFill>
                <a:srgbClr val="333399"/>
              </a:solidFill>
              <a:latin typeface="+mn-lt"/>
              <a:ea typeface="华文楷体" panose="02010600040101010101" pitchFamily="2" charset="-122"/>
            </a:endParaRPr>
          </a:p>
        </p:txBody>
      </p:sp>
      <p:sp>
        <p:nvSpPr>
          <p:cNvPr id="24579"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4580"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4581"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4582"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4583" name="Text Box 18"/>
          <p:cNvSpPr txBox="1">
            <a:spLocks noChangeArrowheads="1"/>
          </p:cNvSpPr>
          <p:nvPr/>
        </p:nvSpPr>
        <p:spPr bwMode="auto">
          <a:xfrm>
            <a:off x="914400" y="144780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基于树遍历的计算方法</a:t>
            </a:r>
            <a:r>
              <a:rPr lang="zh-CN" altLang="en-US" sz="28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24584" name="Rectangle 167"/>
          <p:cNvSpPr>
            <a:spLocks noChangeArrowheads="1"/>
          </p:cNvSpPr>
          <p:nvPr/>
        </p:nvSpPr>
        <p:spPr bwMode="auto">
          <a:xfrm>
            <a:off x="2443163" y="4208463"/>
            <a:ext cx="356188"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4585" name="Rectangle 168"/>
          <p:cNvSpPr>
            <a:spLocks noChangeArrowheads="1"/>
          </p:cNvSpPr>
          <p:nvPr/>
        </p:nvSpPr>
        <p:spPr bwMode="auto">
          <a:xfrm>
            <a:off x="3162300" y="3622675"/>
            <a:ext cx="3429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4586" name="Line 169"/>
          <p:cNvSpPr>
            <a:spLocks noChangeShapeType="1"/>
          </p:cNvSpPr>
          <p:nvPr/>
        </p:nvSpPr>
        <p:spPr bwMode="auto">
          <a:xfrm flipH="1" flipV="1">
            <a:off x="3505200" y="3886200"/>
            <a:ext cx="457200" cy="4572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4587" name="Line 170"/>
          <p:cNvSpPr>
            <a:spLocks noChangeShapeType="1"/>
          </p:cNvSpPr>
          <p:nvPr/>
        </p:nvSpPr>
        <p:spPr bwMode="auto">
          <a:xfrm flipV="1">
            <a:off x="2782888" y="3886200"/>
            <a:ext cx="417512" cy="422275"/>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4588" name="Line 171"/>
          <p:cNvSpPr>
            <a:spLocks noChangeShapeType="1"/>
          </p:cNvSpPr>
          <p:nvPr/>
        </p:nvSpPr>
        <p:spPr bwMode="auto">
          <a:xfrm flipV="1">
            <a:off x="2133600" y="4495800"/>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4589" name="Rectangle 172"/>
          <p:cNvSpPr>
            <a:spLocks noChangeArrowheads="1"/>
          </p:cNvSpPr>
          <p:nvPr/>
        </p:nvSpPr>
        <p:spPr bwMode="auto">
          <a:xfrm>
            <a:off x="4768850" y="3048000"/>
            <a:ext cx="41275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N</a:t>
            </a:r>
            <a:endParaRPr lang="en-US" altLang="zh-CN" sz="2000" b="1">
              <a:solidFill>
                <a:srgbClr val="333399"/>
              </a:solidFill>
              <a:latin typeface="+mn-lt"/>
              <a:ea typeface="华文楷体" panose="02010600040101010101" pitchFamily="2" charset="-122"/>
            </a:endParaRPr>
          </a:p>
        </p:txBody>
      </p:sp>
      <p:sp>
        <p:nvSpPr>
          <p:cNvPr id="24590" name="Line 173"/>
          <p:cNvSpPr>
            <a:spLocks noChangeShapeType="1"/>
          </p:cNvSpPr>
          <p:nvPr/>
        </p:nvSpPr>
        <p:spPr bwMode="auto">
          <a:xfrm flipH="1" flipV="1">
            <a:off x="5105400" y="3352800"/>
            <a:ext cx="1447800" cy="5334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4591" name="Line 174"/>
          <p:cNvSpPr>
            <a:spLocks noChangeShapeType="1"/>
          </p:cNvSpPr>
          <p:nvPr/>
        </p:nvSpPr>
        <p:spPr bwMode="auto">
          <a:xfrm flipV="1">
            <a:off x="3522663" y="3352800"/>
            <a:ext cx="1277937" cy="414338"/>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4592" name="Rectangle 175"/>
          <p:cNvSpPr>
            <a:spLocks noChangeArrowheads="1"/>
          </p:cNvSpPr>
          <p:nvPr/>
        </p:nvSpPr>
        <p:spPr bwMode="auto">
          <a:xfrm>
            <a:off x="6545263" y="3717925"/>
            <a:ext cx="312737"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4593" name="Rectangle 176"/>
          <p:cNvSpPr>
            <a:spLocks noChangeArrowheads="1"/>
          </p:cNvSpPr>
          <p:nvPr/>
        </p:nvSpPr>
        <p:spPr bwMode="auto">
          <a:xfrm>
            <a:off x="3886200" y="42513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4594" name="Rectangle 177"/>
          <p:cNvSpPr>
            <a:spLocks noChangeArrowheads="1"/>
          </p:cNvSpPr>
          <p:nvPr/>
        </p:nvSpPr>
        <p:spPr bwMode="auto">
          <a:xfrm>
            <a:off x="3865563" y="49371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24595" name="Line 178"/>
          <p:cNvSpPr>
            <a:spLocks noChangeShapeType="1"/>
          </p:cNvSpPr>
          <p:nvPr/>
        </p:nvSpPr>
        <p:spPr bwMode="auto">
          <a:xfrm flipV="1">
            <a:off x="4038600" y="45720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4596" name="Line 179"/>
          <p:cNvSpPr>
            <a:spLocks noChangeShapeType="1"/>
          </p:cNvSpPr>
          <p:nvPr/>
        </p:nvSpPr>
        <p:spPr bwMode="auto">
          <a:xfrm flipH="1" flipV="1">
            <a:off x="4948238" y="3352800"/>
            <a:ext cx="4762"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4597" name="Rectangle 180"/>
          <p:cNvSpPr>
            <a:spLocks noChangeArrowheads="1"/>
          </p:cNvSpPr>
          <p:nvPr/>
        </p:nvSpPr>
        <p:spPr bwMode="auto">
          <a:xfrm>
            <a:off x="4800600" y="3505200"/>
            <a:ext cx="312738" cy="457200"/>
          </a:xfrm>
          <a:prstGeom prst="rect">
            <a:avLst/>
          </a:prstGeom>
          <a:noFill/>
          <a:ln w="9525">
            <a:noFill/>
            <a:miter lim="800000"/>
          </a:ln>
        </p:spPr>
        <p:txBody>
          <a:bodyPr>
            <a:spAutoFit/>
          </a:bodyPr>
          <a:lstStyle/>
          <a:p>
            <a:pPr>
              <a:buClrTx/>
              <a:buFontTx/>
              <a:buNone/>
            </a:pPr>
            <a:r>
              <a:rPr lang="en-US" altLang="zh-CN" b="1">
                <a:solidFill>
                  <a:srgbClr val="333399"/>
                </a:solidFill>
                <a:latin typeface="+mn-lt"/>
                <a:ea typeface="华文楷体" panose="02010600040101010101" pitchFamily="2" charset="-122"/>
              </a:rPr>
              <a:t>.</a:t>
            </a:r>
            <a:endParaRPr lang="en-US" altLang="zh-CN" b="1">
              <a:solidFill>
                <a:srgbClr val="333399"/>
              </a:solidFill>
              <a:latin typeface="+mn-lt"/>
              <a:ea typeface="华文楷体" panose="02010600040101010101" pitchFamily="2" charset="-122"/>
            </a:endParaRPr>
          </a:p>
        </p:txBody>
      </p:sp>
      <p:sp>
        <p:nvSpPr>
          <p:cNvPr id="24598" name="Rectangle 181"/>
          <p:cNvSpPr>
            <a:spLocks noChangeArrowheads="1"/>
          </p:cNvSpPr>
          <p:nvPr/>
        </p:nvSpPr>
        <p:spPr bwMode="auto">
          <a:xfrm>
            <a:off x="1828800" y="48609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4599" name="Rectangle 182"/>
          <p:cNvSpPr>
            <a:spLocks noChangeArrowheads="1"/>
          </p:cNvSpPr>
          <p:nvPr/>
        </p:nvSpPr>
        <p:spPr bwMode="auto">
          <a:xfrm>
            <a:off x="1828800" y="55467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24600" name="Line 183"/>
          <p:cNvSpPr>
            <a:spLocks noChangeShapeType="1"/>
          </p:cNvSpPr>
          <p:nvPr/>
        </p:nvSpPr>
        <p:spPr bwMode="auto">
          <a:xfrm flipV="1">
            <a:off x="2001838" y="51816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4601" name="Rectangle 184"/>
          <p:cNvSpPr>
            <a:spLocks noChangeArrowheads="1"/>
          </p:cNvSpPr>
          <p:nvPr/>
        </p:nvSpPr>
        <p:spPr bwMode="auto">
          <a:xfrm>
            <a:off x="5795963" y="4284663"/>
            <a:ext cx="356188"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4602" name="Line 185"/>
          <p:cNvSpPr>
            <a:spLocks noChangeShapeType="1"/>
          </p:cNvSpPr>
          <p:nvPr/>
        </p:nvSpPr>
        <p:spPr bwMode="auto">
          <a:xfrm flipH="1" flipV="1">
            <a:off x="6858000" y="3962400"/>
            <a:ext cx="457200" cy="4572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4603" name="Line 186"/>
          <p:cNvSpPr>
            <a:spLocks noChangeShapeType="1"/>
          </p:cNvSpPr>
          <p:nvPr/>
        </p:nvSpPr>
        <p:spPr bwMode="auto">
          <a:xfrm flipV="1">
            <a:off x="6135688" y="3962400"/>
            <a:ext cx="417512" cy="422275"/>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4604" name="Line 187"/>
          <p:cNvSpPr>
            <a:spLocks noChangeShapeType="1"/>
          </p:cNvSpPr>
          <p:nvPr/>
        </p:nvSpPr>
        <p:spPr bwMode="auto">
          <a:xfrm flipV="1">
            <a:off x="5486400" y="4572000"/>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4605" name="Rectangle 188"/>
          <p:cNvSpPr>
            <a:spLocks noChangeArrowheads="1"/>
          </p:cNvSpPr>
          <p:nvPr/>
        </p:nvSpPr>
        <p:spPr bwMode="auto">
          <a:xfrm>
            <a:off x="7239000" y="43275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4606" name="Rectangle 189"/>
          <p:cNvSpPr>
            <a:spLocks noChangeArrowheads="1"/>
          </p:cNvSpPr>
          <p:nvPr/>
        </p:nvSpPr>
        <p:spPr bwMode="auto">
          <a:xfrm>
            <a:off x="7218363" y="50133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24607" name="Line 190"/>
          <p:cNvSpPr>
            <a:spLocks noChangeShapeType="1"/>
          </p:cNvSpPr>
          <p:nvPr/>
        </p:nvSpPr>
        <p:spPr bwMode="auto">
          <a:xfrm flipV="1">
            <a:off x="7391400" y="46482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4608" name="Rectangle 191"/>
          <p:cNvSpPr>
            <a:spLocks noChangeArrowheads="1"/>
          </p:cNvSpPr>
          <p:nvPr/>
        </p:nvSpPr>
        <p:spPr bwMode="auto">
          <a:xfrm>
            <a:off x="5181600" y="49371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4609" name="Rectangle 192"/>
          <p:cNvSpPr>
            <a:spLocks noChangeArrowheads="1"/>
          </p:cNvSpPr>
          <p:nvPr/>
        </p:nvSpPr>
        <p:spPr bwMode="auto">
          <a:xfrm>
            <a:off x="5181600" y="56229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24610" name="Line 193"/>
          <p:cNvSpPr>
            <a:spLocks noChangeShapeType="1"/>
          </p:cNvSpPr>
          <p:nvPr/>
        </p:nvSpPr>
        <p:spPr bwMode="auto">
          <a:xfrm flipV="1">
            <a:off x="5354638" y="52578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4611" name="Rectangle 194"/>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ChangeArrowheads="1"/>
          </p:cNvSpPr>
          <p:nvPr/>
        </p:nvSpPr>
        <p:spPr bwMode="auto">
          <a:xfrm>
            <a:off x="1327150" y="1966913"/>
            <a:ext cx="7200900" cy="830997"/>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步骤二  </a:t>
            </a:r>
            <a:r>
              <a:rPr lang="zh-CN" altLang="en-US" b="1" i="0">
                <a:solidFill>
                  <a:srgbClr val="333399"/>
                </a:solidFill>
                <a:latin typeface="+mn-lt"/>
                <a:ea typeface="华文楷体" panose="02010600040101010101" pitchFamily="2" charset="-122"/>
              </a:rPr>
              <a:t>为分析树中所有结点的每个属性建立一个</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依赖图中的结点，并给定一个标记序号</a:t>
            </a:r>
            <a:endParaRPr lang="zh-CN" altLang="en-US" b="1" i="0">
              <a:solidFill>
                <a:srgbClr val="333399"/>
              </a:solidFill>
              <a:latin typeface="+mn-lt"/>
              <a:ea typeface="华文楷体" panose="02010600040101010101" pitchFamily="2" charset="-122"/>
            </a:endParaRPr>
          </a:p>
        </p:txBody>
      </p:sp>
      <p:sp>
        <p:nvSpPr>
          <p:cNvPr id="25603"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5604"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5605"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5606"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5607" name="Text Box 18"/>
          <p:cNvSpPr txBox="1">
            <a:spLocks noChangeArrowheads="1"/>
          </p:cNvSpPr>
          <p:nvPr/>
        </p:nvSpPr>
        <p:spPr bwMode="auto">
          <a:xfrm>
            <a:off x="762000" y="121920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基于树遍历的计算方法</a:t>
            </a:r>
            <a:r>
              <a:rPr lang="zh-CN" altLang="en-US" sz="28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25608" name="Rectangle 46"/>
          <p:cNvSpPr>
            <a:spLocks noChangeArrowheads="1"/>
          </p:cNvSpPr>
          <p:nvPr/>
        </p:nvSpPr>
        <p:spPr bwMode="auto">
          <a:xfrm>
            <a:off x="2443163" y="4589463"/>
            <a:ext cx="356188"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5609" name="Rectangle 47"/>
          <p:cNvSpPr>
            <a:spLocks noChangeArrowheads="1"/>
          </p:cNvSpPr>
          <p:nvPr/>
        </p:nvSpPr>
        <p:spPr bwMode="auto">
          <a:xfrm>
            <a:off x="3162300" y="4003675"/>
            <a:ext cx="3429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5610" name="Line 48"/>
          <p:cNvSpPr>
            <a:spLocks noChangeShapeType="1"/>
          </p:cNvSpPr>
          <p:nvPr/>
        </p:nvSpPr>
        <p:spPr bwMode="auto">
          <a:xfrm flipH="1" flipV="1">
            <a:off x="3505200" y="4267200"/>
            <a:ext cx="457200" cy="4572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5611" name="Line 49"/>
          <p:cNvSpPr>
            <a:spLocks noChangeShapeType="1"/>
          </p:cNvSpPr>
          <p:nvPr/>
        </p:nvSpPr>
        <p:spPr bwMode="auto">
          <a:xfrm flipV="1">
            <a:off x="2819400" y="4267200"/>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5612" name="Line 50"/>
          <p:cNvSpPr>
            <a:spLocks noChangeShapeType="1"/>
          </p:cNvSpPr>
          <p:nvPr/>
        </p:nvSpPr>
        <p:spPr bwMode="auto">
          <a:xfrm flipV="1">
            <a:off x="2133600" y="4876800"/>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5613" name="Rectangle 51"/>
          <p:cNvSpPr>
            <a:spLocks noChangeArrowheads="1"/>
          </p:cNvSpPr>
          <p:nvPr/>
        </p:nvSpPr>
        <p:spPr bwMode="auto">
          <a:xfrm>
            <a:off x="4768850" y="3429000"/>
            <a:ext cx="41275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N</a:t>
            </a:r>
            <a:endParaRPr lang="en-US" altLang="zh-CN" sz="2000" b="1">
              <a:solidFill>
                <a:srgbClr val="333399"/>
              </a:solidFill>
              <a:latin typeface="+mn-lt"/>
              <a:ea typeface="华文楷体" panose="02010600040101010101" pitchFamily="2" charset="-122"/>
            </a:endParaRPr>
          </a:p>
        </p:txBody>
      </p:sp>
      <p:sp>
        <p:nvSpPr>
          <p:cNvPr id="25614" name="Line 52"/>
          <p:cNvSpPr>
            <a:spLocks noChangeShapeType="1"/>
          </p:cNvSpPr>
          <p:nvPr/>
        </p:nvSpPr>
        <p:spPr bwMode="auto">
          <a:xfrm flipH="1" flipV="1">
            <a:off x="5105400" y="3733800"/>
            <a:ext cx="1447800" cy="5334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5615" name="Line 53"/>
          <p:cNvSpPr>
            <a:spLocks noChangeShapeType="1"/>
          </p:cNvSpPr>
          <p:nvPr/>
        </p:nvSpPr>
        <p:spPr bwMode="auto">
          <a:xfrm flipV="1">
            <a:off x="3522663" y="3733800"/>
            <a:ext cx="1277937" cy="414338"/>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5616" name="Rectangle 54"/>
          <p:cNvSpPr>
            <a:spLocks noChangeArrowheads="1"/>
          </p:cNvSpPr>
          <p:nvPr/>
        </p:nvSpPr>
        <p:spPr bwMode="auto">
          <a:xfrm>
            <a:off x="6545263" y="4098925"/>
            <a:ext cx="388937"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5617" name="Rectangle 55"/>
          <p:cNvSpPr>
            <a:spLocks noChangeArrowheads="1"/>
          </p:cNvSpPr>
          <p:nvPr/>
        </p:nvSpPr>
        <p:spPr bwMode="auto">
          <a:xfrm>
            <a:off x="3886200" y="46323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5618" name="Rectangle 56"/>
          <p:cNvSpPr>
            <a:spLocks noChangeArrowheads="1"/>
          </p:cNvSpPr>
          <p:nvPr/>
        </p:nvSpPr>
        <p:spPr bwMode="auto">
          <a:xfrm>
            <a:off x="3865563" y="53181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25619" name="Line 57"/>
          <p:cNvSpPr>
            <a:spLocks noChangeShapeType="1"/>
          </p:cNvSpPr>
          <p:nvPr/>
        </p:nvSpPr>
        <p:spPr bwMode="auto">
          <a:xfrm flipV="1">
            <a:off x="4038600" y="49530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5620" name="Line 58"/>
          <p:cNvSpPr>
            <a:spLocks noChangeShapeType="1"/>
          </p:cNvSpPr>
          <p:nvPr/>
        </p:nvSpPr>
        <p:spPr bwMode="auto">
          <a:xfrm flipH="1" flipV="1">
            <a:off x="4948238" y="3733800"/>
            <a:ext cx="4762"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5621" name="Rectangle 59"/>
          <p:cNvSpPr>
            <a:spLocks noChangeArrowheads="1"/>
          </p:cNvSpPr>
          <p:nvPr/>
        </p:nvSpPr>
        <p:spPr bwMode="auto">
          <a:xfrm>
            <a:off x="4800600" y="3886200"/>
            <a:ext cx="312738" cy="457200"/>
          </a:xfrm>
          <a:prstGeom prst="rect">
            <a:avLst/>
          </a:prstGeom>
          <a:noFill/>
          <a:ln w="9525">
            <a:noFill/>
            <a:miter lim="800000"/>
          </a:ln>
        </p:spPr>
        <p:txBody>
          <a:bodyPr>
            <a:spAutoFit/>
          </a:bodyPr>
          <a:lstStyle/>
          <a:p>
            <a:pPr>
              <a:buClrTx/>
              <a:buFontTx/>
              <a:buNone/>
            </a:pPr>
            <a:r>
              <a:rPr lang="en-US" altLang="zh-CN" b="1">
                <a:solidFill>
                  <a:srgbClr val="333399"/>
                </a:solidFill>
                <a:latin typeface="+mn-lt"/>
                <a:ea typeface="华文楷体" panose="02010600040101010101" pitchFamily="2" charset="-122"/>
              </a:rPr>
              <a:t>.</a:t>
            </a:r>
            <a:endParaRPr lang="en-US" altLang="zh-CN" b="1">
              <a:solidFill>
                <a:srgbClr val="333399"/>
              </a:solidFill>
              <a:latin typeface="+mn-lt"/>
              <a:ea typeface="华文楷体" panose="02010600040101010101" pitchFamily="2" charset="-122"/>
            </a:endParaRPr>
          </a:p>
        </p:txBody>
      </p:sp>
      <p:sp>
        <p:nvSpPr>
          <p:cNvPr id="25622" name="Rectangle 60"/>
          <p:cNvSpPr>
            <a:spLocks noChangeArrowheads="1"/>
          </p:cNvSpPr>
          <p:nvPr/>
        </p:nvSpPr>
        <p:spPr bwMode="auto">
          <a:xfrm>
            <a:off x="1828800" y="52419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5623" name="Rectangle 61"/>
          <p:cNvSpPr>
            <a:spLocks noChangeArrowheads="1"/>
          </p:cNvSpPr>
          <p:nvPr/>
        </p:nvSpPr>
        <p:spPr bwMode="auto">
          <a:xfrm>
            <a:off x="1828800" y="59277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25624" name="Line 62"/>
          <p:cNvSpPr>
            <a:spLocks noChangeShapeType="1"/>
          </p:cNvSpPr>
          <p:nvPr/>
        </p:nvSpPr>
        <p:spPr bwMode="auto">
          <a:xfrm flipV="1">
            <a:off x="2001838" y="55626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5625" name="Rectangle 63"/>
          <p:cNvSpPr>
            <a:spLocks noChangeArrowheads="1"/>
          </p:cNvSpPr>
          <p:nvPr/>
        </p:nvSpPr>
        <p:spPr bwMode="auto">
          <a:xfrm>
            <a:off x="5795963" y="4665663"/>
            <a:ext cx="356188"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5626" name="Line 64"/>
          <p:cNvSpPr>
            <a:spLocks noChangeShapeType="1"/>
          </p:cNvSpPr>
          <p:nvPr/>
        </p:nvSpPr>
        <p:spPr bwMode="auto">
          <a:xfrm flipH="1" flipV="1">
            <a:off x="6858000" y="4343400"/>
            <a:ext cx="457200" cy="4572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5627" name="Line 65"/>
          <p:cNvSpPr>
            <a:spLocks noChangeShapeType="1"/>
          </p:cNvSpPr>
          <p:nvPr/>
        </p:nvSpPr>
        <p:spPr bwMode="auto">
          <a:xfrm flipV="1">
            <a:off x="6135688" y="4343400"/>
            <a:ext cx="417512" cy="422275"/>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5628" name="Line 66"/>
          <p:cNvSpPr>
            <a:spLocks noChangeShapeType="1"/>
          </p:cNvSpPr>
          <p:nvPr/>
        </p:nvSpPr>
        <p:spPr bwMode="auto">
          <a:xfrm flipV="1">
            <a:off x="5486400" y="4953000"/>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5629" name="Rectangle 67"/>
          <p:cNvSpPr>
            <a:spLocks noChangeArrowheads="1"/>
          </p:cNvSpPr>
          <p:nvPr/>
        </p:nvSpPr>
        <p:spPr bwMode="auto">
          <a:xfrm>
            <a:off x="7239000" y="47085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5630" name="Rectangle 68"/>
          <p:cNvSpPr>
            <a:spLocks noChangeArrowheads="1"/>
          </p:cNvSpPr>
          <p:nvPr/>
        </p:nvSpPr>
        <p:spPr bwMode="auto">
          <a:xfrm>
            <a:off x="7218363" y="53943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25631" name="Line 69"/>
          <p:cNvSpPr>
            <a:spLocks noChangeShapeType="1"/>
          </p:cNvSpPr>
          <p:nvPr/>
        </p:nvSpPr>
        <p:spPr bwMode="auto">
          <a:xfrm flipV="1">
            <a:off x="7391400" y="50292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5632" name="Rectangle 70"/>
          <p:cNvSpPr>
            <a:spLocks noChangeArrowheads="1"/>
          </p:cNvSpPr>
          <p:nvPr/>
        </p:nvSpPr>
        <p:spPr bwMode="auto">
          <a:xfrm>
            <a:off x="5181600" y="53181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5633" name="Rectangle 71"/>
          <p:cNvSpPr>
            <a:spLocks noChangeArrowheads="1"/>
          </p:cNvSpPr>
          <p:nvPr/>
        </p:nvSpPr>
        <p:spPr bwMode="auto">
          <a:xfrm>
            <a:off x="5181600" y="60039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25634" name="Line 72"/>
          <p:cNvSpPr>
            <a:spLocks noChangeShapeType="1"/>
          </p:cNvSpPr>
          <p:nvPr/>
        </p:nvSpPr>
        <p:spPr bwMode="auto">
          <a:xfrm flipV="1">
            <a:off x="5354638" y="56388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grpSp>
        <p:nvGrpSpPr>
          <p:cNvPr id="2" name="Group 126"/>
          <p:cNvGrpSpPr/>
          <p:nvPr/>
        </p:nvGrpSpPr>
        <p:grpSpPr bwMode="auto">
          <a:xfrm>
            <a:off x="5029200" y="3048000"/>
            <a:ext cx="990600" cy="533400"/>
            <a:chOff x="3168" y="1920"/>
            <a:chExt cx="624" cy="336"/>
          </a:xfrm>
        </p:grpSpPr>
        <p:sp>
          <p:nvSpPr>
            <p:cNvPr id="25685" name="Rectangle 75"/>
            <p:cNvSpPr>
              <a:spLocks noChangeArrowheads="1"/>
            </p:cNvSpPr>
            <p:nvPr/>
          </p:nvSpPr>
          <p:spPr bwMode="auto">
            <a:xfrm>
              <a:off x="3312" y="1920"/>
              <a:ext cx="480"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86" name="Line 77"/>
            <p:cNvSpPr>
              <a:spLocks noChangeShapeType="1"/>
            </p:cNvSpPr>
            <p:nvPr/>
          </p:nvSpPr>
          <p:spPr bwMode="auto">
            <a:xfrm flipH="1">
              <a:off x="3168" y="2064"/>
              <a:ext cx="192" cy="192"/>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3" name="Group 78"/>
          <p:cNvGrpSpPr/>
          <p:nvPr/>
        </p:nvGrpSpPr>
        <p:grpSpPr bwMode="auto">
          <a:xfrm>
            <a:off x="2133600" y="3352800"/>
            <a:ext cx="2438400" cy="1066800"/>
            <a:chOff x="1392" y="2016"/>
            <a:chExt cx="1440" cy="672"/>
          </a:xfrm>
        </p:grpSpPr>
        <p:sp>
          <p:nvSpPr>
            <p:cNvPr id="25679" name="Rectangle 79"/>
            <p:cNvSpPr>
              <a:spLocks noChangeArrowheads="1"/>
            </p:cNvSpPr>
            <p:nvPr/>
          </p:nvSpPr>
          <p:spPr bwMode="auto">
            <a:xfrm>
              <a:off x="2400" y="2438"/>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80" name="Rectangle 80"/>
            <p:cNvSpPr>
              <a:spLocks noChangeArrowheads="1"/>
            </p:cNvSpPr>
            <p:nvPr/>
          </p:nvSpPr>
          <p:spPr bwMode="auto">
            <a:xfrm>
              <a:off x="1920" y="2016"/>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81" name="Rectangle 81"/>
            <p:cNvSpPr>
              <a:spLocks noChangeArrowheads="1"/>
            </p:cNvSpPr>
            <p:nvPr/>
          </p:nvSpPr>
          <p:spPr bwMode="auto">
            <a:xfrm>
              <a:off x="1392" y="2400"/>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5682" name="Line 82"/>
            <p:cNvSpPr>
              <a:spLocks noChangeShapeType="1"/>
            </p:cNvSpPr>
            <p:nvPr/>
          </p:nvSpPr>
          <p:spPr bwMode="auto">
            <a:xfrm>
              <a:off x="2112" y="2208"/>
              <a:ext cx="0" cy="24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5683" name="Line 83"/>
            <p:cNvSpPr>
              <a:spLocks noChangeShapeType="1"/>
            </p:cNvSpPr>
            <p:nvPr/>
          </p:nvSpPr>
          <p:spPr bwMode="auto">
            <a:xfrm>
              <a:off x="1776" y="2544"/>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5684" name="Line 84"/>
            <p:cNvSpPr>
              <a:spLocks noChangeShapeType="1"/>
            </p:cNvSpPr>
            <p:nvPr/>
          </p:nvSpPr>
          <p:spPr bwMode="auto">
            <a:xfrm>
              <a:off x="2208" y="2544"/>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4" name="Group 85"/>
          <p:cNvGrpSpPr/>
          <p:nvPr/>
        </p:nvGrpSpPr>
        <p:grpSpPr bwMode="auto">
          <a:xfrm>
            <a:off x="1524000" y="4556125"/>
            <a:ext cx="2209800" cy="869950"/>
            <a:chOff x="960" y="2774"/>
            <a:chExt cx="1392" cy="548"/>
          </a:xfrm>
        </p:grpSpPr>
        <p:sp>
          <p:nvSpPr>
            <p:cNvPr id="25673" name="Rectangle 86"/>
            <p:cNvSpPr>
              <a:spLocks noChangeArrowheads="1"/>
            </p:cNvSpPr>
            <p:nvPr/>
          </p:nvSpPr>
          <p:spPr bwMode="auto">
            <a:xfrm>
              <a:off x="960" y="2774"/>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5</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5674" name="Rectangle 87"/>
            <p:cNvSpPr>
              <a:spLocks noChangeArrowheads="1"/>
            </p:cNvSpPr>
            <p:nvPr/>
          </p:nvSpPr>
          <p:spPr bwMode="auto">
            <a:xfrm>
              <a:off x="1920" y="2784"/>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75" name="Rectangle 88"/>
            <p:cNvSpPr>
              <a:spLocks noChangeArrowheads="1"/>
            </p:cNvSpPr>
            <p:nvPr/>
          </p:nvSpPr>
          <p:spPr bwMode="auto">
            <a:xfrm>
              <a:off x="1728" y="3072"/>
              <a:ext cx="480"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76" name="Line 89"/>
            <p:cNvSpPr>
              <a:spLocks noChangeShapeType="1"/>
            </p:cNvSpPr>
            <p:nvPr/>
          </p:nvSpPr>
          <p:spPr bwMode="auto">
            <a:xfrm>
              <a:off x="1344" y="2880"/>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5677" name="Line 90"/>
            <p:cNvSpPr>
              <a:spLocks noChangeShapeType="1"/>
            </p:cNvSpPr>
            <p:nvPr/>
          </p:nvSpPr>
          <p:spPr bwMode="auto">
            <a:xfrm>
              <a:off x="1728" y="2880"/>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5678" name="Line 91"/>
            <p:cNvSpPr>
              <a:spLocks noChangeShapeType="1"/>
            </p:cNvSpPr>
            <p:nvPr/>
          </p:nvSpPr>
          <p:spPr bwMode="auto">
            <a:xfrm>
              <a:off x="1728" y="2976"/>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5" name="Group 92"/>
          <p:cNvGrpSpPr/>
          <p:nvPr/>
        </p:nvGrpSpPr>
        <p:grpSpPr bwMode="auto">
          <a:xfrm>
            <a:off x="914400" y="5241925"/>
            <a:ext cx="2286000" cy="701675"/>
            <a:chOff x="576" y="3206"/>
            <a:chExt cx="1440" cy="442"/>
          </a:xfrm>
        </p:grpSpPr>
        <p:sp>
          <p:nvSpPr>
            <p:cNvPr id="25669" name="Rectangle 93"/>
            <p:cNvSpPr>
              <a:spLocks noChangeArrowheads="1"/>
            </p:cNvSpPr>
            <p:nvPr/>
          </p:nvSpPr>
          <p:spPr bwMode="auto">
            <a:xfrm>
              <a:off x="576" y="3206"/>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70" name="Rectangle 94"/>
            <p:cNvSpPr>
              <a:spLocks noChangeArrowheads="1"/>
            </p:cNvSpPr>
            <p:nvPr/>
          </p:nvSpPr>
          <p:spPr bwMode="auto">
            <a:xfrm>
              <a:off x="1440" y="3398"/>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71" name="Line 95"/>
            <p:cNvSpPr>
              <a:spLocks noChangeShapeType="1"/>
            </p:cNvSpPr>
            <p:nvPr/>
          </p:nvSpPr>
          <p:spPr bwMode="auto">
            <a:xfrm>
              <a:off x="960" y="3312"/>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5672" name="Line 96"/>
            <p:cNvSpPr>
              <a:spLocks noChangeShapeType="1"/>
            </p:cNvSpPr>
            <p:nvPr/>
          </p:nvSpPr>
          <p:spPr bwMode="auto">
            <a:xfrm>
              <a:off x="1344" y="3312"/>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6" name="Group 97"/>
          <p:cNvGrpSpPr/>
          <p:nvPr/>
        </p:nvGrpSpPr>
        <p:grpSpPr bwMode="auto">
          <a:xfrm>
            <a:off x="4038600" y="4327525"/>
            <a:ext cx="1143000" cy="1098550"/>
            <a:chOff x="2544" y="2630"/>
            <a:chExt cx="720" cy="692"/>
          </a:xfrm>
        </p:grpSpPr>
        <p:sp>
          <p:nvSpPr>
            <p:cNvPr id="25665" name="Rectangle 98"/>
            <p:cNvSpPr>
              <a:spLocks noChangeArrowheads="1"/>
            </p:cNvSpPr>
            <p:nvPr/>
          </p:nvSpPr>
          <p:spPr bwMode="auto">
            <a:xfrm>
              <a:off x="2736" y="2630"/>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66" name="Rectangle 99"/>
            <p:cNvSpPr>
              <a:spLocks noChangeArrowheads="1"/>
            </p:cNvSpPr>
            <p:nvPr/>
          </p:nvSpPr>
          <p:spPr bwMode="auto">
            <a:xfrm>
              <a:off x="2544" y="3072"/>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67" name="Line 100"/>
            <p:cNvSpPr>
              <a:spLocks noChangeShapeType="1"/>
            </p:cNvSpPr>
            <p:nvPr/>
          </p:nvSpPr>
          <p:spPr bwMode="auto">
            <a:xfrm flipH="1">
              <a:off x="2640" y="2784"/>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5668" name="Line 101"/>
            <p:cNvSpPr>
              <a:spLocks noChangeShapeType="1"/>
            </p:cNvSpPr>
            <p:nvPr/>
          </p:nvSpPr>
          <p:spPr bwMode="auto">
            <a:xfrm>
              <a:off x="2640" y="2976"/>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7" name="Group 102"/>
          <p:cNvGrpSpPr/>
          <p:nvPr/>
        </p:nvGrpSpPr>
        <p:grpSpPr bwMode="auto">
          <a:xfrm>
            <a:off x="4191000" y="5562600"/>
            <a:ext cx="2362200" cy="549275"/>
            <a:chOff x="2640" y="3408"/>
            <a:chExt cx="1488" cy="346"/>
          </a:xfrm>
        </p:grpSpPr>
        <p:sp>
          <p:nvSpPr>
            <p:cNvPr id="25661" name="Rectangle 103"/>
            <p:cNvSpPr>
              <a:spLocks noChangeArrowheads="1"/>
            </p:cNvSpPr>
            <p:nvPr/>
          </p:nvSpPr>
          <p:spPr bwMode="auto">
            <a:xfrm>
              <a:off x="2640" y="3494"/>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62" name="Rectangle 104"/>
            <p:cNvSpPr>
              <a:spLocks noChangeArrowheads="1"/>
            </p:cNvSpPr>
            <p:nvPr/>
          </p:nvSpPr>
          <p:spPr bwMode="auto">
            <a:xfrm>
              <a:off x="3552" y="3504"/>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63" name="Line 105"/>
            <p:cNvSpPr>
              <a:spLocks noChangeShapeType="1"/>
            </p:cNvSpPr>
            <p:nvPr/>
          </p:nvSpPr>
          <p:spPr bwMode="auto">
            <a:xfrm flipH="1">
              <a:off x="3120" y="3408"/>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5664" name="Line 106"/>
            <p:cNvSpPr>
              <a:spLocks noChangeShapeType="1"/>
            </p:cNvSpPr>
            <p:nvPr/>
          </p:nvSpPr>
          <p:spPr bwMode="auto">
            <a:xfrm>
              <a:off x="3456" y="3408"/>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8" name="Group 107"/>
          <p:cNvGrpSpPr/>
          <p:nvPr/>
        </p:nvGrpSpPr>
        <p:grpSpPr bwMode="auto">
          <a:xfrm>
            <a:off x="4724400" y="4632325"/>
            <a:ext cx="2362200" cy="869950"/>
            <a:chOff x="2976" y="2822"/>
            <a:chExt cx="1488" cy="548"/>
          </a:xfrm>
        </p:grpSpPr>
        <p:sp>
          <p:nvSpPr>
            <p:cNvPr id="25655" name="Rectangle 108"/>
            <p:cNvSpPr>
              <a:spLocks noChangeArrowheads="1"/>
            </p:cNvSpPr>
            <p:nvPr/>
          </p:nvSpPr>
          <p:spPr bwMode="auto">
            <a:xfrm>
              <a:off x="2976" y="2822"/>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15</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5656" name="Rectangle 109"/>
            <p:cNvSpPr>
              <a:spLocks noChangeArrowheads="1"/>
            </p:cNvSpPr>
            <p:nvPr/>
          </p:nvSpPr>
          <p:spPr bwMode="auto">
            <a:xfrm>
              <a:off x="3936" y="2832"/>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57" name="Rectangle 110"/>
            <p:cNvSpPr>
              <a:spLocks noChangeArrowheads="1"/>
            </p:cNvSpPr>
            <p:nvPr/>
          </p:nvSpPr>
          <p:spPr bwMode="auto">
            <a:xfrm>
              <a:off x="3744" y="3120"/>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58" name="Line 111"/>
            <p:cNvSpPr>
              <a:spLocks noChangeShapeType="1"/>
            </p:cNvSpPr>
            <p:nvPr/>
          </p:nvSpPr>
          <p:spPr bwMode="auto">
            <a:xfrm>
              <a:off x="3456" y="2928"/>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5659" name="Line 112"/>
            <p:cNvSpPr>
              <a:spLocks noChangeShapeType="1"/>
            </p:cNvSpPr>
            <p:nvPr/>
          </p:nvSpPr>
          <p:spPr bwMode="auto">
            <a:xfrm>
              <a:off x="3840" y="2928"/>
              <a:ext cx="144"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5660" name="Line 113"/>
            <p:cNvSpPr>
              <a:spLocks noChangeShapeType="1"/>
            </p:cNvSpPr>
            <p:nvPr/>
          </p:nvSpPr>
          <p:spPr bwMode="auto">
            <a:xfrm>
              <a:off x="3840" y="3024"/>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9" name="Group 114"/>
          <p:cNvGrpSpPr/>
          <p:nvPr/>
        </p:nvGrpSpPr>
        <p:grpSpPr bwMode="auto">
          <a:xfrm>
            <a:off x="5334000" y="3429000"/>
            <a:ext cx="2819400" cy="1082675"/>
            <a:chOff x="3360" y="2064"/>
            <a:chExt cx="1776" cy="682"/>
          </a:xfrm>
        </p:grpSpPr>
        <p:sp>
          <p:nvSpPr>
            <p:cNvPr id="25649" name="Rectangle 115"/>
            <p:cNvSpPr>
              <a:spLocks noChangeArrowheads="1"/>
            </p:cNvSpPr>
            <p:nvPr/>
          </p:nvSpPr>
          <p:spPr bwMode="auto">
            <a:xfrm>
              <a:off x="3360" y="2496"/>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5650" name="Rectangle 116"/>
            <p:cNvSpPr>
              <a:spLocks noChangeArrowheads="1"/>
            </p:cNvSpPr>
            <p:nvPr/>
          </p:nvSpPr>
          <p:spPr bwMode="auto">
            <a:xfrm>
              <a:off x="3936" y="2064"/>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51" name="Rectangle 117"/>
            <p:cNvSpPr>
              <a:spLocks noChangeArrowheads="1"/>
            </p:cNvSpPr>
            <p:nvPr/>
          </p:nvSpPr>
          <p:spPr bwMode="auto">
            <a:xfrm>
              <a:off x="4560" y="2486"/>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52" name="Line 118"/>
            <p:cNvSpPr>
              <a:spLocks noChangeShapeType="1"/>
            </p:cNvSpPr>
            <p:nvPr/>
          </p:nvSpPr>
          <p:spPr bwMode="auto">
            <a:xfrm>
              <a:off x="4224" y="2256"/>
              <a:ext cx="0" cy="24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5653" name="Line 119"/>
            <p:cNvSpPr>
              <a:spLocks noChangeShapeType="1"/>
            </p:cNvSpPr>
            <p:nvPr/>
          </p:nvSpPr>
          <p:spPr bwMode="auto">
            <a:xfrm>
              <a:off x="3840" y="2640"/>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5654" name="Line 120"/>
            <p:cNvSpPr>
              <a:spLocks noChangeShapeType="1"/>
            </p:cNvSpPr>
            <p:nvPr/>
          </p:nvSpPr>
          <p:spPr bwMode="auto">
            <a:xfrm>
              <a:off x="4368" y="2640"/>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10" name="Group 121"/>
          <p:cNvGrpSpPr/>
          <p:nvPr/>
        </p:nvGrpSpPr>
        <p:grpSpPr bwMode="auto">
          <a:xfrm>
            <a:off x="7543800" y="4648200"/>
            <a:ext cx="1143000" cy="930275"/>
            <a:chOff x="4752" y="2832"/>
            <a:chExt cx="720" cy="586"/>
          </a:xfrm>
        </p:grpSpPr>
        <p:sp>
          <p:nvSpPr>
            <p:cNvPr id="25645" name="Rectangle 122"/>
            <p:cNvSpPr>
              <a:spLocks noChangeArrowheads="1"/>
            </p:cNvSpPr>
            <p:nvPr/>
          </p:nvSpPr>
          <p:spPr bwMode="auto">
            <a:xfrm>
              <a:off x="4944" y="2832"/>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20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5646" name="Rectangle 123"/>
            <p:cNvSpPr>
              <a:spLocks noChangeArrowheads="1"/>
            </p:cNvSpPr>
            <p:nvPr/>
          </p:nvSpPr>
          <p:spPr bwMode="auto">
            <a:xfrm>
              <a:off x="4896" y="3168"/>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21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5647" name="Line 124"/>
            <p:cNvSpPr>
              <a:spLocks noChangeShapeType="1"/>
            </p:cNvSpPr>
            <p:nvPr/>
          </p:nvSpPr>
          <p:spPr bwMode="auto">
            <a:xfrm>
              <a:off x="4752" y="2976"/>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5648" name="Line 125"/>
            <p:cNvSpPr>
              <a:spLocks noChangeShapeType="1"/>
            </p:cNvSpPr>
            <p:nvPr/>
          </p:nvSpPr>
          <p:spPr bwMode="auto">
            <a:xfrm>
              <a:off x="4752" y="3072"/>
              <a:ext cx="192" cy="192"/>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sp>
        <p:nvSpPr>
          <p:cNvPr id="25644" name="Rectangle 128"/>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24"/>
          <p:cNvSpPr>
            <a:spLocks noChangeArrowheads="1"/>
          </p:cNvSpPr>
          <p:nvPr/>
        </p:nvSpPr>
        <p:spPr bwMode="auto">
          <a:xfrm>
            <a:off x="1327150" y="1905000"/>
            <a:ext cx="7200900"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步骤三  </a:t>
            </a:r>
            <a:r>
              <a:rPr lang="zh-CN" altLang="en-US" b="1" i="0">
                <a:solidFill>
                  <a:srgbClr val="333399"/>
                </a:solidFill>
                <a:latin typeface="+mn-lt"/>
                <a:ea typeface="华文楷体" panose="02010600040101010101" pitchFamily="2" charset="-122"/>
              </a:rPr>
              <a:t>根据语义动作，建立依赖图中的有向边</a:t>
            </a:r>
            <a:endParaRPr lang="zh-CN" altLang="en-US" b="1" i="0">
              <a:solidFill>
                <a:srgbClr val="333399"/>
              </a:solidFill>
              <a:latin typeface="+mn-lt"/>
              <a:ea typeface="华文楷体" panose="02010600040101010101" pitchFamily="2" charset="-122"/>
            </a:endParaRPr>
          </a:p>
        </p:txBody>
      </p:sp>
      <p:sp>
        <p:nvSpPr>
          <p:cNvPr id="26627" name="AutoShape 12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6628" name="AutoShape 12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6629" name="AutoShape 12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6630" name="AutoShape 12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6631" name="Text Box 129"/>
          <p:cNvSpPr txBox="1">
            <a:spLocks noChangeArrowheads="1"/>
          </p:cNvSpPr>
          <p:nvPr/>
        </p:nvSpPr>
        <p:spPr bwMode="auto">
          <a:xfrm>
            <a:off x="762000" y="121920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基于树遍历的计算方法</a:t>
            </a:r>
            <a:r>
              <a:rPr lang="zh-CN" altLang="en-US" sz="28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26632" name="Rectangle 130"/>
          <p:cNvSpPr>
            <a:spLocks noChangeArrowheads="1"/>
          </p:cNvSpPr>
          <p:nvPr/>
        </p:nvSpPr>
        <p:spPr bwMode="auto">
          <a:xfrm>
            <a:off x="2443163" y="4741863"/>
            <a:ext cx="356188"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6633" name="Rectangle 131"/>
          <p:cNvSpPr>
            <a:spLocks noChangeArrowheads="1"/>
          </p:cNvSpPr>
          <p:nvPr/>
        </p:nvSpPr>
        <p:spPr bwMode="auto">
          <a:xfrm>
            <a:off x="3162300" y="4156075"/>
            <a:ext cx="3429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6634" name="Line 132"/>
          <p:cNvSpPr>
            <a:spLocks noChangeShapeType="1"/>
          </p:cNvSpPr>
          <p:nvPr/>
        </p:nvSpPr>
        <p:spPr bwMode="auto">
          <a:xfrm flipH="1" flipV="1">
            <a:off x="3505200" y="4419600"/>
            <a:ext cx="457200" cy="4572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6635" name="Line 133"/>
          <p:cNvSpPr>
            <a:spLocks noChangeShapeType="1"/>
          </p:cNvSpPr>
          <p:nvPr/>
        </p:nvSpPr>
        <p:spPr bwMode="auto">
          <a:xfrm flipV="1">
            <a:off x="2819400" y="4419600"/>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6636" name="Line 134"/>
          <p:cNvSpPr>
            <a:spLocks noChangeShapeType="1"/>
          </p:cNvSpPr>
          <p:nvPr/>
        </p:nvSpPr>
        <p:spPr bwMode="auto">
          <a:xfrm flipV="1">
            <a:off x="2133600" y="5029200"/>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6637" name="Rectangle 135"/>
          <p:cNvSpPr>
            <a:spLocks noChangeArrowheads="1"/>
          </p:cNvSpPr>
          <p:nvPr/>
        </p:nvSpPr>
        <p:spPr bwMode="auto">
          <a:xfrm>
            <a:off x="4768850" y="3581400"/>
            <a:ext cx="41275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N</a:t>
            </a:r>
            <a:endParaRPr lang="en-US" altLang="zh-CN" sz="2000" b="1">
              <a:solidFill>
                <a:srgbClr val="333399"/>
              </a:solidFill>
              <a:latin typeface="+mn-lt"/>
              <a:ea typeface="华文楷体" panose="02010600040101010101" pitchFamily="2" charset="-122"/>
            </a:endParaRPr>
          </a:p>
        </p:txBody>
      </p:sp>
      <p:sp>
        <p:nvSpPr>
          <p:cNvPr id="26638" name="Line 136"/>
          <p:cNvSpPr>
            <a:spLocks noChangeShapeType="1"/>
          </p:cNvSpPr>
          <p:nvPr/>
        </p:nvSpPr>
        <p:spPr bwMode="auto">
          <a:xfrm flipH="1" flipV="1">
            <a:off x="5105400" y="3886200"/>
            <a:ext cx="1447800" cy="5334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6639" name="Line 137"/>
          <p:cNvSpPr>
            <a:spLocks noChangeShapeType="1"/>
          </p:cNvSpPr>
          <p:nvPr/>
        </p:nvSpPr>
        <p:spPr bwMode="auto">
          <a:xfrm flipV="1">
            <a:off x="3522663" y="3886200"/>
            <a:ext cx="1277937" cy="414338"/>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6640" name="Rectangle 138"/>
          <p:cNvSpPr>
            <a:spLocks noChangeArrowheads="1"/>
          </p:cNvSpPr>
          <p:nvPr/>
        </p:nvSpPr>
        <p:spPr bwMode="auto">
          <a:xfrm>
            <a:off x="6545263" y="4251325"/>
            <a:ext cx="388937"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6641" name="Rectangle 139"/>
          <p:cNvSpPr>
            <a:spLocks noChangeArrowheads="1"/>
          </p:cNvSpPr>
          <p:nvPr/>
        </p:nvSpPr>
        <p:spPr bwMode="auto">
          <a:xfrm>
            <a:off x="3886200" y="47847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6642" name="Rectangle 140"/>
          <p:cNvSpPr>
            <a:spLocks noChangeArrowheads="1"/>
          </p:cNvSpPr>
          <p:nvPr/>
        </p:nvSpPr>
        <p:spPr bwMode="auto">
          <a:xfrm>
            <a:off x="3865563" y="54705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26643" name="Line 141"/>
          <p:cNvSpPr>
            <a:spLocks noChangeShapeType="1"/>
          </p:cNvSpPr>
          <p:nvPr/>
        </p:nvSpPr>
        <p:spPr bwMode="auto">
          <a:xfrm flipV="1">
            <a:off x="4038600" y="51054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6644" name="Line 142"/>
          <p:cNvSpPr>
            <a:spLocks noChangeShapeType="1"/>
          </p:cNvSpPr>
          <p:nvPr/>
        </p:nvSpPr>
        <p:spPr bwMode="auto">
          <a:xfrm flipH="1" flipV="1">
            <a:off x="4948238" y="3886200"/>
            <a:ext cx="4762"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6645" name="Rectangle 143"/>
          <p:cNvSpPr>
            <a:spLocks noChangeArrowheads="1"/>
          </p:cNvSpPr>
          <p:nvPr/>
        </p:nvSpPr>
        <p:spPr bwMode="auto">
          <a:xfrm>
            <a:off x="4800600" y="4038600"/>
            <a:ext cx="312738" cy="457200"/>
          </a:xfrm>
          <a:prstGeom prst="rect">
            <a:avLst/>
          </a:prstGeom>
          <a:noFill/>
          <a:ln w="9525">
            <a:noFill/>
            <a:miter lim="800000"/>
          </a:ln>
        </p:spPr>
        <p:txBody>
          <a:bodyPr>
            <a:spAutoFit/>
          </a:bodyPr>
          <a:lstStyle/>
          <a:p>
            <a:pPr>
              <a:buClrTx/>
              <a:buFontTx/>
              <a:buNone/>
            </a:pPr>
            <a:r>
              <a:rPr lang="en-US" altLang="zh-CN" b="1">
                <a:solidFill>
                  <a:srgbClr val="333399"/>
                </a:solidFill>
                <a:latin typeface="+mn-lt"/>
                <a:ea typeface="华文楷体" panose="02010600040101010101" pitchFamily="2" charset="-122"/>
              </a:rPr>
              <a:t>.</a:t>
            </a:r>
            <a:endParaRPr lang="en-US" altLang="zh-CN" b="1">
              <a:solidFill>
                <a:srgbClr val="333399"/>
              </a:solidFill>
              <a:latin typeface="+mn-lt"/>
              <a:ea typeface="华文楷体" panose="02010600040101010101" pitchFamily="2" charset="-122"/>
            </a:endParaRPr>
          </a:p>
        </p:txBody>
      </p:sp>
      <p:sp>
        <p:nvSpPr>
          <p:cNvPr id="26646" name="Rectangle 144"/>
          <p:cNvSpPr>
            <a:spLocks noChangeArrowheads="1"/>
          </p:cNvSpPr>
          <p:nvPr/>
        </p:nvSpPr>
        <p:spPr bwMode="auto">
          <a:xfrm>
            <a:off x="1828800" y="53943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6647" name="Rectangle 145"/>
          <p:cNvSpPr>
            <a:spLocks noChangeArrowheads="1"/>
          </p:cNvSpPr>
          <p:nvPr/>
        </p:nvSpPr>
        <p:spPr bwMode="auto">
          <a:xfrm>
            <a:off x="1828800" y="60801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26648" name="Line 146"/>
          <p:cNvSpPr>
            <a:spLocks noChangeShapeType="1"/>
          </p:cNvSpPr>
          <p:nvPr/>
        </p:nvSpPr>
        <p:spPr bwMode="auto">
          <a:xfrm flipV="1">
            <a:off x="2001838" y="57150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6649" name="Rectangle 147"/>
          <p:cNvSpPr>
            <a:spLocks noChangeArrowheads="1"/>
          </p:cNvSpPr>
          <p:nvPr/>
        </p:nvSpPr>
        <p:spPr bwMode="auto">
          <a:xfrm>
            <a:off x="5795963" y="4818063"/>
            <a:ext cx="356188"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6650" name="Line 148"/>
          <p:cNvSpPr>
            <a:spLocks noChangeShapeType="1"/>
          </p:cNvSpPr>
          <p:nvPr/>
        </p:nvSpPr>
        <p:spPr bwMode="auto">
          <a:xfrm flipH="1" flipV="1">
            <a:off x="6858000" y="4495800"/>
            <a:ext cx="457200" cy="4572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6651" name="Line 149"/>
          <p:cNvSpPr>
            <a:spLocks noChangeShapeType="1"/>
          </p:cNvSpPr>
          <p:nvPr/>
        </p:nvSpPr>
        <p:spPr bwMode="auto">
          <a:xfrm flipV="1">
            <a:off x="6135688" y="4495800"/>
            <a:ext cx="417512" cy="422275"/>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6652" name="Line 150"/>
          <p:cNvSpPr>
            <a:spLocks noChangeShapeType="1"/>
          </p:cNvSpPr>
          <p:nvPr/>
        </p:nvSpPr>
        <p:spPr bwMode="auto">
          <a:xfrm flipV="1">
            <a:off x="5486400" y="5105400"/>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6653" name="Rectangle 151"/>
          <p:cNvSpPr>
            <a:spLocks noChangeArrowheads="1"/>
          </p:cNvSpPr>
          <p:nvPr/>
        </p:nvSpPr>
        <p:spPr bwMode="auto">
          <a:xfrm>
            <a:off x="7239000" y="48609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6654" name="Rectangle 152"/>
          <p:cNvSpPr>
            <a:spLocks noChangeArrowheads="1"/>
          </p:cNvSpPr>
          <p:nvPr/>
        </p:nvSpPr>
        <p:spPr bwMode="auto">
          <a:xfrm>
            <a:off x="7218363" y="55467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26655" name="Line 153"/>
          <p:cNvSpPr>
            <a:spLocks noChangeShapeType="1"/>
          </p:cNvSpPr>
          <p:nvPr/>
        </p:nvSpPr>
        <p:spPr bwMode="auto">
          <a:xfrm flipV="1">
            <a:off x="7391400" y="51816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6656" name="Rectangle 154"/>
          <p:cNvSpPr>
            <a:spLocks noChangeArrowheads="1"/>
          </p:cNvSpPr>
          <p:nvPr/>
        </p:nvSpPr>
        <p:spPr bwMode="auto">
          <a:xfrm>
            <a:off x="5181600" y="5410200"/>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6657" name="Rectangle 155"/>
          <p:cNvSpPr>
            <a:spLocks noChangeArrowheads="1"/>
          </p:cNvSpPr>
          <p:nvPr/>
        </p:nvSpPr>
        <p:spPr bwMode="auto">
          <a:xfrm>
            <a:off x="5181600" y="61563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26658" name="Line 156"/>
          <p:cNvSpPr>
            <a:spLocks noChangeShapeType="1"/>
          </p:cNvSpPr>
          <p:nvPr/>
        </p:nvSpPr>
        <p:spPr bwMode="auto">
          <a:xfrm flipV="1">
            <a:off x="5354638" y="57912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6659" name="Rectangle 159"/>
          <p:cNvSpPr>
            <a:spLocks noChangeArrowheads="1"/>
          </p:cNvSpPr>
          <p:nvPr/>
        </p:nvSpPr>
        <p:spPr bwMode="auto">
          <a:xfrm>
            <a:off x="5257800" y="3200400"/>
            <a:ext cx="7620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660" name="Line 161"/>
          <p:cNvSpPr>
            <a:spLocks noChangeShapeType="1"/>
          </p:cNvSpPr>
          <p:nvPr/>
        </p:nvSpPr>
        <p:spPr bwMode="auto">
          <a:xfrm flipH="1">
            <a:off x="5029200" y="3429000"/>
            <a:ext cx="304800" cy="30480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nvGrpSpPr>
          <p:cNvPr id="26661" name="Group 162"/>
          <p:cNvGrpSpPr/>
          <p:nvPr/>
        </p:nvGrpSpPr>
        <p:grpSpPr bwMode="auto">
          <a:xfrm>
            <a:off x="2209800" y="3505200"/>
            <a:ext cx="2362200" cy="1066800"/>
            <a:chOff x="1392" y="2016"/>
            <a:chExt cx="1440" cy="672"/>
          </a:xfrm>
        </p:grpSpPr>
        <p:sp>
          <p:nvSpPr>
            <p:cNvPr id="26738" name="Rectangle 163"/>
            <p:cNvSpPr>
              <a:spLocks noChangeArrowheads="1"/>
            </p:cNvSpPr>
            <p:nvPr/>
          </p:nvSpPr>
          <p:spPr bwMode="auto">
            <a:xfrm>
              <a:off x="2400" y="2438"/>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39" name="Rectangle 164"/>
            <p:cNvSpPr>
              <a:spLocks noChangeArrowheads="1"/>
            </p:cNvSpPr>
            <p:nvPr/>
          </p:nvSpPr>
          <p:spPr bwMode="auto">
            <a:xfrm>
              <a:off x="1920" y="2016"/>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40" name="Rectangle 165"/>
            <p:cNvSpPr>
              <a:spLocks noChangeArrowheads="1"/>
            </p:cNvSpPr>
            <p:nvPr/>
          </p:nvSpPr>
          <p:spPr bwMode="auto">
            <a:xfrm>
              <a:off x="1392" y="2400"/>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6741" name="Line 166"/>
            <p:cNvSpPr>
              <a:spLocks noChangeShapeType="1"/>
            </p:cNvSpPr>
            <p:nvPr/>
          </p:nvSpPr>
          <p:spPr bwMode="auto">
            <a:xfrm>
              <a:off x="2112" y="2208"/>
              <a:ext cx="0" cy="24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6742" name="Line 167"/>
            <p:cNvSpPr>
              <a:spLocks noChangeShapeType="1"/>
            </p:cNvSpPr>
            <p:nvPr/>
          </p:nvSpPr>
          <p:spPr bwMode="auto">
            <a:xfrm>
              <a:off x="1776" y="2544"/>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6743" name="Line 168"/>
            <p:cNvSpPr>
              <a:spLocks noChangeShapeType="1"/>
            </p:cNvSpPr>
            <p:nvPr/>
          </p:nvSpPr>
          <p:spPr bwMode="auto">
            <a:xfrm>
              <a:off x="2208" y="2544"/>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6662" name="Group 169"/>
          <p:cNvGrpSpPr/>
          <p:nvPr/>
        </p:nvGrpSpPr>
        <p:grpSpPr bwMode="auto">
          <a:xfrm>
            <a:off x="1524000" y="4708525"/>
            <a:ext cx="2209800" cy="869950"/>
            <a:chOff x="960" y="2774"/>
            <a:chExt cx="1392" cy="548"/>
          </a:xfrm>
        </p:grpSpPr>
        <p:sp>
          <p:nvSpPr>
            <p:cNvPr id="26732" name="Rectangle 170"/>
            <p:cNvSpPr>
              <a:spLocks noChangeArrowheads="1"/>
            </p:cNvSpPr>
            <p:nvPr/>
          </p:nvSpPr>
          <p:spPr bwMode="auto">
            <a:xfrm>
              <a:off x="960" y="2774"/>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5</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6733" name="Rectangle 171"/>
            <p:cNvSpPr>
              <a:spLocks noChangeArrowheads="1"/>
            </p:cNvSpPr>
            <p:nvPr/>
          </p:nvSpPr>
          <p:spPr bwMode="auto">
            <a:xfrm>
              <a:off x="1920" y="2784"/>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34" name="Rectangle 172"/>
            <p:cNvSpPr>
              <a:spLocks noChangeArrowheads="1"/>
            </p:cNvSpPr>
            <p:nvPr/>
          </p:nvSpPr>
          <p:spPr bwMode="auto">
            <a:xfrm>
              <a:off x="1728" y="3072"/>
              <a:ext cx="480"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35" name="Line 173"/>
            <p:cNvSpPr>
              <a:spLocks noChangeShapeType="1"/>
            </p:cNvSpPr>
            <p:nvPr/>
          </p:nvSpPr>
          <p:spPr bwMode="auto">
            <a:xfrm>
              <a:off x="1344" y="2880"/>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6736" name="Line 174"/>
            <p:cNvSpPr>
              <a:spLocks noChangeShapeType="1"/>
            </p:cNvSpPr>
            <p:nvPr/>
          </p:nvSpPr>
          <p:spPr bwMode="auto">
            <a:xfrm>
              <a:off x="1728" y="2880"/>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6737" name="Line 175"/>
            <p:cNvSpPr>
              <a:spLocks noChangeShapeType="1"/>
            </p:cNvSpPr>
            <p:nvPr/>
          </p:nvSpPr>
          <p:spPr bwMode="auto">
            <a:xfrm>
              <a:off x="1728" y="2976"/>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6663" name="Group 176"/>
          <p:cNvGrpSpPr/>
          <p:nvPr/>
        </p:nvGrpSpPr>
        <p:grpSpPr bwMode="auto">
          <a:xfrm>
            <a:off x="914400" y="5394325"/>
            <a:ext cx="2286000" cy="701675"/>
            <a:chOff x="576" y="3206"/>
            <a:chExt cx="1440" cy="442"/>
          </a:xfrm>
        </p:grpSpPr>
        <p:sp>
          <p:nvSpPr>
            <p:cNvPr id="26728" name="Rectangle 177"/>
            <p:cNvSpPr>
              <a:spLocks noChangeArrowheads="1"/>
            </p:cNvSpPr>
            <p:nvPr/>
          </p:nvSpPr>
          <p:spPr bwMode="auto">
            <a:xfrm>
              <a:off x="576" y="3206"/>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29" name="Rectangle 178"/>
            <p:cNvSpPr>
              <a:spLocks noChangeArrowheads="1"/>
            </p:cNvSpPr>
            <p:nvPr/>
          </p:nvSpPr>
          <p:spPr bwMode="auto">
            <a:xfrm>
              <a:off x="1440" y="3398"/>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30" name="Line 179"/>
            <p:cNvSpPr>
              <a:spLocks noChangeShapeType="1"/>
            </p:cNvSpPr>
            <p:nvPr/>
          </p:nvSpPr>
          <p:spPr bwMode="auto">
            <a:xfrm>
              <a:off x="960" y="3312"/>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6731" name="Line 180"/>
            <p:cNvSpPr>
              <a:spLocks noChangeShapeType="1"/>
            </p:cNvSpPr>
            <p:nvPr/>
          </p:nvSpPr>
          <p:spPr bwMode="auto">
            <a:xfrm>
              <a:off x="1344" y="3312"/>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6664" name="Group 181"/>
          <p:cNvGrpSpPr/>
          <p:nvPr/>
        </p:nvGrpSpPr>
        <p:grpSpPr bwMode="auto">
          <a:xfrm>
            <a:off x="4038600" y="4479925"/>
            <a:ext cx="1143000" cy="1098550"/>
            <a:chOff x="2544" y="2630"/>
            <a:chExt cx="720" cy="692"/>
          </a:xfrm>
        </p:grpSpPr>
        <p:sp>
          <p:nvSpPr>
            <p:cNvPr id="26724" name="Rectangle 182"/>
            <p:cNvSpPr>
              <a:spLocks noChangeArrowheads="1"/>
            </p:cNvSpPr>
            <p:nvPr/>
          </p:nvSpPr>
          <p:spPr bwMode="auto">
            <a:xfrm>
              <a:off x="2736" y="2630"/>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25" name="Rectangle 183"/>
            <p:cNvSpPr>
              <a:spLocks noChangeArrowheads="1"/>
            </p:cNvSpPr>
            <p:nvPr/>
          </p:nvSpPr>
          <p:spPr bwMode="auto">
            <a:xfrm>
              <a:off x="2544" y="3072"/>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26" name="Line 184"/>
            <p:cNvSpPr>
              <a:spLocks noChangeShapeType="1"/>
            </p:cNvSpPr>
            <p:nvPr/>
          </p:nvSpPr>
          <p:spPr bwMode="auto">
            <a:xfrm flipH="1">
              <a:off x="2640" y="2784"/>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6727" name="Line 185"/>
            <p:cNvSpPr>
              <a:spLocks noChangeShapeType="1"/>
            </p:cNvSpPr>
            <p:nvPr/>
          </p:nvSpPr>
          <p:spPr bwMode="auto">
            <a:xfrm>
              <a:off x="2640" y="2976"/>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6665" name="Group 186"/>
          <p:cNvGrpSpPr/>
          <p:nvPr/>
        </p:nvGrpSpPr>
        <p:grpSpPr bwMode="auto">
          <a:xfrm>
            <a:off x="4191000" y="5715000"/>
            <a:ext cx="2362200" cy="549275"/>
            <a:chOff x="2640" y="3408"/>
            <a:chExt cx="1488" cy="346"/>
          </a:xfrm>
        </p:grpSpPr>
        <p:sp>
          <p:nvSpPr>
            <p:cNvPr id="26720" name="Rectangle 187"/>
            <p:cNvSpPr>
              <a:spLocks noChangeArrowheads="1"/>
            </p:cNvSpPr>
            <p:nvPr/>
          </p:nvSpPr>
          <p:spPr bwMode="auto">
            <a:xfrm>
              <a:off x="2640" y="3494"/>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21" name="Rectangle 188"/>
            <p:cNvSpPr>
              <a:spLocks noChangeArrowheads="1"/>
            </p:cNvSpPr>
            <p:nvPr/>
          </p:nvSpPr>
          <p:spPr bwMode="auto">
            <a:xfrm>
              <a:off x="3552" y="3504"/>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22" name="Line 189"/>
            <p:cNvSpPr>
              <a:spLocks noChangeShapeType="1"/>
            </p:cNvSpPr>
            <p:nvPr/>
          </p:nvSpPr>
          <p:spPr bwMode="auto">
            <a:xfrm flipH="1">
              <a:off x="3120" y="3408"/>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6723" name="Line 190"/>
            <p:cNvSpPr>
              <a:spLocks noChangeShapeType="1"/>
            </p:cNvSpPr>
            <p:nvPr/>
          </p:nvSpPr>
          <p:spPr bwMode="auto">
            <a:xfrm>
              <a:off x="3456" y="3408"/>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6666" name="Group 191"/>
          <p:cNvGrpSpPr/>
          <p:nvPr/>
        </p:nvGrpSpPr>
        <p:grpSpPr bwMode="auto">
          <a:xfrm>
            <a:off x="4724400" y="4784725"/>
            <a:ext cx="2362200" cy="869950"/>
            <a:chOff x="2976" y="2822"/>
            <a:chExt cx="1488" cy="548"/>
          </a:xfrm>
        </p:grpSpPr>
        <p:sp>
          <p:nvSpPr>
            <p:cNvPr id="26714" name="Rectangle 192"/>
            <p:cNvSpPr>
              <a:spLocks noChangeArrowheads="1"/>
            </p:cNvSpPr>
            <p:nvPr/>
          </p:nvSpPr>
          <p:spPr bwMode="auto">
            <a:xfrm>
              <a:off x="2976" y="2822"/>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15</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6715" name="Rectangle 193"/>
            <p:cNvSpPr>
              <a:spLocks noChangeArrowheads="1"/>
            </p:cNvSpPr>
            <p:nvPr/>
          </p:nvSpPr>
          <p:spPr bwMode="auto">
            <a:xfrm>
              <a:off x="3936" y="2832"/>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16" name="Rectangle 194"/>
            <p:cNvSpPr>
              <a:spLocks noChangeArrowheads="1"/>
            </p:cNvSpPr>
            <p:nvPr/>
          </p:nvSpPr>
          <p:spPr bwMode="auto">
            <a:xfrm>
              <a:off x="3744" y="3120"/>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17" name="Line 195"/>
            <p:cNvSpPr>
              <a:spLocks noChangeShapeType="1"/>
            </p:cNvSpPr>
            <p:nvPr/>
          </p:nvSpPr>
          <p:spPr bwMode="auto">
            <a:xfrm>
              <a:off x="3456" y="2928"/>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6718" name="Line 196"/>
            <p:cNvSpPr>
              <a:spLocks noChangeShapeType="1"/>
            </p:cNvSpPr>
            <p:nvPr/>
          </p:nvSpPr>
          <p:spPr bwMode="auto">
            <a:xfrm>
              <a:off x="3840" y="2928"/>
              <a:ext cx="144"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6719" name="Line 197"/>
            <p:cNvSpPr>
              <a:spLocks noChangeShapeType="1"/>
            </p:cNvSpPr>
            <p:nvPr/>
          </p:nvSpPr>
          <p:spPr bwMode="auto">
            <a:xfrm>
              <a:off x="3840" y="3024"/>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6667" name="Group 198"/>
          <p:cNvGrpSpPr/>
          <p:nvPr/>
        </p:nvGrpSpPr>
        <p:grpSpPr bwMode="auto">
          <a:xfrm>
            <a:off x="5334000" y="3581400"/>
            <a:ext cx="2819400" cy="1082675"/>
            <a:chOff x="3360" y="2064"/>
            <a:chExt cx="1776" cy="682"/>
          </a:xfrm>
        </p:grpSpPr>
        <p:sp>
          <p:nvSpPr>
            <p:cNvPr id="26708" name="Rectangle 199"/>
            <p:cNvSpPr>
              <a:spLocks noChangeArrowheads="1"/>
            </p:cNvSpPr>
            <p:nvPr/>
          </p:nvSpPr>
          <p:spPr bwMode="auto">
            <a:xfrm>
              <a:off x="3360" y="2496"/>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6709" name="Rectangle 200"/>
            <p:cNvSpPr>
              <a:spLocks noChangeArrowheads="1"/>
            </p:cNvSpPr>
            <p:nvPr/>
          </p:nvSpPr>
          <p:spPr bwMode="auto">
            <a:xfrm>
              <a:off x="3936" y="2064"/>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10" name="Rectangle 201"/>
            <p:cNvSpPr>
              <a:spLocks noChangeArrowheads="1"/>
            </p:cNvSpPr>
            <p:nvPr/>
          </p:nvSpPr>
          <p:spPr bwMode="auto">
            <a:xfrm>
              <a:off x="4560" y="2486"/>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11" name="Line 202"/>
            <p:cNvSpPr>
              <a:spLocks noChangeShapeType="1"/>
            </p:cNvSpPr>
            <p:nvPr/>
          </p:nvSpPr>
          <p:spPr bwMode="auto">
            <a:xfrm>
              <a:off x="4224" y="2256"/>
              <a:ext cx="0" cy="24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6712" name="Line 203"/>
            <p:cNvSpPr>
              <a:spLocks noChangeShapeType="1"/>
            </p:cNvSpPr>
            <p:nvPr/>
          </p:nvSpPr>
          <p:spPr bwMode="auto">
            <a:xfrm>
              <a:off x="3840" y="2640"/>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6713" name="Line 204"/>
            <p:cNvSpPr>
              <a:spLocks noChangeShapeType="1"/>
            </p:cNvSpPr>
            <p:nvPr/>
          </p:nvSpPr>
          <p:spPr bwMode="auto">
            <a:xfrm>
              <a:off x="4368" y="2640"/>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6668" name="Group 205"/>
          <p:cNvGrpSpPr/>
          <p:nvPr/>
        </p:nvGrpSpPr>
        <p:grpSpPr bwMode="auto">
          <a:xfrm>
            <a:off x="7543800" y="4800600"/>
            <a:ext cx="1143000" cy="930275"/>
            <a:chOff x="4752" y="2832"/>
            <a:chExt cx="720" cy="586"/>
          </a:xfrm>
        </p:grpSpPr>
        <p:sp>
          <p:nvSpPr>
            <p:cNvPr id="26704" name="Rectangle 206"/>
            <p:cNvSpPr>
              <a:spLocks noChangeArrowheads="1"/>
            </p:cNvSpPr>
            <p:nvPr/>
          </p:nvSpPr>
          <p:spPr bwMode="auto">
            <a:xfrm>
              <a:off x="4944" y="2832"/>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20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6705" name="Rectangle 207"/>
            <p:cNvSpPr>
              <a:spLocks noChangeArrowheads="1"/>
            </p:cNvSpPr>
            <p:nvPr/>
          </p:nvSpPr>
          <p:spPr bwMode="auto">
            <a:xfrm>
              <a:off x="4896" y="3168"/>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21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6706" name="Line 208"/>
            <p:cNvSpPr>
              <a:spLocks noChangeShapeType="1"/>
            </p:cNvSpPr>
            <p:nvPr/>
          </p:nvSpPr>
          <p:spPr bwMode="auto">
            <a:xfrm>
              <a:off x="4752" y="2976"/>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6707" name="Line 209"/>
            <p:cNvSpPr>
              <a:spLocks noChangeShapeType="1"/>
            </p:cNvSpPr>
            <p:nvPr/>
          </p:nvSpPr>
          <p:spPr bwMode="auto">
            <a:xfrm>
              <a:off x="4752" y="3072"/>
              <a:ext cx="192" cy="192"/>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10" name="Group 230"/>
          <p:cNvGrpSpPr/>
          <p:nvPr/>
        </p:nvGrpSpPr>
        <p:grpSpPr bwMode="auto">
          <a:xfrm>
            <a:off x="4495800" y="3505200"/>
            <a:ext cx="2819400" cy="838200"/>
            <a:chOff x="2832" y="2112"/>
            <a:chExt cx="1776" cy="528"/>
          </a:xfrm>
        </p:grpSpPr>
        <p:sp>
          <p:nvSpPr>
            <p:cNvPr id="26702" name="Line 210"/>
            <p:cNvSpPr>
              <a:spLocks noChangeShapeType="1"/>
            </p:cNvSpPr>
            <p:nvPr/>
          </p:nvSpPr>
          <p:spPr bwMode="auto">
            <a:xfrm flipH="1">
              <a:off x="2832" y="2112"/>
              <a:ext cx="672" cy="480"/>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6703" name="Line 211"/>
            <p:cNvSpPr>
              <a:spLocks noChangeShapeType="1"/>
            </p:cNvSpPr>
            <p:nvPr/>
          </p:nvSpPr>
          <p:spPr bwMode="auto">
            <a:xfrm>
              <a:off x="3552" y="2112"/>
              <a:ext cx="1056" cy="528"/>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sp>
        <p:nvSpPr>
          <p:cNvPr id="513238" name="Line 214"/>
          <p:cNvSpPr>
            <a:spLocks noChangeShapeType="1"/>
          </p:cNvSpPr>
          <p:nvPr/>
        </p:nvSpPr>
        <p:spPr bwMode="auto">
          <a:xfrm flipH="1">
            <a:off x="6096000" y="3886200"/>
            <a:ext cx="609600" cy="457200"/>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nvGrpSpPr>
          <p:cNvPr id="11" name="Group 234"/>
          <p:cNvGrpSpPr/>
          <p:nvPr/>
        </p:nvGrpSpPr>
        <p:grpSpPr bwMode="auto">
          <a:xfrm>
            <a:off x="3429000" y="4495800"/>
            <a:ext cx="4495800" cy="914400"/>
            <a:chOff x="2160" y="2832"/>
            <a:chExt cx="2832" cy="576"/>
          </a:xfrm>
        </p:grpSpPr>
        <p:sp>
          <p:nvSpPr>
            <p:cNvPr id="26698" name="Line 216"/>
            <p:cNvSpPr>
              <a:spLocks noChangeShapeType="1"/>
            </p:cNvSpPr>
            <p:nvPr/>
          </p:nvSpPr>
          <p:spPr bwMode="auto">
            <a:xfrm flipH="1">
              <a:off x="2160" y="2832"/>
              <a:ext cx="432" cy="528"/>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6699" name="Line 217"/>
            <p:cNvSpPr>
              <a:spLocks noChangeShapeType="1"/>
            </p:cNvSpPr>
            <p:nvPr/>
          </p:nvSpPr>
          <p:spPr bwMode="auto">
            <a:xfrm>
              <a:off x="2688" y="2832"/>
              <a:ext cx="144" cy="480"/>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6700" name="Line 220"/>
            <p:cNvSpPr>
              <a:spLocks noChangeShapeType="1"/>
            </p:cNvSpPr>
            <p:nvPr/>
          </p:nvSpPr>
          <p:spPr bwMode="auto">
            <a:xfrm flipH="1">
              <a:off x="4272" y="2880"/>
              <a:ext cx="432" cy="528"/>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6701" name="Line 221"/>
            <p:cNvSpPr>
              <a:spLocks noChangeShapeType="1"/>
            </p:cNvSpPr>
            <p:nvPr/>
          </p:nvSpPr>
          <p:spPr bwMode="auto">
            <a:xfrm>
              <a:off x="4848" y="2880"/>
              <a:ext cx="144" cy="528"/>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grpSp>
        <p:nvGrpSpPr>
          <p:cNvPr id="12" name="Group 235"/>
          <p:cNvGrpSpPr/>
          <p:nvPr/>
        </p:nvGrpSpPr>
        <p:grpSpPr bwMode="auto">
          <a:xfrm>
            <a:off x="1981200" y="4419600"/>
            <a:ext cx="3581400" cy="457200"/>
            <a:chOff x="1248" y="2784"/>
            <a:chExt cx="2256" cy="288"/>
          </a:xfrm>
        </p:grpSpPr>
        <p:sp>
          <p:nvSpPr>
            <p:cNvPr id="26696" name="Line 215"/>
            <p:cNvSpPr>
              <a:spLocks noChangeShapeType="1"/>
            </p:cNvSpPr>
            <p:nvPr/>
          </p:nvSpPr>
          <p:spPr bwMode="auto">
            <a:xfrm flipH="1">
              <a:off x="1248" y="2784"/>
              <a:ext cx="288" cy="216"/>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6697" name="Line 222"/>
            <p:cNvSpPr>
              <a:spLocks noChangeShapeType="1"/>
            </p:cNvSpPr>
            <p:nvPr/>
          </p:nvSpPr>
          <p:spPr bwMode="auto">
            <a:xfrm flipH="1">
              <a:off x="3264" y="2880"/>
              <a:ext cx="240" cy="192"/>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grpSp>
        <p:nvGrpSpPr>
          <p:cNvPr id="13" name="Group 233"/>
          <p:cNvGrpSpPr/>
          <p:nvPr/>
        </p:nvGrpSpPr>
        <p:grpSpPr bwMode="auto">
          <a:xfrm>
            <a:off x="3581400" y="3733800"/>
            <a:ext cx="4800600" cy="1143000"/>
            <a:chOff x="2256" y="2352"/>
            <a:chExt cx="3024" cy="720"/>
          </a:xfrm>
        </p:grpSpPr>
        <p:sp>
          <p:nvSpPr>
            <p:cNvPr id="26692" name="Line 218"/>
            <p:cNvSpPr>
              <a:spLocks noChangeShapeType="1"/>
            </p:cNvSpPr>
            <p:nvPr/>
          </p:nvSpPr>
          <p:spPr bwMode="auto">
            <a:xfrm flipH="1" flipV="1">
              <a:off x="2256" y="2448"/>
              <a:ext cx="0" cy="576"/>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6693" name="Line 219"/>
            <p:cNvSpPr>
              <a:spLocks noChangeShapeType="1"/>
            </p:cNvSpPr>
            <p:nvPr/>
          </p:nvSpPr>
          <p:spPr bwMode="auto">
            <a:xfrm flipH="1" flipV="1">
              <a:off x="2352" y="2352"/>
              <a:ext cx="480" cy="480"/>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6694" name="Line 223"/>
            <p:cNvSpPr>
              <a:spLocks noChangeShapeType="1"/>
            </p:cNvSpPr>
            <p:nvPr/>
          </p:nvSpPr>
          <p:spPr bwMode="auto">
            <a:xfrm flipH="1" flipV="1">
              <a:off x="4416" y="2448"/>
              <a:ext cx="864" cy="624"/>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6695" name="Line 224"/>
            <p:cNvSpPr>
              <a:spLocks noChangeShapeType="1"/>
            </p:cNvSpPr>
            <p:nvPr/>
          </p:nvSpPr>
          <p:spPr bwMode="auto">
            <a:xfrm flipV="1">
              <a:off x="4080" y="2448"/>
              <a:ext cx="192" cy="624"/>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grpSp>
        <p:nvGrpSpPr>
          <p:cNvPr id="14" name="Group 237"/>
          <p:cNvGrpSpPr/>
          <p:nvPr/>
        </p:nvGrpSpPr>
        <p:grpSpPr bwMode="auto">
          <a:xfrm>
            <a:off x="2819400" y="5486400"/>
            <a:ext cx="3505200" cy="457200"/>
            <a:chOff x="1776" y="3456"/>
            <a:chExt cx="2208" cy="288"/>
          </a:xfrm>
        </p:grpSpPr>
        <p:sp>
          <p:nvSpPr>
            <p:cNvPr id="26690" name="Line 225"/>
            <p:cNvSpPr>
              <a:spLocks noChangeShapeType="1"/>
            </p:cNvSpPr>
            <p:nvPr/>
          </p:nvSpPr>
          <p:spPr bwMode="auto">
            <a:xfrm flipH="1">
              <a:off x="1776" y="3456"/>
              <a:ext cx="144" cy="192"/>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6691" name="Line 226"/>
            <p:cNvSpPr>
              <a:spLocks noChangeShapeType="1"/>
            </p:cNvSpPr>
            <p:nvPr/>
          </p:nvSpPr>
          <p:spPr bwMode="auto">
            <a:xfrm flipH="1">
              <a:off x="3840" y="3552"/>
              <a:ext cx="144" cy="192"/>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sp>
        <p:nvSpPr>
          <p:cNvPr id="513253" name="Rectangle 229"/>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N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2</a:t>
            </a:r>
            <a:r>
              <a:rPr lang="en-US" altLang="zh-CN" sz="2000">
                <a:solidFill>
                  <a:srgbClr val="333399"/>
                </a:solidFill>
                <a:latin typeface="+mn-lt"/>
                <a:ea typeface="华文楷体" panose="02010600040101010101" pitchFamily="2" charset="-122"/>
                <a:sym typeface="Symbol" panose="05050102010706020507" pitchFamily="18" charset="2"/>
              </a:rPr>
              <a:t>  { N</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2</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513255" name="Rectangle 231"/>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N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2</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2</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1" baseline="30000">
                <a:solidFill>
                  <a:srgbClr val="333399"/>
                </a:solidFill>
                <a:latin typeface="+mn-lt"/>
                <a:ea typeface="华文楷体" panose="02010600040101010101" pitchFamily="2" charset="-122"/>
                <a:sym typeface="Symbol" panose="05050102010706020507" pitchFamily="18" charset="2"/>
              </a:rPr>
              <a:t>S</a:t>
            </a:r>
            <a:r>
              <a:rPr lang="en-US" altLang="zh-CN" sz="1400" b="1" i="0" baseline="30000">
                <a:solidFill>
                  <a:srgbClr val="333399"/>
                </a:solidFill>
                <a:latin typeface="+mn-lt"/>
                <a:ea typeface="华文楷体" panose="02010600040101010101" pitchFamily="2" charset="-122"/>
                <a:sym typeface="Symbol" panose="05050102010706020507" pitchFamily="18" charset="2"/>
              </a:rPr>
              <a:t>2</a:t>
            </a:r>
            <a:r>
              <a:rPr lang="en-US" altLang="zh-CN" sz="2000" b="1" i="0" baseline="30000">
                <a:solidFill>
                  <a:srgbClr val="333399"/>
                </a:solidFill>
                <a:latin typeface="+mn-lt"/>
                <a:ea typeface="华文楷体" panose="02010600040101010101" pitchFamily="2" charset="-122"/>
                <a:sym typeface="Symbol" panose="05050102010706020507" pitchFamily="18" charset="2"/>
              </a:rPr>
              <a:t>.</a:t>
            </a:r>
            <a:r>
              <a:rPr lang="en-US" altLang="zh-CN" sz="2000" b="1" baseline="30000">
                <a:solidFill>
                  <a:srgbClr val="333399"/>
                </a:solidFill>
                <a:latin typeface="+mn-lt"/>
                <a:ea typeface="华文楷体" panose="02010600040101010101" pitchFamily="2" charset="-122"/>
              </a:rPr>
              <a:t>l</a:t>
            </a:r>
            <a:r>
              <a:rPr lang="en-US" altLang="zh-CN" sz="2000" i="0" baseline="3000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513256" name="Rectangle 232"/>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B  { 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l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l </a:t>
            </a:r>
            <a:r>
              <a:rPr lang="en-US" altLang="zh-CN" sz="2000" i="0">
                <a:solidFill>
                  <a:srgbClr val="333399"/>
                </a:solidFill>
                <a:latin typeface="+mn-lt"/>
                <a:ea typeface="华文楷体" panose="02010600040101010101" pitchFamily="2" charset="-122"/>
              </a:rPr>
              <a:t>+1 </a:t>
            </a:r>
            <a:r>
              <a:rPr lang="en-US" altLang="zh-CN" sz="2000">
                <a:solidFill>
                  <a:srgbClr val="333399"/>
                </a:solidFill>
                <a:latin typeface="+mn-lt"/>
                <a:ea typeface="华文楷体" panose="02010600040101010101" pitchFamily="2" charset="-122"/>
                <a:sym typeface="Symbol" panose="05050102010706020507" pitchFamily="18" charset="2"/>
              </a:rPr>
              <a:t>}</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513260" name="Rectangle 236"/>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B  { 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513263" name="Rectangle 239"/>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1   { 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513265" name="Rectangle 241"/>
          <p:cNvSpPr>
            <a:spLocks noChangeArrowheads="1"/>
          </p:cNvSpPr>
          <p:nvPr/>
        </p:nvSpPr>
        <p:spPr bwMode="auto">
          <a:xfrm>
            <a:off x="1676400" y="2574925"/>
            <a:ext cx="4038600" cy="396875"/>
          </a:xfrm>
          <a:prstGeom prst="rect">
            <a:avLst/>
          </a:prstGeom>
          <a:noFill/>
          <a:ln w="9525">
            <a:noFill/>
            <a:miter lim="800000"/>
          </a:ln>
        </p:spPr>
        <p:txBody>
          <a:bodyPr>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B  { 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rPr>
              <a:t>:= 2</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513266" name="Rectangle 242"/>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  { 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513267" name="Rectangle 243"/>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  { 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grpSp>
        <p:nvGrpSpPr>
          <p:cNvPr id="15" name="Group 246"/>
          <p:cNvGrpSpPr/>
          <p:nvPr/>
        </p:nvGrpSpPr>
        <p:grpSpPr bwMode="auto">
          <a:xfrm>
            <a:off x="1295400" y="5029200"/>
            <a:ext cx="5334000" cy="990600"/>
            <a:chOff x="816" y="3168"/>
            <a:chExt cx="3360" cy="624"/>
          </a:xfrm>
        </p:grpSpPr>
        <p:sp>
          <p:nvSpPr>
            <p:cNvPr id="26688" name="Line 244"/>
            <p:cNvSpPr>
              <a:spLocks noChangeShapeType="1"/>
            </p:cNvSpPr>
            <p:nvPr/>
          </p:nvSpPr>
          <p:spPr bwMode="auto">
            <a:xfrm flipV="1">
              <a:off x="3120" y="3216"/>
              <a:ext cx="1056" cy="576"/>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6689" name="Line 245"/>
            <p:cNvSpPr>
              <a:spLocks noChangeShapeType="1"/>
            </p:cNvSpPr>
            <p:nvPr/>
          </p:nvSpPr>
          <p:spPr bwMode="auto">
            <a:xfrm flipV="1">
              <a:off x="816" y="3168"/>
              <a:ext cx="1248" cy="288"/>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sp>
        <p:nvSpPr>
          <p:cNvPr id="26684" name="Rectangle 248"/>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grpSp>
        <p:nvGrpSpPr>
          <p:cNvPr id="16" name="Group 261"/>
          <p:cNvGrpSpPr/>
          <p:nvPr/>
        </p:nvGrpSpPr>
        <p:grpSpPr bwMode="auto">
          <a:xfrm>
            <a:off x="1524000" y="5105400"/>
            <a:ext cx="6858000" cy="838200"/>
            <a:chOff x="960" y="3216"/>
            <a:chExt cx="4320" cy="528"/>
          </a:xfrm>
        </p:grpSpPr>
        <p:sp>
          <p:nvSpPr>
            <p:cNvPr id="26686" name="Line 227"/>
            <p:cNvSpPr>
              <a:spLocks noChangeShapeType="1"/>
            </p:cNvSpPr>
            <p:nvPr/>
          </p:nvSpPr>
          <p:spPr bwMode="auto">
            <a:xfrm flipH="1" flipV="1">
              <a:off x="960" y="3600"/>
              <a:ext cx="528" cy="144"/>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6687" name="Line 228"/>
            <p:cNvSpPr>
              <a:spLocks noChangeShapeType="1"/>
            </p:cNvSpPr>
            <p:nvPr/>
          </p:nvSpPr>
          <p:spPr bwMode="auto">
            <a:xfrm flipV="1">
              <a:off x="5232" y="3216"/>
              <a:ext cx="48" cy="192"/>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3253"/>
                                        </p:tgtEl>
                                        <p:attrNameLst>
                                          <p:attrName>style.visibility</p:attrName>
                                        </p:attrNameLst>
                                      </p:cBhvr>
                                      <p:to>
                                        <p:strVal val="visible"/>
                                      </p:to>
                                    </p:set>
                                  </p:childTnLst>
                                  <p:subTnLst>
                                    <p:set>
                                      <p:cBhvr override="childStyle">
                                        <p:cTn dur="1" fill="hold" display="0" masterRel="nextClick" afterEffect="1"/>
                                        <p:tgtEl>
                                          <p:spTgt spid="51325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13255"/>
                                        </p:tgtEl>
                                        <p:attrNameLst>
                                          <p:attrName>style.visibility</p:attrName>
                                        </p:attrNameLst>
                                      </p:cBhvr>
                                      <p:to>
                                        <p:strVal val="visible"/>
                                      </p:to>
                                    </p:set>
                                  </p:childTnLst>
                                  <p:subTnLst>
                                    <p:set>
                                      <p:cBhvr override="childStyle">
                                        <p:cTn dur="1" fill="hold" display="0" masterRel="nextClick" afterEffect="1"/>
                                        <p:tgtEl>
                                          <p:spTgt spid="51325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13238"/>
                                        </p:tgtEl>
                                        <p:attrNameLst>
                                          <p:attrName>style.visibility</p:attrName>
                                        </p:attrNameLst>
                                      </p:cBhvr>
                                      <p:to>
                                        <p:strVal val="visible"/>
                                      </p:to>
                                    </p:set>
                                    <p:animEffect transition="in" filter="dissolve">
                                      <p:cBhvr>
                                        <p:cTn id="20" dur="500"/>
                                        <p:tgtEl>
                                          <p:spTgt spid="51323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13265"/>
                                        </p:tgtEl>
                                        <p:attrNameLst>
                                          <p:attrName>style.visibility</p:attrName>
                                        </p:attrNameLst>
                                      </p:cBhvr>
                                      <p:to>
                                        <p:strVal val="visible"/>
                                      </p:to>
                                    </p:set>
                                  </p:childTnLst>
                                  <p:subTnLst>
                                    <p:set>
                                      <p:cBhvr override="childStyle">
                                        <p:cTn dur="1" fill="hold" display="0" masterRel="nextClick" afterEffect="1"/>
                                        <p:tgtEl>
                                          <p:spTgt spid="51326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13256"/>
                                        </p:tgtEl>
                                        <p:attrNameLst>
                                          <p:attrName>style.visibility</p:attrName>
                                        </p:attrNameLst>
                                      </p:cBhvr>
                                      <p:to>
                                        <p:strVal val="visible"/>
                                      </p:to>
                                    </p:set>
                                  </p:childTnLst>
                                  <p:subTnLst>
                                    <p:set>
                                      <p:cBhvr override="childStyle">
                                        <p:cTn dur="1" fill="hold" display="0" masterRel="nextClick" afterEffect="1"/>
                                        <p:tgtEl>
                                          <p:spTgt spid="513256"/>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3260"/>
                                        </p:tgtEl>
                                        <p:attrNameLst>
                                          <p:attrName>style.visibility</p:attrName>
                                        </p:attrNameLst>
                                      </p:cBhvr>
                                      <p:to>
                                        <p:strVal val="visible"/>
                                      </p:to>
                                    </p:set>
                                  </p:childTnLst>
                                  <p:subTnLst>
                                    <p:set>
                                      <p:cBhvr override="childStyle">
                                        <p:cTn dur="1" fill="hold" display="0" masterRel="nextClick" afterEffect="1"/>
                                        <p:tgtEl>
                                          <p:spTgt spid="51326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513266"/>
                                        </p:tgtEl>
                                        <p:attrNameLst>
                                          <p:attrName>style.visibility</p:attrName>
                                        </p:attrNameLst>
                                      </p:cBhvr>
                                      <p:to>
                                        <p:strVal val="visible"/>
                                      </p:to>
                                    </p:set>
                                  </p:childTnLst>
                                  <p:subTnLst>
                                    <p:set>
                                      <p:cBhvr override="childStyle">
                                        <p:cTn dur="1" fill="hold" display="0" masterRel="nextClick" afterEffect="1"/>
                                        <p:tgtEl>
                                          <p:spTgt spid="513266"/>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dissolv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13267"/>
                                        </p:tgtEl>
                                        <p:attrNameLst>
                                          <p:attrName>style.visibility</p:attrName>
                                        </p:attrNameLst>
                                      </p:cBhvr>
                                      <p:to>
                                        <p:strVal val="visible"/>
                                      </p:to>
                                    </p:set>
                                  </p:childTnLst>
                                  <p:subTnLst>
                                    <p:set>
                                      <p:cBhvr override="childStyle">
                                        <p:cTn dur="1" fill="hold" display="0" masterRel="nextClick" afterEffect="1"/>
                                        <p:tgtEl>
                                          <p:spTgt spid="513267"/>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dissolv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513263"/>
                                        </p:tgtEl>
                                        <p:attrNameLst>
                                          <p:attrName>style.visibility</p:attrName>
                                        </p:attrNameLst>
                                      </p:cBhvr>
                                      <p:to>
                                        <p:strVal val="visible"/>
                                      </p:to>
                                    </p:set>
                                  </p:childTnLst>
                                  <p:subTnLst>
                                    <p:set>
                                      <p:cBhvr override="childStyle">
                                        <p:cTn dur="1" fill="hold" display="0" masterRel="nextClick" afterEffect="1"/>
                                        <p:tgtEl>
                                          <p:spTgt spid="513263"/>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dissolve">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38" grpId="0" animBg="1"/>
      <p:bldP spid="513253" grpId="0" autoUpdateAnimBg="0"/>
      <p:bldP spid="513255" grpId="0" autoUpdateAnimBg="0"/>
      <p:bldP spid="513256" grpId="0" autoUpdateAnimBg="0"/>
      <p:bldP spid="513260" grpId="0" autoUpdateAnimBg="0"/>
      <p:bldP spid="513263" grpId="0" autoUpdateAnimBg="0"/>
      <p:bldP spid="513265" grpId="0" autoUpdateAnimBg="0"/>
      <p:bldP spid="513266" grpId="0" autoUpdateAnimBg="0"/>
      <p:bldP spid="51326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
          <p:cNvSpPr>
            <a:spLocks noChangeArrowheads="1"/>
          </p:cNvSpPr>
          <p:nvPr/>
        </p:nvSpPr>
        <p:spPr bwMode="auto">
          <a:xfrm>
            <a:off x="1327150" y="1676400"/>
            <a:ext cx="7200900" cy="2308324"/>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步骤四  </a:t>
            </a:r>
            <a:r>
              <a:rPr lang="zh-CN" altLang="en-US" b="1" i="0">
                <a:solidFill>
                  <a:srgbClr val="333399"/>
                </a:solidFill>
                <a:latin typeface="+mn-lt"/>
                <a:ea typeface="华文楷体" panose="02010600040101010101" pitchFamily="2" charset="-122"/>
              </a:rPr>
              <a:t>容易看出，该依赖图是无圈的，因此存在</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拓扑排序</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依任何一个拓扑排序，都能够顺利完成</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属性值的计算</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如下是一种可能的计算次序：</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3,5,2,6,10,8,9,7,11,4,15,12,13,16,20,18,21,19,17,14,1  </a:t>
            </a:r>
            <a:endParaRPr lang="en-US" altLang="zh-CN" b="1" i="0">
              <a:solidFill>
                <a:srgbClr val="333399"/>
              </a:solidFill>
              <a:latin typeface="+mn-lt"/>
              <a:ea typeface="华文楷体" panose="02010600040101010101" pitchFamily="2" charset="-122"/>
            </a:endParaRPr>
          </a:p>
        </p:txBody>
      </p:sp>
      <p:sp>
        <p:nvSpPr>
          <p:cNvPr id="27651" name="AutoShape 2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7652"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7653"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7654"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7655" name="Text Box 25"/>
          <p:cNvSpPr txBox="1">
            <a:spLocks noChangeArrowheads="1"/>
          </p:cNvSpPr>
          <p:nvPr/>
        </p:nvSpPr>
        <p:spPr bwMode="auto">
          <a:xfrm>
            <a:off x="762000" y="106680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基于树遍历的计算方法</a:t>
            </a:r>
            <a:r>
              <a:rPr lang="zh-CN" altLang="en-US" sz="28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27656" name="Rectangle 246"/>
          <p:cNvSpPr>
            <a:spLocks noChangeArrowheads="1"/>
          </p:cNvSpPr>
          <p:nvPr/>
        </p:nvSpPr>
        <p:spPr bwMode="auto">
          <a:xfrm>
            <a:off x="2443163" y="4818063"/>
            <a:ext cx="356188"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7657" name="Rectangle 247"/>
          <p:cNvSpPr>
            <a:spLocks noChangeArrowheads="1"/>
          </p:cNvSpPr>
          <p:nvPr/>
        </p:nvSpPr>
        <p:spPr bwMode="auto">
          <a:xfrm>
            <a:off x="3162300" y="4232275"/>
            <a:ext cx="3429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7658" name="Line 248"/>
          <p:cNvSpPr>
            <a:spLocks noChangeShapeType="1"/>
          </p:cNvSpPr>
          <p:nvPr/>
        </p:nvSpPr>
        <p:spPr bwMode="auto">
          <a:xfrm flipH="1" flipV="1">
            <a:off x="3505200" y="4495800"/>
            <a:ext cx="457200" cy="4572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7659" name="Line 249"/>
          <p:cNvSpPr>
            <a:spLocks noChangeShapeType="1"/>
          </p:cNvSpPr>
          <p:nvPr/>
        </p:nvSpPr>
        <p:spPr bwMode="auto">
          <a:xfrm flipV="1">
            <a:off x="2819400" y="4495800"/>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7660" name="Line 250"/>
          <p:cNvSpPr>
            <a:spLocks noChangeShapeType="1"/>
          </p:cNvSpPr>
          <p:nvPr/>
        </p:nvSpPr>
        <p:spPr bwMode="auto">
          <a:xfrm flipV="1">
            <a:off x="2133600" y="5105400"/>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7661" name="Rectangle 251"/>
          <p:cNvSpPr>
            <a:spLocks noChangeArrowheads="1"/>
          </p:cNvSpPr>
          <p:nvPr/>
        </p:nvSpPr>
        <p:spPr bwMode="auto">
          <a:xfrm>
            <a:off x="4768850" y="3657600"/>
            <a:ext cx="41275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N</a:t>
            </a:r>
            <a:endParaRPr lang="en-US" altLang="zh-CN" sz="2000" b="1">
              <a:solidFill>
                <a:srgbClr val="333399"/>
              </a:solidFill>
              <a:latin typeface="+mn-lt"/>
              <a:ea typeface="华文楷体" panose="02010600040101010101" pitchFamily="2" charset="-122"/>
            </a:endParaRPr>
          </a:p>
        </p:txBody>
      </p:sp>
      <p:sp>
        <p:nvSpPr>
          <p:cNvPr id="27662" name="Line 252"/>
          <p:cNvSpPr>
            <a:spLocks noChangeShapeType="1"/>
          </p:cNvSpPr>
          <p:nvPr/>
        </p:nvSpPr>
        <p:spPr bwMode="auto">
          <a:xfrm flipH="1" flipV="1">
            <a:off x="5105400" y="3962400"/>
            <a:ext cx="1447800" cy="5334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7663" name="Line 253"/>
          <p:cNvSpPr>
            <a:spLocks noChangeShapeType="1"/>
          </p:cNvSpPr>
          <p:nvPr/>
        </p:nvSpPr>
        <p:spPr bwMode="auto">
          <a:xfrm flipV="1">
            <a:off x="3522663" y="3962400"/>
            <a:ext cx="1277937" cy="414338"/>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7664" name="Rectangle 254"/>
          <p:cNvSpPr>
            <a:spLocks noChangeArrowheads="1"/>
          </p:cNvSpPr>
          <p:nvPr/>
        </p:nvSpPr>
        <p:spPr bwMode="auto">
          <a:xfrm>
            <a:off x="6545263" y="4327525"/>
            <a:ext cx="388937"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7665" name="Rectangle 255"/>
          <p:cNvSpPr>
            <a:spLocks noChangeArrowheads="1"/>
          </p:cNvSpPr>
          <p:nvPr/>
        </p:nvSpPr>
        <p:spPr bwMode="auto">
          <a:xfrm>
            <a:off x="3886200" y="48609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7666" name="Rectangle 256"/>
          <p:cNvSpPr>
            <a:spLocks noChangeArrowheads="1"/>
          </p:cNvSpPr>
          <p:nvPr/>
        </p:nvSpPr>
        <p:spPr bwMode="auto">
          <a:xfrm>
            <a:off x="3865563" y="55467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27667" name="Line 257"/>
          <p:cNvSpPr>
            <a:spLocks noChangeShapeType="1"/>
          </p:cNvSpPr>
          <p:nvPr/>
        </p:nvSpPr>
        <p:spPr bwMode="auto">
          <a:xfrm flipV="1">
            <a:off x="4038600" y="51816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7668" name="Line 258"/>
          <p:cNvSpPr>
            <a:spLocks noChangeShapeType="1"/>
          </p:cNvSpPr>
          <p:nvPr/>
        </p:nvSpPr>
        <p:spPr bwMode="auto">
          <a:xfrm flipH="1" flipV="1">
            <a:off x="4948238" y="3962400"/>
            <a:ext cx="4762"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7669" name="Rectangle 259"/>
          <p:cNvSpPr>
            <a:spLocks noChangeArrowheads="1"/>
          </p:cNvSpPr>
          <p:nvPr/>
        </p:nvSpPr>
        <p:spPr bwMode="auto">
          <a:xfrm>
            <a:off x="4800600" y="4114800"/>
            <a:ext cx="312738" cy="457200"/>
          </a:xfrm>
          <a:prstGeom prst="rect">
            <a:avLst/>
          </a:prstGeom>
          <a:noFill/>
          <a:ln w="9525">
            <a:noFill/>
            <a:miter lim="800000"/>
          </a:ln>
        </p:spPr>
        <p:txBody>
          <a:bodyPr>
            <a:spAutoFit/>
          </a:bodyPr>
          <a:lstStyle/>
          <a:p>
            <a:pPr>
              <a:buClrTx/>
              <a:buFontTx/>
              <a:buNone/>
            </a:pPr>
            <a:r>
              <a:rPr lang="en-US" altLang="zh-CN" b="1">
                <a:solidFill>
                  <a:srgbClr val="333399"/>
                </a:solidFill>
                <a:latin typeface="+mn-lt"/>
                <a:ea typeface="华文楷体" panose="02010600040101010101" pitchFamily="2" charset="-122"/>
              </a:rPr>
              <a:t>.</a:t>
            </a:r>
            <a:endParaRPr lang="en-US" altLang="zh-CN" b="1">
              <a:solidFill>
                <a:srgbClr val="333399"/>
              </a:solidFill>
              <a:latin typeface="+mn-lt"/>
              <a:ea typeface="华文楷体" panose="02010600040101010101" pitchFamily="2" charset="-122"/>
            </a:endParaRPr>
          </a:p>
        </p:txBody>
      </p:sp>
      <p:sp>
        <p:nvSpPr>
          <p:cNvPr id="27670" name="Rectangle 260"/>
          <p:cNvSpPr>
            <a:spLocks noChangeArrowheads="1"/>
          </p:cNvSpPr>
          <p:nvPr/>
        </p:nvSpPr>
        <p:spPr bwMode="auto">
          <a:xfrm>
            <a:off x="1828800" y="54705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7671" name="Rectangle 261"/>
          <p:cNvSpPr>
            <a:spLocks noChangeArrowheads="1"/>
          </p:cNvSpPr>
          <p:nvPr/>
        </p:nvSpPr>
        <p:spPr bwMode="auto">
          <a:xfrm>
            <a:off x="1828800" y="61563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27672" name="Line 262"/>
          <p:cNvSpPr>
            <a:spLocks noChangeShapeType="1"/>
          </p:cNvSpPr>
          <p:nvPr/>
        </p:nvSpPr>
        <p:spPr bwMode="auto">
          <a:xfrm flipV="1">
            <a:off x="2001838" y="57912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7673" name="Rectangle 263"/>
          <p:cNvSpPr>
            <a:spLocks noChangeArrowheads="1"/>
          </p:cNvSpPr>
          <p:nvPr/>
        </p:nvSpPr>
        <p:spPr bwMode="auto">
          <a:xfrm>
            <a:off x="5795963" y="4894263"/>
            <a:ext cx="356188"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7674" name="Line 264"/>
          <p:cNvSpPr>
            <a:spLocks noChangeShapeType="1"/>
          </p:cNvSpPr>
          <p:nvPr/>
        </p:nvSpPr>
        <p:spPr bwMode="auto">
          <a:xfrm flipH="1" flipV="1">
            <a:off x="6858000" y="4572000"/>
            <a:ext cx="457200" cy="4572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7675" name="Line 265"/>
          <p:cNvSpPr>
            <a:spLocks noChangeShapeType="1"/>
          </p:cNvSpPr>
          <p:nvPr/>
        </p:nvSpPr>
        <p:spPr bwMode="auto">
          <a:xfrm flipV="1">
            <a:off x="6135688" y="4572000"/>
            <a:ext cx="417512" cy="422275"/>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7676" name="Line 266"/>
          <p:cNvSpPr>
            <a:spLocks noChangeShapeType="1"/>
          </p:cNvSpPr>
          <p:nvPr/>
        </p:nvSpPr>
        <p:spPr bwMode="auto">
          <a:xfrm flipV="1">
            <a:off x="5486400" y="5181600"/>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7677" name="Rectangle 267"/>
          <p:cNvSpPr>
            <a:spLocks noChangeArrowheads="1"/>
          </p:cNvSpPr>
          <p:nvPr/>
        </p:nvSpPr>
        <p:spPr bwMode="auto">
          <a:xfrm>
            <a:off x="7239000" y="49371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7678" name="Rectangle 268"/>
          <p:cNvSpPr>
            <a:spLocks noChangeArrowheads="1"/>
          </p:cNvSpPr>
          <p:nvPr/>
        </p:nvSpPr>
        <p:spPr bwMode="auto">
          <a:xfrm>
            <a:off x="7218363" y="56229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27679" name="Line 269"/>
          <p:cNvSpPr>
            <a:spLocks noChangeShapeType="1"/>
          </p:cNvSpPr>
          <p:nvPr/>
        </p:nvSpPr>
        <p:spPr bwMode="auto">
          <a:xfrm flipV="1">
            <a:off x="7391400" y="52578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7680" name="Rectangle 270"/>
          <p:cNvSpPr>
            <a:spLocks noChangeArrowheads="1"/>
          </p:cNvSpPr>
          <p:nvPr/>
        </p:nvSpPr>
        <p:spPr bwMode="auto">
          <a:xfrm>
            <a:off x="5181600" y="55467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7681" name="Rectangle 271"/>
          <p:cNvSpPr>
            <a:spLocks noChangeArrowheads="1"/>
          </p:cNvSpPr>
          <p:nvPr/>
        </p:nvSpPr>
        <p:spPr bwMode="auto">
          <a:xfrm>
            <a:off x="5181600" y="6232525"/>
            <a:ext cx="32733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27682" name="Line 272"/>
          <p:cNvSpPr>
            <a:spLocks noChangeShapeType="1"/>
          </p:cNvSpPr>
          <p:nvPr/>
        </p:nvSpPr>
        <p:spPr bwMode="auto">
          <a:xfrm flipV="1">
            <a:off x="5354638" y="5867400"/>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7683" name="Rectangle 273"/>
          <p:cNvSpPr>
            <a:spLocks noChangeArrowheads="1"/>
          </p:cNvSpPr>
          <p:nvPr/>
        </p:nvSpPr>
        <p:spPr bwMode="auto">
          <a:xfrm>
            <a:off x="5257800" y="3276600"/>
            <a:ext cx="7620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684" name="Line 274"/>
          <p:cNvSpPr>
            <a:spLocks noChangeShapeType="1"/>
          </p:cNvSpPr>
          <p:nvPr/>
        </p:nvSpPr>
        <p:spPr bwMode="auto">
          <a:xfrm flipH="1">
            <a:off x="5029200" y="3505200"/>
            <a:ext cx="304800" cy="30480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nvGrpSpPr>
          <p:cNvPr id="27685" name="Group 275"/>
          <p:cNvGrpSpPr/>
          <p:nvPr/>
        </p:nvGrpSpPr>
        <p:grpSpPr bwMode="auto">
          <a:xfrm>
            <a:off x="2209800" y="3581400"/>
            <a:ext cx="2362200" cy="1066800"/>
            <a:chOff x="1392" y="2016"/>
            <a:chExt cx="1440" cy="672"/>
          </a:xfrm>
        </p:grpSpPr>
        <p:sp>
          <p:nvSpPr>
            <p:cNvPr id="27756" name="Rectangle 276"/>
            <p:cNvSpPr>
              <a:spLocks noChangeArrowheads="1"/>
            </p:cNvSpPr>
            <p:nvPr/>
          </p:nvSpPr>
          <p:spPr bwMode="auto">
            <a:xfrm>
              <a:off x="2400" y="2438"/>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57" name="Rectangle 277"/>
            <p:cNvSpPr>
              <a:spLocks noChangeArrowheads="1"/>
            </p:cNvSpPr>
            <p:nvPr/>
          </p:nvSpPr>
          <p:spPr bwMode="auto">
            <a:xfrm>
              <a:off x="1920" y="2016"/>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58" name="Rectangle 278"/>
            <p:cNvSpPr>
              <a:spLocks noChangeArrowheads="1"/>
            </p:cNvSpPr>
            <p:nvPr/>
          </p:nvSpPr>
          <p:spPr bwMode="auto">
            <a:xfrm>
              <a:off x="1392" y="2400"/>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7759" name="Line 279"/>
            <p:cNvSpPr>
              <a:spLocks noChangeShapeType="1"/>
            </p:cNvSpPr>
            <p:nvPr/>
          </p:nvSpPr>
          <p:spPr bwMode="auto">
            <a:xfrm>
              <a:off x="2112" y="2208"/>
              <a:ext cx="0" cy="24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7760" name="Line 280"/>
            <p:cNvSpPr>
              <a:spLocks noChangeShapeType="1"/>
            </p:cNvSpPr>
            <p:nvPr/>
          </p:nvSpPr>
          <p:spPr bwMode="auto">
            <a:xfrm>
              <a:off x="1776" y="2544"/>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7761" name="Line 281"/>
            <p:cNvSpPr>
              <a:spLocks noChangeShapeType="1"/>
            </p:cNvSpPr>
            <p:nvPr/>
          </p:nvSpPr>
          <p:spPr bwMode="auto">
            <a:xfrm>
              <a:off x="2208" y="2544"/>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7686" name="Group 282"/>
          <p:cNvGrpSpPr/>
          <p:nvPr/>
        </p:nvGrpSpPr>
        <p:grpSpPr bwMode="auto">
          <a:xfrm>
            <a:off x="1524000" y="4784725"/>
            <a:ext cx="2209800" cy="869950"/>
            <a:chOff x="960" y="2774"/>
            <a:chExt cx="1392" cy="548"/>
          </a:xfrm>
        </p:grpSpPr>
        <p:sp>
          <p:nvSpPr>
            <p:cNvPr id="27750" name="Rectangle 283"/>
            <p:cNvSpPr>
              <a:spLocks noChangeArrowheads="1"/>
            </p:cNvSpPr>
            <p:nvPr/>
          </p:nvSpPr>
          <p:spPr bwMode="auto">
            <a:xfrm>
              <a:off x="960" y="2774"/>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5</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7751" name="Rectangle 284"/>
            <p:cNvSpPr>
              <a:spLocks noChangeArrowheads="1"/>
            </p:cNvSpPr>
            <p:nvPr/>
          </p:nvSpPr>
          <p:spPr bwMode="auto">
            <a:xfrm>
              <a:off x="1920" y="2784"/>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52" name="Rectangle 285"/>
            <p:cNvSpPr>
              <a:spLocks noChangeArrowheads="1"/>
            </p:cNvSpPr>
            <p:nvPr/>
          </p:nvSpPr>
          <p:spPr bwMode="auto">
            <a:xfrm>
              <a:off x="1728" y="3072"/>
              <a:ext cx="480"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53" name="Line 286"/>
            <p:cNvSpPr>
              <a:spLocks noChangeShapeType="1"/>
            </p:cNvSpPr>
            <p:nvPr/>
          </p:nvSpPr>
          <p:spPr bwMode="auto">
            <a:xfrm>
              <a:off x="1344" y="2880"/>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7754" name="Line 287"/>
            <p:cNvSpPr>
              <a:spLocks noChangeShapeType="1"/>
            </p:cNvSpPr>
            <p:nvPr/>
          </p:nvSpPr>
          <p:spPr bwMode="auto">
            <a:xfrm>
              <a:off x="1728" y="2880"/>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7755" name="Line 288"/>
            <p:cNvSpPr>
              <a:spLocks noChangeShapeType="1"/>
            </p:cNvSpPr>
            <p:nvPr/>
          </p:nvSpPr>
          <p:spPr bwMode="auto">
            <a:xfrm>
              <a:off x="1728" y="2976"/>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7687" name="Group 289"/>
          <p:cNvGrpSpPr/>
          <p:nvPr/>
        </p:nvGrpSpPr>
        <p:grpSpPr bwMode="auto">
          <a:xfrm>
            <a:off x="914400" y="5470525"/>
            <a:ext cx="2286000" cy="701675"/>
            <a:chOff x="576" y="3206"/>
            <a:chExt cx="1440" cy="442"/>
          </a:xfrm>
        </p:grpSpPr>
        <p:sp>
          <p:nvSpPr>
            <p:cNvPr id="27746" name="Rectangle 290"/>
            <p:cNvSpPr>
              <a:spLocks noChangeArrowheads="1"/>
            </p:cNvSpPr>
            <p:nvPr/>
          </p:nvSpPr>
          <p:spPr bwMode="auto">
            <a:xfrm>
              <a:off x="576" y="3206"/>
              <a:ext cx="432"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47" name="Rectangle 291"/>
            <p:cNvSpPr>
              <a:spLocks noChangeArrowheads="1"/>
            </p:cNvSpPr>
            <p:nvPr/>
          </p:nvSpPr>
          <p:spPr bwMode="auto">
            <a:xfrm>
              <a:off x="1440" y="3398"/>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48" name="Line 292"/>
            <p:cNvSpPr>
              <a:spLocks noChangeShapeType="1"/>
            </p:cNvSpPr>
            <p:nvPr/>
          </p:nvSpPr>
          <p:spPr bwMode="auto">
            <a:xfrm>
              <a:off x="960" y="3312"/>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7749" name="Line 293"/>
            <p:cNvSpPr>
              <a:spLocks noChangeShapeType="1"/>
            </p:cNvSpPr>
            <p:nvPr/>
          </p:nvSpPr>
          <p:spPr bwMode="auto">
            <a:xfrm>
              <a:off x="1344" y="3312"/>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7688" name="Group 294"/>
          <p:cNvGrpSpPr/>
          <p:nvPr/>
        </p:nvGrpSpPr>
        <p:grpSpPr bwMode="auto">
          <a:xfrm>
            <a:off x="4038600" y="4556125"/>
            <a:ext cx="1143000" cy="1098550"/>
            <a:chOff x="2544" y="2630"/>
            <a:chExt cx="720" cy="692"/>
          </a:xfrm>
        </p:grpSpPr>
        <p:sp>
          <p:nvSpPr>
            <p:cNvPr id="27742" name="Rectangle 295"/>
            <p:cNvSpPr>
              <a:spLocks noChangeArrowheads="1"/>
            </p:cNvSpPr>
            <p:nvPr/>
          </p:nvSpPr>
          <p:spPr bwMode="auto">
            <a:xfrm>
              <a:off x="2736" y="2630"/>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43" name="Rectangle 296"/>
            <p:cNvSpPr>
              <a:spLocks noChangeArrowheads="1"/>
            </p:cNvSpPr>
            <p:nvPr/>
          </p:nvSpPr>
          <p:spPr bwMode="auto">
            <a:xfrm>
              <a:off x="2544" y="3072"/>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44" name="Line 297"/>
            <p:cNvSpPr>
              <a:spLocks noChangeShapeType="1"/>
            </p:cNvSpPr>
            <p:nvPr/>
          </p:nvSpPr>
          <p:spPr bwMode="auto">
            <a:xfrm flipH="1">
              <a:off x="2640" y="2784"/>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7745" name="Line 298"/>
            <p:cNvSpPr>
              <a:spLocks noChangeShapeType="1"/>
            </p:cNvSpPr>
            <p:nvPr/>
          </p:nvSpPr>
          <p:spPr bwMode="auto">
            <a:xfrm>
              <a:off x="2640" y="2976"/>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7689" name="Group 299"/>
          <p:cNvGrpSpPr/>
          <p:nvPr/>
        </p:nvGrpSpPr>
        <p:grpSpPr bwMode="auto">
          <a:xfrm>
            <a:off x="4191000" y="5791200"/>
            <a:ext cx="2362200" cy="549275"/>
            <a:chOff x="2640" y="3408"/>
            <a:chExt cx="1488" cy="346"/>
          </a:xfrm>
        </p:grpSpPr>
        <p:sp>
          <p:nvSpPr>
            <p:cNvPr id="27738" name="Rectangle 300"/>
            <p:cNvSpPr>
              <a:spLocks noChangeArrowheads="1"/>
            </p:cNvSpPr>
            <p:nvPr/>
          </p:nvSpPr>
          <p:spPr bwMode="auto">
            <a:xfrm>
              <a:off x="2640" y="3494"/>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39" name="Rectangle 301"/>
            <p:cNvSpPr>
              <a:spLocks noChangeArrowheads="1"/>
            </p:cNvSpPr>
            <p:nvPr/>
          </p:nvSpPr>
          <p:spPr bwMode="auto">
            <a:xfrm>
              <a:off x="3552" y="3504"/>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40" name="Line 302"/>
            <p:cNvSpPr>
              <a:spLocks noChangeShapeType="1"/>
            </p:cNvSpPr>
            <p:nvPr/>
          </p:nvSpPr>
          <p:spPr bwMode="auto">
            <a:xfrm flipH="1">
              <a:off x="3120" y="3408"/>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7741" name="Line 303"/>
            <p:cNvSpPr>
              <a:spLocks noChangeShapeType="1"/>
            </p:cNvSpPr>
            <p:nvPr/>
          </p:nvSpPr>
          <p:spPr bwMode="auto">
            <a:xfrm>
              <a:off x="3456" y="3408"/>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7690" name="Group 304"/>
          <p:cNvGrpSpPr/>
          <p:nvPr/>
        </p:nvGrpSpPr>
        <p:grpSpPr bwMode="auto">
          <a:xfrm>
            <a:off x="4724400" y="4860925"/>
            <a:ext cx="2362200" cy="869950"/>
            <a:chOff x="2976" y="2822"/>
            <a:chExt cx="1488" cy="548"/>
          </a:xfrm>
        </p:grpSpPr>
        <p:sp>
          <p:nvSpPr>
            <p:cNvPr id="27732" name="Rectangle 305"/>
            <p:cNvSpPr>
              <a:spLocks noChangeArrowheads="1"/>
            </p:cNvSpPr>
            <p:nvPr/>
          </p:nvSpPr>
          <p:spPr bwMode="auto">
            <a:xfrm>
              <a:off x="2976" y="2822"/>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15</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7733" name="Rectangle 306"/>
            <p:cNvSpPr>
              <a:spLocks noChangeArrowheads="1"/>
            </p:cNvSpPr>
            <p:nvPr/>
          </p:nvSpPr>
          <p:spPr bwMode="auto">
            <a:xfrm>
              <a:off x="3936" y="2832"/>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34" name="Rectangle 307"/>
            <p:cNvSpPr>
              <a:spLocks noChangeArrowheads="1"/>
            </p:cNvSpPr>
            <p:nvPr/>
          </p:nvSpPr>
          <p:spPr bwMode="auto">
            <a:xfrm>
              <a:off x="3744" y="3120"/>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35" name="Line 308"/>
            <p:cNvSpPr>
              <a:spLocks noChangeShapeType="1"/>
            </p:cNvSpPr>
            <p:nvPr/>
          </p:nvSpPr>
          <p:spPr bwMode="auto">
            <a:xfrm>
              <a:off x="3456" y="2928"/>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7736" name="Line 309"/>
            <p:cNvSpPr>
              <a:spLocks noChangeShapeType="1"/>
            </p:cNvSpPr>
            <p:nvPr/>
          </p:nvSpPr>
          <p:spPr bwMode="auto">
            <a:xfrm>
              <a:off x="3840" y="2928"/>
              <a:ext cx="144"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7737" name="Line 310"/>
            <p:cNvSpPr>
              <a:spLocks noChangeShapeType="1"/>
            </p:cNvSpPr>
            <p:nvPr/>
          </p:nvSpPr>
          <p:spPr bwMode="auto">
            <a:xfrm>
              <a:off x="3840" y="3024"/>
              <a:ext cx="144" cy="144"/>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7691" name="Group 311"/>
          <p:cNvGrpSpPr/>
          <p:nvPr/>
        </p:nvGrpSpPr>
        <p:grpSpPr bwMode="auto">
          <a:xfrm>
            <a:off x="5334000" y="3657600"/>
            <a:ext cx="2819400" cy="1082675"/>
            <a:chOff x="3360" y="2064"/>
            <a:chExt cx="1776" cy="682"/>
          </a:xfrm>
        </p:grpSpPr>
        <p:sp>
          <p:nvSpPr>
            <p:cNvPr id="27726" name="Rectangle 312"/>
            <p:cNvSpPr>
              <a:spLocks noChangeArrowheads="1"/>
            </p:cNvSpPr>
            <p:nvPr/>
          </p:nvSpPr>
          <p:spPr bwMode="auto">
            <a:xfrm>
              <a:off x="3360" y="2496"/>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7727" name="Rectangle 313"/>
            <p:cNvSpPr>
              <a:spLocks noChangeArrowheads="1"/>
            </p:cNvSpPr>
            <p:nvPr/>
          </p:nvSpPr>
          <p:spPr bwMode="auto">
            <a:xfrm>
              <a:off x="3936" y="2064"/>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28" name="Rectangle 314"/>
            <p:cNvSpPr>
              <a:spLocks noChangeArrowheads="1"/>
            </p:cNvSpPr>
            <p:nvPr/>
          </p:nvSpPr>
          <p:spPr bwMode="auto">
            <a:xfrm>
              <a:off x="4560" y="2486"/>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29" name="Line 315"/>
            <p:cNvSpPr>
              <a:spLocks noChangeShapeType="1"/>
            </p:cNvSpPr>
            <p:nvPr/>
          </p:nvSpPr>
          <p:spPr bwMode="auto">
            <a:xfrm>
              <a:off x="4224" y="2256"/>
              <a:ext cx="0" cy="24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7730" name="Line 316"/>
            <p:cNvSpPr>
              <a:spLocks noChangeShapeType="1"/>
            </p:cNvSpPr>
            <p:nvPr/>
          </p:nvSpPr>
          <p:spPr bwMode="auto">
            <a:xfrm>
              <a:off x="3840" y="2640"/>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7731" name="Line 317"/>
            <p:cNvSpPr>
              <a:spLocks noChangeShapeType="1"/>
            </p:cNvSpPr>
            <p:nvPr/>
          </p:nvSpPr>
          <p:spPr bwMode="auto">
            <a:xfrm>
              <a:off x="4368" y="2640"/>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7692" name="Group 318"/>
          <p:cNvGrpSpPr/>
          <p:nvPr/>
        </p:nvGrpSpPr>
        <p:grpSpPr bwMode="auto">
          <a:xfrm>
            <a:off x="7543800" y="4876800"/>
            <a:ext cx="1143000" cy="930275"/>
            <a:chOff x="4752" y="2832"/>
            <a:chExt cx="720" cy="586"/>
          </a:xfrm>
        </p:grpSpPr>
        <p:sp>
          <p:nvSpPr>
            <p:cNvPr id="27722" name="Rectangle 319"/>
            <p:cNvSpPr>
              <a:spLocks noChangeArrowheads="1"/>
            </p:cNvSpPr>
            <p:nvPr/>
          </p:nvSpPr>
          <p:spPr bwMode="auto">
            <a:xfrm>
              <a:off x="4944" y="2832"/>
              <a:ext cx="528"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20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7723" name="Rectangle 320"/>
            <p:cNvSpPr>
              <a:spLocks noChangeArrowheads="1"/>
            </p:cNvSpPr>
            <p:nvPr/>
          </p:nvSpPr>
          <p:spPr bwMode="auto">
            <a:xfrm>
              <a:off x="4896" y="3168"/>
              <a:ext cx="576" cy="250"/>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21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7724" name="Line 321"/>
            <p:cNvSpPr>
              <a:spLocks noChangeShapeType="1"/>
            </p:cNvSpPr>
            <p:nvPr/>
          </p:nvSpPr>
          <p:spPr bwMode="auto">
            <a:xfrm>
              <a:off x="4752" y="2976"/>
              <a:ext cx="24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7725" name="Line 322"/>
            <p:cNvSpPr>
              <a:spLocks noChangeShapeType="1"/>
            </p:cNvSpPr>
            <p:nvPr/>
          </p:nvSpPr>
          <p:spPr bwMode="auto">
            <a:xfrm>
              <a:off x="4752" y="3072"/>
              <a:ext cx="192" cy="192"/>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grpSp>
      <p:grpSp>
        <p:nvGrpSpPr>
          <p:cNvPr id="27693" name="Group 323"/>
          <p:cNvGrpSpPr/>
          <p:nvPr/>
        </p:nvGrpSpPr>
        <p:grpSpPr bwMode="auto">
          <a:xfrm>
            <a:off x="4495800" y="3581400"/>
            <a:ext cx="2819400" cy="838200"/>
            <a:chOff x="2832" y="2112"/>
            <a:chExt cx="1776" cy="528"/>
          </a:xfrm>
        </p:grpSpPr>
        <p:sp>
          <p:nvSpPr>
            <p:cNvPr id="27720" name="Line 324"/>
            <p:cNvSpPr>
              <a:spLocks noChangeShapeType="1"/>
            </p:cNvSpPr>
            <p:nvPr/>
          </p:nvSpPr>
          <p:spPr bwMode="auto">
            <a:xfrm flipH="1">
              <a:off x="2832" y="2112"/>
              <a:ext cx="672" cy="480"/>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7721" name="Line 325"/>
            <p:cNvSpPr>
              <a:spLocks noChangeShapeType="1"/>
            </p:cNvSpPr>
            <p:nvPr/>
          </p:nvSpPr>
          <p:spPr bwMode="auto">
            <a:xfrm>
              <a:off x="3552" y="2112"/>
              <a:ext cx="1056" cy="528"/>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sp>
        <p:nvSpPr>
          <p:cNvPr id="27694" name="Line 326"/>
          <p:cNvSpPr>
            <a:spLocks noChangeShapeType="1"/>
          </p:cNvSpPr>
          <p:nvPr/>
        </p:nvSpPr>
        <p:spPr bwMode="auto">
          <a:xfrm flipH="1">
            <a:off x="6096000" y="3962400"/>
            <a:ext cx="609600" cy="457200"/>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nvGrpSpPr>
          <p:cNvPr id="27695" name="Group 327"/>
          <p:cNvGrpSpPr/>
          <p:nvPr/>
        </p:nvGrpSpPr>
        <p:grpSpPr bwMode="auto">
          <a:xfrm>
            <a:off x="3429000" y="4572000"/>
            <a:ext cx="4495800" cy="914400"/>
            <a:chOff x="2160" y="2832"/>
            <a:chExt cx="2832" cy="576"/>
          </a:xfrm>
        </p:grpSpPr>
        <p:sp>
          <p:nvSpPr>
            <p:cNvPr id="27716" name="Line 328"/>
            <p:cNvSpPr>
              <a:spLocks noChangeShapeType="1"/>
            </p:cNvSpPr>
            <p:nvPr/>
          </p:nvSpPr>
          <p:spPr bwMode="auto">
            <a:xfrm flipH="1">
              <a:off x="2160" y="2832"/>
              <a:ext cx="432" cy="528"/>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7717" name="Line 329"/>
            <p:cNvSpPr>
              <a:spLocks noChangeShapeType="1"/>
            </p:cNvSpPr>
            <p:nvPr/>
          </p:nvSpPr>
          <p:spPr bwMode="auto">
            <a:xfrm>
              <a:off x="2688" y="2832"/>
              <a:ext cx="144" cy="480"/>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7718" name="Line 330"/>
            <p:cNvSpPr>
              <a:spLocks noChangeShapeType="1"/>
            </p:cNvSpPr>
            <p:nvPr/>
          </p:nvSpPr>
          <p:spPr bwMode="auto">
            <a:xfrm flipH="1">
              <a:off x="4272" y="2880"/>
              <a:ext cx="432" cy="528"/>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7719" name="Line 331"/>
            <p:cNvSpPr>
              <a:spLocks noChangeShapeType="1"/>
            </p:cNvSpPr>
            <p:nvPr/>
          </p:nvSpPr>
          <p:spPr bwMode="auto">
            <a:xfrm>
              <a:off x="4848" y="2880"/>
              <a:ext cx="144" cy="528"/>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grpSp>
        <p:nvGrpSpPr>
          <p:cNvPr id="27696" name="Group 332"/>
          <p:cNvGrpSpPr/>
          <p:nvPr/>
        </p:nvGrpSpPr>
        <p:grpSpPr bwMode="auto">
          <a:xfrm>
            <a:off x="1981200" y="4495800"/>
            <a:ext cx="3581400" cy="457200"/>
            <a:chOff x="1248" y="2784"/>
            <a:chExt cx="2256" cy="288"/>
          </a:xfrm>
        </p:grpSpPr>
        <p:sp>
          <p:nvSpPr>
            <p:cNvPr id="27714" name="Line 333"/>
            <p:cNvSpPr>
              <a:spLocks noChangeShapeType="1"/>
            </p:cNvSpPr>
            <p:nvPr/>
          </p:nvSpPr>
          <p:spPr bwMode="auto">
            <a:xfrm flipH="1">
              <a:off x="1248" y="2784"/>
              <a:ext cx="288" cy="216"/>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7715" name="Line 334"/>
            <p:cNvSpPr>
              <a:spLocks noChangeShapeType="1"/>
            </p:cNvSpPr>
            <p:nvPr/>
          </p:nvSpPr>
          <p:spPr bwMode="auto">
            <a:xfrm flipH="1">
              <a:off x="3264" y="2880"/>
              <a:ext cx="240" cy="192"/>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grpSp>
        <p:nvGrpSpPr>
          <p:cNvPr id="27697" name="Group 335"/>
          <p:cNvGrpSpPr/>
          <p:nvPr/>
        </p:nvGrpSpPr>
        <p:grpSpPr bwMode="auto">
          <a:xfrm>
            <a:off x="3581400" y="3810000"/>
            <a:ext cx="4800600" cy="1143000"/>
            <a:chOff x="2256" y="2352"/>
            <a:chExt cx="3024" cy="720"/>
          </a:xfrm>
        </p:grpSpPr>
        <p:sp>
          <p:nvSpPr>
            <p:cNvPr id="27710" name="Line 336"/>
            <p:cNvSpPr>
              <a:spLocks noChangeShapeType="1"/>
            </p:cNvSpPr>
            <p:nvPr/>
          </p:nvSpPr>
          <p:spPr bwMode="auto">
            <a:xfrm flipH="1" flipV="1">
              <a:off x="2256" y="2448"/>
              <a:ext cx="0" cy="576"/>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7711" name="Line 337"/>
            <p:cNvSpPr>
              <a:spLocks noChangeShapeType="1"/>
            </p:cNvSpPr>
            <p:nvPr/>
          </p:nvSpPr>
          <p:spPr bwMode="auto">
            <a:xfrm flipH="1" flipV="1">
              <a:off x="2352" y="2352"/>
              <a:ext cx="480" cy="480"/>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7712" name="Line 338"/>
            <p:cNvSpPr>
              <a:spLocks noChangeShapeType="1"/>
            </p:cNvSpPr>
            <p:nvPr/>
          </p:nvSpPr>
          <p:spPr bwMode="auto">
            <a:xfrm flipH="1" flipV="1">
              <a:off x="4416" y="2448"/>
              <a:ext cx="864" cy="624"/>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7713" name="Line 339"/>
            <p:cNvSpPr>
              <a:spLocks noChangeShapeType="1"/>
            </p:cNvSpPr>
            <p:nvPr/>
          </p:nvSpPr>
          <p:spPr bwMode="auto">
            <a:xfrm flipV="1">
              <a:off x="4080" y="2448"/>
              <a:ext cx="192" cy="624"/>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grpSp>
        <p:nvGrpSpPr>
          <p:cNvPr id="27698" name="Group 340"/>
          <p:cNvGrpSpPr/>
          <p:nvPr/>
        </p:nvGrpSpPr>
        <p:grpSpPr bwMode="auto">
          <a:xfrm>
            <a:off x="2819400" y="5562600"/>
            <a:ext cx="3505200" cy="457200"/>
            <a:chOff x="1776" y="3456"/>
            <a:chExt cx="2208" cy="288"/>
          </a:xfrm>
        </p:grpSpPr>
        <p:sp>
          <p:nvSpPr>
            <p:cNvPr id="27708" name="Line 341"/>
            <p:cNvSpPr>
              <a:spLocks noChangeShapeType="1"/>
            </p:cNvSpPr>
            <p:nvPr/>
          </p:nvSpPr>
          <p:spPr bwMode="auto">
            <a:xfrm flipH="1">
              <a:off x="1776" y="3456"/>
              <a:ext cx="144" cy="192"/>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7709" name="Line 342"/>
            <p:cNvSpPr>
              <a:spLocks noChangeShapeType="1"/>
            </p:cNvSpPr>
            <p:nvPr/>
          </p:nvSpPr>
          <p:spPr bwMode="auto">
            <a:xfrm flipH="1">
              <a:off x="3840" y="3552"/>
              <a:ext cx="144" cy="192"/>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grpSp>
        <p:nvGrpSpPr>
          <p:cNvPr id="27699" name="Group 343"/>
          <p:cNvGrpSpPr/>
          <p:nvPr/>
        </p:nvGrpSpPr>
        <p:grpSpPr bwMode="auto">
          <a:xfrm>
            <a:off x="1524000" y="5181600"/>
            <a:ext cx="6858000" cy="838200"/>
            <a:chOff x="960" y="3216"/>
            <a:chExt cx="4320" cy="528"/>
          </a:xfrm>
        </p:grpSpPr>
        <p:sp>
          <p:nvSpPr>
            <p:cNvPr id="27706" name="Line 344"/>
            <p:cNvSpPr>
              <a:spLocks noChangeShapeType="1"/>
            </p:cNvSpPr>
            <p:nvPr/>
          </p:nvSpPr>
          <p:spPr bwMode="auto">
            <a:xfrm flipH="1" flipV="1">
              <a:off x="960" y="3600"/>
              <a:ext cx="528" cy="144"/>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7707" name="Line 345"/>
            <p:cNvSpPr>
              <a:spLocks noChangeShapeType="1"/>
            </p:cNvSpPr>
            <p:nvPr/>
          </p:nvSpPr>
          <p:spPr bwMode="auto">
            <a:xfrm flipV="1">
              <a:off x="5232" y="3216"/>
              <a:ext cx="48" cy="192"/>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grpSp>
        <p:nvGrpSpPr>
          <p:cNvPr id="27700" name="Group 346"/>
          <p:cNvGrpSpPr/>
          <p:nvPr/>
        </p:nvGrpSpPr>
        <p:grpSpPr bwMode="auto">
          <a:xfrm>
            <a:off x="1295400" y="5105400"/>
            <a:ext cx="5334000" cy="990600"/>
            <a:chOff x="816" y="3168"/>
            <a:chExt cx="3360" cy="624"/>
          </a:xfrm>
        </p:grpSpPr>
        <p:sp>
          <p:nvSpPr>
            <p:cNvPr id="27704" name="Line 347"/>
            <p:cNvSpPr>
              <a:spLocks noChangeShapeType="1"/>
            </p:cNvSpPr>
            <p:nvPr/>
          </p:nvSpPr>
          <p:spPr bwMode="auto">
            <a:xfrm flipV="1">
              <a:off x="3120" y="3216"/>
              <a:ext cx="1056" cy="576"/>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7705" name="Line 348"/>
            <p:cNvSpPr>
              <a:spLocks noChangeShapeType="1"/>
            </p:cNvSpPr>
            <p:nvPr/>
          </p:nvSpPr>
          <p:spPr bwMode="auto">
            <a:xfrm flipV="1">
              <a:off x="816" y="3168"/>
              <a:ext cx="1248" cy="288"/>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grpSp>
      <p:sp>
        <p:nvSpPr>
          <p:cNvPr id="27701" name="Rectangle 349"/>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
        <p:nvSpPr>
          <p:cNvPr id="27702" name="Line 351"/>
          <p:cNvSpPr>
            <a:spLocks noChangeShapeType="1"/>
          </p:cNvSpPr>
          <p:nvPr/>
        </p:nvSpPr>
        <p:spPr bwMode="auto">
          <a:xfrm flipH="1" flipV="1">
            <a:off x="1524000" y="5791200"/>
            <a:ext cx="838200" cy="228600"/>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
        <p:nvSpPr>
          <p:cNvPr id="27703" name="Line 352"/>
          <p:cNvSpPr>
            <a:spLocks noChangeShapeType="1"/>
          </p:cNvSpPr>
          <p:nvPr/>
        </p:nvSpPr>
        <p:spPr bwMode="auto">
          <a:xfrm flipV="1">
            <a:off x="8305800" y="5181600"/>
            <a:ext cx="76200" cy="304800"/>
          </a:xfrm>
          <a:prstGeom prst="line">
            <a:avLst/>
          </a:prstGeom>
          <a:noFill/>
          <a:ln w="25400">
            <a:solidFill>
              <a:srgbClr val="0000FF"/>
            </a:solidFill>
            <a:round/>
            <a:headEnd type="arrow" w="med" len="med"/>
          </a:ln>
        </p:spPr>
        <p:txBody>
          <a:bodyPr>
            <a:spAutoFit/>
          </a:bodyPr>
          <a:lstStyle/>
          <a:p>
            <a:endParaRPr lang="zh-CN" altLang="en-US">
              <a:latin typeface="+mn-lt"/>
              <a:ea typeface="华文楷体" panose="02010600040101010101" pitchFamily="2" charset="-122"/>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4"/>
          <p:cNvSpPr>
            <a:spLocks noChangeArrowheads="1"/>
          </p:cNvSpPr>
          <p:nvPr/>
        </p:nvSpPr>
        <p:spPr bwMode="auto">
          <a:xfrm>
            <a:off x="1327150" y="1676400"/>
            <a:ext cx="7200900" cy="1938992"/>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步骤五  </a:t>
            </a:r>
            <a:r>
              <a:rPr lang="zh-CN" altLang="en-US" b="1" i="0">
                <a:solidFill>
                  <a:srgbClr val="333399"/>
                </a:solidFill>
                <a:latin typeface="+mn-lt"/>
                <a:ea typeface="华文楷体" panose="02010600040101010101" pitchFamily="2" charset="-122"/>
              </a:rPr>
              <a:t>依计算次序，根据语义动作求出各结点对</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应的属性值</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对如下结点次序进行计算：</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rPr>
              <a:t>3,5,2,6,10,8,9,7,11,4,15,12,13,16,20,18,21,19,17,14,1  </a:t>
            </a:r>
            <a:endParaRPr lang="en-US" altLang="zh-CN" b="1" i="0">
              <a:solidFill>
                <a:srgbClr val="333399"/>
              </a:solidFill>
              <a:latin typeface="+mn-lt"/>
              <a:ea typeface="华文楷体" panose="02010600040101010101" pitchFamily="2" charset="-122"/>
            </a:endParaRPr>
          </a:p>
        </p:txBody>
      </p:sp>
      <p:sp>
        <p:nvSpPr>
          <p:cNvPr id="28675"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8676"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8677"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8678"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8679" name="Text Box 19"/>
          <p:cNvSpPr txBox="1">
            <a:spLocks noChangeArrowheads="1"/>
          </p:cNvSpPr>
          <p:nvPr/>
        </p:nvSpPr>
        <p:spPr bwMode="auto">
          <a:xfrm>
            <a:off x="762000" y="106680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基于树遍历的计算方法</a:t>
            </a:r>
            <a:r>
              <a:rPr lang="zh-CN" altLang="en-US" sz="2800" b="1" i="0">
                <a:latin typeface="+mn-lt"/>
                <a:ea typeface="华文楷体" panose="02010600040101010101" pitchFamily="2" charset="-122"/>
              </a:rPr>
              <a:t>举例</a:t>
            </a:r>
            <a:endParaRPr lang="zh-CN" altLang="en-US" sz="2800" b="1" i="0">
              <a:solidFill>
                <a:srgbClr val="333399"/>
              </a:solidFill>
              <a:latin typeface="+mn-lt"/>
              <a:ea typeface="华文楷体" panose="02010600040101010101" pitchFamily="2" charset="-122"/>
            </a:endParaRPr>
          </a:p>
        </p:txBody>
      </p:sp>
      <p:sp>
        <p:nvSpPr>
          <p:cNvPr id="28680" name="Rectangle 123"/>
          <p:cNvSpPr>
            <a:spLocks noChangeArrowheads="1"/>
          </p:cNvSpPr>
          <p:nvPr/>
        </p:nvSpPr>
        <p:spPr bwMode="auto">
          <a:xfrm>
            <a:off x="2443163" y="4589463"/>
            <a:ext cx="354012"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8681" name="Rectangle 124"/>
          <p:cNvSpPr>
            <a:spLocks noChangeArrowheads="1"/>
          </p:cNvSpPr>
          <p:nvPr/>
        </p:nvSpPr>
        <p:spPr bwMode="auto">
          <a:xfrm>
            <a:off x="3162300" y="4003675"/>
            <a:ext cx="3429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8682" name="Line 125"/>
          <p:cNvSpPr>
            <a:spLocks noChangeShapeType="1"/>
          </p:cNvSpPr>
          <p:nvPr/>
        </p:nvSpPr>
        <p:spPr bwMode="auto">
          <a:xfrm flipH="1" flipV="1">
            <a:off x="3505200" y="4267200"/>
            <a:ext cx="457200" cy="449263"/>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8683" name="Line 126"/>
          <p:cNvSpPr>
            <a:spLocks noChangeShapeType="1"/>
          </p:cNvSpPr>
          <p:nvPr/>
        </p:nvSpPr>
        <p:spPr bwMode="auto">
          <a:xfrm flipV="1">
            <a:off x="2819400" y="4267200"/>
            <a:ext cx="381000"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8684" name="Line 127"/>
          <p:cNvSpPr>
            <a:spLocks noChangeShapeType="1"/>
          </p:cNvSpPr>
          <p:nvPr/>
        </p:nvSpPr>
        <p:spPr bwMode="auto">
          <a:xfrm flipV="1">
            <a:off x="2133600" y="4876800"/>
            <a:ext cx="381000"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8685" name="Rectangle 128"/>
          <p:cNvSpPr>
            <a:spLocks noChangeArrowheads="1"/>
          </p:cNvSpPr>
          <p:nvPr/>
        </p:nvSpPr>
        <p:spPr bwMode="auto">
          <a:xfrm>
            <a:off x="4768850" y="3429000"/>
            <a:ext cx="41275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N</a:t>
            </a:r>
            <a:endParaRPr lang="en-US" altLang="zh-CN" sz="2000" b="1">
              <a:solidFill>
                <a:srgbClr val="333399"/>
              </a:solidFill>
              <a:latin typeface="+mn-lt"/>
              <a:ea typeface="华文楷体" panose="02010600040101010101" pitchFamily="2" charset="-122"/>
            </a:endParaRPr>
          </a:p>
        </p:txBody>
      </p:sp>
      <p:sp>
        <p:nvSpPr>
          <p:cNvPr id="28686" name="Line 129"/>
          <p:cNvSpPr>
            <a:spLocks noChangeShapeType="1"/>
          </p:cNvSpPr>
          <p:nvPr/>
        </p:nvSpPr>
        <p:spPr bwMode="auto">
          <a:xfrm flipH="1" flipV="1">
            <a:off x="5105400" y="3733800"/>
            <a:ext cx="1447800" cy="523875"/>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8687" name="Line 130"/>
          <p:cNvSpPr>
            <a:spLocks noChangeShapeType="1"/>
          </p:cNvSpPr>
          <p:nvPr/>
        </p:nvSpPr>
        <p:spPr bwMode="auto">
          <a:xfrm flipV="1">
            <a:off x="3522663" y="3733800"/>
            <a:ext cx="1277937" cy="407988"/>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8688" name="Rectangle 131"/>
          <p:cNvSpPr>
            <a:spLocks noChangeArrowheads="1"/>
          </p:cNvSpPr>
          <p:nvPr/>
        </p:nvSpPr>
        <p:spPr bwMode="auto">
          <a:xfrm>
            <a:off x="6545263" y="4098925"/>
            <a:ext cx="388937"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8689" name="Rectangle 132"/>
          <p:cNvSpPr>
            <a:spLocks noChangeArrowheads="1"/>
          </p:cNvSpPr>
          <p:nvPr/>
        </p:nvSpPr>
        <p:spPr bwMode="auto">
          <a:xfrm>
            <a:off x="3886200" y="46323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8690" name="Rectangle 133"/>
          <p:cNvSpPr>
            <a:spLocks noChangeArrowheads="1"/>
          </p:cNvSpPr>
          <p:nvPr/>
        </p:nvSpPr>
        <p:spPr bwMode="auto">
          <a:xfrm>
            <a:off x="3865563" y="5318125"/>
            <a:ext cx="325437"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28691" name="Line 134"/>
          <p:cNvSpPr>
            <a:spLocks noChangeShapeType="1"/>
          </p:cNvSpPr>
          <p:nvPr/>
        </p:nvSpPr>
        <p:spPr bwMode="auto">
          <a:xfrm flipV="1">
            <a:off x="4038600" y="4953000"/>
            <a:ext cx="1588"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8692" name="Line 135"/>
          <p:cNvSpPr>
            <a:spLocks noChangeShapeType="1"/>
          </p:cNvSpPr>
          <p:nvPr/>
        </p:nvSpPr>
        <p:spPr bwMode="auto">
          <a:xfrm flipH="1" flipV="1">
            <a:off x="4948238" y="3733800"/>
            <a:ext cx="4762"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8693" name="Rectangle 136"/>
          <p:cNvSpPr>
            <a:spLocks noChangeArrowheads="1"/>
          </p:cNvSpPr>
          <p:nvPr/>
        </p:nvSpPr>
        <p:spPr bwMode="auto">
          <a:xfrm>
            <a:off x="4800600" y="3886200"/>
            <a:ext cx="312738" cy="457200"/>
          </a:xfrm>
          <a:prstGeom prst="rect">
            <a:avLst/>
          </a:prstGeom>
          <a:noFill/>
          <a:ln w="9525">
            <a:noFill/>
            <a:miter lim="800000"/>
          </a:ln>
        </p:spPr>
        <p:txBody>
          <a:bodyPr>
            <a:spAutoFit/>
          </a:bodyPr>
          <a:lstStyle/>
          <a:p>
            <a:pPr>
              <a:buClrTx/>
              <a:buFontTx/>
              <a:buNone/>
            </a:pPr>
            <a:r>
              <a:rPr lang="en-US" altLang="zh-CN" b="1">
                <a:solidFill>
                  <a:srgbClr val="333399"/>
                </a:solidFill>
                <a:latin typeface="+mn-lt"/>
                <a:ea typeface="华文楷体" panose="02010600040101010101" pitchFamily="2" charset="-122"/>
              </a:rPr>
              <a:t>.</a:t>
            </a:r>
            <a:endParaRPr lang="en-US" altLang="zh-CN" b="1">
              <a:solidFill>
                <a:srgbClr val="333399"/>
              </a:solidFill>
              <a:latin typeface="+mn-lt"/>
              <a:ea typeface="华文楷体" panose="02010600040101010101" pitchFamily="2" charset="-122"/>
            </a:endParaRPr>
          </a:p>
        </p:txBody>
      </p:sp>
      <p:sp>
        <p:nvSpPr>
          <p:cNvPr id="28694" name="Rectangle 137"/>
          <p:cNvSpPr>
            <a:spLocks noChangeArrowheads="1"/>
          </p:cNvSpPr>
          <p:nvPr/>
        </p:nvSpPr>
        <p:spPr bwMode="auto">
          <a:xfrm>
            <a:off x="1828800" y="52419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8695" name="Rectangle 138"/>
          <p:cNvSpPr>
            <a:spLocks noChangeArrowheads="1"/>
          </p:cNvSpPr>
          <p:nvPr/>
        </p:nvSpPr>
        <p:spPr bwMode="auto">
          <a:xfrm>
            <a:off x="1828800" y="5927725"/>
            <a:ext cx="325438"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28696" name="Line 139"/>
          <p:cNvSpPr>
            <a:spLocks noChangeShapeType="1"/>
          </p:cNvSpPr>
          <p:nvPr/>
        </p:nvSpPr>
        <p:spPr bwMode="auto">
          <a:xfrm flipV="1">
            <a:off x="2001838" y="5562600"/>
            <a:ext cx="1587"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8697" name="Rectangle 140"/>
          <p:cNvSpPr>
            <a:spLocks noChangeArrowheads="1"/>
          </p:cNvSpPr>
          <p:nvPr/>
        </p:nvSpPr>
        <p:spPr bwMode="auto">
          <a:xfrm>
            <a:off x="5795963" y="4665663"/>
            <a:ext cx="354012"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8698" name="Line 141"/>
          <p:cNvSpPr>
            <a:spLocks noChangeShapeType="1"/>
          </p:cNvSpPr>
          <p:nvPr/>
        </p:nvSpPr>
        <p:spPr bwMode="auto">
          <a:xfrm flipH="1" flipV="1">
            <a:off x="6858000" y="4343400"/>
            <a:ext cx="457200" cy="449263"/>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8699" name="Line 142"/>
          <p:cNvSpPr>
            <a:spLocks noChangeShapeType="1"/>
          </p:cNvSpPr>
          <p:nvPr/>
        </p:nvSpPr>
        <p:spPr bwMode="auto">
          <a:xfrm flipV="1">
            <a:off x="6135688" y="4343400"/>
            <a:ext cx="417512" cy="414338"/>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8700" name="Line 143"/>
          <p:cNvSpPr>
            <a:spLocks noChangeShapeType="1"/>
          </p:cNvSpPr>
          <p:nvPr/>
        </p:nvSpPr>
        <p:spPr bwMode="auto">
          <a:xfrm flipV="1">
            <a:off x="5486400" y="4953000"/>
            <a:ext cx="381000"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8701" name="Rectangle 144"/>
          <p:cNvSpPr>
            <a:spLocks noChangeArrowheads="1"/>
          </p:cNvSpPr>
          <p:nvPr/>
        </p:nvSpPr>
        <p:spPr bwMode="auto">
          <a:xfrm>
            <a:off x="7239000" y="47085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8702" name="Rectangle 145"/>
          <p:cNvSpPr>
            <a:spLocks noChangeArrowheads="1"/>
          </p:cNvSpPr>
          <p:nvPr/>
        </p:nvSpPr>
        <p:spPr bwMode="auto">
          <a:xfrm>
            <a:off x="7218363" y="5394325"/>
            <a:ext cx="325437"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28703" name="Line 146"/>
          <p:cNvSpPr>
            <a:spLocks noChangeShapeType="1"/>
          </p:cNvSpPr>
          <p:nvPr/>
        </p:nvSpPr>
        <p:spPr bwMode="auto">
          <a:xfrm flipV="1">
            <a:off x="7391400" y="5029200"/>
            <a:ext cx="1588"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8704" name="Rectangle 147"/>
          <p:cNvSpPr>
            <a:spLocks noChangeArrowheads="1"/>
          </p:cNvSpPr>
          <p:nvPr/>
        </p:nvSpPr>
        <p:spPr bwMode="auto">
          <a:xfrm>
            <a:off x="5181600" y="53181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8705" name="Rectangle 148"/>
          <p:cNvSpPr>
            <a:spLocks noChangeArrowheads="1"/>
          </p:cNvSpPr>
          <p:nvPr/>
        </p:nvSpPr>
        <p:spPr bwMode="auto">
          <a:xfrm>
            <a:off x="5181600" y="6003925"/>
            <a:ext cx="325438"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28706" name="Line 149"/>
          <p:cNvSpPr>
            <a:spLocks noChangeShapeType="1"/>
          </p:cNvSpPr>
          <p:nvPr/>
        </p:nvSpPr>
        <p:spPr bwMode="auto">
          <a:xfrm flipV="1">
            <a:off x="5354638" y="5638800"/>
            <a:ext cx="1587"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8707" name="Rectangle 151"/>
          <p:cNvSpPr>
            <a:spLocks noChangeArrowheads="1"/>
          </p:cNvSpPr>
          <p:nvPr/>
        </p:nvSpPr>
        <p:spPr bwMode="auto">
          <a:xfrm>
            <a:off x="5257800" y="3048000"/>
            <a:ext cx="7620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08" name="Line 152"/>
          <p:cNvSpPr>
            <a:spLocks noChangeShapeType="1"/>
          </p:cNvSpPr>
          <p:nvPr/>
        </p:nvSpPr>
        <p:spPr bwMode="auto">
          <a:xfrm flipH="1">
            <a:off x="5029200" y="3271838"/>
            <a:ext cx="304800" cy="300037"/>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09" name="Rectangle 154"/>
          <p:cNvSpPr>
            <a:spLocks noChangeArrowheads="1"/>
          </p:cNvSpPr>
          <p:nvPr/>
        </p:nvSpPr>
        <p:spPr bwMode="auto">
          <a:xfrm>
            <a:off x="3810000" y="4011613"/>
            <a:ext cx="7620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10" name="Rectangle 155"/>
          <p:cNvSpPr>
            <a:spLocks noChangeArrowheads="1"/>
          </p:cNvSpPr>
          <p:nvPr/>
        </p:nvSpPr>
        <p:spPr bwMode="auto">
          <a:xfrm>
            <a:off x="3048000" y="3352800"/>
            <a:ext cx="6858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11" name="Rectangle 156"/>
          <p:cNvSpPr>
            <a:spLocks noChangeArrowheads="1"/>
          </p:cNvSpPr>
          <p:nvPr/>
        </p:nvSpPr>
        <p:spPr bwMode="auto">
          <a:xfrm>
            <a:off x="2209800" y="3952875"/>
            <a:ext cx="6858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8712" name="Line 157"/>
          <p:cNvSpPr>
            <a:spLocks noChangeShapeType="1"/>
          </p:cNvSpPr>
          <p:nvPr/>
        </p:nvSpPr>
        <p:spPr bwMode="auto">
          <a:xfrm>
            <a:off x="3352800" y="3652838"/>
            <a:ext cx="0" cy="37465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13" name="Line 158"/>
          <p:cNvSpPr>
            <a:spLocks noChangeShapeType="1"/>
          </p:cNvSpPr>
          <p:nvPr/>
        </p:nvSpPr>
        <p:spPr bwMode="auto">
          <a:xfrm>
            <a:off x="2819400" y="4176713"/>
            <a:ext cx="38100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14" name="Line 159"/>
          <p:cNvSpPr>
            <a:spLocks noChangeShapeType="1"/>
          </p:cNvSpPr>
          <p:nvPr/>
        </p:nvSpPr>
        <p:spPr bwMode="auto">
          <a:xfrm>
            <a:off x="3505200" y="4176713"/>
            <a:ext cx="38100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15" name="Rectangle 161"/>
          <p:cNvSpPr>
            <a:spLocks noChangeArrowheads="1"/>
          </p:cNvSpPr>
          <p:nvPr/>
        </p:nvSpPr>
        <p:spPr bwMode="auto">
          <a:xfrm>
            <a:off x="1524000" y="4556125"/>
            <a:ext cx="6858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5</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8716" name="Rectangle 162"/>
          <p:cNvSpPr>
            <a:spLocks noChangeArrowheads="1"/>
          </p:cNvSpPr>
          <p:nvPr/>
        </p:nvSpPr>
        <p:spPr bwMode="auto">
          <a:xfrm>
            <a:off x="2895600" y="4572000"/>
            <a:ext cx="6858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17" name="Rectangle 163"/>
          <p:cNvSpPr>
            <a:spLocks noChangeArrowheads="1"/>
          </p:cNvSpPr>
          <p:nvPr/>
        </p:nvSpPr>
        <p:spPr bwMode="auto">
          <a:xfrm>
            <a:off x="2743200" y="5021263"/>
            <a:ext cx="7620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18" name="Line 164"/>
          <p:cNvSpPr>
            <a:spLocks noChangeShapeType="1"/>
          </p:cNvSpPr>
          <p:nvPr/>
        </p:nvSpPr>
        <p:spPr bwMode="auto">
          <a:xfrm>
            <a:off x="2133600" y="4721225"/>
            <a:ext cx="38100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19" name="Line 165"/>
          <p:cNvSpPr>
            <a:spLocks noChangeShapeType="1"/>
          </p:cNvSpPr>
          <p:nvPr/>
        </p:nvSpPr>
        <p:spPr bwMode="auto">
          <a:xfrm>
            <a:off x="2743200" y="4721225"/>
            <a:ext cx="15240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20" name="Line 166"/>
          <p:cNvSpPr>
            <a:spLocks noChangeShapeType="1"/>
          </p:cNvSpPr>
          <p:nvPr/>
        </p:nvSpPr>
        <p:spPr bwMode="auto">
          <a:xfrm>
            <a:off x="2743200" y="4872038"/>
            <a:ext cx="228600" cy="223837"/>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21" name="Rectangle 168"/>
          <p:cNvSpPr>
            <a:spLocks noChangeArrowheads="1"/>
          </p:cNvSpPr>
          <p:nvPr/>
        </p:nvSpPr>
        <p:spPr bwMode="auto">
          <a:xfrm>
            <a:off x="914400" y="5241925"/>
            <a:ext cx="6858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22" name="Rectangle 169"/>
          <p:cNvSpPr>
            <a:spLocks noChangeArrowheads="1"/>
          </p:cNvSpPr>
          <p:nvPr/>
        </p:nvSpPr>
        <p:spPr bwMode="auto">
          <a:xfrm>
            <a:off x="2286000" y="5541963"/>
            <a:ext cx="9144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23" name="Line 170"/>
          <p:cNvSpPr>
            <a:spLocks noChangeShapeType="1"/>
          </p:cNvSpPr>
          <p:nvPr/>
        </p:nvSpPr>
        <p:spPr bwMode="auto">
          <a:xfrm>
            <a:off x="1524000" y="5407025"/>
            <a:ext cx="38100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24" name="Line 171"/>
          <p:cNvSpPr>
            <a:spLocks noChangeShapeType="1"/>
          </p:cNvSpPr>
          <p:nvPr/>
        </p:nvSpPr>
        <p:spPr bwMode="auto">
          <a:xfrm>
            <a:off x="2133600" y="5407025"/>
            <a:ext cx="228600" cy="225425"/>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25" name="Rectangle 173"/>
          <p:cNvSpPr>
            <a:spLocks noChangeArrowheads="1"/>
          </p:cNvSpPr>
          <p:nvPr/>
        </p:nvSpPr>
        <p:spPr bwMode="auto">
          <a:xfrm>
            <a:off x="4343400" y="4327525"/>
            <a:ext cx="8382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26" name="Rectangle 174"/>
          <p:cNvSpPr>
            <a:spLocks noChangeArrowheads="1"/>
          </p:cNvSpPr>
          <p:nvPr/>
        </p:nvSpPr>
        <p:spPr bwMode="auto">
          <a:xfrm>
            <a:off x="4038600" y="5016500"/>
            <a:ext cx="9144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27" name="Line 175"/>
          <p:cNvSpPr>
            <a:spLocks noChangeShapeType="1"/>
          </p:cNvSpPr>
          <p:nvPr/>
        </p:nvSpPr>
        <p:spPr bwMode="auto">
          <a:xfrm flipH="1">
            <a:off x="4191000" y="4567238"/>
            <a:ext cx="228600" cy="225425"/>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28" name="Line 176"/>
          <p:cNvSpPr>
            <a:spLocks noChangeShapeType="1"/>
          </p:cNvSpPr>
          <p:nvPr/>
        </p:nvSpPr>
        <p:spPr bwMode="auto">
          <a:xfrm>
            <a:off x="4191000" y="4867275"/>
            <a:ext cx="228600" cy="225425"/>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29" name="Rectangle 178"/>
          <p:cNvSpPr>
            <a:spLocks noChangeArrowheads="1"/>
          </p:cNvSpPr>
          <p:nvPr/>
        </p:nvSpPr>
        <p:spPr bwMode="auto">
          <a:xfrm>
            <a:off x="4191000" y="5697538"/>
            <a:ext cx="8382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18</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30" name="Rectangle 179"/>
          <p:cNvSpPr>
            <a:spLocks noChangeArrowheads="1"/>
          </p:cNvSpPr>
          <p:nvPr/>
        </p:nvSpPr>
        <p:spPr bwMode="auto">
          <a:xfrm>
            <a:off x="5638800" y="5711825"/>
            <a:ext cx="9144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19</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31" name="Line 180"/>
          <p:cNvSpPr>
            <a:spLocks noChangeShapeType="1"/>
          </p:cNvSpPr>
          <p:nvPr/>
        </p:nvSpPr>
        <p:spPr bwMode="auto">
          <a:xfrm flipH="1">
            <a:off x="4953000" y="5562600"/>
            <a:ext cx="228600" cy="225425"/>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32" name="Line 181"/>
          <p:cNvSpPr>
            <a:spLocks noChangeShapeType="1"/>
          </p:cNvSpPr>
          <p:nvPr/>
        </p:nvSpPr>
        <p:spPr bwMode="auto">
          <a:xfrm>
            <a:off x="5486400" y="5562600"/>
            <a:ext cx="228600" cy="225425"/>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33" name="Rectangle 183"/>
          <p:cNvSpPr>
            <a:spLocks noChangeArrowheads="1"/>
          </p:cNvSpPr>
          <p:nvPr/>
        </p:nvSpPr>
        <p:spPr bwMode="auto">
          <a:xfrm>
            <a:off x="4724400" y="4632325"/>
            <a:ext cx="8382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15</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8734" name="Rectangle 184"/>
          <p:cNvSpPr>
            <a:spLocks noChangeArrowheads="1"/>
          </p:cNvSpPr>
          <p:nvPr/>
        </p:nvSpPr>
        <p:spPr bwMode="auto">
          <a:xfrm>
            <a:off x="6248400" y="4419600"/>
            <a:ext cx="8382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16</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35" name="Rectangle 185"/>
          <p:cNvSpPr>
            <a:spLocks noChangeArrowheads="1"/>
          </p:cNvSpPr>
          <p:nvPr/>
        </p:nvSpPr>
        <p:spPr bwMode="auto">
          <a:xfrm>
            <a:off x="5943600" y="5097463"/>
            <a:ext cx="9144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17</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36" name="Line 186"/>
          <p:cNvSpPr>
            <a:spLocks noChangeShapeType="1"/>
          </p:cNvSpPr>
          <p:nvPr/>
        </p:nvSpPr>
        <p:spPr bwMode="auto">
          <a:xfrm>
            <a:off x="5486400" y="4797425"/>
            <a:ext cx="38100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37" name="Line 187"/>
          <p:cNvSpPr>
            <a:spLocks noChangeShapeType="1"/>
          </p:cNvSpPr>
          <p:nvPr/>
        </p:nvSpPr>
        <p:spPr bwMode="auto">
          <a:xfrm>
            <a:off x="6096000" y="4797425"/>
            <a:ext cx="30480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38" name="Line 188"/>
          <p:cNvSpPr>
            <a:spLocks noChangeShapeType="1"/>
          </p:cNvSpPr>
          <p:nvPr/>
        </p:nvSpPr>
        <p:spPr bwMode="auto">
          <a:xfrm>
            <a:off x="6096000" y="4948238"/>
            <a:ext cx="228600" cy="223837"/>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39" name="Rectangle 190"/>
          <p:cNvSpPr>
            <a:spLocks noChangeArrowheads="1"/>
          </p:cNvSpPr>
          <p:nvPr/>
        </p:nvSpPr>
        <p:spPr bwMode="auto">
          <a:xfrm>
            <a:off x="5334000" y="4022725"/>
            <a:ext cx="8382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12</a:t>
            </a:r>
            <a:r>
              <a:rPr kumimoji="0" lang="zh-CN" altLang="en-US" sz="2000">
                <a:latin typeface="+mn-lt"/>
                <a:ea typeface="华文楷体" panose="02010600040101010101" pitchFamily="2" charset="-122"/>
              </a:rPr>
              <a:t>：</a:t>
            </a:r>
            <a:r>
              <a:rPr kumimoji="0" lang="en-US" altLang="zh-CN" sz="2000">
                <a:latin typeface="+mn-lt"/>
                <a:ea typeface="华文楷体" panose="02010600040101010101" pitchFamily="2" charset="-122"/>
              </a:rPr>
              <a:t>l</a:t>
            </a:r>
            <a:endParaRPr lang="en-US" altLang="zh-CN">
              <a:latin typeface="+mn-lt"/>
              <a:ea typeface="华文楷体" panose="02010600040101010101" pitchFamily="2" charset="-122"/>
            </a:endParaRPr>
          </a:p>
        </p:txBody>
      </p:sp>
      <p:sp>
        <p:nvSpPr>
          <p:cNvPr id="28740" name="Rectangle 191"/>
          <p:cNvSpPr>
            <a:spLocks noChangeArrowheads="1"/>
          </p:cNvSpPr>
          <p:nvPr/>
        </p:nvSpPr>
        <p:spPr bwMode="auto">
          <a:xfrm>
            <a:off x="6248400" y="3429000"/>
            <a:ext cx="8382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13</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41" name="Rectangle 192"/>
          <p:cNvSpPr>
            <a:spLocks noChangeArrowheads="1"/>
          </p:cNvSpPr>
          <p:nvPr/>
        </p:nvSpPr>
        <p:spPr bwMode="auto">
          <a:xfrm>
            <a:off x="7239000" y="4087813"/>
            <a:ext cx="9144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14</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42" name="Line 193"/>
          <p:cNvSpPr>
            <a:spLocks noChangeShapeType="1"/>
          </p:cNvSpPr>
          <p:nvPr/>
        </p:nvSpPr>
        <p:spPr bwMode="auto">
          <a:xfrm>
            <a:off x="6705600" y="3729038"/>
            <a:ext cx="0" cy="373062"/>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43" name="Line 194"/>
          <p:cNvSpPr>
            <a:spLocks noChangeShapeType="1"/>
          </p:cNvSpPr>
          <p:nvPr/>
        </p:nvSpPr>
        <p:spPr bwMode="auto">
          <a:xfrm>
            <a:off x="6096000" y="4267200"/>
            <a:ext cx="457200" cy="7620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44" name="Line 195"/>
          <p:cNvSpPr>
            <a:spLocks noChangeShapeType="1"/>
          </p:cNvSpPr>
          <p:nvPr/>
        </p:nvSpPr>
        <p:spPr bwMode="auto">
          <a:xfrm>
            <a:off x="6934200" y="4327525"/>
            <a:ext cx="381000" cy="0"/>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45" name="Rectangle 197"/>
          <p:cNvSpPr>
            <a:spLocks noChangeArrowheads="1"/>
          </p:cNvSpPr>
          <p:nvPr/>
        </p:nvSpPr>
        <p:spPr bwMode="auto">
          <a:xfrm>
            <a:off x="7848600" y="4479925"/>
            <a:ext cx="8382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20</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f</a:t>
            </a:r>
            <a:endParaRPr lang="en-US" altLang="zh-CN">
              <a:latin typeface="+mn-lt"/>
              <a:ea typeface="华文楷体" panose="02010600040101010101" pitchFamily="2" charset="-122"/>
            </a:endParaRPr>
          </a:p>
        </p:txBody>
      </p:sp>
      <p:sp>
        <p:nvSpPr>
          <p:cNvPr id="28746" name="Rectangle 198"/>
          <p:cNvSpPr>
            <a:spLocks noChangeArrowheads="1"/>
          </p:cNvSpPr>
          <p:nvPr/>
        </p:nvSpPr>
        <p:spPr bwMode="auto">
          <a:xfrm>
            <a:off x="7772400" y="5172075"/>
            <a:ext cx="914400" cy="396875"/>
          </a:xfrm>
          <a:prstGeom prst="rect">
            <a:avLst/>
          </a:prstGeom>
          <a:noFill/>
          <a:ln w="9525" algn="ctr">
            <a:noFill/>
            <a:miter lim="800000"/>
          </a:ln>
        </p:spPr>
        <p:txBody>
          <a:bodyPr>
            <a:spAutoFit/>
          </a:bodyPr>
          <a:lstStyle/>
          <a:p>
            <a:pPr algn="l"/>
            <a:r>
              <a:rPr kumimoji="0" lang="en-US" altLang="zh-CN" sz="2000">
                <a:latin typeface="+mn-lt"/>
                <a:ea typeface="华文楷体" panose="02010600040101010101" pitchFamily="2" charset="-122"/>
              </a:rPr>
              <a:t>21</a:t>
            </a:r>
            <a:r>
              <a:rPr kumimoji="0" lang="zh-CN" altLang="en-US" sz="2000">
                <a:latin typeface="+mn-lt"/>
                <a:ea typeface="华文楷体" panose="02010600040101010101" pitchFamily="2" charset="-122"/>
              </a:rPr>
              <a:t>：</a:t>
            </a:r>
            <a:r>
              <a:rPr lang="en-US" altLang="zh-CN" sz="2000">
                <a:latin typeface="+mn-lt"/>
                <a:ea typeface="华文楷体" panose="02010600040101010101" pitchFamily="2" charset="-122"/>
              </a:rPr>
              <a:t>v</a:t>
            </a:r>
            <a:endParaRPr lang="en-US" altLang="zh-CN">
              <a:latin typeface="+mn-lt"/>
              <a:ea typeface="华文楷体" panose="02010600040101010101" pitchFamily="2" charset="-122"/>
            </a:endParaRPr>
          </a:p>
        </p:txBody>
      </p:sp>
      <p:sp>
        <p:nvSpPr>
          <p:cNvPr id="28747" name="Line 199"/>
          <p:cNvSpPr>
            <a:spLocks noChangeShapeType="1"/>
          </p:cNvSpPr>
          <p:nvPr/>
        </p:nvSpPr>
        <p:spPr bwMode="auto">
          <a:xfrm flipV="1">
            <a:off x="7543800" y="4724400"/>
            <a:ext cx="381000" cy="149225"/>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28748" name="Line 200"/>
          <p:cNvSpPr>
            <a:spLocks noChangeShapeType="1"/>
          </p:cNvSpPr>
          <p:nvPr/>
        </p:nvSpPr>
        <p:spPr bwMode="auto">
          <a:xfrm>
            <a:off x="7543800" y="5022850"/>
            <a:ext cx="304800" cy="300038"/>
          </a:xfrm>
          <a:prstGeom prst="line">
            <a:avLst/>
          </a:prstGeom>
          <a:noFill/>
          <a:ln w="9525" cap="rnd">
            <a:solidFill>
              <a:srgbClr val="800080"/>
            </a:solidFill>
            <a:prstDash val="sysDot"/>
            <a:round/>
          </a:ln>
        </p:spPr>
        <p:txBody>
          <a:bodyPr>
            <a:spAutoFit/>
          </a:bodyPr>
          <a:lstStyle/>
          <a:p>
            <a:endParaRPr lang="zh-CN" altLang="en-US">
              <a:latin typeface="+mn-lt"/>
              <a:ea typeface="华文楷体" panose="02010600040101010101" pitchFamily="2" charset="-122"/>
            </a:endParaRPr>
          </a:p>
        </p:txBody>
      </p:sp>
      <p:sp>
        <p:nvSpPr>
          <p:cNvPr id="462025" name="Rectangle 201"/>
          <p:cNvSpPr>
            <a:spLocks noChangeArrowheads="1"/>
          </p:cNvSpPr>
          <p:nvPr/>
        </p:nvSpPr>
        <p:spPr bwMode="auto">
          <a:xfrm>
            <a:off x="3713163" y="33528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462029" name="Rectangle 205"/>
          <p:cNvSpPr>
            <a:spLocks noChangeArrowheads="1"/>
          </p:cNvSpPr>
          <p:nvPr/>
        </p:nvSpPr>
        <p:spPr bwMode="auto">
          <a:xfrm>
            <a:off x="1274763" y="45466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462031" name="Rectangle 207"/>
          <p:cNvSpPr>
            <a:spLocks noChangeArrowheads="1"/>
          </p:cNvSpPr>
          <p:nvPr/>
        </p:nvSpPr>
        <p:spPr bwMode="auto">
          <a:xfrm>
            <a:off x="1960563" y="39624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endParaRPr lang="en-US" altLang="zh-CN" sz="2000" b="1">
              <a:solidFill>
                <a:srgbClr val="333399"/>
              </a:solidFill>
              <a:latin typeface="+mn-lt"/>
              <a:ea typeface="华文楷体" panose="02010600040101010101" pitchFamily="2" charset="-122"/>
            </a:endParaRPr>
          </a:p>
        </p:txBody>
      </p:sp>
      <p:sp>
        <p:nvSpPr>
          <p:cNvPr id="462032" name="Rectangle 208"/>
          <p:cNvSpPr>
            <a:spLocks noChangeArrowheads="1"/>
          </p:cNvSpPr>
          <p:nvPr/>
        </p:nvSpPr>
        <p:spPr bwMode="auto">
          <a:xfrm>
            <a:off x="3505200" y="4622800"/>
            <a:ext cx="325438"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endParaRPr lang="en-US" altLang="zh-CN" sz="2000" b="1">
              <a:solidFill>
                <a:srgbClr val="333399"/>
              </a:solidFill>
              <a:latin typeface="+mn-lt"/>
              <a:ea typeface="华文楷体" panose="02010600040101010101" pitchFamily="2" charset="-122"/>
            </a:endParaRPr>
          </a:p>
        </p:txBody>
      </p:sp>
      <p:sp>
        <p:nvSpPr>
          <p:cNvPr id="462033" name="Rectangle 209"/>
          <p:cNvSpPr>
            <a:spLocks noChangeArrowheads="1"/>
          </p:cNvSpPr>
          <p:nvPr/>
        </p:nvSpPr>
        <p:spPr bwMode="auto">
          <a:xfrm>
            <a:off x="5084763" y="42672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462034" name="Rectangle 210"/>
          <p:cNvSpPr>
            <a:spLocks noChangeArrowheads="1"/>
          </p:cNvSpPr>
          <p:nvPr/>
        </p:nvSpPr>
        <p:spPr bwMode="auto">
          <a:xfrm>
            <a:off x="609600" y="5257800"/>
            <a:ext cx="325438"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endParaRPr lang="en-US" altLang="zh-CN" sz="2000" b="1">
              <a:solidFill>
                <a:srgbClr val="333399"/>
              </a:solidFill>
              <a:latin typeface="+mn-lt"/>
              <a:ea typeface="华文楷体" panose="02010600040101010101" pitchFamily="2" charset="-122"/>
            </a:endParaRPr>
          </a:p>
        </p:txBody>
      </p:sp>
      <p:sp>
        <p:nvSpPr>
          <p:cNvPr id="462035" name="Rectangle 211"/>
          <p:cNvSpPr>
            <a:spLocks noChangeArrowheads="1"/>
          </p:cNvSpPr>
          <p:nvPr/>
        </p:nvSpPr>
        <p:spPr bwMode="auto">
          <a:xfrm>
            <a:off x="2951163" y="55626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endParaRPr lang="en-US" altLang="zh-CN" sz="2000" b="1">
              <a:solidFill>
                <a:srgbClr val="333399"/>
              </a:solidFill>
              <a:latin typeface="+mn-lt"/>
              <a:ea typeface="华文楷体" panose="02010600040101010101" pitchFamily="2" charset="-122"/>
            </a:endParaRPr>
          </a:p>
        </p:txBody>
      </p:sp>
      <p:sp>
        <p:nvSpPr>
          <p:cNvPr id="462036" name="Rectangle 212"/>
          <p:cNvSpPr>
            <a:spLocks noChangeArrowheads="1"/>
          </p:cNvSpPr>
          <p:nvPr/>
        </p:nvSpPr>
        <p:spPr bwMode="auto">
          <a:xfrm>
            <a:off x="3429000" y="5080000"/>
            <a:ext cx="325438"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endParaRPr lang="en-US" altLang="zh-CN" sz="2000" b="1">
              <a:solidFill>
                <a:srgbClr val="333399"/>
              </a:solidFill>
              <a:latin typeface="+mn-lt"/>
              <a:ea typeface="华文楷体" panose="02010600040101010101" pitchFamily="2" charset="-122"/>
            </a:endParaRPr>
          </a:p>
        </p:txBody>
      </p:sp>
      <p:sp>
        <p:nvSpPr>
          <p:cNvPr id="462037" name="Rectangle 213"/>
          <p:cNvSpPr>
            <a:spLocks noChangeArrowheads="1"/>
          </p:cNvSpPr>
          <p:nvPr/>
        </p:nvSpPr>
        <p:spPr bwMode="auto">
          <a:xfrm>
            <a:off x="4856163" y="50292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462038" name="Rectangle 214"/>
          <p:cNvSpPr>
            <a:spLocks noChangeArrowheads="1"/>
          </p:cNvSpPr>
          <p:nvPr/>
        </p:nvSpPr>
        <p:spPr bwMode="auto">
          <a:xfrm>
            <a:off x="4475163" y="39624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endParaRPr lang="en-US" altLang="zh-CN" sz="2000" b="1">
              <a:solidFill>
                <a:srgbClr val="333399"/>
              </a:solidFill>
              <a:latin typeface="+mn-lt"/>
              <a:ea typeface="华文楷体" panose="02010600040101010101" pitchFamily="2" charset="-122"/>
            </a:endParaRPr>
          </a:p>
        </p:txBody>
      </p:sp>
      <p:sp>
        <p:nvSpPr>
          <p:cNvPr id="462039" name="Rectangle 215"/>
          <p:cNvSpPr>
            <a:spLocks noChangeArrowheads="1"/>
          </p:cNvSpPr>
          <p:nvPr/>
        </p:nvSpPr>
        <p:spPr bwMode="auto">
          <a:xfrm>
            <a:off x="4475163" y="46482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462040" name="Rectangle 216"/>
          <p:cNvSpPr>
            <a:spLocks noChangeArrowheads="1"/>
          </p:cNvSpPr>
          <p:nvPr/>
        </p:nvSpPr>
        <p:spPr bwMode="auto">
          <a:xfrm>
            <a:off x="5618163" y="43434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a:t>
            </a:r>
            <a:endParaRPr lang="en-US" altLang="zh-CN" sz="2000" b="1">
              <a:solidFill>
                <a:srgbClr val="333399"/>
              </a:solidFill>
              <a:latin typeface="+mn-lt"/>
              <a:ea typeface="华文楷体" panose="02010600040101010101" pitchFamily="2" charset="-122"/>
            </a:endParaRPr>
          </a:p>
        </p:txBody>
      </p:sp>
      <p:sp>
        <p:nvSpPr>
          <p:cNvPr id="462041" name="Rectangle 217"/>
          <p:cNvSpPr>
            <a:spLocks noChangeArrowheads="1"/>
          </p:cNvSpPr>
          <p:nvPr/>
        </p:nvSpPr>
        <p:spPr bwMode="auto">
          <a:xfrm>
            <a:off x="7086600" y="3429000"/>
            <a:ext cx="7620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0.25</a:t>
            </a:r>
            <a:endParaRPr lang="en-US" altLang="zh-CN" sz="2000" b="1">
              <a:solidFill>
                <a:srgbClr val="333399"/>
              </a:solidFill>
              <a:latin typeface="+mn-lt"/>
              <a:ea typeface="华文楷体" panose="02010600040101010101" pitchFamily="2" charset="-122"/>
            </a:endParaRPr>
          </a:p>
        </p:txBody>
      </p:sp>
      <p:sp>
        <p:nvSpPr>
          <p:cNvPr id="462042" name="Rectangle 218"/>
          <p:cNvSpPr>
            <a:spLocks noChangeArrowheads="1"/>
          </p:cNvSpPr>
          <p:nvPr/>
        </p:nvSpPr>
        <p:spPr bwMode="auto">
          <a:xfrm>
            <a:off x="6400800" y="4775200"/>
            <a:ext cx="6096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0.5</a:t>
            </a:r>
            <a:endParaRPr lang="en-US" altLang="zh-CN" sz="2000" b="1">
              <a:solidFill>
                <a:srgbClr val="333399"/>
              </a:solidFill>
              <a:latin typeface="+mn-lt"/>
              <a:ea typeface="华文楷体" panose="02010600040101010101" pitchFamily="2" charset="-122"/>
            </a:endParaRPr>
          </a:p>
        </p:txBody>
      </p:sp>
      <p:sp>
        <p:nvSpPr>
          <p:cNvPr id="462043" name="Rectangle 219"/>
          <p:cNvSpPr>
            <a:spLocks noChangeArrowheads="1"/>
          </p:cNvSpPr>
          <p:nvPr/>
        </p:nvSpPr>
        <p:spPr bwMode="auto">
          <a:xfrm>
            <a:off x="8001000" y="4800600"/>
            <a:ext cx="7620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0.25</a:t>
            </a:r>
            <a:endParaRPr lang="en-US" altLang="zh-CN" sz="2000" b="1">
              <a:solidFill>
                <a:srgbClr val="333399"/>
              </a:solidFill>
              <a:latin typeface="+mn-lt"/>
              <a:ea typeface="华文楷体" panose="02010600040101010101" pitchFamily="2" charset="-122"/>
            </a:endParaRPr>
          </a:p>
        </p:txBody>
      </p:sp>
      <p:sp>
        <p:nvSpPr>
          <p:cNvPr id="462044" name="Rectangle 220"/>
          <p:cNvSpPr>
            <a:spLocks noChangeArrowheads="1"/>
          </p:cNvSpPr>
          <p:nvPr/>
        </p:nvSpPr>
        <p:spPr bwMode="auto">
          <a:xfrm>
            <a:off x="4419600" y="6019800"/>
            <a:ext cx="6096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0.5</a:t>
            </a:r>
            <a:endParaRPr lang="en-US" altLang="zh-CN" sz="2000" b="1">
              <a:solidFill>
                <a:srgbClr val="333399"/>
              </a:solidFill>
              <a:latin typeface="+mn-lt"/>
              <a:ea typeface="华文楷体" panose="02010600040101010101" pitchFamily="2" charset="-122"/>
            </a:endParaRPr>
          </a:p>
        </p:txBody>
      </p:sp>
      <p:sp>
        <p:nvSpPr>
          <p:cNvPr id="462045" name="Rectangle 221"/>
          <p:cNvSpPr>
            <a:spLocks noChangeArrowheads="1"/>
          </p:cNvSpPr>
          <p:nvPr/>
        </p:nvSpPr>
        <p:spPr bwMode="auto">
          <a:xfrm>
            <a:off x="7848600" y="5486400"/>
            <a:ext cx="7620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0.25</a:t>
            </a:r>
            <a:endParaRPr lang="en-US" altLang="zh-CN" sz="2000" b="1">
              <a:solidFill>
                <a:srgbClr val="333399"/>
              </a:solidFill>
              <a:latin typeface="+mn-lt"/>
              <a:ea typeface="华文楷体" panose="02010600040101010101" pitchFamily="2" charset="-122"/>
            </a:endParaRPr>
          </a:p>
        </p:txBody>
      </p:sp>
      <p:sp>
        <p:nvSpPr>
          <p:cNvPr id="462046" name="Rectangle 222"/>
          <p:cNvSpPr>
            <a:spLocks noChangeArrowheads="1"/>
          </p:cNvSpPr>
          <p:nvPr/>
        </p:nvSpPr>
        <p:spPr bwMode="auto">
          <a:xfrm>
            <a:off x="6477000" y="5715000"/>
            <a:ext cx="3048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462047" name="Rectangle 223"/>
          <p:cNvSpPr>
            <a:spLocks noChangeArrowheads="1"/>
          </p:cNvSpPr>
          <p:nvPr/>
        </p:nvSpPr>
        <p:spPr bwMode="auto">
          <a:xfrm>
            <a:off x="5715000" y="5156200"/>
            <a:ext cx="3048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462048" name="Rectangle 224"/>
          <p:cNvSpPr>
            <a:spLocks noChangeArrowheads="1"/>
          </p:cNvSpPr>
          <p:nvPr/>
        </p:nvSpPr>
        <p:spPr bwMode="auto">
          <a:xfrm>
            <a:off x="8077200" y="4038600"/>
            <a:ext cx="7620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0.25</a:t>
            </a:r>
            <a:endParaRPr lang="en-US" altLang="zh-CN" sz="2000" b="1">
              <a:solidFill>
                <a:srgbClr val="333399"/>
              </a:solidFill>
              <a:latin typeface="+mn-lt"/>
              <a:ea typeface="华文楷体" panose="02010600040101010101" pitchFamily="2" charset="-122"/>
            </a:endParaRPr>
          </a:p>
        </p:txBody>
      </p:sp>
      <p:sp>
        <p:nvSpPr>
          <p:cNvPr id="462049" name="Rectangle 225"/>
          <p:cNvSpPr>
            <a:spLocks noChangeArrowheads="1"/>
          </p:cNvSpPr>
          <p:nvPr/>
        </p:nvSpPr>
        <p:spPr bwMode="auto">
          <a:xfrm>
            <a:off x="5943600" y="3048000"/>
            <a:ext cx="7620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2.25</a:t>
            </a:r>
            <a:endParaRPr lang="en-US" altLang="zh-CN" sz="2000" b="1">
              <a:solidFill>
                <a:srgbClr val="333399"/>
              </a:solidFill>
              <a:latin typeface="+mn-lt"/>
              <a:ea typeface="华文楷体" panose="02010600040101010101" pitchFamily="2" charset="-122"/>
            </a:endParaRPr>
          </a:p>
        </p:txBody>
      </p:sp>
      <p:sp>
        <p:nvSpPr>
          <p:cNvPr id="28770" name="Rectangle 226"/>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2025"/>
                                        </p:tgtEl>
                                        <p:attrNameLst>
                                          <p:attrName>style.visibility</p:attrName>
                                        </p:attrNameLst>
                                      </p:cBhvr>
                                      <p:to>
                                        <p:strVal val="visible"/>
                                      </p:to>
                                    </p:set>
                                    <p:animEffect transition="in" filter="dissolve">
                                      <p:cBhvr>
                                        <p:cTn id="7" dur="500"/>
                                        <p:tgtEl>
                                          <p:spTgt spid="4620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2029"/>
                                        </p:tgtEl>
                                        <p:attrNameLst>
                                          <p:attrName>style.visibility</p:attrName>
                                        </p:attrNameLst>
                                      </p:cBhvr>
                                      <p:to>
                                        <p:strVal val="visible"/>
                                      </p:to>
                                    </p:set>
                                    <p:animEffect transition="in" filter="dissolve">
                                      <p:cBhvr>
                                        <p:cTn id="12" dur="500"/>
                                        <p:tgtEl>
                                          <p:spTgt spid="4620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2031"/>
                                        </p:tgtEl>
                                        <p:attrNameLst>
                                          <p:attrName>style.visibility</p:attrName>
                                        </p:attrNameLst>
                                      </p:cBhvr>
                                      <p:to>
                                        <p:strVal val="visible"/>
                                      </p:to>
                                    </p:set>
                                    <p:animEffect transition="in" filter="dissolve">
                                      <p:cBhvr>
                                        <p:cTn id="17" dur="500"/>
                                        <p:tgtEl>
                                          <p:spTgt spid="4620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2032"/>
                                        </p:tgtEl>
                                        <p:attrNameLst>
                                          <p:attrName>style.visibility</p:attrName>
                                        </p:attrNameLst>
                                      </p:cBhvr>
                                      <p:to>
                                        <p:strVal val="visible"/>
                                      </p:to>
                                    </p:set>
                                    <p:animEffect transition="in" filter="dissolve">
                                      <p:cBhvr>
                                        <p:cTn id="22" dur="500"/>
                                        <p:tgtEl>
                                          <p:spTgt spid="4620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2033"/>
                                        </p:tgtEl>
                                        <p:attrNameLst>
                                          <p:attrName>style.visibility</p:attrName>
                                        </p:attrNameLst>
                                      </p:cBhvr>
                                      <p:to>
                                        <p:strVal val="visible"/>
                                      </p:to>
                                    </p:set>
                                    <p:animEffect transition="in" filter="dissolve">
                                      <p:cBhvr>
                                        <p:cTn id="27" dur="500"/>
                                        <p:tgtEl>
                                          <p:spTgt spid="46203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2034"/>
                                        </p:tgtEl>
                                        <p:attrNameLst>
                                          <p:attrName>style.visibility</p:attrName>
                                        </p:attrNameLst>
                                      </p:cBhvr>
                                      <p:to>
                                        <p:strVal val="visible"/>
                                      </p:to>
                                    </p:set>
                                    <p:animEffect transition="in" filter="dissolve">
                                      <p:cBhvr>
                                        <p:cTn id="32" dur="500"/>
                                        <p:tgtEl>
                                          <p:spTgt spid="4620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2035"/>
                                        </p:tgtEl>
                                        <p:attrNameLst>
                                          <p:attrName>style.visibility</p:attrName>
                                        </p:attrNameLst>
                                      </p:cBhvr>
                                      <p:to>
                                        <p:strVal val="visible"/>
                                      </p:to>
                                    </p:set>
                                    <p:animEffect transition="in" filter="dissolve">
                                      <p:cBhvr>
                                        <p:cTn id="37" dur="500"/>
                                        <p:tgtEl>
                                          <p:spTgt spid="46203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2036"/>
                                        </p:tgtEl>
                                        <p:attrNameLst>
                                          <p:attrName>style.visibility</p:attrName>
                                        </p:attrNameLst>
                                      </p:cBhvr>
                                      <p:to>
                                        <p:strVal val="visible"/>
                                      </p:to>
                                    </p:set>
                                    <p:animEffect transition="in" filter="dissolve">
                                      <p:cBhvr>
                                        <p:cTn id="42" dur="500"/>
                                        <p:tgtEl>
                                          <p:spTgt spid="46203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2037"/>
                                        </p:tgtEl>
                                        <p:attrNameLst>
                                          <p:attrName>style.visibility</p:attrName>
                                        </p:attrNameLst>
                                      </p:cBhvr>
                                      <p:to>
                                        <p:strVal val="visible"/>
                                      </p:to>
                                    </p:set>
                                    <p:animEffect transition="in" filter="dissolve">
                                      <p:cBhvr>
                                        <p:cTn id="47" dur="500"/>
                                        <p:tgtEl>
                                          <p:spTgt spid="46203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62038"/>
                                        </p:tgtEl>
                                        <p:attrNameLst>
                                          <p:attrName>style.visibility</p:attrName>
                                        </p:attrNameLst>
                                      </p:cBhvr>
                                      <p:to>
                                        <p:strVal val="visible"/>
                                      </p:to>
                                    </p:set>
                                    <p:animEffect transition="in" filter="dissolve">
                                      <p:cBhvr>
                                        <p:cTn id="52" dur="500"/>
                                        <p:tgtEl>
                                          <p:spTgt spid="46203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62039"/>
                                        </p:tgtEl>
                                        <p:attrNameLst>
                                          <p:attrName>style.visibility</p:attrName>
                                        </p:attrNameLst>
                                      </p:cBhvr>
                                      <p:to>
                                        <p:strVal val="visible"/>
                                      </p:to>
                                    </p:set>
                                    <p:animEffect transition="in" filter="dissolve">
                                      <p:cBhvr>
                                        <p:cTn id="57" dur="500"/>
                                        <p:tgtEl>
                                          <p:spTgt spid="46203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2040"/>
                                        </p:tgtEl>
                                        <p:attrNameLst>
                                          <p:attrName>style.visibility</p:attrName>
                                        </p:attrNameLst>
                                      </p:cBhvr>
                                      <p:to>
                                        <p:strVal val="visible"/>
                                      </p:to>
                                    </p:set>
                                    <p:animEffect transition="in" filter="dissolve">
                                      <p:cBhvr>
                                        <p:cTn id="62" dur="500"/>
                                        <p:tgtEl>
                                          <p:spTgt spid="46204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62041"/>
                                        </p:tgtEl>
                                        <p:attrNameLst>
                                          <p:attrName>style.visibility</p:attrName>
                                        </p:attrNameLst>
                                      </p:cBhvr>
                                      <p:to>
                                        <p:strVal val="visible"/>
                                      </p:to>
                                    </p:set>
                                    <p:animEffect transition="in" filter="dissolve">
                                      <p:cBhvr>
                                        <p:cTn id="67" dur="500"/>
                                        <p:tgtEl>
                                          <p:spTgt spid="46204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62042"/>
                                        </p:tgtEl>
                                        <p:attrNameLst>
                                          <p:attrName>style.visibility</p:attrName>
                                        </p:attrNameLst>
                                      </p:cBhvr>
                                      <p:to>
                                        <p:strVal val="visible"/>
                                      </p:to>
                                    </p:set>
                                    <p:animEffect transition="in" filter="dissolve">
                                      <p:cBhvr>
                                        <p:cTn id="72" dur="500"/>
                                        <p:tgtEl>
                                          <p:spTgt spid="46204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62043"/>
                                        </p:tgtEl>
                                        <p:attrNameLst>
                                          <p:attrName>style.visibility</p:attrName>
                                        </p:attrNameLst>
                                      </p:cBhvr>
                                      <p:to>
                                        <p:strVal val="visible"/>
                                      </p:to>
                                    </p:set>
                                    <p:animEffect transition="in" filter="dissolve">
                                      <p:cBhvr>
                                        <p:cTn id="77" dur="500"/>
                                        <p:tgtEl>
                                          <p:spTgt spid="46204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462044"/>
                                        </p:tgtEl>
                                        <p:attrNameLst>
                                          <p:attrName>style.visibility</p:attrName>
                                        </p:attrNameLst>
                                      </p:cBhvr>
                                      <p:to>
                                        <p:strVal val="visible"/>
                                      </p:to>
                                    </p:set>
                                    <p:animEffect transition="in" filter="dissolve">
                                      <p:cBhvr>
                                        <p:cTn id="82" dur="500"/>
                                        <p:tgtEl>
                                          <p:spTgt spid="462044"/>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62045"/>
                                        </p:tgtEl>
                                        <p:attrNameLst>
                                          <p:attrName>style.visibility</p:attrName>
                                        </p:attrNameLst>
                                      </p:cBhvr>
                                      <p:to>
                                        <p:strVal val="visible"/>
                                      </p:to>
                                    </p:set>
                                    <p:animEffect transition="in" filter="dissolve">
                                      <p:cBhvr>
                                        <p:cTn id="87" dur="500"/>
                                        <p:tgtEl>
                                          <p:spTgt spid="46204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62046"/>
                                        </p:tgtEl>
                                        <p:attrNameLst>
                                          <p:attrName>style.visibility</p:attrName>
                                        </p:attrNameLst>
                                      </p:cBhvr>
                                      <p:to>
                                        <p:strVal val="visible"/>
                                      </p:to>
                                    </p:set>
                                    <p:animEffect transition="in" filter="dissolve">
                                      <p:cBhvr>
                                        <p:cTn id="92" dur="500"/>
                                        <p:tgtEl>
                                          <p:spTgt spid="462046"/>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62047"/>
                                        </p:tgtEl>
                                        <p:attrNameLst>
                                          <p:attrName>style.visibility</p:attrName>
                                        </p:attrNameLst>
                                      </p:cBhvr>
                                      <p:to>
                                        <p:strVal val="visible"/>
                                      </p:to>
                                    </p:set>
                                    <p:animEffect transition="in" filter="dissolve">
                                      <p:cBhvr>
                                        <p:cTn id="97" dur="500"/>
                                        <p:tgtEl>
                                          <p:spTgt spid="462047"/>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462048"/>
                                        </p:tgtEl>
                                        <p:attrNameLst>
                                          <p:attrName>style.visibility</p:attrName>
                                        </p:attrNameLst>
                                      </p:cBhvr>
                                      <p:to>
                                        <p:strVal val="visible"/>
                                      </p:to>
                                    </p:set>
                                    <p:animEffect transition="in" filter="dissolve">
                                      <p:cBhvr>
                                        <p:cTn id="102" dur="500"/>
                                        <p:tgtEl>
                                          <p:spTgt spid="462048"/>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62049"/>
                                        </p:tgtEl>
                                        <p:attrNameLst>
                                          <p:attrName>style.visibility</p:attrName>
                                        </p:attrNameLst>
                                      </p:cBhvr>
                                      <p:to>
                                        <p:strVal val="visible"/>
                                      </p:to>
                                    </p:set>
                                    <p:animEffect transition="in" filter="dissolve">
                                      <p:cBhvr>
                                        <p:cTn id="107" dur="500"/>
                                        <p:tgtEl>
                                          <p:spTgt spid="46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025" grpId="0" animBg="1" autoUpdateAnimBg="0"/>
      <p:bldP spid="462029" grpId="0" animBg="1" autoUpdateAnimBg="0"/>
      <p:bldP spid="462031" grpId="0" animBg="1" autoUpdateAnimBg="0"/>
      <p:bldP spid="462032" grpId="0" animBg="1" autoUpdateAnimBg="0"/>
      <p:bldP spid="462033" grpId="0" animBg="1" autoUpdateAnimBg="0"/>
      <p:bldP spid="462034" grpId="0" animBg="1" autoUpdateAnimBg="0"/>
      <p:bldP spid="462035" grpId="0" animBg="1" autoUpdateAnimBg="0"/>
      <p:bldP spid="462036" grpId="0" animBg="1" autoUpdateAnimBg="0"/>
      <p:bldP spid="462037" grpId="0" animBg="1" autoUpdateAnimBg="0"/>
      <p:bldP spid="462038" grpId="0" animBg="1" autoUpdateAnimBg="0"/>
      <p:bldP spid="462039" grpId="0" animBg="1" autoUpdateAnimBg="0"/>
      <p:bldP spid="462040" grpId="0" animBg="1" autoUpdateAnimBg="0"/>
      <p:bldP spid="462041" grpId="0" animBg="1" autoUpdateAnimBg="0"/>
      <p:bldP spid="462042" grpId="0" animBg="1" autoUpdateAnimBg="0"/>
      <p:bldP spid="462043" grpId="0" animBg="1" autoUpdateAnimBg="0"/>
      <p:bldP spid="462044" grpId="0" animBg="1" autoUpdateAnimBg="0"/>
      <p:bldP spid="462045" grpId="0" animBg="1" autoUpdateAnimBg="0"/>
      <p:bldP spid="462046" grpId="0" animBg="1" autoUpdateAnimBg="0"/>
      <p:bldP spid="462047" grpId="0" animBg="1" autoUpdateAnimBg="0"/>
      <p:bldP spid="462048" grpId="0" animBg="1" autoUpdateAnimBg="0"/>
      <p:bldP spid="46204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187450" y="1981200"/>
            <a:ext cx="7777163" cy="1200329"/>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语法分析树中各结点属性值的计算过程被称为对语</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法分析树的</a:t>
            </a:r>
            <a:r>
              <a:rPr lang="zh-CN" altLang="en-US" b="1" i="0">
                <a:latin typeface="+mn-lt"/>
                <a:ea typeface="华文楷体" panose="02010600040101010101" pitchFamily="2" charset="-122"/>
              </a:rPr>
              <a:t>标注</a:t>
            </a:r>
            <a:r>
              <a:rPr lang="zh-CN" altLang="en-US" b="1"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annotating</a:t>
            </a:r>
            <a:r>
              <a:rPr lang="zh-CN" altLang="en-US" b="1" i="0">
                <a:solidFill>
                  <a:srgbClr val="333399"/>
                </a:solidFill>
                <a:latin typeface="+mn-lt"/>
                <a:ea typeface="华文楷体" panose="02010600040101010101" pitchFamily="2" charset="-122"/>
              </a:rPr>
              <a:t>）或</a:t>
            </a:r>
            <a:r>
              <a:rPr lang="zh-CN" altLang="en-US" b="1" i="0">
                <a:latin typeface="+mn-lt"/>
                <a:ea typeface="华文楷体" panose="02010600040101010101" pitchFamily="2" charset="-122"/>
              </a:rPr>
              <a:t>修饰</a:t>
            </a:r>
            <a:r>
              <a:rPr lang="zh-CN" altLang="en-US" b="1"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decorating</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用</a:t>
            </a:r>
            <a:r>
              <a:rPr lang="zh-CN" altLang="en-US" b="1" i="0">
                <a:latin typeface="+mn-lt"/>
                <a:ea typeface="华文楷体" panose="02010600040101010101" pitchFamily="2" charset="-122"/>
              </a:rPr>
              <a:t>带标注的语法分析树</a:t>
            </a:r>
            <a:r>
              <a:rPr lang="zh-CN" altLang="en-US" b="1" i="0">
                <a:solidFill>
                  <a:srgbClr val="333399"/>
                </a:solidFill>
                <a:latin typeface="+mn-lt"/>
                <a:ea typeface="华文楷体" panose="02010600040101010101" pitchFamily="2" charset="-122"/>
              </a:rPr>
              <a:t>表示属性值的计算结果，如：</a:t>
            </a:r>
            <a:endParaRPr lang="zh-CN" altLang="en-US" b="1" i="0">
              <a:solidFill>
                <a:srgbClr val="333399"/>
              </a:solidFill>
              <a:latin typeface="+mn-lt"/>
              <a:ea typeface="华文楷体" panose="02010600040101010101" pitchFamily="2" charset="-122"/>
            </a:endParaRPr>
          </a:p>
        </p:txBody>
      </p:sp>
      <p:sp>
        <p:nvSpPr>
          <p:cNvPr id="29699" name="AutoShape 3">
            <a:hlinkClick r:id="rId1"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9700"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9701"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9702"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29703" name="Text Box 7"/>
          <p:cNvSpPr txBox="1">
            <a:spLocks noChangeArrowheads="1"/>
          </p:cNvSpPr>
          <p:nvPr/>
        </p:nvSpPr>
        <p:spPr bwMode="auto">
          <a:xfrm>
            <a:off x="825500" y="1295400"/>
            <a:ext cx="79946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带标注</a:t>
            </a:r>
            <a:r>
              <a:rPr lang="zh-CN" altLang="en-US" sz="2800" b="1" i="0">
                <a:solidFill>
                  <a:srgbClr val="333399"/>
                </a:solidFill>
                <a:latin typeface="+mn-lt"/>
                <a:ea typeface="华文楷体" panose="02010600040101010101" pitchFamily="2" charset="-122"/>
              </a:rPr>
              <a:t>（</a:t>
            </a:r>
            <a:r>
              <a:rPr lang="en-US" altLang="zh-CN" sz="2800" b="1" i="0">
                <a:solidFill>
                  <a:srgbClr val="333399"/>
                </a:solidFill>
                <a:latin typeface="+mn-lt"/>
                <a:ea typeface="华文楷体" panose="02010600040101010101" pitchFamily="2" charset="-122"/>
              </a:rPr>
              <a:t>annotated</a:t>
            </a:r>
            <a:r>
              <a:rPr lang="zh-CN" altLang="en-US" sz="2800" b="1" i="0">
                <a:solidFill>
                  <a:srgbClr val="333399"/>
                </a:solidFill>
                <a:latin typeface="+mn-lt"/>
                <a:ea typeface="华文楷体" panose="02010600040101010101" pitchFamily="2" charset="-122"/>
              </a:rPr>
              <a:t>）</a:t>
            </a:r>
            <a:r>
              <a:rPr lang="zh-CN" altLang="en-US" sz="2800" b="1" i="0">
                <a:latin typeface="+mn-lt"/>
                <a:ea typeface="华文楷体" panose="02010600040101010101" pitchFamily="2" charset="-122"/>
              </a:rPr>
              <a:t>的语法分析树</a:t>
            </a:r>
            <a:endParaRPr lang="zh-CN" altLang="en-US" sz="2800" b="1" i="0">
              <a:solidFill>
                <a:srgbClr val="333399"/>
              </a:solidFill>
              <a:latin typeface="+mn-lt"/>
              <a:ea typeface="华文楷体" panose="02010600040101010101" pitchFamily="2" charset="-122"/>
            </a:endParaRPr>
          </a:p>
        </p:txBody>
      </p:sp>
      <p:sp>
        <p:nvSpPr>
          <p:cNvPr id="29704" name="Rectangle 8"/>
          <p:cNvSpPr>
            <a:spLocks noChangeArrowheads="1"/>
          </p:cNvSpPr>
          <p:nvPr/>
        </p:nvSpPr>
        <p:spPr bwMode="auto">
          <a:xfrm>
            <a:off x="2443163" y="4589463"/>
            <a:ext cx="354012"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9705" name="Rectangle 9"/>
          <p:cNvSpPr>
            <a:spLocks noChangeArrowheads="1"/>
          </p:cNvSpPr>
          <p:nvPr/>
        </p:nvSpPr>
        <p:spPr bwMode="auto">
          <a:xfrm>
            <a:off x="3162300" y="4003675"/>
            <a:ext cx="3429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9706" name="Line 10"/>
          <p:cNvSpPr>
            <a:spLocks noChangeShapeType="1"/>
          </p:cNvSpPr>
          <p:nvPr/>
        </p:nvSpPr>
        <p:spPr bwMode="auto">
          <a:xfrm flipH="1" flipV="1">
            <a:off x="3505200" y="4267200"/>
            <a:ext cx="457200" cy="449263"/>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9707" name="Line 11"/>
          <p:cNvSpPr>
            <a:spLocks noChangeShapeType="1"/>
          </p:cNvSpPr>
          <p:nvPr/>
        </p:nvSpPr>
        <p:spPr bwMode="auto">
          <a:xfrm flipV="1">
            <a:off x="2819400" y="4267200"/>
            <a:ext cx="381000"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9708" name="Line 12"/>
          <p:cNvSpPr>
            <a:spLocks noChangeShapeType="1"/>
          </p:cNvSpPr>
          <p:nvPr/>
        </p:nvSpPr>
        <p:spPr bwMode="auto">
          <a:xfrm flipV="1">
            <a:off x="2133600" y="4876800"/>
            <a:ext cx="381000"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9709" name="Rectangle 13"/>
          <p:cNvSpPr>
            <a:spLocks noChangeArrowheads="1"/>
          </p:cNvSpPr>
          <p:nvPr/>
        </p:nvSpPr>
        <p:spPr bwMode="auto">
          <a:xfrm>
            <a:off x="4724400" y="3413125"/>
            <a:ext cx="4572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N</a:t>
            </a:r>
            <a:endParaRPr lang="en-US" altLang="zh-CN" sz="2000" b="1">
              <a:solidFill>
                <a:srgbClr val="333399"/>
              </a:solidFill>
              <a:latin typeface="+mn-lt"/>
              <a:ea typeface="华文楷体" panose="02010600040101010101" pitchFamily="2" charset="-122"/>
            </a:endParaRPr>
          </a:p>
        </p:txBody>
      </p:sp>
      <p:sp>
        <p:nvSpPr>
          <p:cNvPr id="29710" name="Line 14"/>
          <p:cNvSpPr>
            <a:spLocks noChangeShapeType="1"/>
          </p:cNvSpPr>
          <p:nvPr/>
        </p:nvSpPr>
        <p:spPr bwMode="auto">
          <a:xfrm flipH="1" flipV="1">
            <a:off x="5105400" y="3733800"/>
            <a:ext cx="1447800" cy="523875"/>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9711" name="Line 15"/>
          <p:cNvSpPr>
            <a:spLocks noChangeShapeType="1"/>
          </p:cNvSpPr>
          <p:nvPr/>
        </p:nvSpPr>
        <p:spPr bwMode="auto">
          <a:xfrm flipV="1">
            <a:off x="3522663" y="3733800"/>
            <a:ext cx="1277937" cy="407988"/>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9712" name="Rectangle 16"/>
          <p:cNvSpPr>
            <a:spLocks noChangeArrowheads="1"/>
          </p:cNvSpPr>
          <p:nvPr/>
        </p:nvSpPr>
        <p:spPr bwMode="auto">
          <a:xfrm>
            <a:off x="6545263" y="4098925"/>
            <a:ext cx="388937"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9713" name="Rectangle 17"/>
          <p:cNvSpPr>
            <a:spLocks noChangeArrowheads="1"/>
          </p:cNvSpPr>
          <p:nvPr/>
        </p:nvSpPr>
        <p:spPr bwMode="auto">
          <a:xfrm>
            <a:off x="3886200" y="46323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9714" name="Rectangle 18"/>
          <p:cNvSpPr>
            <a:spLocks noChangeArrowheads="1"/>
          </p:cNvSpPr>
          <p:nvPr/>
        </p:nvSpPr>
        <p:spPr bwMode="auto">
          <a:xfrm>
            <a:off x="3865563" y="5318125"/>
            <a:ext cx="325437"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29715" name="Line 19"/>
          <p:cNvSpPr>
            <a:spLocks noChangeShapeType="1"/>
          </p:cNvSpPr>
          <p:nvPr/>
        </p:nvSpPr>
        <p:spPr bwMode="auto">
          <a:xfrm flipV="1">
            <a:off x="4038600" y="4953000"/>
            <a:ext cx="1588"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9716" name="Line 20"/>
          <p:cNvSpPr>
            <a:spLocks noChangeShapeType="1"/>
          </p:cNvSpPr>
          <p:nvPr/>
        </p:nvSpPr>
        <p:spPr bwMode="auto">
          <a:xfrm flipH="1" flipV="1">
            <a:off x="4948238" y="3733800"/>
            <a:ext cx="4762"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9717" name="Rectangle 21"/>
          <p:cNvSpPr>
            <a:spLocks noChangeArrowheads="1"/>
          </p:cNvSpPr>
          <p:nvPr/>
        </p:nvSpPr>
        <p:spPr bwMode="auto">
          <a:xfrm>
            <a:off x="4800600" y="3886200"/>
            <a:ext cx="312738" cy="457200"/>
          </a:xfrm>
          <a:prstGeom prst="rect">
            <a:avLst/>
          </a:prstGeom>
          <a:noFill/>
          <a:ln w="9525">
            <a:noFill/>
            <a:miter lim="800000"/>
          </a:ln>
        </p:spPr>
        <p:txBody>
          <a:bodyPr>
            <a:spAutoFit/>
          </a:bodyPr>
          <a:lstStyle/>
          <a:p>
            <a:pPr>
              <a:buClrTx/>
              <a:buFontTx/>
              <a:buNone/>
            </a:pPr>
            <a:r>
              <a:rPr lang="en-US" altLang="zh-CN" b="1">
                <a:solidFill>
                  <a:srgbClr val="333399"/>
                </a:solidFill>
                <a:latin typeface="+mn-lt"/>
                <a:ea typeface="华文楷体" panose="02010600040101010101" pitchFamily="2" charset="-122"/>
              </a:rPr>
              <a:t>.</a:t>
            </a:r>
            <a:endParaRPr lang="en-US" altLang="zh-CN" b="1">
              <a:solidFill>
                <a:srgbClr val="333399"/>
              </a:solidFill>
              <a:latin typeface="+mn-lt"/>
              <a:ea typeface="华文楷体" panose="02010600040101010101" pitchFamily="2" charset="-122"/>
            </a:endParaRPr>
          </a:p>
        </p:txBody>
      </p:sp>
      <p:sp>
        <p:nvSpPr>
          <p:cNvPr id="29718" name="Rectangle 22"/>
          <p:cNvSpPr>
            <a:spLocks noChangeArrowheads="1"/>
          </p:cNvSpPr>
          <p:nvPr/>
        </p:nvSpPr>
        <p:spPr bwMode="auto">
          <a:xfrm>
            <a:off x="1828800" y="52419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9719" name="Rectangle 23"/>
          <p:cNvSpPr>
            <a:spLocks noChangeArrowheads="1"/>
          </p:cNvSpPr>
          <p:nvPr/>
        </p:nvSpPr>
        <p:spPr bwMode="auto">
          <a:xfrm>
            <a:off x="1828800" y="5927725"/>
            <a:ext cx="325438"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29720" name="Line 24"/>
          <p:cNvSpPr>
            <a:spLocks noChangeShapeType="1"/>
          </p:cNvSpPr>
          <p:nvPr/>
        </p:nvSpPr>
        <p:spPr bwMode="auto">
          <a:xfrm flipV="1">
            <a:off x="2001838" y="5562600"/>
            <a:ext cx="1587"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9721" name="Rectangle 25"/>
          <p:cNvSpPr>
            <a:spLocks noChangeArrowheads="1"/>
          </p:cNvSpPr>
          <p:nvPr/>
        </p:nvSpPr>
        <p:spPr bwMode="auto">
          <a:xfrm>
            <a:off x="5795963" y="4665663"/>
            <a:ext cx="354012"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S</a:t>
            </a:r>
            <a:endParaRPr lang="en-US" altLang="zh-CN" sz="2000" b="1">
              <a:solidFill>
                <a:srgbClr val="333399"/>
              </a:solidFill>
              <a:latin typeface="+mn-lt"/>
              <a:ea typeface="华文楷体" panose="02010600040101010101" pitchFamily="2" charset="-122"/>
            </a:endParaRPr>
          </a:p>
        </p:txBody>
      </p:sp>
      <p:sp>
        <p:nvSpPr>
          <p:cNvPr id="29722" name="Line 26"/>
          <p:cNvSpPr>
            <a:spLocks noChangeShapeType="1"/>
          </p:cNvSpPr>
          <p:nvPr/>
        </p:nvSpPr>
        <p:spPr bwMode="auto">
          <a:xfrm flipH="1" flipV="1">
            <a:off x="6858000" y="4343400"/>
            <a:ext cx="457200" cy="449263"/>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9723" name="Line 27"/>
          <p:cNvSpPr>
            <a:spLocks noChangeShapeType="1"/>
          </p:cNvSpPr>
          <p:nvPr/>
        </p:nvSpPr>
        <p:spPr bwMode="auto">
          <a:xfrm flipV="1">
            <a:off x="6135688" y="4343400"/>
            <a:ext cx="417512" cy="414338"/>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9724" name="Line 28"/>
          <p:cNvSpPr>
            <a:spLocks noChangeShapeType="1"/>
          </p:cNvSpPr>
          <p:nvPr/>
        </p:nvSpPr>
        <p:spPr bwMode="auto">
          <a:xfrm flipV="1">
            <a:off x="5486400" y="4953000"/>
            <a:ext cx="381000"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9725" name="Rectangle 29"/>
          <p:cNvSpPr>
            <a:spLocks noChangeArrowheads="1"/>
          </p:cNvSpPr>
          <p:nvPr/>
        </p:nvSpPr>
        <p:spPr bwMode="auto">
          <a:xfrm>
            <a:off x="7239000" y="47085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9726" name="Rectangle 30"/>
          <p:cNvSpPr>
            <a:spLocks noChangeArrowheads="1"/>
          </p:cNvSpPr>
          <p:nvPr/>
        </p:nvSpPr>
        <p:spPr bwMode="auto">
          <a:xfrm>
            <a:off x="7218363" y="5394325"/>
            <a:ext cx="325437"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1</a:t>
            </a:r>
            <a:endParaRPr lang="en-US" altLang="zh-CN" sz="2000" b="1">
              <a:solidFill>
                <a:srgbClr val="333399"/>
              </a:solidFill>
              <a:latin typeface="+mn-lt"/>
              <a:ea typeface="华文楷体" panose="02010600040101010101" pitchFamily="2" charset="-122"/>
            </a:endParaRPr>
          </a:p>
        </p:txBody>
      </p:sp>
      <p:sp>
        <p:nvSpPr>
          <p:cNvPr id="29727" name="Line 31"/>
          <p:cNvSpPr>
            <a:spLocks noChangeShapeType="1"/>
          </p:cNvSpPr>
          <p:nvPr/>
        </p:nvSpPr>
        <p:spPr bwMode="auto">
          <a:xfrm flipV="1">
            <a:off x="7391400" y="5029200"/>
            <a:ext cx="1588"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9728" name="Rectangle 32"/>
          <p:cNvSpPr>
            <a:spLocks noChangeArrowheads="1"/>
          </p:cNvSpPr>
          <p:nvPr/>
        </p:nvSpPr>
        <p:spPr bwMode="auto">
          <a:xfrm>
            <a:off x="5181600" y="53181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B</a:t>
            </a:r>
            <a:endParaRPr lang="en-US" altLang="zh-CN" sz="2000" b="1">
              <a:solidFill>
                <a:srgbClr val="333399"/>
              </a:solidFill>
              <a:latin typeface="+mn-lt"/>
              <a:ea typeface="华文楷体" panose="02010600040101010101" pitchFamily="2" charset="-122"/>
            </a:endParaRPr>
          </a:p>
        </p:txBody>
      </p:sp>
      <p:sp>
        <p:nvSpPr>
          <p:cNvPr id="29729" name="Rectangle 33"/>
          <p:cNvSpPr>
            <a:spLocks noChangeArrowheads="1"/>
          </p:cNvSpPr>
          <p:nvPr/>
        </p:nvSpPr>
        <p:spPr bwMode="auto">
          <a:xfrm>
            <a:off x="5181600" y="6003925"/>
            <a:ext cx="325438"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0</a:t>
            </a:r>
            <a:endParaRPr lang="en-US" altLang="zh-CN" sz="2000" b="1">
              <a:solidFill>
                <a:srgbClr val="333399"/>
              </a:solidFill>
              <a:latin typeface="+mn-lt"/>
              <a:ea typeface="华文楷体" panose="02010600040101010101" pitchFamily="2" charset="-122"/>
            </a:endParaRPr>
          </a:p>
        </p:txBody>
      </p:sp>
      <p:sp>
        <p:nvSpPr>
          <p:cNvPr id="29730" name="Line 34"/>
          <p:cNvSpPr>
            <a:spLocks noChangeShapeType="1"/>
          </p:cNvSpPr>
          <p:nvPr/>
        </p:nvSpPr>
        <p:spPr bwMode="auto">
          <a:xfrm flipV="1">
            <a:off x="5354638" y="5638800"/>
            <a:ext cx="1587" cy="37465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29731" name="Rectangle 77"/>
          <p:cNvSpPr>
            <a:spLocks noChangeArrowheads="1"/>
          </p:cNvSpPr>
          <p:nvPr/>
        </p:nvSpPr>
        <p:spPr bwMode="auto">
          <a:xfrm>
            <a:off x="3103563" y="3794125"/>
            <a:ext cx="630237"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f=1</a:t>
            </a:r>
            <a:endParaRPr lang="en-US" altLang="zh-CN" sz="2000" b="1">
              <a:latin typeface="+mn-lt"/>
              <a:ea typeface="华文楷体" panose="02010600040101010101" pitchFamily="2" charset="-122"/>
            </a:endParaRPr>
          </a:p>
        </p:txBody>
      </p:sp>
      <p:sp>
        <p:nvSpPr>
          <p:cNvPr id="29732" name="Rectangle 78"/>
          <p:cNvSpPr>
            <a:spLocks noChangeArrowheads="1"/>
          </p:cNvSpPr>
          <p:nvPr/>
        </p:nvSpPr>
        <p:spPr bwMode="auto">
          <a:xfrm>
            <a:off x="1981200" y="4546600"/>
            <a:ext cx="554038"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l=1</a:t>
            </a:r>
            <a:endParaRPr lang="en-US" altLang="zh-CN" sz="2000" b="1">
              <a:latin typeface="+mn-lt"/>
              <a:ea typeface="华文楷体" panose="02010600040101010101" pitchFamily="2" charset="-122"/>
            </a:endParaRPr>
          </a:p>
        </p:txBody>
      </p:sp>
      <p:sp>
        <p:nvSpPr>
          <p:cNvPr id="29733" name="Rectangle 79"/>
          <p:cNvSpPr>
            <a:spLocks noChangeArrowheads="1"/>
          </p:cNvSpPr>
          <p:nvPr/>
        </p:nvSpPr>
        <p:spPr bwMode="auto">
          <a:xfrm>
            <a:off x="2646363" y="4022725"/>
            <a:ext cx="630237"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l=2</a:t>
            </a:r>
            <a:endParaRPr lang="en-US" altLang="zh-CN" sz="2000" b="1">
              <a:latin typeface="+mn-lt"/>
              <a:ea typeface="华文楷体" panose="02010600040101010101" pitchFamily="2" charset="-122"/>
            </a:endParaRPr>
          </a:p>
        </p:txBody>
      </p:sp>
      <p:sp>
        <p:nvSpPr>
          <p:cNvPr id="29734" name="Rectangle 80"/>
          <p:cNvSpPr>
            <a:spLocks noChangeArrowheads="1"/>
          </p:cNvSpPr>
          <p:nvPr/>
        </p:nvSpPr>
        <p:spPr bwMode="auto">
          <a:xfrm>
            <a:off x="2743200" y="4572000"/>
            <a:ext cx="6096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f=2</a:t>
            </a:r>
            <a:endParaRPr lang="en-US" altLang="zh-CN" sz="2000" b="1">
              <a:latin typeface="+mn-lt"/>
              <a:ea typeface="华文楷体" panose="02010600040101010101" pitchFamily="2" charset="-122"/>
            </a:endParaRPr>
          </a:p>
        </p:txBody>
      </p:sp>
      <p:sp>
        <p:nvSpPr>
          <p:cNvPr id="29735" name="Rectangle 81"/>
          <p:cNvSpPr>
            <a:spLocks noChangeArrowheads="1"/>
          </p:cNvSpPr>
          <p:nvPr/>
        </p:nvSpPr>
        <p:spPr bwMode="auto">
          <a:xfrm>
            <a:off x="5334000" y="4648200"/>
            <a:ext cx="6096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l=2</a:t>
            </a:r>
            <a:endParaRPr lang="en-US" altLang="zh-CN" sz="2000" b="1">
              <a:latin typeface="+mn-lt"/>
              <a:ea typeface="华文楷体" panose="02010600040101010101" pitchFamily="2" charset="-122"/>
            </a:endParaRPr>
          </a:p>
        </p:txBody>
      </p:sp>
      <p:sp>
        <p:nvSpPr>
          <p:cNvPr id="29736" name="Rectangle 82"/>
          <p:cNvSpPr>
            <a:spLocks noChangeArrowheads="1"/>
          </p:cNvSpPr>
          <p:nvPr/>
        </p:nvSpPr>
        <p:spPr bwMode="auto">
          <a:xfrm>
            <a:off x="1371600" y="5241925"/>
            <a:ext cx="6096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f=2</a:t>
            </a:r>
            <a:endParaRPr lang="en-US" altLang="zh-CN" sz="2000" b="1">
              <a:latin typeface="+mn-lt"/>
              <a:ea typeface="华文楷体" panose="02010600040101010101" pitchFamily="2" charset="-122"/>
            </a:endParaRPr>
          </a:p>
        </p:txBody>
      </p:sp>
      <p:sp>
        <p:nvSpPr>
          <p:cNvPr id="29737" name="Rectangle 83"/>
          <p:cNvSpPr>
            <a:spLocks noChangeArrowheads="1"/>
          </p:cNvSpPr>
          <p:nvPr/>
        </p:nvSpPr>
        <p:spPr bwMode="auto">
          <a:xfrm>
            <a:off x="2057400" y="5257800"/>
            <a:ext cx="6858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v=2</a:t>
            </a:r>
            <a:endParaRPr lang="en-US" altLang="zh-CN" sz="2000" b="1">
              <a:latin typeface="+mn-lt"/>
              <a:ea typeface="华文楷体" panose="02010600040101010101" pitchFamily="2" charset="-122"/>
            </a:endParaRPr>
          </a:p>
        </p:txBody>
      </p:sp>
      <p:sp>
        <p:nvSpPr>
          <p:cNvPr id="29738" name="Rectangle 84"/>
          <p:cNvSpPr>
            <a:spLocks noChangeArrowheads="1"/>
          </p:cNvSpPr>
          <p:nvPr/>
        </p:nvSpPr>
        <p:spPr bwMode="auto">
          <a:xfrm>
            <a:off x="2341563" y="4851400"/>
            <a:ext cx="630237"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v=2</a:t>
            </a:r>
            <a:endParaRPr lang="en-US" altLang="zh-CN" sz="2000" b="1">
              <a:latin typeface="+mn-lt"/>
              <a:ea typeface="华文楷体" panose="02010600040101010101" pitchFamily="2" charset="-122"/>
            </a:endParaRPr>
          </a:p>
        </p:txBody>
      </p:sp>
      <p:sp>
        <p:nvSpPr>
          <p:cNvPr id="29739" name="Rectangle 85"/>
          <p:cNvSpPr>
            <a:spLocks noChangeArrowheads="1"/>
          </p:cNvSpPr>
          <p:nvPr/>
        </p:nvSpPr>
        <p:spPr bwMode="auto">
          <a:xfrm>
            <a:off x="3429000" y="4632325"/>
            <a:ext cx="6858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v=0</a:t>
            </a:r>
            <a:endParaRPr lang="en-US" altLang="zh-CN" sz="2000" b="1">
              <a:latin typeface="+mn-lt"/>
              <a:ea typeface="华文楷体" panose="02010600040101010101" pitchFamily="2" charset="-122"/>
            </a:endParaRPr>
          </a:p>
        </p:txBody>
      </p:sp>
      <p:sp>
        <p:nvSpPr>
          <p:cNvPr id="29740" name="Rectangle 86"/>
          <p:cNvSpPr>
            <a:spLocks noChangeArrowheads="1"/>
          </p:cNvSpPr>
          <p:nvPr/>
        </p:nvSpPr>
        <p:spPr bwMode="auto">
          <a:xfrm>
            <a:off x="3505200" y="4022725"/>
            <a:ext cx="7620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v=2</a:t>
            </a:r>
            <a:endParaRPr lang="en-US" altLang="zh-CN" sz="2000" b="1">
              <a:latin typeface="+mn-lt"/>
              <a:ea typeface="华文楷体" panose="02010600040101010101" pitchFamily="2" charset="-122"/>
            </a:endParaRPr>
          </a:p>
        </p:txBody>
      </p:sp>
      <p:sp>
        <p:nvSpPr>
          <p:cNvPr id="29741" name="Rectangle 87"/>
          <p:cNvSpPr>
            <a:spLocks noChangeArrowheads="1"/>
          </p:cNvSpPr>
          <p:nvPr/>
        </p:nvSpPr>
        <p:spPr bwMode="auto">
          <a:xfrm>
            <a:off x="4114800" y="4622800"/>
            <a:ext cx="6096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f=1</a:t>
            </a:r>
            <a:endParaRPr lang="en-US" altLang="zh-CN" sz="2000" b="1">
              <a:latin typeface="+mn-lt"/>
              <a:ea typeface="华文楷体" panose="02010600040101010101" pitchFamily="2" charset="-122"/>
            </a:endParaRPr>
          </a:p>
        </p:txBody>
      </p:sp>
      <p:sp>
        <p:nvSpPr>
          <p:cNvPr id="29742" name="Rectangle 88"/>
          <p:cNvSpPr>
            <a:spLocks noChangeArrowheads="1"/>
          </p:cNvSpPr>
          <p:nvPr/>
        </p:nvSpPr>
        <p:spPr bwMode="auto">
          <a:xfrm>
            <a:off x="6019800" y="4114800"/>
            <a:ext cx="6096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l=2</a:t>
            </a:r>
            <a:endParaRPr lang="en-US" altLang="zh-CN" sz="2000" b="1">
              <a:latin typeface="+mn-lt"/>
              <a:ea typeface="华文楷体" panose="02010600040101010101" pitchFamily="2" charset="-122"/>
            </a:endParaRPr>
          </a:p>
        </p:txBody>
      </p:sp>
      <p:sp>
        <p:nvSpPr>
          <p:cNvPr id="29743" name="Rectangle 89"/>
          <p:cNvSpPr>
            <a:spLocks noChangeArrowheads="1"/>
          </p:cNvSpPr>
          <p:nvPr/>
        </p:nvSpPr>
        <p:spPr bwMode="auto">
          <a:xfrm>
            <a:off x="6324600" y="3870325"/>
            <a:ext cx="9906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f=0.25</a:t>
            </a:r>
            <a:endParaRPr lang="en-US" altLang="zh-CN" sz="2000" b="1">
              <a:latin typeface="+mn-lt"/>
              <a:ea typeface="华文楷体" panose="02010600040101010101" pitchFamily="2" charset="-122"/>
            </a:endParaRPr>
          </a:p>
        </p:txBody>
      </p:sp>
      <p:sp>
        <p:nvSpPr>
          <p:cNvPr id="29744" name="Rectangle 90"/>
          <p:cNvSpPr>
            <a:spLocks noChangeArrowheads="1"/>
          </p:cNvSpPr>
          <p:nvPr/>
        </p:nvSpPr>
        <p:spPr bwMode="auto">
          <a:xfrm>
            <a:off x="6096000" y="4648200"/>
            <a:ext cx="8382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f=0.5</a:t>
            </a:r>
            <a:endParaRPr lang="en-US" altLang="zh-CN" sz="2000" b="1">
              <a:latin typeface="+mn-lt"/>
              <a:ea typeface="华文楷体" panose="02010600040101010101" pitchFamily="2" charset="-122"/>
            </a:endParaRPr>
          </a:p>
        </p:txBody>
      </p:sp>
      <p:sp>
        <p:nvSpPr>
          <p:cNvPr id="29745" name="Rectangle 91"/>
          <p:cNvSpPr>
            <a:spLocks noChangeArrowheads="1"/>
          </p:cNvSpPr>
          <p:nvPr/>
        </p:nvSpPr>
        <p:spPr bwMode="auto">
          <a:xfrm>
            <a:off x="7467600" y="4556125"/>
            <a:ext cx="9906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f=0.25</a:t>
            </a:r>
            <a:endParaRPr lang="en-US" altLang="zh-CN" sz="2000" b="1">
              <a:latin typeface="+mn-lt"/>
              <a:ea typeface="华文楷体" panose="02010600040101010101" pitchFamily="2" charset="-122"/>
            </a:endParaRPr>
          </a:p>
        </p:txBody>
      </p:sp>
      <p:sp>
        <p:nvSpPr>
          <p:cNvPr id="29746" name="Rectangle 92"/>
          <p:cNvSpPr>
            <a:spLocks noChangeArrowheads="1"/>
          </p:cNvSpPr>
          <p:nvPr/>
        </p:nvSpPr>
        <p:spPr bwMode="auto">
          <a:xfrm>
            <a:off x="4495800" y="5334000"/>
            <a:ext cx="9144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f=0.5</a:t>
            </a:r>
            <a:endParaRPr lang="en-US" altLang="zh-CN" sz="2000" b="1">
              <a:latin typeface="+mn-lt"/>
              <a:ea typeface="华文楷体" panose="02010600040101010101" pitchFamily="2" charset="-122"/>
            </a:endParaRPr>
          </a:p>
        </p:txBody>
      </p:sp>
      <p:sp>
        <p:nvSpPr>
          <p:cNvPr id="29747" name="Rectangle 93"/>
          <p:cNvSpPr>
            <a:spLocks noChangeArrowheads="1"/>
          </p:cNvSpPr>
          <p:nvPr/>
        </p:nvSpPr>
        <p:spPr bwMode="auto">
          <a:xfrm>
            <a:off x="7467600" y="4800600"/>
            <a:ext cx="9906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v=0.25</a:t>
            </a:r>
            <a:endParaRPr lang="en-US" altLang="zh-CN" sz="2000" b="1">
              <a:latin typeface="+mn-lt"/>
              <a:ea typeface="华文楷体" panose="02010600040101010101" pitchFamily="2" charset="-122"/>
            </a:endParaRPr>
          </a:p>
        </p:txBody>
      </p:sp>
      <p:sp>
        <p:nvSpPr>
          <p:cNvPr id="29748" name="Rectangle 94"/>
          <p:cNvSpPr>
            <a:spLocks noChangeArrowheads="1"/>
          </p:cNvSpPr>
          <p:nvPr/>
        </p:nvSpPr>
        <p:spPr bwMode="auto">
          <a:xfrm>
            <a:off x="5410200" y="5334000"/>
            <a:ext cx="6858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v=0</a:t>
            </a:r>
            <a:endParaRPr lang="en-US" altLang="zh-CN" sz="2000" b="1">
              <a:latin typeface="+mn-lt"/>
              <a:ea typeface="华文楷体" panose="02010600040101010101" pitchFamily="2" charset="-122"/>
            </a:endParaRPr>
          </a:p>
        </p:txBody>
      </p:sp>
      <p:sp>
        <p:nvSpPr>
          <p:cNvPr id="29749" name="Rectangle 95"/>
          <p:cNvSpPr>
            <a:spLocks noChangeArrowheads="1"/>
          </p:cNvSpPr>
          <p:nvPr/>
        </p:nvSpPr>
        <p:spPr bwMode="auto">
          <a:xfrm>
            <a:off x="5715000" y="4876800"/>
            <a:ext cx="6858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v=0</a:t>
            </a:r>
            <a:endParaRPr lang="en-US" altLang="zh-CN" sz="2000" b="1">
              <a:latin typeface="+mn-lt"/>
              <a:ea typeface="华文楷体" panose="02010600040101010101" pitchFamily="2" charset="-122"/>
            </a:endParaRPr>
          </a:p>
        </p:txBody>
      </p:sp>
      <p:sp>
        <p:nvSpPr>
          <p:cNvPr id="29750" name="Rectangle 96"/>
          <p:cNvSpPr>
            <a:spLocks noChangeArrowheads="1"/>
          </p:cNvSpPr>
          <p:nvPr/>
        </p:nvSpPr>
        <p:spPr bwMode="auto">
          <a:xfrm>
            <a:off x="6858000" y="4089400"/>
            <a:ext cx="9906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v=0.25</a:t>
            </a:r>
            <a:endParaRPr lang="en-US" altLang="zh-CN" sz="2000" b="1">
              <a:latin typeface="+mn-lt"/>
              <a:ea typeface="华文楷体" panose="02010600040101010101" pitchFamily="2" charset="-122"/>
            </a:endParaRPr>
          </a:p>
        </p:txBody>
      </p:sp>
      <p:sp>
        <p:nvSpPr>
          <p:cNvPr id="29751" name="Rectangle 97"/>
          <p:cNvSpPr>
            <a:spLocks noChangeArrowheads="1"/>
          </p:cNvSpPr>
          <p:nvPr/>
        </p:nvSpPr>
        <p:spPr bwMode="auto">
          <a:xfrm>
            <a:off x="5105400" y="3413125"/>
            <a:ext cx="1143000" cy="396875"/>
          </a:xfrm>
          <a:prstGeom prst="rect">
            <a:avLst/>
          </a:prstGeom>
          <a:noFill/>
          <a:ln w="9525" cap="rnd">
            <a:noFill/>
            <a:prstDash val="sysDot"/>
            <a:miter lim="800000"/>
          </a:ln>
        </p:spPr>
        <p:txBody>
          <a:bodyPr>
            <a:spAutoFit/>
          </a:bodyPr>
          <a:lstStyle/>
          <a:p>
            <a:pPr algn="l">
              <a:buClrTx/>
              <a:buFontTx/>
              <a:buNone/>
            </a:pPr>
            <a:r>
              <a:rPr lang="en-US" altLang="zh-CN" sz="2000" b="1">
                <a:latin typeface="+mn-lt"/>
                <a:ea typeface="华文楷体" panose="02010600040101010101" pitchFamily="2" charset="-122"/>
              </a:rPr>
              <a:t>v=2.25</a:t>
            </a:r>
            <a:endParaRPr lang="en-US" altLang="zh-CN" sz="2000" b="1">
              <a:latin typeface="+mn-lt"/>
              <a:ea typeface="华文楷体" panose="02010600040101010101" pitchFamily="2" charset="-122"/>
            </a:endParaRPr>
          </a:p>
        </p:txBody>
      </p:sp>
      <p:sp>
        <p:nvSpPr>
          <p:cNvPr id="29752" name="Rectangle 98"/>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1"/>
          <p:cNvSpPr txBox="1">
            <a:spLocks noChangeArrowheads="1"/>
          </p:cNvSpPr>
          <p:nvPr/>
        </p:nvSpPr>
        <p:spPr bwMode="auto">
          <a:xfrm>
            <a:off x="768350" y="132715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dirty="0">
                <a:latin typeface="+mn-lt"/>
                <a:ea typeface="华文楷体" panose="02010600040101010101" pitchFamily="2" charset="-122"/>
              </a:rPr>
              <a:t> </a:t>
            </a:r>
            <a:r>
              <a:rPr lang="zh-CN" altLang="en-US" sz="2800" b="1" i="0" dirty="0">
                <a:latin typeface="+mn-lt"/>
                <a:ea typeface="华文楷体" panose="02010600040101010101" pitchFamily="2" charset="-122"/>
              </a:rPr>
              <a:t>单遍的方法</a:t>
            </a:r>
            <a:endParaRPr lang="zh-CN" altLang="en-US" sz="2800" b="1" i="0" dirty="0">
              <a:latin typeface="+mn-lt"/>
              <a:ea typeface="华文楷体" panose="02010600040101010101" pitchFamily="2" charset="-122"/>
            </a:endParaRPr>
          </a:p>
        </p:txBody>
      </p:sp>
      <p:sp>
        <p:nvSpPr>
          <p:cNvPr id="30723" name="Rectangle 22"/>
          <p:cNvSpPr>
            <a:spLocks noChangeArrowheads="1"/>
          </p:cNvSpPr>
          <p:nvPr/>
        </p:nvSpPr>
        <p:spPr bwMode="auto">
          <a:xfrm>
            <a:off x="1104900" y="2057400"/>
            <a:ext cx="7200900" cy="3816429"/>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latin typeface="+mn-lt"/>
                <a:ea typeface="华文楷体" panose="02010600040101010101" pitchFamily="2" charset="-122"/>
              </a:rPr>
              <a:t>语法分析遍的同时进行属性计算 </a:t>
            </a:r>
            <a:endParaRPr lang="zh-CN" altLang="en-US" b="1" i="0">
              <a:latin typeface="+mn-lt"/>
              <a:ea typeface="华文楷体" panose="02010600040101010101" pitchFamily="2" charset="-122"/>
            </a:endParaRPr>
          </a:p>
          <a:p>
            <a:pPr algn="l">
              <a:buClrTx/>
              <a:buFont typeface="Symbol" panose="05050102010706020507" pitchFamily="18" charset="2"/>
              <a:buNone/>
            </a:pPr>
            <a:endParaRPr lang="zh-CN" altLang="en-US" sz="1000" b="1" i="0">
              <a:latin typeface="+mn-lt"/>
              <a:ea typeface="华文楷体" panose="02010600040101010101" pitchFamily="2" charset="-122"/>
            </a:endParaRPr>
          </a:p>
          <a:p>
            <a:pPr lvl="1"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自下而上方法</a:t>
            </a:r>
            <a:endParaRPr lang="zh-CN" altLang="en-US" b="1" i="0">
              <a:solidFill>
                <a:srgbClr val="333399"/>
              </a:solidFill>
              <a:latin typeface="+mn-lt"/>
              <a:ea typeface="华文楷体" panose="02010600040101010101" pitchFamily="2" charset="-122"/>
            </a:endParaRPr>
          </a:p>
          <a:p>
            <a:pPr lvl="1" algn="l">
              <a:buClrTx/>
              <a:buFontTx/>
              <a:buNone/>
            </a:pPr>
            <a:endParaRPr lang="zh-CN" altLang="en-US" sz="1000" b="1" i="0">
              <a:solidFill>
                <a:srgbClr val="333399"/>
              </a:solidFill>
              <a:latin typeface="+mn-lt"/>
              <a:ea typeface="华文楷体" panose="02010600040101010101" pitchFamily="2" charset="-122"/>
            </a:endParaRPr>
          </a:p>
          <a:p>
            <a:pPr lvl="1"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自上而下方法</a:t>
            </a:r>
            <a:endParaRPr lang="zh-CN" altLang="en-US" b="1" i="0">
              <a:solidFill>
                <a:srgbClr val="333399"/>
              </a:solidFill>
              <a:latin typeface="+mn-lt"/>
              <a:ea typeface="华文楷体" panose="02010600040101010101" pitchFamily="2" charset="-122"/>
            </a:endParaRPr>
          </a:p>
          <a:p>
            <a:pPr lvl="1" algn="l">
              <a:buClrTx/>
              <a:buFontTx/>
              <a:buNone/>
            </a:pP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Char char="-"/>
            </a:pPr>
            <a:r>
              <a:rPr lang="zh-CN" altLang="en-US" b="1" i="0">
                <a:latin typeface="+mn-lt"/>
                <a:ea typeface="华文楷体" panose="02010600040101010101" pitchFamily="2" charset="-122"/>
              </a:rPr>
              <a:t>   只适用于特定文法 </a:t>
            </a:r>
            <a:endParaRPr lang="zh-CN" altLang="en-US" b="1" i="0">
              <a:latin typeface="+mn-lt"/>
              <a:ea typeface="华文楷体" panose="02010600040101010101" pitchFamily="2" charset="-122"/>
            </a:endParaRPr>
          </a:p>
          <a:p>
            <a:pPr algn="l">
              <a:buClrTx/>
              <a:buFont typeface="Symbol" panose="05050102010706020507" pitchFamily="18" charset="2"/>
              <a:buNone/>
            </a:pPr>
            <a:endParaRPr lang="zh-CN" altLang="en-US" sz="1000" b="1" i="0">
              <a:latin typeface="+mn-lt"/>
              <a:ea typeface="华文楷体" panose="02010600040101010101" pitchFamily="2" charset="-122"/>
            </a:endParaRPr>
          </a:p>
          <a:p>
            <a:pPr algn="l">
              <a:buClrTx/>
              <a:buFont typeface="Symbol" panose="05050102010706020507" pitchFamily="18" charset="2"/>
              <a:buNone/>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本课程只讨论如下两类属性文法：</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lvl="1" algn="l">
              <a:buClrTx/>
              <a:buFontTx/>
              <a:buChar char="•"/>
            </a:pPr>
            <a:r>
              <a:rPr lang="zh-CN" altLang="en-US" b="1" i="0">
                <a:latin typeface="+mn-lt"/>
                <a:ea typeface="华文楷体" panose="02010600040101010101" pitchFamily="2" charset="-122"/>
              </a:rPr>
              <a:t>  </a:t>
            </a:r>
            <a:r>
              <a:rPr lang="en-US" altLang="zh-CN" i="0">
                <a:latin typeface="+mn-lt"/>
                <a:ea typeface="华文楷体" panose="02010600040101010101" pitchFamily="2" charset="-122"/>
              </a:rPr>
              <a:t>S-</a:t>
            </a:r>
            <a:r>
              <a:rPr lang="zh-CN" altLang="en-US" b="1" i="0">
                <a:latin typeface="+mn-lt"/>
                <a:ea typeface="华文楷体" panose="02010600040101010101" pitchFamily="2" charset="-122"/>
              </a:rPr>
              <a:t>属性文法</a:t>
            </a:r>
            <a:r>
              <a:rPr lang="zh-CN" altLang="en-US" b="1" i="0">
                <a:solidFill>
                  <a:srgbClr val="333399"/>
                </a:solidFill>
                <a:latin typeface="+mn-lt"/>
                <a:ea typeface="华文楷体" panose="02010600040101010101" pitchFamily="2" charset="-122"/>
              </a:rPr>
              <a:t> </a:t>
            </a:r>
            <a:endParaRPr lang="zh-CN" altLang="en-US" b="1" i="0">
              <a:solidFill>
                <a:srgbClr val="333399"/>
              </a:solidFill>
              <a:latin typeface="+mn-lt"/>
              <a:ea typeface="华文楷体" panose="02010600040101010101" pitchFamily="2" charset="-122"/>
            </a:endParaRPr>
          </a:p>
          <a:p>
            <a:pPr lvl="1" algn="l">
              <a:buClrTx/>
              <a:buFontTx/>
              <a:buNone/>
            </a:pPr>
            <a:endParaRPr lang="zh-CN" altLang="en-US" sz="1000" b="1" i="0">
              <a:solidFill>
                <a:srgbClr val="333399"/>
              </a:solidFill>
              <a:latin typeface="+mn-lt"/>
              <a:ea typeface="华文楷体" panose="02010600040101010101" pitchFamily="2" charset="-122"/>
            </a:endParaRPr>
          </a:p>
          <a:p>
            <a:pPr lvl="1" algn="l">
              <a:buClrTx/>
              <a:buFontTx/>
              <a:buChar char="•"/>
            </a:pPr>
            <a:r>
              <a:rPr lang="zh-CN" altLang="en-US" b="1" i="0">
                <a:latin typeface="+mn-lt"/>
                <a:ea typeface="华文楷体" panose="02010600040101010101" pitchFamily="2" charset="-122"/>
              </a:rPr>
              <a:t>  </a:t>
            </a:r>
            <a:r>
              <a:rPr lang="en-US" altLang="zh-CN" i="0">
                <a:latin typeface="+mn-lt"/>
                <a:ea typeface="华文楷体" panose="02010600040101010101" pitchFamily="2" charset="-122"/>
              </a:rPr>
              <a:t>L-</a:t>
            </a:r>
            <a:r>
              <a:rPr lang="zh-CN" altLang="en-US" b="1" i="0">
                <a:latin typeface="+mn-lt"/>
                <a:ea typeface="华文楷体" panose="02010600040101010101" pitchFamily="2" charset="-122"/>
              </a:rPr>
              <a:t>属性文法</a:t>
            </a:r>
            <a:r>
              <a:rPr lang="zh-CN" altLang="en-US" b="1" i="0">
                <a:solidFill>
                  <a:srgbClr val="333399"/>
                </a:solidFill>
                <a:latin typeface="+mn-lt"/>
                <a:ea typeface="华文楷体" panose="02010600040101010101" pitchFamily="2" charset="-122"/>
              </a:rPr>
              <a:t> </a:t>
            </a:r>
            <a:endParaRPr lang="zh-CN" altLang="en-US" b="1" i="0">
              <a:solidFill>
                <a:srgbClr val="333399"/>
              </a:solidFill>
              <a:latin typeface="+mn-lt"/>
              <a:ea typeface="华文楷体" panose="02010600040101010101" pitchFamily="2" charset="-122"/>
            </a:endParaRPr>
          </a:p>
        </p:txBody>
      </p:sp>
      <p:sp>
        <p:nvSpPr>
          <p:cNvPr id="30724" name="AutoShape 2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5" name="AutoShape 2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6" name="AutoShape 2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7" name="AutoShape 2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8" name="Rectangle 28"/>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1"/>
          <p:cNvSpPr txBox="1">
            <a:spLocks noChangeArrowheads="1"/>
          </p:cNvSpPr>
          <p:nvPr/>
        </p:nvSpPr>
        <p:spPr bwMode="auto">
          <a:xfrm>
            <a:off x="768350" y="132715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en-US" altLang="zh-CN" sz="2800" i="0">
                <a:latin typeface="+mn-lt"/>
                <a:ea typeface="华文楷体" panose="02010600040101010101" pitchFamily="2" charset="-122"/>
              </a:rPr>
              <a:t>S-</a:t>
            </a:r>
            <a:r>
              <a:rPr lang="zh-CN" altLang="en-US" sz="2800" b="1" i="0">
                <a:latin typeface="+mn-lt"/>
                <a:ea typeface="华文楷体" panose="02010600040101010101" pitchFamily="2" charset="-122"/>
              </a:rPr>
              <a:t>属性文法</a:t>
            </a:r>
            <a:endParaRPr lang="zh-CN" altLang="en-US" sz="2800" b="1" i="0">
              <a:latin typeface="+mn-lt"/>
              <a:ea typeface="华文楷体" panose="02010600040101010101" pitchFamily="2" charset="-122"/>
            </a:endParaRPr>
          </a:p>
        </p:txBody>
      </p:sp>
      <p:sp>
        <p:nvSpPr>
          <p:cNvPr id="31747" name="Rectangle 32"/>
          <p:cNvSpPr>
            <a:spLocks noChangeArrowheads="1"/>
          </p:cNvSpPr>
          <p:nvPr/>
        </p:nvSpPr>
        <p:spPr bwMode="auto">
          <a:xfrm>
            <a:off x="1104900" y="1905000"/>
            <a:ext cx="7200900"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只包含综合属性</a:t>
            </a:r>
            <a:r>
              <a:rPr lang="zh-CN" altLang="en-US" b="1" i="0">
                <a:latin typeface="+mn-lt"/>
                <a:ea typeface="华文楷体" panose="02010600040101010101" pitchFamily="2" charset="-122"/>
              </a:rPr>
              <a:t> </a:t>
            </a:r>
            <a:endParaRPr lang="zh-CN" altLang="en-US" sz="1000" b="1" i="0">
              <a:latin typeface="+mn-lt"/>
              <a:ea typeface="华文楷体" panose="02010600040101010101" pitchFamily="2" charset="-122"/>
            </a:endParaRPr>
          </a:p>
        </p:txBody>
      </p:sp>
      <p:sp>
        <p:nvSpPr>
          <p:cNvPr id="31748" name="AutoShape 3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49" name="AutoShape 3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0" name="AutoShape 3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1" name="AutoShape 3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2" name="Text Box 37"/>
          <p:cNvSpPr txBox="1">
            <a:spLocks noChangeArrowheads="1"/>
          </p:cNvSpPr>
          <p:nvPr/>
        </p:nvSpPr>
        <p:spPr bwMode="auto">
          <a:xfrm>
            <a:off x="768350" y="259080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en-US" altLang="zh-CN" sz="2800" i="0">
                <a:latin typeface="+mn-lt"/>
                <a:ea typeface="华文楷体" panose="02010600040101010101" pitchFamily="2" charset="-122"/>
              </a:rPr>
              <a:t>L-</a:t>
            </a:r>
            <a:r>
              <a:rPr lang="zh-CN" altLang="en-US" sz="2800" b="1" i="0">
                <a:latin typeface="+mn-lt"/>
                <a:ea typeface="华文楷体" panose="02010600040101010101" pitchFamily="2" charset="-122"/>
              </a:rPr>
              <a:t>属性文法</a:t>
            </a:r>
            <a:endParaRPr lang="zh-CN" altLang="en-US" sz="2800" b="1" i="0">
              <a:latin typeface="+mn-lt"/>
              <a:ea typeface="华文楷体" panose="02010600040101010101" pitchFamily="2" charset="-122"/>
            </a:endParaRPr>
          </a:p>
        </p:txBody>
      </p:sp>
      <p:sp>
        <p:nvSpPr>
          <p:cNvPr id="31753" name="Rectangle 38"/>
          <p:cNvSpPr>
            <a:spLocks noChangeArrowheads="1"/>
          </p:cNvSpPr>
          <p:nvPr/>
        </p:nvSpPr>
        <p:spPr bwMode="auto">
          <a:xfrm>
            <a:off x="1104900" y="3321050"/>
            <a:ext cx="7200900" cy="2246769"/>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可以包含综合属性，也可以包含继承属性</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zh-CN" altLang="en-US" sz="1000" b="1" i="0">
              <a:latin typeface="+mn-lt"/>
              <a:ea typeface="华文楷体" panose="02010600040101010101" pitchFamily="2" charset="-122"/>
            </a:endParaRPr>
          </a:p>
          <a:p>
            <a:pPr algn="l">
              <a:buClrTx/>
              <a:buFont typeface="Symbol" panose="05050102010706020507" pitchFamily="18" charset="2"/>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产生式右端某文法符号的继承属性的计算只取决</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于该符号左边文法符号的属性</a:t>
            </a: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（对于产生式左边 </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文法符号，只能是继承属性）</a:t>
            </a:r>
            <a:endParaRPr lang="zh-CN" altLang="en-US" b="1" i="0">
              <a:latin typeface="+mn-lt"/>
              <a:ea typeface="华文楷体" panose="02010600040101010101" pitchFamily="2" charset="-122"/>
            </a:endParaRPr>
          </a:p>
          <a:p>
            <a:pPr algn="l">
              <a:buClrTx/>
              <a:buFont typeface="Symbol" panose="05050102010706020507" pitchFamily="18" charset="2"/>
              <a:buNone/>
            </a:pPr>
            <a:endParaRPr lang="zh-CN" altLang="en-US" sz="1000" b="1" i="0">
              <a:latin typeface="+mn-lt"/>
              <a:ea typeface="华文楷体" panose="02010600040101010101" pitchFamily="2" charset="-122"/>
            </a:endParaRPr>
          </a:p>
          <a:p>
            <a:pPr algn="l">
              <a:buClrTx/>
              <a:buFont typeface="Symbol" panose="05050102010706020507" pitchFamily="18" charset="2"/>
              <a:buChar char="-"/>
            </a:pPr>
            <a:r>
              <a:rPr lang="zh-CN" altLang="en-US" b="1" i="0">
                <a:latin typeface="+mn-lt"/>
                <a:ea typeface="华文楷体" panose="02010600040101010101" pitchFamily="2" charset="-122"/>
              </a:rPr>
              <a:t>   </a:t>
            </a:r>
            <a:r>
              <a:rPr lang="en-US" altLang="zh-CN" i="0">
                <a:solidFill>
                  <a:srgbClr val="333399"/>
                </a:solidFill>
                <a:latin typeface="+mn-lt"/>
                <a:ea typeface="华文楷体" panose="02010600040101010101" pitchFamily="2" charset="-122"/>
              </a:rPr>
              <a:t>S-</a:t>
            </a:r>
            <a:r>
              <a:rPr lang="zh-CN" altLang="en-US" b="1" i="0">
                <a:solidFill>
                  <a:srgbClr val="333399"/>
                </a:solidFill>
                <a:latin typeface="+mn-lt"/>
                <a:ea typeface="华文楷体" panose="02010600040101010101" pitchFamily="2" charset="-122"/>
              </a:rPr>
              <a:t>属性文法是</a:t>
            </a:r>
            <a:r>
              <a:rPr lang="en-US" altLang="zh-CN" i="0">
                <a:solidFill>
                  <a:srgbClr val="333399"/>
                </a:solidFill>
                <a:latin typeface="+mn-lt"/>
                <a:ea typeface="华文楷体" panose="02010600040101010101" pitchFamily="2" charset="-122"/>
              </a:rPr>
              <a:t>L-</a:t>
            </a:r>
            <a:r>
              <a:rPr lang="zh-CN" altLang="en-US" b="1" i="0">
                <a:solidFill>
                  <a:srgbClr val="333399"/>
                </a:solidFill>
                <a:latin typeface="+mn-lt"/>
                <a:ea typeface="华文楷体" panose="02010600040101010101" pitchFamily="2" charset="-122"/>
              </a:rPr>
              <a:t>属性文法的一个特例</a:t>
            </a:r>
            <a:r>
              <a:rPr lang="zh-CN" altLang="en-US" b="1" i="0">
                <a:latin typeface="+mn-lt"/>
                <a:ea typeface="华文楷体" panose="02010600040101010101" pitchFamily="2" charset="-122"/>
              </a:rPr>
              <a:t> </a:t>
            </a:r>
            <a:endParaRPr lang="zh-CN" altLang="en-US" b="1" i="0">
              <a:latin typeface="+mn-lt"/>
              <a:ea typeface="华文楷体" panose="02010600040101010101" pitchFamily="2" charset="-122"/>
            </a:endParaRPr>
          </a:p>
        </p:txBody>
      </p:sp>
      <p:sp>
        <p:nvSpPr>
          <p:cNvPr id="31754" name="Rectangle 39"/>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2"/>
          <p:cNvSpPr txBox="1">
            <a:spLocks noChangeArrowheads="1"/>
          </p:cNvSpPr>
          <p:nvPr/>
        </p:nvSpPr>
        <p:spPr bwMode="auto">
          <a:xfrm>
            <a:off x="768350" y="132715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en-US" altLang="zh-CN" sz="2800" i="0">
                <a:latin typeface="+mn-lt"/>
                <a:ea typeface="华文楷体" panose="02010600040101010101" pitchFamily="2" charset="-122"/>
              </a:rPr>
              <a:t>S-</a:t>
            </a:r>
            <a:r>
              <a:rPr lang="zh-CN" altLang="en-US" sz="2800" b="1" i="0">
                <a:latin typeface="+mn-lt"/>
                <a:ea typeface="华文楷体" panose="02010600040101010101" pitchFamily="2" charset="-122"/>
              </a:rPr>
              <a:t>属性文法的语义计算</a:t>
            </a:r>
            <a:endParaRPr lang="zh-CN" altLang="en-US" sz="2800" b="1" i="0">
              <a:latin typeface="+mn-lt"/>
              <a:ea typeface="华文楷体" panose="02010600040101010101" pitchFamily="2" charset="-122"/>
            </a:endParaRPr>
          </a:p>
        </p:txBody>
      </p:sp>
      <p:sp>
        <p:nvSpPr>
          <p:cNvPr id="32771" name="AutoShape 3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2" name="AutoShape 3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3" name="AutoShape 3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4" name="AutoShape 3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5" name="Rectangle 39"/>
          <p:cNvSpPr>
            <a:spLocks noChangeArrowheads="1"/>
          </p:cNvSpPr>
          <p:nvPr/>
        </p:nvSpPr>
        <p:spPr bwMode="auto">
          <a:xfrm>
            <a:off x="1104900" y="2044700"/>
            <a:ext cx="7570788" cy="2092881"/>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通常采用自下而上的方式进行</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zh-CN" altLang="en-US" sz="1000" b="1" i="0">
              <a:latin typeface="+mn-lt"/>
              <a:ea typeface="华文楷体" panose="02010600040101010101" pitchFamily="2" charset="-122"/>
            </a:endParaRPr>
          </a:p>
          <a:p>
            <a:pPr algn="l">
              <a:buClrTx/>
              <a:buFont typeface="Symbol" panose="05050102010706020507" pitchFamily="18" charset="2"/>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若采用</a:t>
            </a:r>
            <a:r>
              <a:rPr lang="en-US" altLang="zh-CN" i="0">
                <a:solidFill>
                  <a:srgbClr val="333399"/>
                </a:solidFill>
                <a:latin typeface="+mn-lt"/>
                <a:ea typeface="华文楷体" panose="02010600040101010101" pitchFamily="2" charset="-122"/>
              </a:rPr>
              <a:t>LR</a:t>
            </a:r>
            <a:r>
              <a:rPr lang="zh-CN" altLang="en-US" b="1" i="0">
                <a:solidFill>
                  <a:srgbClr val="333399"/>
                </a:solidFill>
                <a:latin typeface="+mn-lt"/>
                <a:ea typeface="华文楷体" panose="02010600040101010101" pitchFamily="2" charset="-122"/>
              </a:rPr>
              <a:t>分析技术，可以通过扩充分析栈中的域，</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形成语义栈来存放综合属性的值，计算相应产生式</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左部文法符号的综合属性值刚好发生在每一步归约</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之前的时刻 </a:t>
            </a:r>
            <a:endParaRPr lang="zh-CN" altLang="en-US" b="1" i="0">
              <a:latin typeface="+mn-lt"/>
              <a:ea typeface="华文楷体" panose="02010600040101010101" pitchFamily="2" charset="-122"/>
            </a:endParaRPr>
          </a:p>
        </p:txBody>
      </p:sp>
      <p:sp>
        <p:nvSpPr>
          <p:cNvPr id="32776" name="Rectangle 40"/>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1"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2"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3"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4" name="Rectangle 10"/>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本讲导引</a:t>
            </a:r>
            <a:endParaRPr lang="zh-CN" altLang="en-US" sz="4000" b="1" i="0">
              <a:ea typeface="华文行楷" panose="02010800040101010101" pitchFamily="2" charset="-122"/>
            </a:endParaRPr>
          </a:p>
        </p:txBody>
      </p:sp>
      <p:sp>
        <p:nvSpPr>
          <p:cNvPr id="7175" name="Rectangle 28"/>
          <p:cNvSpPr>
            <a:spLocks noChangeArrowheads="1"/>
          </p:cNvSpPr>
          <p:nvPr/>
        </p:nvSpPr>
        <p:spPr bwMode="auto">
          <a:xfrm>
            <a:off x="1135063" y="1982788"/>
            <a:ext cx="7758112" cy="4093428"/>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以语法定义（上下文无关文法）为基础</a:t>
            </a:r>
            <a:endParaRPr lang="zh-CN" altLang="en-US" sz="2800" b="1" i="0">
              <a:latin typeface="+mn-lt"/>
              <a:ea typeface="华文楷体" panose="02010600040101010101" pitchFamily="2" charset="-122"/>
            </a:endParaRPr>
          </a:p>
          <a:p>
            <a:pPr algn="l">
              <a:buClrTx/>
              <a:buFont typeface="Symbol" panose="05050102010706020507" pitchFamily="18" charset="2"/>
              <a:buNone/>
            </a:pPr>
            <a:endParaRPr lang="zh-CN" altLang="en-US" sz="1000" b="1" i="0">
              <a:latin typeface="+mn-lt"/>
              <a:ea typeface="华文楷体" panose="02010600040101010101" pitchFamily="2" charset="-122"/>
            </a:endParaRPr>
          </a:p>
          <a:p>
            <a:pPr algn="l"/>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用于各种语义分析与翻译过程：静态语义检查，中间</a:t>
            </a:r>
            <a:endParaRPr lang="zh-CN" altLang="en-US" b="1" i="0">
              <a:solidFill>
                <a:srgbClr val="333399"/>
              </a:solidFill>
              <a:latin typeface="+mn-lt"/>
              <a:ea typeface="华文楷体" panose="02010600040101010101" pitchFamily="2" charset="-122"/>
            </a:endParaRPr>
          </a:p>
          <a:p>
            <a:pPr algn="l"/>
            <a:r>
              <a:rPr lang="zh-CN" altLang="en-US" b="1" i="0">
                <a:solidFill>
                  <a:srgbClr val="333399"/>
                </a:solidFill>
                <a:latin typeface="+mn-lt"/>
                <a:ea typeface="华文楷体" panose="02010600040101010101" pitchFamily="2" charset="-122"/>
              </a:rPr>
              <a:t>     代码（甚至目标代码）生成等</a:t>
            </a:r>
            <a:endParaRPr lang="zh-CN" altLang="en-US" sz="2800"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algn="l">
              <a:buFont typeface="Symbol" panose="05050102010706020507" pitchFamily="18" charset="2"/>
              <a:buNone/>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用于语义计算规则及计算过程的定义</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用于自动构造工具的设计（如 </a:t>
            </a:r>
            <a:r>
              <a:rPr lang="en-US" altLang="zh-CN" b="1" i="0">
                <a:solidFill>
                  <a:srgbClr val="333399"/>
                </a:solidFill>
                <a:latin typeface="+mn-lt"/>
                <a:ea typeface="华文楷体" panose="02010600040101010101" pitchFamily="2" charset="-122"/>
              </a:rPr>
              <a:t>Yacc</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algn="l">
              <a:buFont typeface="Symbol" panose="05050102010706020507" pitchFamily="18" charset="2"/>
              <a:buChar char="-"/>
            </a:pPr>
            <a:r>
              <a:rPr lang="zh-CN" altLang="en-US" sz="2800" b="1" i="0">
                <a:latin typeface="+mn-lt"/>
                <a:ea typeface="华文楷体" panose="02010600040101010101" pitchFamily="2" charset="-122"/>
              </a:rPr>
              <a:t>  原理与方法</a:t>
            </a:r>
            <a:endParaRPr lang="zh-CN" altLang="en-US" sz="2800" b="1" i="0">
              <a:latin typeface="+mn-lt"/>
              <a:ea typeface="华文楷体" panose="02010600040101010101" pitchFamily="2" charset="-122"/>
            </a:endParaRPr>
          </a:p>
          <a:p>
            <a:pPr algn="l">
              <a:buClrTx/>
              <a:buFont typeface="Symbol" panose="05050102010706020507" pitchFamily="18" charset="2"/>
              <a:buNone/>
            </a:pPr>
            <a:r>
              <a:rPr lang="zh-CN" altLang="en-US" sz="1000" b="1" i="0">
                <a:solidFill>
                  <a:srgbClr val="333399"/>
                </a:solidFill>
                <a:latin typeface="+mn-lt"/>
                <a:ea typeface="华文楷体" panose="02010600040101010101" pitchFamily="2" charset="-122"/>
              </a:rPr>
              <a:t> </a:t>
            </a:r>
            <a:endParaRPr lang="zh-CN" altLang="en-US" sz="1000"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属性文法（侧重于语义计算规则的定义）</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翻译模式（侧重于语义计算过程的定义）</a:t>
            </a:r>
            <a:endParaRPr lang="zh-CN" altLang="en-US" b="1" i="0">
              <a:solidFill>
                <a:srgbClr val="333399"/>
              </a:solidFill>
              <a:latin typeface="+mn-lt"/>
              <a:ea typeface="华文楷体" panose="02010600040101010101" pitchFamily="2" charset="-122"/>
            </a:endParaRPr>
          </a:p>
        </p:txBody>
      </p:sp>
      <p:sp>
        <p:nvSpPr>
          <p:cNvPr id="7176" name="Text Box 29"/>
          <p:cNvSpPr txBox="1">
            <a:spLocks noChangeArrowheads="1"/>
          </p:cNvSpPr>
          <p:nvPr/>
        </p:nvSpPr>
        <p:spPr bwMode="auto">
          <a:xfrm>
            <a:off x="719138" y="1193800"/>
            <a:ext cx="84248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语法制导的</a:t>
            </a:r>
            <a:r>
              <a:rPr lang="zh-CN" altLang="en-US" sz="2800" b="1" i="0">
                <a:latin typeface="+mn-lt"/>
                <a:ea typeface="华文楷体" panose="02010600040101010101" pitchFamily="2" charset="-122"/>
              </a:rPr>
              <a:t>（</a:t>
            </a:r>
            <a:r>
              <a:rPr lang="en-US" altLang="zh-CN" sz="2800" b="1" i="0">
                <a:latin typeface="+mn-lt"/>
                <a:ea typeface="华文楷体" panose="02010600040101010101" pitchFamily="2" charset="-122"/>
              </a:rPr>
              <a:t>Syntax-Directed</a:t>
            </a:r>
            <a:r>
              <a:rPr lang="zh-CN" altLang="en-US" sz="2800" b="1" i="0">
                <a:latin typeface="+mn-lt"/>
                <a:ea typeface="华文楷体" panose="02010600040101010101" pitchFamily="2" charset="-122"/>
              </a:rPr>
              <a:t>）</a:t>
            </a:r>
            <a:r>
              <a:rPr lang="zh-CN" altLang="en-US" sz="3200" b="1" i="0">
                <a:latin typeface="+mn-lt"/>
                <a:ea typeface="华文楷体" panose="02010600040101010101" pitchFamily="2" charset="-122"/>
              </a:rPr>
              <a:t>语义计算</a:t>
            </a:r>
            <a:endParaRPr lang="zh-CN" altLang="en-US" sz="3200" b="1" i="0">
              <a:latin typeface="+mn-lt"/>
              <a:ea typeface="华文楷体" panose="02010600040101010101" pitchFamily="2" charset="-122"/>
            </a:endParaRP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16"/>
          <p:cNvSpPr txBox="1">
            <a:spLocks noChangeArrowheads="1"/>
          </p:cNvSpPr>
          <p:nvPr/>
        </p:nvSpPr>
        <p:spPr bwMode="auto">
          <a:xfrm>
            <a:off x="768350" y="114300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采用</a:t>
            </a:r>
            <a:r>
              <a:rPr lang="en-US" altLang="zh-CN" sz="2800" i="0">
                <a:latin typeface="+mn-lt"/>
                <a:ea typeface="华文楷体" panose="02010600040101010101" pitchFamily="2" charset="-122"/>
              </a:rPr>
              <a:t>LR</a:t>
            </a:r>
            <a:r>
              <a:rPr lang="zh-CN" altLang="en-US" sz="2800" b="1" i="0">
                <a:latin typeface="+mn-lt"/>
                <a:ea typeface="华文楷体" panose="02010600040101010101" pitchFamily="2" charset="-122"/>
              </a:rPr>
              <a:t>分析技术进行</a:t>
            </a:r>
            <a:r>
              <a:rPr lang="en-US" altLang="zh-CN" sz="2800" i="0">
                <a:latin typeface="+mn-lt"/>
                <a:ea typeface="华文楷体" panose="02010600040101010101" pitchFamily="2" charset="-122"/>
              </a:rPr>
              <a:t>S-</a:t>
            </a:r>
            <a:r>
              <a:rPr lang="zh-CN" altLang="en-US" sz="2800" b="1" i="0">
                <a:latin typeface="+mn-lt"/>
                <a:ea typeface="华文楷体" panose="02010600040101010101" pitchFamily="2" charset="-122"/>
              </a:rPr>
              <a:t>属性文法的语义计算</a:t>
            </a:r>
            <a:endParaRPr lang="zh-CN" altLang="en-US" sz="2800" b="1" i="0">
              <a:latin typeface="+mn-lt"/>
              <a:ea typeface="华文楷体" panose="02010600040101010101" pitchFamily="2" charset="-122"/>
            </a:endParaRPr>
          </a:p>
        </p:txBody>
      </p:sp>
      <p:sp>
        <p:nvSpPr>
          <p:cNvPr id="2052" name="AutoShape 11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3" name="AutoShape 11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4" name="AutoShape 11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5" name="AutoShape 12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6" name="Rectangle 121"/>
          <p:cNvSpPr>
            <a:spLocks noChangeArrowheads="1"/>
          </p:cNvSpPr>
          <p:nvPr/>
        </p:nvSpPr>
        <p:spPr bwMode="auto">
          <a:xfrm>
            <a:off x="1104900" y="1720850"/>
            <a:ext cx="7353300"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扩充分析栈中的域形成语义栈存放综合属性的值</a:t>
            </a:r>
            <a:endParaRPr lang="zh-CN" altLang="en-US" b="1" i="0">
              <a:latin typeface="+mn-lt"/>
              <a:ea typeface="华文楷体" panose="02010600040101010101" pitchFamily="2" charset="-122"/>
            </a:endParaRPr>
          </a:p>
        </p:txBody>
      </p:sp>
      <p:graphicFrame>
        <p:nvGraphicFramePr>
          <p:cNvPr id="2050" name="Object 124"/>
          <p:cNvGraphicFramePr>
            <a:graphicFrameLocks noChangeAspect="1"/>
          </p:cNvGraphicFramePr>
          <p:nvPr/>
        </p:nvGraphicFramePr>
        <p:xfrm>
          <a:off x="1676400" y="2362200"/>
          <a:ext cx="6934200" cy="4100513"/>
        </p:xfrm>
        <a:graphic>
          <a:graphicData uri="http://schemas.openxmlformats.org/presentationml/2006/ole">
            <mc:AlternateContent xmlns:mc="http://schemas.openxmlformats.org/markup-compatibility/2006">
              <mc:Choice xmlns:v="urn:schemas-microsoft-com:vml" Requires="v">
                <p:oleObj spid="_x0000_s2071" name="Visio" r:id="rId1" imgW="3044190" imgH="1788160" progId="Visio.Drawing.11">
                  <p:embed/>
                </p:oleObj>
              </mc:Choice>
              <mc:Fallback>
                <p:oleObj name="Visio" r:id="rId1" imgW="3044190" imgH="1788160" progId="Visio.Drawing.11">
                  <p:embed/>
                  <p:pic>
                    <p:nvPicPr>
                      <p:cNvPr id="0" name="Object 124"/>
                      <p:cNvPicPr>
                        <a:picLocks noChangeAspect="1" noChangeArrowheads="1"/>
                      </p:cNvPicPr>
                      <p:nvPr/>
                    </p:nvPicPr>
                    <p:blipFill>
                      <a:blip r:embed="rId2"/>
                      <a:srcRect/>
                      <a:stretch>
                        <a:fillRect/>
                      </a:stretch>
                    </p:blipFill>
                    <p:spPr bwMode="auto">
                      <a:xfrm>
                        <a:off x="1676400" y="2362200"/>
                        <a:ext cx="6934200"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7" name="Rectangle 125"/>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3795"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3796"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3797"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3798" name="Rectangle 9"/>
          <p:cNvSpPr>
            <a:spLocks noChangeArrowheads="1"/>
          </p:cNvSpPr>
          <p:nvPr/>
        </p:nvSpPr>
        <p:spPr bwMode="auto">
          <a:xfrm>
            <a:off x="1104900" y="2838450"/>
            <a:ext cx="7353300" cy="3139321"/>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ea typeface="华文楷体" panose="02010600040101010101" pitchFamily="2" charset="-122"/>
                <a:cs typeface="Arial" panose="020B0604020202020204" pitchFamily="34" charset="0"/>
              </a:rPr>
              <a:t>   </a:t>
            </a:r>
            <a:r>
              <a:rPr lang="zh-CN" altLang="en-US" b="1" i="0">
                <a:solidFill>
                  <a:srgbClr val="333399"/>
                </a:solidFill>
                <a:ea typeface="华文楷体" panose="02010600040101010101" pitchFamily="2" charset="-122"/>
                <a:cs typeface="Arial" panose="020B0604020202020204" pitchFamily="34" charset="0"/>
              </a:rPr>
              <a:t>例如，假设有相应于产生式 </a:t>
            </a:r>
            <a:r>
              <a:rPr lang="en-US" altLang="zh-CN" b="1" i="0">
                <a:solidFill>
                  <a:srgbClr val="333399"/>
                </a:solidFill>
                <a:ea typeface="华文楷体" panose="02010600040101010101" pitchFamily="2" charset="-122"/>
                <a:cs typeface="Arial" panose="020B0604020202020204" pitchFamily="34" charset="0"/>
              </a:rPr>
              <a:t>A</a:t>
            </a:r>
            <a:r>
              <a:rPr lang="en-US" altLang="zh-CN" b="1" i="0">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b="1" i="0">
                <a:solidFill>
                  <a:srgbClr val="333399"/>
                </a:solidFill>
                <a:ea typeface="华文楷体" panose="02010600040101010101" pitchFamily="2" charset="-122"/>
                <a:cs typeface="Arial" panose="020B0604020202020204" pitchFamily="34" charset="0"/>
              </a:rPr>
              <a:t>XYZ </a:t>
            </a:r>
            <a:r>
              <a:rPr lang="zh-CN" altLang="en-US" b="1" i="0">
                <a:solidFill>
                  <a:srgbClr val="333399"/>
                </a:solidFill>
                <a:ea typeface="华文楷体" panose="02010600040101010101" pitchFamily="2" charset="-122"/>
                <a:cs typeface="Arial" panose="020B0604020202020204" pitchFamily="34" charset="0"/>
              </a:rPr>
              <a:t>的语义规则</a:t>
            </a:r>
            <a:endParaRPr lang="zh-CN" altLang="en-US" b="1" i="0">
              <a:solidFill>
                <a:srgbClr val="333399"/>
              </a:solidFill>
              <a:ea typeface="华文楷体" panose="02010600040101010101" pitchFamily="2" charset="-122"/>
              <a:cs typeface="Arial" panose="020B0604020202020204" pitchFamily="34" charset="0"/>
            </a:endParaRPr>
          </a:p>
          <a:p>
            <a:pPr algn="l">
              <a:buClrTx/>
              <a:buFont typeface="Symbol" panose="05050102010706020507" pitchFamily="18" charset="2"/>
              <a:buNone/>
            </a:pPr>
            <a:endParaRPr lang="zh-CN" altLang="en-US" sz="1000" b="1" i="0">
              <a:solidFill>
                <a:srgbClr val="333399"/>
              </a:solidFill>
              <a:ea typeface="华文楷体" panose="02010600040101010101" pitchFamily="2" charset="-122"/>
              <a:cs typeface="Arial" panose="020B0604020202020204" pitchFamily="34" charset="0"/>
            </a:endParaRPr>
          </a:p>
          <a:p>
            <a:pPr algn="l">
              <a:buClrTx/>
              <a:buFont typeface="Symbol" panose="05050102010706020507" pitchFamily="18" charset="2"/>
              <a:buNone/>
            </a:pPr>
            <a:r>
              <a:rPr lang="zh-CN" altLang="en-US" b="1" i="0">
                <a:solidFill>
                  <a:srgbClr val="333399"/>
                </a:solidFill>
                <a:ea typeface="华文楷体" panose="02010600040101010101" pitchFamily="2" charset="-122"/>
                <a:cs typeface="Arial" panose="020B0604020202020204" pitchFamily="34" charset="0"/>
              </a:rPr>
              <a:t>            </a:t>
            </a:r>
            <a:r>
              <a:rPr lang="en-US" altLang="zh-CN" b="1" i="0">
                <a:solidFill>
                  <a:srgbClr val="333399"/>
                </a:solidFill>
                <a:ea typeface="华文楷体" panose="02010600040101010101" pitchFamily="2" charset="-122"/>
                <a:cs typeface="Arial" panose="020B0604020202020204" pitchFamily="34" charset="0"/>
              </a:rPr>
              <a:t>A.a := f</a:t>
            </a:r>
            <a:r>
              <a:rPr lang="zh-CN" altLang="en-US" b="1" i="0">
                <a:solidFill>
                  <a:srgbClr val="333399"/>
                </a:solidFill>
                <a:ea typeface="华文楷体" panose="02010600040101010101" pitchFamily="2" charset="-122"/>
                <a:cs typeface="Arial" panose="020B0604020202020204" pitchFamily="34" charset="0"/>
              </a:rPr>
              <a:t>（</a:t>
            </a:r>
            <a:r>
              <a:rPr lang="en-US" altLang="zh-CN" b="1" i="0">
                <a:solidFill>
                  <a:srgbClr val="333399"/>
                </a:solidFill>
                <a:ea typeface="华文楷体" panose="02010600040101010101" pitchFamily="2" charset="-122"/>
                <a:cs typeface="Arial" panose="020B0604020202020204" pitchFamily="34" charset="0"/>
              </a:rPr>
              <a:t>X.x, Y.y, Z.z</a:t>
            </a:r>
            <a:r>
              <a:rPr lang="zh-CN" altLang="en-US" b="1" i="0">
                <a:solidFill>
                  <a:srgbClr val="333399"/>
                </a:solidFill>
                <a:ea typeface="华文楷体" panose="02010600040101010101" pitchFamily="2" charset="-122"/>
                <a:cs typeface="Arial" panose="020B0604020202020204" pitchFamily="34" charset="0"/>
              </a:rPr>
              <a:t>）</a:t>
            </a:r>
            <a:endParaRPr lang="zh-CN" altLang="en-US" b="1" i="0">
              <a:solidFill>
                <a:srgbClr val="333399"/>
              </a:solidFill>
              <a:ea typeface="华文楷体" panose="02010600040101010101" pitchFamily="2" charset="-122"/>
              <a:cs typeface="Arial" panose="020B0604020202020204" pitchFamily="34" charset="0"/>
            </a:endParaRPr>
          </a:p>
          <a:p>
            <a:pPr algn="l">
              <a:buClrTx/>
              <a:buFont typeface="Symbol" panose="05050102010706020507" pitchFamily="18" charset="2"/>
              <a:buNone/>
            </a:pPr>
            <a:endParaRPr lang="zh-CN" altLang="en-US" sz="1000" b="1" i="0">
              <a:solidFill>
                <a:srgbClr val="333399"/>
              </a:solidFill>
              <a:ea typeface="华文楷体" panose="02010600040101010101" pitchFamily="2" charset="-122"/>
              <a:cs typeface="Arial" panose="020B0604020202020204" pitchFamily="34" charset="0"/>
            </a:endParaRPr>
          </a:p>
          <a:p>
            <a:pPr algn="l">
              <a:buClrTx/>
              <a:buFont typeface="Symbol" panose="05050102010706020507" pitchFamily="18" charset="2"/>
              <a:buNone/>
            </a:pPr>
            <a:r>
              <a:rPr lang="zh-CN" altLang="en-US" b="1" i="0">
                <a:solidFill>
                  <a:srgbClr val="333399"/>
                </a:solidFill>
                <a:ea typeface="华文楷体" panose="02010600040101010101" pitchFamily="2" charset="-122"/>
                <a:cs typeface="Arial" panose="020B0604020202020204" pitchFamily="34" charset="0"/>
              </a:rPr>
              <a:t>     在 </a:t>
            </a:r>
            <a:r>
              <a:rPr lang="en-US" altLang="zh-CN" b="1" i="0">
                <a:solidFill>
                  <a:srgbClr val="333399"/>
                </a:solidFill>
                <a:ea typeface="华文楷体" panose="02010600040101010101" pitchFamily="2" charset="-122"/>
                <a:cs typeface="Arial" panose="020B0604020202020204" pitchFamily="34" charset="0"/>
              </a:rPr>
              <a:t>XYZ </a:t>
            </a:r>
            <a:r>
              <a:rPr lang="zh-CN" altLang="en-US" b="1" i="0">
                <a:solidFill>
                  <a:srgbClr val="333399"/>
                </a:solidFill>
                <a:ea typeface="华文楷体" panose="02010600040101010101" pitchFamily="2" charset="-122"/>
                <a:cs typeface="Arial" panose="020B0604020202020204" pitchFamily="34" charset="0"/>
              </a:rPr>
              <a:t>归约为 </a:t>
            </a:r>
            <a:r>
              <a:rPr lang="en-US" altLang="zh-CN" b="1" i="0">
                <a:solidFill>
                  <a:srgbClr val="333399"/>
                </a:solidFill>
                <a:ea typeface="华文楷体" panose="02010600040101010101" pitchFamily="2" charset="-122"/>
                <a:cs typeface="Arial" panose="020B0604020202020204" pitchFamily="34" charset="0"/>
              </a:rPr>
              <a:t>A </a:t>
            </a:r>
            <a:r>
              <a:rPr lang="zh-CN" altLang="en-US" b="1" i="0">
                <a:solidFill>
                  <a:srgbClr val="333399"/>
                </a:solidFill>
                <a:ea typeface="华文楷体" panose="02010600040101010101" pitchFamily="2" charset="-122"/>
                <a:cs typeface="Arial" panose="020B0604020202020204" pitchFamily="34" charset="0"/>
              </a:rPr>
              <a:t>之前，</a:t>
            </a:r>
            <a:r>
              <a:rPr lang="en-US" altLang="zh-CN" b="1" i="0">
                <a:solidFill>
                  <a:srgbClr val="333399"/>
                </a:solidFill>
                <a:ea typeface="华文楷体" panose="02010600040101010101" pitchFamily="2" charset="-122"/>
                <a:cs typeface="Arial" panose="020B0604020202020204" pitchFamily="34" charset="0"/>
              </a:rPr>
              <a:t>Z.z, Y.y, </a:t>
            </a:r>
            <a:r>
              <a:rPr lang="zh-CN" altLang="en-US" b="1" i="0">
                <a:solidFill>
                  <a:srgbClr val="333399"/>
                </a:solidFill>
                <a:ea typeface="华文楷体" panose="02010600040101010101" pitchFamily="2" charset="-122"/>
                <a:cs typeface="Arial" panose="020B0604020202020204" pitchFamily="34" charset="0"/>
              </a:rPr>
              <a:t>和 </a:t>
            </a:r>
            <a:r>
              <a:rPr lang="en-US" altLang="zh-CN" b="1" i="0">
                <a:solidFill>
                  <a:srgbClr val="333399"/>
                </a:solidFill>
                <a:ea typeface="华文楷体" panose="02010600040101010101" pitchFamily="2" charset="-122"/>
                <a:cs typeface="Arial" panose="020B0604020202020204" pitchFamily="34" charset="0"/>
              </a:rPr>
              <a:t>X.x </a:t>
            </a:r>
            <a:r>
              <a:rPr lang="zh-CN" altLang="en-US" b="1" i="0">
                <a:solidFill>
                  <a:srgbClr val="333399"/>
                </a:solidFill>
                <a:ea typeface="华文楷体" panose="02010600040101010101" pitchFamily="2" charset="-122"/>
                <a:cs typeface="Arial" panose="020B0604020202020204" pitchFamily="34" charset="0"/>
              </a:rPr>
              <a:t>分别存放</a:t>
            </a:r>
            <a:endParaRPr lang="zh-CN" altLang="en-US" b="1" i="0">
              <a:solidFill>
                <a:srgbClr val="333399"/>
              </a:solidFill>
              <a:ea typeface="华文楷体" panose="02010600040101010101" pitchFamily="2" charset="-122"/>
              <a:cs typeface="Arial" panose="020B0604020202020204" pitchFamily="34" charset="0"/>
            </a:endParaRPr>
          </a:p>
          <a:p>
            <a:pPr algn="l">
              <a:buClrTx/>
              <a:buFont typeface="Symbol" panose="05050102010706020507" pitchFamily="18" charset="2"/>
              <a:buNone/>
            </a:pPr>
            <a:r>
              <a:rPr lang="zh-CN" altLang="en-US" b="1" i="0">
                <a:solidFill>
                  <a:srgbClr val="333399"/>
                </a:solidFill>
                <a:ea typeface="华文楷体" panose="02010600040101010101" pitchFamily="2" charset="-122"/>
                <a:cs typeface="Arial" panose="020B0604020202020204" pitchFamily="34" charset="0"/>
              </a:rPr>
              <a:t>     于语义栈的 </a:t>
            </a:r>
            <a:r>
              <a:rPr lang="en-US" altLang="zh-CN" b="1" i="0">
                <a:solidFill>
                  <a:srgbClr val="333399"/>
                </a:solidFill>
                <a:ea typeface="华文楷体" panose="02010600040101010101" pitchFamily="2" charset="-122"/>
                <a:cs typeface="Arial" panose="020B0604020202020204" pitchFamily="34" charset="0"/>
              </a:rPr>
              <a:t>top</a:t>
            </a:r>
            <a:r>
              <a:rPr lang="zh-CN" altLang="en-US" b="1" i="0">
                <a:solidFill>
                  <a:srgbClr val="333399"/>
                </a:solidFill>
                <a:ea typeface="华文楷体" panose="02010600040101010101" pitchFamily="2" charset="-122"/>
                <a:cs typeface="Arial" panose="020B0604020202020204" pitchFamily="34" charset="0"/>
              </a:rPr>
              <a:t>，</a:t>
            </a:r>
            <a:r>
              <a:rPr lang="en-US" altLang="zh-CN" b="1" i="0">
                <a:solidFill>
                  <a:srgbClr val="333399"/>
                </a:solidFill>
                <a:ea typeface="华文楷体" panose="02010600040101010101" pitchFamily="2" charset="-122"/>
                <a:cs typeface="Arial" panose="020B0604020202020204" pitchFamily="34" charset="0"/>
              </a:rPr>
              <a:t>top-1 </a:t>
            </a:r>
            <a:r>
              <a:rPr lang="zh-CN" altLang="en-US" b="1" i="0">
                <a:solidFill>
                  <a:srgbClr val="333399"/>
                </a:solidFill>
                <a:ea typeface="华文楷体" panose="02010600040101010101" pitchFamily="2" charset="-122"/>
                <a:cs typeface="Arial" panose="020B0604020202020204" pitchFamily="34" charset="0"/>
              </a:rPr>
              <a:t>和 </a:t>
            </a:r>
            <a:r>
              <a:rPr lang="en-US" altLang="zh-CN" b="1" i="0">
                <a:solidFill>
                  <a:srgbClr val="333399"/>
                </a:solidFill>
                <a:ea typeface="华文楷体" panose="02010600040101010101" pitchFamily="2" charset="-122"/>
                <a:cs typeface="Arial" panose="020B0604020202020204" pitchFamily="34" charset="0"/>
              </a:rPr>
              <a:t>top-2 </a:t>
            </a:r>
            <a:r>
              <a:rPr lang="zh-CN" altLang="en-US" b="1" i="0">
                <a:solidFill>
                  <a:srgbClr val="333399"/>
                </a:solidFill>
                <a:ea typeface="华文楷体" panose="02010600040101010101" pitchFamily="2" charset="-122"/>
                <a:cs typeface="Arial" panose="020B0604020202020204" pitchFamily="34" charset="0"/>
              </a:rPr>
              <a:t>的相应域中，因</a:t>
            </a:r>
            <a:endParaRPr lang="zh-CN" altLang="en-US" b="1" i="0">
              <a:solidFill>
                <a:srgbClr val="333399"/>
              </a:solidFill>
              <a:ea typeface="华文楷体" panose="02010600040101010101" pitchFamily="2" charset="-122"/>
              <a:cs typeface="Arial" panose="020B0604020202020204" pitchFamily="34" charset="0"/>
            </a:endParaRPr>
          </a:p>
          <a:p>
            <a:pPr algn="l">
              <a:buClrTx/>
              <a:buFont typeface="Symbol" panose="05050102010706020507" pitchFamily="18" charset="2"/>
              <a:buNone/>
            </a:pPr>
            <a:r>
              <a:rPr lang="zh-CN" altLang="en-US" b="1" i="0">
                <a:solidFill>
                  <a:srgbClr val="333399"/>
                </a:solidFill>
                <a:ea typeface="华文楷体" panose="02010600040101010101" pitchFamily="2" charset="-122"/>
                <a:cs typeface="Arial" panose="020B0604020202020204" pitchFamily="34" charset="0"/>
              </a:rPr>
              <a:t>     此 </a:t>
            </a:r>
            <a:r>
              <a:rPr lang="en-US" altLang="zh-CN" b="1" i="0">
                <a:solidFill>
                  <a:srgbClr val="333399"/>
                </a:solidFill>
                <a:ea typeface="华文楷体" panose="02010600040101010101" pitchFamily="2" charset="-122"/>
                <a:cs typeface="Arial" panose="020B0604020202020204" pitchFamily="34" charset="0"/>
              </a:rPr>
              <a:t>A.a </a:t>
            </a:r>
            <a:r>
              <a:rPr lang="zh-CN" altLang="en-US" b="1" i="0">
                <a:solidFill>
                  <a:srgbClr val="333399"/>
                </a:solidFill>
                <a:ea typeface="华文楷体" panose="02010600040101010101" pitchFamily="2" charset="-122"/>
                <a:cs typeface="Arial" panose="020B0604020202020204" pitchFamily="34" charset="0"/>
              </a:rPr>
              <a:t>可以顺利求出</a:t>
            </a:r>
            <a:endParaRPr lang="zh-CN" altLang="en-US" b="1" i="0">
              <a:solidFill>
                <a:srgbClr val="333399"/>
              </a:solidFill>
              <a:ea typeface="华文楷体" panose="02010600040101010101" pitchFamily="2" charset="-122"/>
              <a:cs typeface="Arial" panose="020B0604020202020204" pitchFamily="34" charset="0"/>
            </a:endParaRPr>
          </a:p>
          <a:p>
            <a:pPr algn="l">
              <a:buClrTx/>
              <a:buFont typeface="Symbol" panose="05050102010706020507" pitchFamily="18" charset="2"/>
              <a:buNone/>
            </a:pPr>
            <a:endParaRPr lang="zh-CN" altLang="en-US" sz="1000" b="1" i="0">
              <a:solidFill>
                <a:srgbClr val="333399"/>
              </a:solidFill>
              <a:ea typeface="华文楷体" panose="02010600040101010101" pitchFamily="2" charset="-122"/>
              <a:cs typeface="Arial" panose="020B0604020202020204" pitchFamily="34" charset="0"/>
            </a:endParaRPr>
          </a:p>
          <a:p>
            <a:pPr algn="l">
              <a:buClrTx/>
              <a:buFont typeface="Symbol" panose="05050102010706020507" pitchFamily="18" charset="2"/>
              <a:buNone/>
            </a:pPr>
            <a:r>
              <a:rPr lang="zh-CN" altLang="en-US" b="1" i="0">
                <a:solidFill>
                  <a:srgbClr val="333399"/>
                </a:solidFill>
                <a:ea typeface="华文楷体" panose="02010600040101010101" pitchFamily="2" charset="-122"/>
                <a:cs typeface="Arial" panose="020B0604020202020204" pitchFamily="34" charset="0"/>
              </a:rPr>
              <a:t>     归约后，</a:t>
            </a:r>
            <a:r>
              <a:rPr lang="en-US" altLang="zh-CN" b="1" i="0">
                <a:solidFill>
                  <a:srgbClr val="333399"/>
                </a:solidFill>
                <a:ea typeface="华文楷体" panose="02010600040101010101" pitchFamily="2" charset="-122"/>
                <a:cs typeface="Arial" panose="020B0604020202020204" pitchFamily="34" charset="0"/>
              </a:rPr>
              <a:t>X.x, Y.y, Z.z </a:t>
            </a:r>
            <a:r>
              <a:rPr lang="zh-CN" altLang="en-US" b="1" i="0">
                <a:solidFill>
                  <a:srgbClr val="333399"/>
                </a:solidFill>
                <a:ea typeface="华文楷体" panose="02010600040101010101" pitchFamily="2" charset="-122"/>
                <a:cs typeface="Arial" panose="020B0604020202020204" pitchFamily="34" charset="0"/>
              </a:rPr>
              <a:t>被弹出，而在栈顶 </a:t>
            </a:r>
            <a:r>
              <a:rPr lang="en-US" altLang="zh-CN" b="1" i="0">
                <a:solidFill>
                  <a:srgbClr val="333399"/>
                </a:solidFill>
                <a:ea typeface="华文楷体" panose="02010600040101010101" pitchFamily="2" charset="-122"/>
                <a:cs typeface="Arial" panose="020B0604020202020204" pitchFamily="34" charset="0"/>
              </a:rPr>
              <a:t>top </a:t>
            </a:r>
            <a:r>
              <a:rPr lang="zh-CN" altLang="en-US" b="1" i="0">
                <a:solidFill>
                  <a:srgbClr val="333399"/>
                </a:solidFill>
                <a:ea typeface="华文楷体" panose="02010600040101010101" pitchFamily="2" charset="-122"/>
                <a:cs typeface="Arial" panose="020B0604020202020204" pitchFamily="34" charset="0"/>
              </a:rPr>
              <a:t>的位</a:t>
            </a:r>
            <a:endParaRPr lang="zh-CN" altLang="en-US" b="1" i="0">
              <a:solidFill>
                <a:srgbClr val="333399"/>
              </a:solidFill>
              <a:ea typeface="华文楷体" panose="02010600040101010101" pitchFamily="2" charset="-122"/>
              <a:cs typeface="Arial" panose="020B0604020202020204" pitchFamily="34" charset="0"/>
            </a:endParaRPr>
          </a:p>
          <a:p>
            <a:pPr algn="l">
              <a:buClrTx/>
              <a:buFont typeface="Symbol" panose="05050102010706020507" pitchFamily="18" charset="2"/>
              <a:buNone/>
            </a:pPr>
            <a:r>
              <a:rPr lang="zh-CN" altLang="en-US" b="1" i="0">
                <a:solidFill>
                  <a:srgbClr val="333399"/>
                </a:solidFill>
                <a:ea typeface="华文楷体" panose="02010600040101010101" pitchFamily="2" charset="-122"/>
                <a:cs typeface="Arial" panose="020B0604020202020204" pitchFamily="34" charset="0"/>
              </a:rPr>
              <a:t>     置上存放 </a:t>
            </a:r>
            <a:r>
              <a:rPr lang="en-US" altLang="zh-CN" b="1" i="0">
                <a:solidFill>
                  <a:srgbClr val="333399"/>
                </a:solidFill>
                <a:ea typeface="华文楷体" panose="02010600040101010101" pitchFamily="2" charset="-122"/>
                <a:cs typeface="Arial" panose="020B0604020202020204" pitchFamily="34" charset="0"/>
              </a:rPr>
              <a:t>A.a</a:t>
            </a:r>
            <a:r>
              <a:rPr lang="zh-CN" altLang="en-US" b="1" i="0">
                <a:solidFill>
                  <a:srgbClr val="333399"/>
                </a:solidFill>
                <a:ea typeface="华文楷体" panose="02010600040101010101" pitchFamily="2" charset="-122"/>
                <a:cs typeface="Arial" panose="020B0604020202020204" pitchFamily="34" charset="0"/>
              </a:rPr>
              <a:t>。 </a:t>
            </a:r>
            <a:endParaRPr lang="zh-CN" altLang="en-US" b="1" i="0">
              <a:solidFill>
                <a:srgbClr val="333399"/>
              </a:solidFill>
              <a:ea typeface="华文楷体" panose="02010600040101010101" pitchFamily="2" charset="-122"/>
              <a:cs typeface="Arial" panose="020B0604020202020204" pitchFamily="34" charset="0"/>
            </a:endParaRPr>
          </a:p>
        </p:txBody>
      </p:sp>
      <p:sp>
        <p:nvSpPr>
          <p:cNvPr id="33799" name="Text Box 11"/>
          <p:cNvSpPr txBox="1">
            <a:spLocks noChangeArrowheads="1"/>
          </p:cNvSpPr>
          <p:nvPr/>
        </p:nvSpPr>
        <p:spPr bwMode="auto">
          <a:xfrm>
            <a:off x="768350" y="131445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ea typeface="华文楷体" panose="02010600040101010101" pitchFamily="2" charset="-122"/>
                <a:cs typeface="Arial" panose="020B0604020202020204" pitchFamily="34" charset="0"/>
              </a:rPr>
              <a:t> </a:t>
            </a:r>
            <a:r>
              <a:rPr lang="zh-CN" altLang="en-US" sz="2800" b="1" i="0">
                <a:ea typeface="华文楷体" panose="02010600040101010101" pitchFamily="2" charset="-122"/>
                <a:cs typeface="Arial" panose="020B0604020202020204" pitchFamily="34" charset="0"/>
              </a:rPr>
              <a:t>采用</a:t>
            </a:r>
            <a:r>
              <a:rPr lang="en-US" altLang="zh-CN" sz="2800" i="0">
                <a:ea typeface="华文楷体" panose="02010600040101010101" pitchFamily="2" charset="-122"/>
                <a:cs typeface="Arial" panose="020B0604020202020204" pitchFamily="34" charset="0"/>
              </a:rPr>
              <a:t>LR</a:t>
            </a:r>
            <a:r>
              <a:rPr lang="zh-CN" altLang="en-US" sz="2800" b="1" i="0">
                <a:ea typeface="华文楷体" panose="02010600040101010101" pitchFamily="2" charset="-122"/>
                <a:cs typeface="Arial" panose="020B0604020202020204" pitchFamily="34" charset="0"/>
              </a:rPr>
              <a:t>分析技术进行</a:t>
            </a:r>
            <a:r>
              <a:rPr lang="en-US" altLang="zh-CN" sz="2800" i="0">
                <a:ea typeface="华文楷体" panose="02010600040101010101" pitchFamily="2" charset="-122"/>
                <a:cs typeface="Arial" panose="020B0604020202020204" pitchFamily="34" charset="0"/>
              </a:rPr>
              <a:t>S-</a:t>
            </a:r>
            <a:r>
              <a:rPr lang="zh-CN" altLang="en-US" sz="2800" b="1" i="0">
                <a:ea typeface="华文楷体" panose="02010600040101010101" pitchFamily="2" charset="-122"/>
                <a:cs typeface="Arial" panose="020B0604020202020204" pitchFamily="34" charset="0"/>
              </a:rPr>
              <a:t>属性文法的语义计算</a:t>
            </a:r>
            <a:endParaRPr lang="zh-CN" altLang="en-US" sz="2800" b="1" i="0">
              <a:ea typeface="华文楷体" panose="02010600040101010101" pitchFamily="2" charset="-122"/>
              <a:cs typeface="Arial" panose="020B0604020202020204" pitchFamily="34" charset="0"/>
            </a:endParaRPr>
          </a:p>
        </p:txBody>
      </p:sp>
      <p:sp>
        <p:nvSpPr>
          <p:cNvPr id="33800" name="Rectangle 12"/>
          <p:cNvSpPr>
            <a:spLocks noChangeArrowheads="1"/>
          </p:cNvSpPr>
          <p:nvPr/>
        </p:nvSpPr>
        <p:spPr bwMode="auto">
          <a:xfrm>
            <a:off x="1104900" y="1892300"/>
            <a:ext cx="7353300" cy="830997"/>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ea typeface="华文楷体" panose="02010600040101010101" pitchFamily="2" charset="-122"/>
                <a:cs typeface="Arial" panose="020B0604020202020204" pitchFamily="34" charset="0"/>
              </a:rPr>
              <a:t>   </a:t>
            </a:r>
            <a:r>
              <a:rPr lang="zh-CN" altLang="en-US" b="1" i="0">
                <a:solidFill>
                  <a:srgbClr val="333399"/>
                </a:solidFill>
                <a:ea typeface="华文楷体" panose="02010600040101010101" pitchFamily="2" charset="-122"/>
                <a:cs typeface="Arial" panose="020B0604020202020204" pitchFamily="34" charset="0"/>
              </a:rPr>
              <a:t>语义动作中的综合属性可以通过存在于当前语义栈</a:t>
            </a:r>
            <a:endParaRPr lang="zh-CN" altLang="en-US" b="1" i="0">
              <a:solidFill>
                <a:srgbClr val="333399"/>
              </a:solidFill>
              <a:ea typeface="华文楷体" panose="02010600040101010101" pitchFamily="2" charset="-122"/>
              <a:cs typeface="Arial" panose="020B0604020202020204" pitchFamily="34" charset="0"/>
            </a:endParaRPr>
          </a:p>
          <a:p>
            <a:pPr algn="l">
              <a:buClrTx/>
              <a:buFont typeface="Symbol" panose="05050102010706020507" pitchFamily="18" charset="2"/>
              <a:buNone/>
            </a:pPr>
            <a:r>
              <a:rPr lang="zh-CN" altLang="en-US" b="1" i="0">
                <a:ea typeface="华文楷体" panose="02010600040101010101" pitchFamily="2" charset="-122"/>
                <a:cs typeface="Arial" panose="020B0604020202020204" pitchFamily="34" charset="0"/>
              </a:rPr>
              <a:t>     </a:t>
            </a:r>
            <a:r>
              <a:rPr lang="zh-CN" altLang="en-US" b="1" i="0">
                <a:solidFill>
                  <a:srgbClr val="333399"/>
                </a:solidFill>
                <a:ea typeface="华文楷体" panose="02010600040101010101" pitchFamily="2" charset="-122"/>
                <a:cs typeface="Arial" panose="020B0604020202020204" pitchFamily="34" charset="0"/>
              </a:rPr>
              <a:t>栈顶部分的属性进行计算</a:t>
            </a:r>
            <a:endParaRPr lang="zh-CN" altLang="en-US" b="1" i="0">
              <a:solidFill>
                <a:srgbClr val="333399"/>
              </a:solidFill>
              <a:ea typeface="华文楷体" panose="02010600040101010101" pitchFamily="2" charset="-122"/>
              <a:cs typeface="Arial" panose="020B0604020202020204" pitchFamily="34" charset="0"/>
            </a:endParaRPr>
          </a:p>
        </p:txBody>
      </p:sp>
      <p:sp>
        <p:nvSpPr>
          <p:cNvPr id="33801" name="Rectangle 13"/>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Text Box 2"/>
          <p:cNvSpPr txBox="1">
            <a:spLocks noChangeArrowheads="1"/>
          </p:cNvSpPr>
          <p:nvPr/>
        </p:nvSpPr>
        <p:spPr bwMode="auto">
          <a:xfrm>
            <a:off x="1579563" y="2808288"/>
            <a:ext cx="2306637" cy="3170099"/>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产生式</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S </a:t>
            </a:r>
            <a:r>
              <a:rPr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E</a:t>
            </a:r>
            <a:endParaRPr kumimoji="0"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E </a:t>
            </a:r>
            <a:r>
              <a:rPr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E</a:t>
            </a:r>
            <a:r>
              <a:rPr lang="en-US" altLang="zh-CN"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 T</a:t>
            </a:r>
            <a:endPar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E </a:t>
            </a:r>
            <a:r>
              <a:rPr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T</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T</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F</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sym typeface="Symbol" panose="05050102010706020507" pitchFamily="18" charset="2"/>
              </a:rPr>
              <a:t>T </a:t>
            </a: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F</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sym typeface="Symbol" panose="05050102010706020507" pitchFamily="18" charset="2"/>
              </a:rPr>
              <a:t>F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 E )</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sym typeface="Symbol" panose="05050102010706020507" pitchFamily="18" charset="2"/>
              </a:rPr>
              <a:t>F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d</a:t>
            </a:r>
            <a:endParaRPr lang="en-US" altLang="zh-CN" i="0">
              <a:solidFill>
                <a:srgbClr val="333399"/>
              </a:solidFill>
              <a:latin typeface="+mn-lt"/>
              <a:ea typeface="华文楷体" panose="02010600040101010101" pitchFamily="2" charset="-122"/>
              <a:sym typeface="Symbol" panose="05050102010706020507" pitchFamily="18" charset="2"/>
            </a:endParaRPr>
          </a:p>
        </p:txBody>
      </p:sp>
      <p:sp>
        <p:nvSpPr>
          <p:cNvPr id="575491" name="Text Box 3"/>
          <p:cNvSpPr txBox="1">
            <a:spLocks noChangeArrowheads="1"/>
          </p:cNvSpPr>
          <p:nvPr/>
        </p:nvSpPr>
        <p:spPr bwMode="auto">
          <a:xfrm>
            <a:off x="4100513" y="2808288"/>
            <a:ext cx="3671887" cy="3170099"/>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语义动作</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a:solidFill>
                  <a:srgbClr val="333399"/>
                </a:solidFill>
                <a:latin typeface="+mn-lt"/>
                <a:ea typeface="华文楷体" panose="02010600040101010101" pitchFamily="2" charset="-122"/>
              </a:rPr>
              <a:t>rint(E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 </a:t>
            </a:r>
            <a:r>
              <a:rPr lang="en-US" altLang="zh-CN" i="0">
                <a:solidFill>
                  <a:srgbClr val="333399"/>
                </a:solidFill>
                <a:latin typeface="+mn-lt"/>
                <a:ea typeface="华文楷体" panose="02010600040101010101" pitchFamily="2" charset="-122"/>
                <a:sym typeface="Symbol" panose="05050102010706020507" pitchFamily="18" charset="2"/>
              </a:rPr>
              <a:t>}</a:t>
            </a:r>
            <a:endParaRPr kumimoji="0" lang="en-US" altLang="zh-CN"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E</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 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T</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b="1"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T</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E</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F</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val</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d</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lexval</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i="0">
              <a:solidFill>
                <a:srgbClr val="333399"/>
              </a:solidFill>
              <a:latin typeface="+mn-lt"/>
              <a:ea typeface="华文楷体" panose="02010600040101010101" pitchFamily="2" charset="-122"/>
              <a:sym typeface="Symbol" panose="05050102010706020507" pitchFamily="18" charset="2"/>
            </a:endParaRPr>
          </a:p>
        </p:txBody>
      </p:sp>
      <p:sp>
        <p:nvSpPr>
          <p:cNvPr id="34820" name="Text Box 4"/>
          <p:cNvSpPr txBox="1">
            <a:spLocks noChangeArrowheads="1"/>
          </p:cNvSpPr>
          <p:nvPr/>
        </p:nvSpPr>
        <p:spPr bwMode="auto">
          <a:xfrm>
            <a:off x="768350" y="137160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用</a:t>
            </a:r>
            <a:r>
              <a:rPr lang="en-US" altLang="zh-CN" sz="2800" i="0">
                <a:solidFill>
                  <a:srgbClr val="333399"/>
                </a:solidFill>
                <a:latin typeface="+mn-lt"/>
                <a:ea typeface="华文楷体" panose="02010600040101010101" pitchFamily="2" charset="-122"/>
              </a:rPr>
              <a:t>LR</a:t>
            </a:r>
            <a:r>
              <a:rPr lang="zh-CN" altLang="en-US" sz="2800" b="1" i="0">
                <a:solidFill>
                  <a:srgbClr val="333399"/>
                </a:solidFill>
                <a:latin typeface="+mn-lt"/>
                <a:ea typeface="华文楷体" panose="02010600040101010101" pitchFamily="2" charset="-122"/>
              </a:rPr>
              <a:t>分析技术进行</a:t>
            </a:r>
            <a:r>
              <a:rPr lang="en-US" altLang="zh-CN" sz="2800" i="0">
                <a:solidFill>
                  <a:srgbClr val="333399"/>
                </a:solidFill>
                <a:latin typeface="+mn-lt"/>
                <a:ea typeface="华文楷体" panose="02010600040101010101" pitchFamily="2" charset="-122"/>
              </a:rPr>
              <a:t>S-</a:t>
            </a:r>
            <a:r>
              <a:rPr lang="zh-CN" altLang="en-US" sz="2800" b="1" i="0">
                <a:solidFill>
                  <a:srgbClr val="333399"/>
                </a:solidFill>
                <a:latin typeface="+mn-lt"/>
                <a:ea typeface="华文楷体" panose="02010600040101010101" pitchFamily="2" charset="-122"/>
              </a:rPr>
              <a:t>属性文法的语义计算</a:t>
            </a:r>
            <a:r>
              <a:rPr lang="zh-CN" altLang="en-US" sz="2800" b="1" i="0">
                <a:latin typeface="+mn-lt"/>
                <a:ea typeface="华文楷体" panose="02010600040101010101" pitchFamily="2" charset="-122"/>
              </a:rPr>
              <a:t>举例</a:t>
            </a:r>
            <a:endParaRPr lang="zh-CN" altLang="en-US" sz="2800" b="1" i="0">
              <a:latin typeface="+mn-lt"/>
              <a:ea typeface="华文楷体" panose="02010600040101010101" pitchFamily="2" charset="-122"/>
            </a:endParaRPr>
          </a:p>
        </p:txBody>
      </p:sp>
      <p:sp>
        <p:nvSpPr>
          <p:cNvPr id="3482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482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482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482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4825" name="Rectangle 9"/>
          <p:cNvSpPr>
            <a:spLocks noChangeArrowheads="1"/>
          </p:cNvSpPr>
          <p:nvPr/>
        </p:nvSpPr>
        <p:spPr bwMode="auto">
          <a:xfrm>
            <a:off x="1104900" y="1981200"/>
            <a:ext cx="7353300"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通过下列</a:t>
            </a:r>
            <a:r>
              <a:rPr lang="en-US" altLang="zh-CN" i="0">
                <a:solidFill>
                  <a:srgbClr val="333399"/>
                </a:solidFill>
                <a:latin typeface="+mn-lt"/>
                <a:ea typeface="华文楷体" panose="02010600040101010101" pitchFamily="2" charset="-122"/>
              </a:rPr>
              <a:t>S-</a:t>
            </a:r>
            <a:r>
              <a:rPr lang="zh-CN" altLang="en-US" b="1" i="0">
                <a:solidFill>
                  <a:srgbClr val="333399"/>
                </a:solidFill>
                <a:latin typeface="+mn-lt"/>
                <a:ea typeface="华文楷体" panose="02010600040101010101" pitchFamily="2" charset="-122"/>
              </a:rPr>
              <a:t>属性文法</a:t>
            </a:r>
            <a:r>
              <a:rPr lang="en-US" altLang="zh-CN" i="0">
                <a:solidFill>
                  <a:srgbClr val="333399"/>
                </a:solidFill>
                <a:latin typeface="+mn-lt"/>
                <a:ea typeface="华文楷体" panose="02010600040101010101" pitchFamily="2" charset="-122"/>
              </a:rPr>
              <a:t>G’[S]</a:t>
            </a:r>
            <a:r>
              <a:rPr lang="zh-CN" altLang="en-US" b="1" i="0">
                <a:solidFill>
                  <a:srgbClr val="333399"/>
                </a:solidFill>
                <a:latin typeface="+mn-lt"/>
                <a:ea typeface="华文楷体" panose="02010600040101010101" pitchFamily="2" charset="-122"/>
              </a:rPr>
              <a:t>为</a:t>
            </a:r>
            <a:r>
              <a:rPr lang="zh-CN" altLang="en-US" b="1" i="0">
                <a:latin typeface="+mn-lt"/>
                <a:ea typeface="华文楷体" panose="02010600040101010101" pitchFamily="2" charset="-122"/>
              </a:rPr>
              <a:t>常量表达式求值</a:t>
            </a:r>
            <a:endParaRPr lang="zh-CN" altLang="en-US" b="1" i="0">
              <a:latin typeface="+mn-lt"/>
              <a:ea typeface="华文楷体" panose="02010600040101010101" pitchFamily="2" charset="-122"/>
            </a:endParaRPr>
          </a:p>
        </p:txBody>
      </p:sp>
      <p:sp>
        <p:nvSpPr>
          <p:cNvPr id="34826" name="Rectangle 11"/>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5490"/>
                                        </p:tgtEl>
                                        <p:attrNameLst>
                                          <p:attrName>style.visibility</p:attrName>
                                        </p:attrNameLst>
                                      </p:cBhvr>
                                      <p:to>
                                        <p:strVal val="visible"/>
                                      </p:to>
                                    </p:set>
                                    <p:animEffect transition="in" filter="dissolve">
                                      <p:cBhvr>
                                        <p:cTn id="7" dur="500"/>
                                        <p:tgtEl>
                                          <p:spTgt spid="57549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5491"/>
                                        </p:tgtEl>
                                        <p:attrNameLst>
                                          <p:attrName>style.visibility</p:attrName>
                                        </p:attrNameLst>
                                      </p:cBhvr>
                                      <p:to>
                                        <p:strVal val="visible"/>
                                      </p:to>
                                    </p:set>
                                    <p:animEffect transition="in" filter="dissolve">
                                      <p:cBhvr>
                                        <p:cTn id="12" dur="500"/>
                                        <p:tgtEl>
                                          <p:spTgt spid="575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autoUpdateAnimBg="0"/>
      <p:bldP spid="57549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62000" y="1187450"/>
            <a:ext cx="3587750" cy="946150"/>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2800" i="0" dirty="0">
                <a:solidFill>
                  <a:srgbClr val="333399"/>
                </a:solidFill>
                <a:latin typeface="+mn-lt"/>
                <a:ea typeface="华文楷体" panose="02010600040101010101" pitchFamily="2" charset="-122"/>
              </a:rPr>
              <a:t>  </a:t>
            </a:r>
            <a:r>
              <a:rPr lang="zh-CN" altLang="en-US" sz="2800" b="1" i="0" dirty="0">
                <a:solidFill>
                  <a:srgbClr val="333399"/>
                </a:solidFill>
                <a:latin typeface="+mn-lt"/>
                <a:ea typeface="华文楷体" panose="02010600040101010101" pitchFamily="2" charset="-122"/>
              </a:rPr>
              <a:t>文法</a:t>
            </a:r>
            <a:r>
              <a:rPr kumimoji="0" lang="en-US" altLang="zh-CN" sz="2800" dirty="0">
                <a:solidFill>
                  <a:srgbClr val="333399"/>
                </a:solidFill>
                <a:latin typeface="+mn-lt"/>
                <a:ea typeface="华文楷体" panose="02010600040101010101" pitchFamily="2" charset="-122"/>
                <a:sym typeface="Symbol" panose="05050102010706020507" pitchFamily="18" charset="2"/>
              </a:rPr>
              <a:t>G’ </a:t>
            </a:r>
            <a:r>
              <a:rPr kumimoji="0" lang="en-US" altLang="zh-CN" sz="2800" i="0" dirty="0">
                <a:solidFill>
                  <a:srgbClr val="333399"/>
                </a:solidFill>
                <a:latin typeface="+mn-lt"/>
                <a:ea typeface="华文楷体" panose="02010600040101010101" pitchFamily="2" charset="-122"/>
                <a:sym typeface="Symbol" panose="05050102010706020507" pitchFamily="18" charset="2"/>
              </a:rPr>
              <a:t>[</a:t>
            </a:r>
            <a:r>
              <a:rPr kumimoji="0" lang="en-US" altLang="zh-CN" sz="2800" dirty="0">
                <a:solidFill>
                  <a:srgbClr val="333399"/>
                </a:solidFill>
                <a:latin typeface="+mn-lt"/>
                <a:ea typeface="华文楷体" panose="02010600040101010101" pitchFamily="2" charset="-122"/>
                <a:sym typeface="Symbol" panose="05050102010706020507" pitchFamily="18" charset="2"/>
              </a:rPr>
              <a:t>S</a:t>
            </a:r>
            <a:r>
              <a:rPr kumimoji="0" lang="en-US" altLang="zh-CN" sz="2800" i="0" dirty="0">
                <a:solidFill>
                  <a:srgbClr val="333399"/>
                </a:solidFill>
                <a:latin typeface="+mn-lt"/>
                <a:ea typeface="华文楷体" panose="02010600040101010101" pitchFamily="2" charset="-122"/>
                <a:sym typeface="Symbol" panose="05050102010706020507" pitchFamily="18" charset="2"/>
              </a:rPr>
              <a:t>]</a:t>
            </a:r>
            <a:r>
              <a:rPr lang="en-US" altLang="zh-CN" sz="2800" i="0" dirty="0">
                <a:solidFill>
                  <a:srgbClr val="333399"/>
                </a:solidFill>
                <a:latin typeface="+mn-lt"/>
                <a:ea typeface="华文楷体" panose="02010600040101010101" pitchFamily="2" charset="-122"/>
              </a:rPr>
              <a:t> </a:t>
            </a:r>
            <a:r>
              <a:rPr lang="zh-CN" altLang="en-US" sz="2800" b="1" i="0" dirty="0">
                <a:solidFill>
                  <a:srgbClr val="333399"/>
                </a:solidFill>
                <a:latin typeface="+mn-lt"/>
                <a:ea typeface="华文楷体" panose="02010600040101010101" pitchFamily="2" charset="-122"/>
              </a:rPr>
              <a:t>的</a:t>
            </a:r>
            <a:r>
              <a:rPr lang="en-US" altLang="zh-CN" sz="2800" i="0" dirty="0">
                <a:solidFill>
                  <a:srgbClr val="333399"/>
                </a:solidFill>
                <a:latin typeface="+mn-lt"/>
                <a:ea typeface="华文楷体" panose="02010600040101010101" pitchFamily="2" charset="-122"/>
              </a:rPr>
              <a:t>LR</a:t>
            </a:r>
            <a:endParaRPr lang="en-US" altLang="zh-CN" sz="2800" i="0" dirty="0">
              <a:solidFill>
                <a:srgbClr val="333399"/>
              </a:solidFill>
              <a:latin typeface="+mn-lt"/>
              <a:ea typeface="华文楷体" panose="02010600040101010101" pitchFamily="2" charset="-122"/>
            </a:endParaRPr>
          </a:p>
          <a:p>
            <a:pPr algn="l"/>
            <a:r>
              <a:rPr lang="en-US" altLang="zh-CN" sz="2800" b="1" i="0" dirty="0">
                <a:solidFill>
                  <a:srgbClr val="333399"/>
                </a:solidFill>
                <a:latin typeface="+mn-lt"/>
                <a:ea typeface="华文楷体" panose="02010600040101010101" pitchFamily="2" charset="-122"/>
              </a:rPr>
              <a:t>     </a:t>
            </a:r>
            <a:r>
              <a:rPr lang="zh-CN" altLang="en-US" sz="2800" b="1" i="0" dirty="0">
                <a:solidFill>
                  <a:srgbClr val="333399"/>
                </a:solidFill>
                <a:latin typeface="+mn-lt"/>
                <a:ea typeface="华文楷体" panose="02010600040101010101" pitchFamily="2" charset="-122"/>
              </a:rPr>
              <a:t>分析表</a:t>
            </a:r>
            <a:endParaRPr lang="zh-CN" altLang="en-US" i="0" dirty="0">
              <a:solidFill>
                <a:srgbClr val="333399"/>
              </a:solidFill>
              <a:latin typeface="+mn-lt"/>
              <a:ea typeface="华文楷体" panose="02010600040101010101" pitchFamily="2" charset="-122"/>
            </a:endParaRPr>
          </a:p>
        </p:txBody>
      </p:sp>
      <p:sp>
        <p:nvSpPr>
          <p:cNvPr id="35843"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5844"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5845"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5846"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5847" name="Line 7"/>
          <p:cNvSpPr>
            <a:spLocks noChangeShapeType="1"/>
          </p:cNvSpPr>
          <p:nvPr/>
        </p:nvSpPr>
        <p:spPr bwMode="auto">
          <a:xfrm>
            <a:off x="2051050" y="2781300"/>
            <a:ext cx="6121400"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35848" name="Text Box 8"/>
          <p:cNvSpPr txBox="1">
            <a:spLocks noChangeArrowheads="1"/>
          </p:cNvSpPr>
          <p:nvPr/>
        </p:nvSpPr>
        <p:spPr bwMode="auto">
          <a:xfrm>
            <a:off x="1295400" y="2574925"/>
            <a:ext cx="720725" cy="396875"/>
          </a:xfrm>
          <a:prstGeom prst="rect">
            <a:avLst/>
          </a:prstGeom>
          <a:noFill/>
          <a:ln w="9525">
            <a:noFill/>
            <a:miter lim="800000"/>
          </a:ln>
        </p:spPr>
        <p:txBody>
          <a:bodyPr>
            <a:spAutoFit/>
          </a:bodyPr>
          <a:lstStyle/>
          <a:p>
            <a:pPr algn="l" eaLnBrk="0" hangingPunct="0">
              <a:spcBef>
                <a:spcPct val="50000"/>
              </a:spcBef>
              <a:buClrTx/>
              <a:buFontTx/>
              <a:buNone/>
            </a:pPr>
            <a:r>
              <a:rPr kumimoji="0" lang="zh-CN" altLang="en-US" sz="2000" b="1" i="0">
                <a:latin typeface="+mn-lt"/>
                <a:ea typeface="华文楷体" panose="02010600040101010101" pitchFamily="2" charset="-122"/>
              </a:rPr>
              <a:t>状态</a:t>
            </a:r>
            <a:endParaRPr kumimoji="0" lang="zh-CN" altLang="en-US" sz="2000" b="1" i="0">
              <a:latin typeface="+mn-lt"/>
              <a:ea typeface="华文楷体" panose="02010600040101010101" pitchFamily="2" charset="-122"/>
            </a:endParaRPr>
          </a:p>
        </p:txBody>
      </p:sp>
      <p:sp>
        <p:nvSpPr>
          <p:cNvPr id="35849" name="Text Box 9"/>
          <p:cNvSpPr txBox="1">
            <a:spLocks noChangeArrowheads="1"/>
          </p:cNvSpPr>
          <p:nvPr/>
        </p:nvSpPr>
        <p:spPr bwMode="auto">
          <a:xfrm>
            <a:off x="3751263" y="2384425"/>
            <a:ext cx="1181100" cy="396875"/>
          </a:xfrm>
          <a:prstGeom prst="rect">
            <a:avLst/>
          </a:prstGeom>
          <a:noFill/>
          <a:ln w="9525">
            <a:noFill/>
            <a:miter lim="800000"/>
          </a:ln>
        </p:spPr>
        <p:txBody>
          <a:bodyPr>
            <a:spAutoFit/>
          </a:bodyPr>
          <a:lstStyle/>
          <a:p>
            <a:pPr algn="l" eaLnBrk="0" hangingPunct="0">
              <a:spcBef>
                <a:spcPct val="50000"/>
              </a:spcBef>
              <a:buClrTx/>
              <a:buFontTx/>
              <a:buNone/>
            </a:pPr>
            <a:r>
              <a:rPr kumimoji="0" lang="en-US" altLang="zh-CN" sz="2000" i="0">
                <a:latin typeface="+mn-lt"/>
                <a:ea typeface="华文楷体" panose="02010600040101010101" pitchFamily="2" charset="-122"/>
              </a:rPr>
              <a:t>ACTION</a:t>
            </a:r>
            <a:endParaRPr kumimoji="0" lang="en-US" altLang="zh-CN" sz="2000" i="0">
              <a:latin typeface="+mn-lt"/>
              <a:ea typeface="华文楷体" panose="02010600040101010101" pitchFamily="2" charset="-122"/>
            </a:endParaRPr>
          </a:p>
        </p:txBody>
      </p:sp>
      <p:sp>
        <p:nvSpPr>
          <p:cNvPr id="35850" name="Text Box 10"/>
          <p:cNvSpPr txBox="1">
            <a:spLocks noChangeArrowheads="1"/>
          </p:cNvSpPr>
          <p:nvPr/>
        </p:nvSpPr>
        <p:spPr bwMode="auto">
          <a:xfrm>
            <a:off x="6948488" y="2384425"/>
            <a:ext cx="1114425" cy="396875"/>
          </a:xfrm>
          <a:prstGeom prst="rect">
            <a:avLst/>
          </a:prstGeom>
          <a:noFill/>
          <a:ln w="9525">
            <a:noFill/>
            <a:miter lim="800000"/>
          </a:ln>
        </p:spPr>
        <p:txBody>
          <a:bodyPr>
            <a:spAutoFit/>
          </a:bodyPr>
          <a:lstStyle/>
          <a:p>
            <a:pPr algn="l" eaLnBrk="0" hangingPunct="0">
              <a:spcBef>
                <a:spcPct val="50000"/>
              </a:spcBef>
              <a:buClrTx/>
              <a:buFontTx/>
              <a:buNone/>
            </a:pPr>
            <a:r>
              <a:rPr kumimoji="0" lang="en-US" altLang="zh-CN" sz="2000" i="0">
                <a:latin typeface="+mn-lt"/>
                <a:ea typeface="华文楷体" panose="02010600040101010101" pitchFamily="2" charset="-122"/>
              </a:rPr>
              <a:t>GOTO</a:t>
            </a:r>
            <a:endParaRPr kumimoji="0" lang="en-US" altLang="zh-CN" sz="2000" i="0">
              <a:latin typeface="+mn-lt"/>
              <a:ea typeface="华文楷体" panose="02010600040101010101" pitchFamily="2" charset="-122"/>
            </a:endParaRPr>
          </a:p>
        </p:txBody>
      </p:sp>
      <p:sp>
        <p:nvSpPr>
          <p:cNvPr id="35851" name="Line 11"/>
          <p:cNvSpPr>
            <a:spLocks noChangeShapeType="1"/>
          </p:cNvSpPr>
          <p:nvPr/>
        </p:nvSpPr>
        <p:spPr bwMode="auto">
          <a:xfrm>
            <a:off x="2051050" y="2420938"/>
            <a:ext cx="6350" cy="4132262"/>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35852" name="Line 12"/>
          <p:cNvSpPr>
            <a:spLocks noChangeShapeType="1"/>
          </p:cNvSpPr>
          <p:nvPr/>
        </p:nvSpPr>
        <p:spPr bwMode="auto">
          <a:xfrm>
            <a:off x="6372225" y="2420938"/>
            <a:ext cx="0" cy="4132262"/>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35853" name="Line 13"/>
          <p:cNvSpPr>
            <a:spLocks noChangeShapeType="1"/>
          </p:cNvSpPr>
          <p:nvPr/>
        </p:nvSpPr>
        <p:spPr bwMode="auto">
          <a:xfrm>
            <a:off x="1223963" y="3141663"/>
            <a:ext cx="6948487"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35854" name="Rectangle 15"/>
          <p:cNvSpPr>
            <a:spLocks noChangeArrowheads="1"/>
          </p:cNvSpPr>
          <p:nvPr/>
        </p:nvSpPr>
        <p:spPr bwMode="auto">
          <a:xfrm>
            <a:off x="2181225" y="2709863"/>
            <a:ext cx="356188" cy="461665"/>
          </a:xfrm>
          <a:prstGeom prst="rect">
            <a:avLst/>
          </a:prstGeom>
          <a:noFill/>
          <a:ln w="9525" algn="ctr">
            <a:noFill/>
            <a:miter lim="800000"/>
          </a:ln>
        </p:spPr>
        <p:txBody>
          <a:bodyPr wrap="none">
            <a:spAutoFit/>
          </a:bodyPr>
          <a:lstStyle/>
          <a:p>
            <a:pPr algn="l"/>
            <a:r>
              <a:rPr lang="en-US" altLang="zh-CN">
                <a:solidFill>
                  <a:srgbClr val="333399"/>
                </a:solidFill>
                <a:latin typeface="+mn-lt"/>
                <a:ea typeface="华文楷体" panose="02010600040101010101" pitchFamily="2" charset="-122"/>
                <a:sym typeface="Symbol" panose="05050102010706020507" pitchFamily="18" charset="2"/>
              </a:rPr>
              <a:t>d</a:t>
            </a:r>
            <a:endParaRPr lang="en-US" altLang="zh-CN">
              <a:solidFill>
                <a:srgbClr val="333399"/>
              </a:solidFill>
              <a:latin typeface="+mn-lt"/>
              <a:ea typeface="华文楷体" panose="02010600040101010101" pitchFamily="2" charset="-122"/>
              <a:sym typeface="Symbol" panose="05050102010706020507" pitchFamily="18" charset="2"/>
            </a:endParaRPr>
          </a:p>
        </p:txBody>
      </p:sp>
      <p:sp>
        <p:nvSpPr>
          <p:cNvPr id="35855" name="Rectangle 16"/>
          <p:cNvSpPr>
            <a:spLocks noChangeArrowheads="1"/>
          </p:cNvSpPr>
          <p:nvPr/>
        </p:nvSpPr>
        <p:spPr bwMode="auto">
          <a:xfrm>
            <a:off x="2892425" y="2705100"/>
            <a:ext cx="336550" cy="457200"/>
          </a:xfrm>
          <a:prstGeom prst="rect">
            <a:avLst/>
          </a:prstGeom>
          <a:noFill/>
          <a:ln w="9525" algn="ctr">
            <a:noFill/>
            <a:miter lim="800000"/>
          </a:ln>
        </p:spPr>
        <p:txBody>
          <a:bodyPr wrap="none">
            <a:spAutoFit/>
          </a:bodyPr>
          <a:lstStyle/>
          <a:p>
            <a:pPr algn="l"/>
            <a:r>
              <a:rPr lang="en-US" altLang="zh-CN" i="0">
                <a:solidFill>
                  <a:srgbClr val="333399"/>
                </a:solidFill>
                <a:latin typeface="+mn-lt"/>
                <a:ea typeface="华文楷体" panose="02010600040101010101" pitchFamily="2" charset="-122"/>
                <a:sym typeface="Symbol" panose="05050102010706020507" pitchFamily="18" charset="2"/>
              </a:rPr>
              <a:t></a:t>
            </a:r>
            <a:endParaRPr lang="en-US" altLang="zh-CN" i="0">
              <a:solidFill>
                <a:srgbClr val="333399"/>
              </a:solidFill>
              <a:latin typeface="+mn-lt"/>
              <a:ea typeface="华文楷体" panose="02010600040101010101" pitchFamily="2" charset="-122"/>
              <a:sym typeface="Symbol" panose="05050102010706020507" pitchFamily="18" charset="2"/>
            </a:endParaRPr>
          </a:p>
        </p:txBody>
      </p:sp>
      <p:sp>
        <p:nvSpPr>
          <p:cNvPr id="35856" name="Rectangle 17"/>
          <p:cNvSpPr>
            <a:spLocks noChangeArrowheads="1"/>
          </p:cNvSpPr>
          <p:nvPr/>
        </p:nvSpPr>
        <p:spPr bwMode="auto">
          <a:xfrm>
            <a:off x="3605213" y="2709863"/>
            <a:ext cx="364202" cy="461665"/>
          </a:xfrm>
          <a:prstGeom prst="rect">
            <a:avLst/>
          </a:prstGeom>
          <a:noFill/>
          <a:ln w="9525" algn="ctr">
            <a:noFill/>
            <a:miter lim="800000"/>
          </a:ln>
        </p:spPr>
        <p:txBody>
          <a:bodyPr wrap="none">
            <a:spAutoFit/>
          </a:bodyPr>
          <a:lstStyle/>
          <a:p>
            <a:pPr algn="l"/>
            <a:r>
              <a:rPr lang="en-US" altLang="zh-CN" i="0">
                <a:solidFill>
                  <a:srgbClr val="333399"/>
                </a:solidFill>
                <a:latin typeface="+mn-lt"/>
                <a:ea typeface="华文楷体" panose="02010600040101010101" pitchFamily="2" charset="-122"/>
                <a:sym typeface="Symbol" panose="05050102010706020507" pitchFamily="18" charset="2"/>
              </a:rPr>
              <a:t>+</a:t>
            </a:r>
            <a:endParaRPr lang="en-US" altLang="zh-CN" i="0">
              <a:solidFill>
                <a:srgbClr val="333399"/>
              </a:solidFill>
              <a:latin typeface="+mn-lt"/>
              <a:ea typeface="华文楷体" panose="02010600040101010101" pitchFamily="2" charset="-122"/>
              <a:sym typeface="Symbol" panose="05050102010706020507" pitchFamily="18" charset="2"/>
            </a:endParaRPr>
          </a:p>
        </p:txBody>
      </p:sp>
      <p:sp>
        <p:nvSpPr>
          <p:cNvPr id="35857" name="Rectangle 18"/>
          <p:cNvSpPr>
            <a:spLocks noChangeArrowheads="1"/>
          </p:cNvSpPr>
          <p:nvPr/>
        </p:nvSpPr>
        <p:spPr bwMode="auto">
          <a:xfrm>
            <a:off x="4443413" y="2709863"/>
            <a:ext cx="287258" cy="461665"/>
          </a:xfrm>
          <a:prstGeom prst="rect">
            <a:avLst/>
          </a:prstGeom>
          <a:noFill/>
          <a:ln w="9525" algn="ctr">
            <a:noFill/>
            <a:miter lim="800000"/>
          </a:ln>
        </p:spPr>
        <p:txBody>
          <a:bodyPr wrap="none">
            <a:spAutoFit/>
          </a:bodyPr>
          <a:lstStyle/>
          <a:p>
            <a:pPr algn="l"/>
            <a:r>
              <a:rPr lang="en-US" altLang="zh-CN" i="0">
                <a:solidFill>
                  <a:srgbClr val="333399"/>
                </a:solidFill>
                <a:latin typeface="+mn-lt"/>
                <a:ea typeface="华文楷体" panose="02010600040101010101" pitchFamily="2" charset="-122"/>
                <a:sym typeface="Symbol" panose="05050102010706020507" pitchFamily="18" charset="2"/>
              </a:rPr>
              <a:t>(</a:t>
            </a:r>
            <a:endParaRPr lang="en-US" altLang="zh-CN" i="0">
              <a:solidFill>
                <a:srgbClr val="333399"/>
              </a:solidFill>
              <a:latin typeface="+mn-lt"/>
              <a:ea typeface="华文楷体" panose="02010600040101010101" pitchFamily="2" charset="-122"/>
              <a:sym typeface="Symbol" panose="05050102010706020507" pitchFamily="18" charset="2"/>
            </a:endParaRPr>
          </a:p>
        </p:txBody>
      </p:sp>
      <p:sp>
        <p:nvSpPr>
          <p:cNvPr id="35858" name="Rectangle 19"/>
          <p:cNvSpPr>
            <a:spLocks noChangeArrowheads="1"/>
          </p:cNvSpPr>
          <p:nvPr/>
        </p:nvSpPr>
        <p:spPr bwMode="auto">
          <a:xfrm>
            <a:off x="5214938" y="2709863"/>
            <a:ext cx="287258" cy="461665"/>
          </a:xfrm>
          <a:prstGeom prst="rect">
            <a:avLst/>
          </a:prstGeom>
          <a:noFill/>
          <a:ln w="9525" algn="ctr">
            <a:noFill/>
            <a:miter lim="800000"/>
          </a:ln>
        </p:spPr>
        <p:txBody>
          <a:bodyPr wrap="none">
            <a:spAutoFit/>
          </a:bodyPr>
          <a:lstStyle/>
          <a:p>
            <a:pPr algn="l"/>
            <a:r>
              <a:rPr lang="en-US" altLang="zh-CN" i="0">
                <a:solidFill>
                  <a:srgbClr val="333399"/>
                </a:solidFill>
                <a:latin typeface="+mn-lt"/>
                <a:ea typeface="华文楷体" panose="02010600040101010101" pitchFamily="2" charset="-122"/>
                <a:sym typeface="Symbol" panose="05050102010706020507" pitchFamily="18" charset="2"/>
              </a:rPr>
              <a:t>)</a:t>
            </a:r>
            <a:endParaRPr lang="en-US" altLang="zh-CN" i="0">
              <a:solidFill>
                <a:srgbClr val="333399"/>
              </a:solidFill>
              <a:latin typeface="+mn-lt"/>
              <a:ea typeface="华文楷体" panose="02010600040101010101" pitchFamily="2" charset="-122"/>
              <a:sym typeface="Symbol" panose="05050102010706020507" pitchFamily="18" charset="2"/>
            </a:endParaRPr>
          </a:p>
        </p:txBody>
      </p:sp>
      <p:sp>
        <p:nvSpPr>
          <p:cNvPr id="35859" name="Rectangle 20"/>
          <p:cNvSpPr>
            <a:spLocks noChangeArrowheads="1"/>
          </p:cNvSpPr>
          <p:nvPr/>
        </p:nvSpPr>
        <p:spPr bwMode="auto">
          <a:xfrm>
            <a:off x="5867400" y="2709863"/>
            <a:ext cx="356188" cy="461665"/>
          </a:xfrm>
          <a:prstGeom prst="rect">
            <a:avLst/>
          </a:prstGeom>
          <a:noFill/>
          <a:ln w="9525" algn="ctr">
            <a:noFill/>
            <a:miter lim="800000"/>
          </a:ln>
        </p:spPr>
        <p:txBody>
          <a:bodyPr wrap="none">
            <a:spAutoFit/>
          </a:bodyPr>
          <a:lstStyle/>
          <a:p>
            <a:pPr algn="l"/>
            <a:r>
              <a:rPr lang="en-US" altLang="zh-CN" i="0">
                <a:solidFill>
                  <a:srgbClr val="333399"/>
                </a:solidFill>
                <a:latin typeface="+mn-lt"/>
                <a:ea typeface="华文楷体" panose="02010600040101010101" pitchFamily="2" charset="-122"/>
                <a:sym typeface="Symbol" panose="05050102010706020507" pitchFamily="18" charset="2"/>
              </a:rPr>
              <a:t>#</a:t>
            </a:r>
            <a:endParaRPr lang="en-US" altLang="zh-CN" i="0">
              <a:solidFill>
                <a:srgbClr val="333399"/>
              </a:solidFill>
              <a:latin typeface="+mn-lt"/>
              <a:ea typeface="华文楷体" panose="02010600040101010101" pitchFamily="2" charset="-122"/>
              <a:sym typeface="Symbol" panose="05050102010706020507" pitchFamily="18" charset="2"/>
            </a:endParaRPr>
          </a:p>
        </p:txBody>
      </p:sp>
      <p:sp>
        <p:nvSpPr>
          <p:cNvPr id="35860" name="Rectangle 21"/>
          <p:cNvSpPr>
            <a:spLocks noChangeArrowheads="1"/>
          </p:cNvSpPr>
          <p:nvPr/>
        </p:nvSpPr>
        <p:spPr bwMode="auto">
          <a:xfrm>
            <a:off x="6516688" y="2709863"/>
            <a:ext cx="387350" cy="457200"/>
          </a:xfrm>
          <a:prstGeom prst="rect">
            <a:avLst/>
          </a:prstGeom>
          <a:noFill/>
          <a:ln w="9525" algn="ctr">
            <a:noFill/>
            <a:miter lim="800000"/>
          </a:ln>
        </p:spPr>
        <p:txBody>
          <a:bodyPr wrap="none">
            <a:spAutoFit/>
          </a:bodyPr>
          <a:lstStyle/>
          <a:p>
            <a:pPr algn="l"/>
            <a:r>
              <a:rPr lang="en-US" altLang="zh-CN">
                <a:solidFill>
                  <a:srgbClr val="333399"/>
                </a:solidFill>
                <a:latin typeface="+mn-lt"/>
                <a:ea typeface="华文楷体" panose="02010600040101010101" pitchFamily="2" charset="-122"/>
                <a:sym typeface="Symbol" panose="05050102010706020507" pitchFamily="18" charset="2"/>
              </a:rPr>
              <a:t>E</a:t>
            </a:r>
            <a:endParaRPr lang="en-US" altLang="zh-CN">
              <a:solidFill>
                <a:srgbClr val="333399"/>
              </a:solidFill>
              <a:latin typeface="+mn-lt"/>
              <a:ea typeface="华文楷体" panose="02010600040101010101" pitchFamily="2" charset="-122"/>
              <a:sym typeface="Symbol" panose="05050102010706020507" pitchFamily="18" charset="2"/>
            </a:endParaRPr>
          </a:p>
        </p:txBody>
      </p:sp>
      <p:sp>
        <p:nvSpPr>
          <p:cNvPr id="35861" name="Rectangle 22"/>
          <p:cNvSpPr>
            <a:spLocks noChangeArrowheads="1"/>
          </p:cNvSpPr>
          <p:nvPr/>
        </p:nvSpPr>
        <p:spPr bwMode="auto">
          <a:xfrm>
            <a:off x="7115175" y="2709863"/>
            <a:ext cx="373820" cy="461665"/>
          </a:xfrm>
          <a:prstGeom prst="rect">
            <a:avLst/>
          </a:prstGeom>
          <a:noFill/>
          <a:ln w="9525" algn="ctr">
            <a:noFill/>
            <a:miter lim="800000"/>
          </a:ln>
        </p:spPr>
        <p:txBody>
          <a:bodyPr wrap="none">
            <a:spAutoFit/>
          </a:bodyPr>
          <a:lstStyle/>
          <a:p>
            <a:pPr algn="l"/>
            <a:r>
              <a:rPr lang="en-US" altLang="zh-CN">
                <a:solidFill>
                  <a:srgbClr val="333399"/>
                </a:solidFill>
                <a:latin typeface="+mn-lt"/>
                <a:ea typeface="华文楷体" panose="02010600040101010101" pitchFamily="2" charset="-122"/>
                <a:sym typeface="Symbol" panose="05050102010706020507" pitchFamily="18" charset="2"/>
              </a:rPr>
              <a:t>T</a:t>
            </a:r>
            <a:endParaRPr lang="en-US" altLang="zh-CN">
              <a:solidFill>
                <a:srgbClr val="333399"/>
              </a:solidFill>
              <a:latin typeface="+mn-lt"/>
              <a:ea typeface="华文楷体" panose="02010600040101010101" pitchFamily="2" charset="-122"/>
              <a:sym typeface="Symbol" panose="05050102010706020507" pitchFamily="18" charset="2"/>
            </a:endParaRPr>
          </a:p>
        </p:txBody>
      </p:sp>
      <p:sp>
        <p:nvSpPr>
          <p:cNvPr id="35862" name="Rectangle 23"/>
          <p:cNvSpPr>
            <a:spLocks noChangeArrowheads="1"/>
          </p:cNvSpPr>
          <p:nvPr/>
        </p:nvSpPr>
        <p:spPr bwMode="auto">
          <a:xfrm>
            <a:off x="7715250" y="2709863"/>
            <a:ext cx="369888" cy="457200"/>
          </a:xfrm>
          <a:prstGeom prst="rect">
            <a:avLst/>
          </a:prstGeom>
          <a:noFill/>
          <a:ln w="9525" algn="ctr">
            <a:noFill/>
            <a:miter lim="800000"/>
          </a:ln>
        </p:spPr>
        <p:txBody>
          <a:bodyPr wrap="none">
            <a:spAutoFit/>
          </a:bodyPr>
          <a:lstStyle/>
          <a:p>
            <a:pPr algn="l"/>
            <a:r>
              <a:rPr lang="en-US" altLang="zh-CN">
                <a:solidFill>
                  <a:srgbClr val="333399"/>
                </a:solidFill>
                <a:latin typeface="+mn-lt"/>
                <a:ea typeface="华文楷体" panose="02010600040101010101" pitchFamily="2" charset="-122"/>
                <a:sym typeface="Symbol" panose="05050102010706020507" pitchFamily="18" charset="2"/>
              </a:rPr>
              <a:t>F</a:t>
            </a:r>
            <a:endParaRPr lang="en-US" altLang="zh-CN">
              <a:solidFill>
                <a:srgbClr val="333399"/>
              </a:solidFill>
              <a:latin typeface="+mn-lt"/>
              <a:ea typeface="华文楷体" panose="02010600040101010101" pitchFamily="2" charset="-122"/>
              <a:sym typeface="Symbol" panose="05050102010706020507" pitchFamily="18" charset="2"/>
            </a:endParaRPr>
          </a:p>
        </p:txBody>
      </p:sp>
      <p:sp>
        <p:nvSpPr>
          <p:cNvPr id="35863" name="Rectangle 24"/>
          <p:cNvSpPr>
            <a:spLocks noChangeArrowheads="1"/>
          </p:cNvSpPr>
          <p:nvPr/>
        </p:nvSpPr>
        <p:spPr bwMode="auto">
          <a:xfrm>
            <a:off x="1438275" y="3070225"/>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0</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64" name="Rectangle 25"/>
          <p:cNvSpPr>
            <a:spLocks noChangeArrowheads="1"/>
          </p:cNvSpPr>
          <p:nvPr/>
        </p:nvSpPr>
        <p:spPr bwMode="auto">
          <a:xfrm>
            <a:off x="1438275" y="3324225"/>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1</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65" name="Rectangle 26"/>
          <p:cNvSpPr>
            <a:spLocks noChangeArrowheads="1"/>
          </p:cNvSpPr>
          <p:nvPr/>
        </p:nvSpPr>
        <p:spPr bwMode="auto">
          <a:xfrm>
            <a:off x="1438275" y="3611563"/>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2</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66" name="Rectangle 27"/>
          <p:cNvSpPr>
            <a:spLocks noChangeArrowheads="1"/>
          </p:cNvSpPr>
          <p:nvPr/>
        </p:nvSpPr>
        <p:spPr bwMode="auto">
          <a:xfrm>
            <a:off x="1438275" y="3900488"/>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3</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67" name="Rectangle 28"/>
          <p:cNvSpPr>
            <a:spLocks noChangeArrowheads="1"/>
          </p:cNvSpPr>
          <p:nvPr/>
        </p:nvSpPr>
        <p:spPr bwMode="auto">
          <a:xfrm>
            <a:off x="1438275" y="4187825"/>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4</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68" name="Rectangle 30"/>
          <p:cNvSpPr>
            <a:spLocks noChangeArrowheads="1"/>
          </p:cNvSpPr>
          <p:nvPr/>
        </p:nvSpPr>
        <p:spPr bwMode="auto">
          <a:xfrm>
            <a:off x="1438275" y="4498975"/>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5</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69" name="Rectangle 31"/>
          <p:cNvSpPr>
            <a:spLocks noChangeArrowheads="1"/>
          </p:cNvSpPr>
          <p:nvPr/>
        </p:nvSpPr>
        <p:spPr bwMode="auto">
          <a:xfrm>
            <a:off x="1438275" y="4749800"/>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6</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70" name="Rectangle 32"/>
          <p:cNvSpPr>
            <a:spLocks noChangeArrowheads="1"/>
          </p:cNvSpPr>
          <p:nvPr/>
        </p:nvSpPr>
        <p:spPr bwMode="auto">
          <a:xfrm>
            <a:off x="1438275" y="5002213"/>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7</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71" name="Rectangle 33"/>
          <p:cNvSpPr>
            <a:spLocks noChangeArrowheads="1"/>
          </p:cNvSpPr>
          <p:nvPr/>
        </p:nvSpPr>
        <p:spPr bwMode="auto">
          <a:xfrm>
            <a:off x="1438275" y="5254625"/>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8</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72" name="Rectangle 34"/>
          <p:cNvSpPr>
            <a:spLocks noChangeArrowheads="1"/>
          </p:cNvSpPr>
          <p:nvPr/>
        </p:nvSpPr>
        <p:spPr bwMode="auto">
          <a:xfrm>
            <a:off x="1447800" y="5546725"/>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9</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73" name="Rectangle 35"/>
          <p:cNvSpPr>
            <a:spLocks noChangeArrowheads="1"/>
          </p:cNvSpPr>
          <p:nvPr/>
        </p:nvSpPr>
        <p:spPr bwMode="auto">
          <a:xfrm>
            <a:off x="1368425" y="5851525"/>
            <a:ext cx="470000"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10</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74" name="Rectangle 36"/>
          <p:cNvSpPr>
            <a:spLocks noChangeArrowheads="1"/>
          </p:cNvSpPr>
          <p:nvPr/>
        </p:nvSpPr>
        <p:spPr bwMode="auto">
          <a:xfrm>
            <a:off x="1368425" y="6156325"/>
            <a:ext cx="450957"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11</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75" name="Rectangle 37"/>
          <p:cNvSpPr>
            <a:spLocks noChangeArrowheads="1"/>
          </p:cNvSpPr>
          <p:nvPr/>
        </p:nvSpPr>
        <p:spPr bwMode="auto">
          <a:xfrm>
            <a:off x="6551613" y="3068638"/>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1</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76" name="Rectangle 38"/>
          <p:cNvSpPr>
            <a:spLocks noChangeArrowheads="1"/>
          </p:cNvSpPr>
          <p:nvPr/>
        </p:nvSpPr>
        <p:spPr bwMode="auto">
          <a:xfrm>
            <a:off x="7164388" y="3068638"/>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2</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77" name="Rectangle 39"/>
          <p:cNvSpPr>
            <a:spLocks noChangeArrowheads="1"/>
          </p:cNvSpPr>
          <p:nvPr/>
        </p:nvSpPr>
        <p:spPr bwMode="auto">
          <a:xfrm>
            <a:off x="7740650" y="3068638"/>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3</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78" name="Rectangle 40"/>
          <p:cNvSpPr>
            <a:spLocks noChangeArrowheads="1"/>
          </p:cNvSpPr>
          <p:nvPr/>
        </p:nvSpPr>
        <p:spPr bwMode="auto">
          <a:xfrm>
            <a:off x="5792788" y="3284538"/>
            <a:ext cx="58381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acc</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79" name="Rectangle 41"/>
          <p:cNvSpPr>
            <a:spLocks noChangeArrowheads="1"/>
          </p:cNvSpPr>
          <p:nvPr/>
        </p:nvSpPr>
        <p:spPr bwMode="auto">
          <a:xfrm>
            <a:off x="3581400" y="3321050"/>
            <a:ext cx="45557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s6</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80" name="Rectangle 42"/>
          <p:cNvSpPr>
            <a:spLocks noChangeArrowheads="1"/>
          </p:cNvSpPr>
          <p:nvPr/>
        </p:nvSpPr>
        <p:spPr bwMode="auto">
          <a:xfrm>
            <a:off x="2820988" y="3608388"/>
            <a:ext cx="45557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s7</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81" name="Rectangle 43"/>
          <p:cNvSpPr>
            <a:spLocks noChangeArrowheads="1"/>
          </p:cNvSpPr>
          <p:nvPr/>
        </p:nvSpPr>
        <p:spPr bwMode="auto">
          <a:xfrm>
            <a:off x="3603625" y="3608388"/>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r2</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82" name="Rectangle 44"/>
          <p:cNvSpPr>
            <a:spLocks noChangeArrowheads="1"/>
          </p:cNvSpPr>
          <p:nvPr/>
        </p:nvSpPr>
        <p:spPr bwMode="auto">
          <a:xfrm>
            <a:off x="5119688" y="3608388"/>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r2</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83" name="Rectangle 45"/>
          <p:cNvSpPr>
            <a:spLocks noChangeArrowheads="1"/>
          </p:cNvSpPr>
          <p:nvPr/>
        </p:nvSpPr>
        <p:spPr bwMode="auto">
          <a:xfrm>
            <a:off x="5867400" y="3608388"/>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r2</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84" name="Rectangle 46"/>
          <p:cNvSpPr>
            <a:spLocks noChangeArrowheads="1"/>
          </p:cNvSpPr>
          <p:nvPr/>
        </p:nvSpPr>
        <p:spPr bwMode="auto">
          <a:xfrm>
            <a:off x="3603625" y="389731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r4</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85" name="Rectangle 47"/>
          <p:cNvSpPr>
            <a:spLocks noChangeArrowheads="1"/>
          </p:cNvSpPr>
          <p:nvPr/>
        </p:nvSpPr>
        <p:spPr bwMode="auto">
          <a:xfrm>
            <a:off x="5119688" y="389731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r4</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86" name="Rectangle 48"/>
          <p:cNvSpPr>
            <a:spLocks noChangeArrowheads="1"/>
          </p:cNvSpPr>
          <p:nvPr/>
        </p:nvSpPr>
        <p:spPr bwMode="auto">
          <a:xfrm>
            <a:off x="5867400" y="389731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r4</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87" name="Rectangle 49"/>
          <p:cNvSpPr>
            <a:spLocks noChangeArrowheads="1"/>
          </p:cNvSpPr>
          <p:nvPr/>
        </p:nvSpPr>
        <p:spPr bwMode="auto">
          <a:xfrm>
            <a:off x="4348163" y="3068638"/>
            <a:ext cx="45557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s4</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88" name="Rectangle 51"/>
          <p:cNvSpPr>
            <a:spLocks noChangeArrowheads="1"/>
          </p:cNvSpPr>
          <p:nvPr/>
        </p:nvSpPr>
        <p:spPr bwMode="auto">
          <a:xfrm>
            <a:off x="2138363" y="3068638"/>
            <a:ext cx="45557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s5</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89" name="Rectangle 53"/>
          <p:cNvSpPr>
            <a:spLocks noChangeArrowheads="1"/>
          </p:cNvSpPr>
          <p:nvPr/>
        </p:nvSpPr>
        <p:spPr bwMode="auto">
          <a:xfrm>
            <a:off x="2138363" y="4184650"/>
            <a:ext cx="45557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s5</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90" name="Rectangle 54"/>
          <p:cNvSpPr>
            <a:spLocks noChangeArrowheads="1"/>
          </p:cNvSpPr>
          <p:nvPr/>
        </p:nvSpPr>
        <p:spPr bwMode="auto">
          <a:xfrm>
            <a:off x="4327525" y="4184650"/>
            <a:ext cx="45557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s4</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91" name="Rectangle 55"/>
          <p:cNvSpPr>
            <a:spLocks noChangeArrowheads="1"/>
          </p:cNvSpPr>
          <p:nvPr/>
        </p:nvSpPr>
        <p:spPr bwMode="auto">
          <a:xfrm>
            <a:off x="6551613" y="4221163"/>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8</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92" name="Rectangle 56"/>
          <p:cNvSpPr>
            <a:spLocks noChangeArrowheads="1"/>
          </p:cNvSpPr>
          <p:nvPr/>
        </p:nvSpPr>
        <p:spPr bwMode="auto">
          <a:xfrm>
            <a:off x="7164388" y="4221163"/>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2</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93" name="Rectangle 57"/>
          <p:cNvSpPr>
            <a:spLocks noChangeArrowheads="1"/>
          </p:cNvSpPr>
          <p:nvPr/>
        </p:nvSpPr>
        <p:spPr bwMode="auto">
          <a:xfrm>
            <a:off x="7740650" y="4221163"/>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3</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94" name="Rectangle 58"/>
          <p:cNvSpPr>
            <a:spLocks noChangeArrowheads="1"/>
          </p:cNvSpPr>
          <p:nvPr/>
        </p:nvSpPr>
        <p:spPr bwMode="auto">
          <a:xfrm>
            <a:off x="2843213" y="389731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r4</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95" name="Rectangle 63"/>
          <p:cNvSpPr>
            <a:spLocks noChangeArrowheads="1"/>
          </p:cNvSpPr>
          <p:nvPr/>
        </p:nvSpPr>
        <p:spPr bwMode="auto">
          <a:xfrm>
            <a:off x="3627438" y="4495800"/>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r6</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96" name="Rectangle 64"/>
          <p:cNvSpPr>
            <a:spLocks noChangeArrowheads="1"/>
          </p:cNvSpPr>
          <p:nvPr/>
        </p:nvSpPr>
        <p:spPr bwMode="auto">
          <a:xfrm>
            <a:off x="5143500" y="4495800"/>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r6</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97" name="Rectangle 65"/>
          <p:cNvSpPr>
            <a:spLocks noChangeArrowheads="1"/>
          </p:cNvSpPr>
          <p:nvPr/>
        </p:nvSpPr>
        <p:spPr bwMode="auto">
          <a:xfrm>
            <a:off x="5891213" y="4495800"/>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r6</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98" name="Rectangle 66"/>
          <p:cNvSpPr>
            <a:spLocks noChangeArrowheads="1"/>
          </p:cNvSpPr>
          <p:nvPr/>
        </p:nvSpPr>
        <p:spPr bwMode="auto">
          <a:xfrm>
            <a:off x="2867025" y="4495800"/>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r6</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899" name="Rectangle 68"/>
          <p:cNvSpPr>
            <a:spLocks noChangeArrowheads="1"/>
          </p:cNvSpPr>
          <p:nvPr/>
        </p:nvSpPr>
        <p:spPr bwMode="auto">
          <a:xfrm>
            <a:off x="2138363" y="4748213"/>
            <a:ext cx="45557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s5</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00" name="Rectangle 69"/>
          <p:cNvSpPr>
            <a:spLocks noChangeArrowheads="1"/>
          </p:cNvSpPr>
          <p:nvPr/>
        </p:nvSpPr>
        <p:spPr bwMode="auto">
          <a:xfrm>
            <a:off x="4327525" y="4748213"/>
            <a:ext cx="45557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s4</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01" name="Rectangle 70"/>
          <p:cNvSpPr>
            <a:spLocks noChangeArrowheads="1"/>
          </p:cNvSpPr>
          <p:nvPr/>
        </p:nvSpPr>
        <p:spPr bwMode="auto">
          <a:xfrm>
            <a:off x="7142163" y="4748213"/>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9</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02" name="Rectangle 71"/>
          <p:cNvSpPr>
            <a:spLocks noChangeArrowheads="1"/>
          </p:cNvSpPr>
          <p:nvPr/>
        </p:nvSpPr>
        <p:spPr bwMode="auto">
          <a:xfrm>
            <a:off x="7740650" y="4748213"/>
            <a:ext cx="32733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3</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03" name="Rectangle 73"/>
          <p:cNvSpPr>
            <a:spLocks noChangeArrowheads="1"/>
          </p:cNvSpPr>
          <p:nvPr/>
        </p:nvSpPr>
        <p:spPr bwMode="auto">
          <a:xfrm>
            <a:off x="2138363" y="5037138"/>
            <a:ext cx="45557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s5</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04" name="Rectangle 74"/>
          <p:cNvSpPr>
            <a:spLocks noChangeArrowheads="1"/>
          </p:cNvSpPr>
          <p:nvPr/>
        </p:nvSpPr>
        <p:spPr bwMode="auto">
          <a:xfrm>
            <a:off x="4327525" y="5037138"/>
            <a:ext cx="45557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s4</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05" name="Rectangle 75"/>
          <p:cNvSpPr>
            <a:spLocks noChangeArrowheads="1"/>
          </p:cNvSpPr>
          <p:nvPr/>
        </p:nvSpPr>
        <p:spPr bwMode="auto">
          <a:xfrm>
            <a:off x="7634288" y="5037138"/>
            <a:ext cx="470000"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10</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06" name="Rectangle 76"/>
          <p:cNvSpPr>
            <a:spLocks noChangeArrowheads="1"/>
          </p:cNvSpPr>
          <p:nvPr/>
        </p:nvSpPr>
        <p:spPr bwMode="auto">
          <a:xfrm>
            <a:off x="5029200" y="5253038"/>
            <a:ext cx="579198"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s11</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07" name="Rectangle 77"/>
          <p:cNvSpPr>
            <a:spLocks noChangeArrowheads="1"/>
          </p:cNvSpPr>
          <p:nvPr/>
        </p:nvSpPr>
        <p:spPr bwMode="auto">
          <a:xfrm>
            <a:off x="2820988" y="5503863"/>
            <a:ext cx="45557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s7</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08" name="Rectangle 78"/>
          <p:cNvSpPr>
            <a:spLocks noChangeArrowheads="1"/>
          </p:cNvSpPr>
          <p:nvPr/>
        </p:nvSpPr>
        <p:spPr bwMode="auto">
          <a:xfrm>
            <a:off x="3603625" y="550386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r1</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09" name="Rectangle 79"/>
          <p:cNvSpPr>
            <a:spLocks noChangeArrowheads="1"/>
          </p:cNvSpPr>
          <p:nvPr/>
        </p:nvSpPr>
        <p:spPr bwMode="auto">
          <a:xfrm>
            <a:off x="5119688" y="550386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r1</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10" name="Rectangle 80"/>
          <p:cNvSpPr>
            <a:spLocks noChangeArrowheads="1"/>
          </p:cNvSpPr>
          <p:nvPr/>
        </p:nvSpPr>
        <p:spPr bwMode="auto">
          <a:xfrm>
            <a:off x="5867400" y="550386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r1</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11" name="Rectangle 81"/>
          <p:cNvSpPr>
            <a:spLocks noChangeArrowheads="1"/>
          </p:cNvSpPr>
          <p:nvPr/>
        </p:nvSpPr>
        <p:spPr bwMode="auto">
          <a:xfrm>
            <a:off x="3603625" y="582771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r3</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12" name="Rectangle 82"/>
          <p:cNvSpPr>
            <a:spLocks noChangeArrowheads="1"/>
          </p:cNvSpPr>
          <p:nvPr/>
        </p:nvSpPr>
        <p:spPr bwMode="auto">
          <a:xfrm>
            <a:off x="5119688" y="582771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r3</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13" name="Rectangle 83"/>
          <p:cNvSpPr>
            <a:spLocks noChangeArrowheads="1"/>
          </p:cNvSpPr>
          <p:nvPr/>
        </p:nvSpPr>
        <p:spPr bwMode="auto">
          <a:xfrm>
            <a:off x="5867400" y="582771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r3</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14" name="Rectangle 84"/>
          <p:cNvSpPr>
            <a:spLocks noChangeArrowheads="1"/>
          </p:cNvSpPr>
          <p:nvPr/>
        </p:nvSpPr>
        <p:spPr bwMode="auto">
          <a:xfrm>
            <a:off x="2843213" y="582771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r3</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15" name="Rectangle 85"/>
          <p:cNvSpPr>
            <a:spLocks noChangeArrowheads="1"/>
          </p:cNvSpPr>
          <p:nvPr/>
        </p:nvSpPr>
        <p:spPr bwMode="auto">
          <a:xfrm>
            <a:off x="3581400" y="615156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r5</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16" name="Rectangle 86"/>
          <p:cNvSpPr>
            <a:spLocks noChangeArrowheads="1"/>
          </p:cNvSpPr>
          <p:nvPr/>
        </p:nvSpPr>
        <p:spPr bwMode="auto">
          <a:xfrm>
            <a:off x="5097463" y="615156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r5</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17" name="Rectangle 87"/>
          <p:cNvSpPr>
            <a:spLocks noChangeArrowheads="1"/>
          </p:cNvSpPr>
          <p:nvPr/>
        </p:nvSpPr>
        <p:spPr bwMode="auto">
          <a:xfrm>
            <a:off x="5845175" y="615156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r5</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18" name="Rectangle 88"/>
          <p:cNvSpPr>
            <a:spLocks noChangeArrowheads="1"/>
          </p:cNvSpPr>
          <p:nvPr/>
        </p:nvSpPr>
        <p:spPr bwMode="auto">
          <a:xfrm>
            <a:off x="2820988" y="6151563"/>
            <a:ext cx="412292"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r5</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19" name="Rectangle 89"/>
          <p:cNvSpPr>
            <a:spLocks noChangeArrowheads="1"/>
          </p:cNvSpPr>
          <p:nvPr/>
        </p:nvSpPr>
        <p:spPr bwMode="auto">
          <a:xfrm>
            <a:off x="3581400" y="5251450"/>
            <a:ext cx="455574" cy="400110"/>
          </a:xfrm>
          <a:prstGeom prst="rect">
            <a:avLst/>
          </a:prstGeom>
          <a:noFill/>
          <a:ln w="9525" algn="ctr">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s6</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20" name="Text Box 90"/>
          <p:cNvSpPr txBox="1">
            <a:spLocks noChangeArrowheads="1"/>
          </p:cNvSpPr>
          <p:nvPr/>
        </p:nvSpPr>
        <p:spPr bwMode="auto">
          <a:xfrm>
            <a:off x="4283075" y="1196975"/>
            <a:ext cx="4752975" cy="1066800"/>
          </a:xfrm>
          <a:prstGeom prst="rect">
            <a:avLst/>
          </a:prstGeom>
          <a:noFill/>
          <a:ln w="9525">
            <a:noFill/>
            <a:miter lim="800000"/>
          </a:ln>
        </p:spPr>
        <p:txBody>
          <a:bodyPr>
            <a:spAutoFit/>
          </a:bodyPr>
          <a:lstStyle/>
          <a:p>
            <a:pPr algn="l">
              <a:buClrTx/>
            </a:pP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0</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E</a:t>
            </a:r>
            <a:r>
              <a:rPr lang="en-US" altLang="zh-CN" sz="2000" i="0">
                <a:solidFill>
                  <a:srgbClr val="333399"/>
                </a:solidFill>
                <a:latin typeface="+mn-lt"/>
                <a:ea typeface="华文楷体" panose="02010600040101010101" pitchFamily="2" charset="-122"/>
                <a:sym typeface="Symbol" panose="05050102010706020507" pitchFamily="18" charset="2"/>
              </a:rPr>
              <a:t> </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1</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E</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E+T</a:t>
            </a:r>
            <a:r>
              <a:rPr lang="en-US" altLang="zh-CN" i="0">
                <a:solidFill>
                  <a:srgbClr val="333399"/>
                </a:solidFill>
                <a:latin typeface="+mn-lt"/>
                <a:ea typeface="华文楷体" panose="02010600040101010101" pitchFamily="2" charset="-122"/>
                <a:sym typeface="Symbol" panose="05050102010706020507" pitchFamily="18" charset="2"/>
              </a:rPr>
              <a:t> </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2</a:t>
            </a:r>
            <a:r>
              <a:rPr lang="zh-CN" altLang="en-US"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E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3</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T</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4</a:t>
            </a:r>
            <a:r>
              <a:rPr lang="zh-CN" altLang="en-US"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F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5</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(E) </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6</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d</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5921" name="Rectangle 92"/>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57200" y="1066800"/>
            <a:ext cx="4191000" cy="946150"/>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2800" b="1" i="0">
                <a:latin typeface="+mn-lt"/>
                <a:ea typeface="华文楷体" panose="02010600040101010101" pitchFamily="2" charset="-122"/>
              </a:rPr>
              <a:t>  </a:t>
            </a:r>
            <a:r>
              <a:rPr lang="en-US" altLang="zh-CN" sz="2800" i="0">
                <a:solidFill>
                  <a:srgbClr val="333399"/>
                </a:solidFill>
                <a:latin typeface="+mn-lt"/>
                <a:ea typeface="华文楷体" panose="02010600040101010101" pitchFamily="2" charset="-122"/>
              </a:rPr>
              <a:t>LR</a:t>
            </a:r>
            <a:r>
              <a:rPr lang="zh-CN" altLang="en-US" sz="2800" b="1" i="0">
                <a:solidFill>
                  <a:srgbClr val="333399"/>
                </a:solidFill>
                <a:latin typeface="+mn-lt"/>
                <a:ea typeface="华文楷体" panose="02010600040101010101" pitchFamily="2" charset="-122"/>
              </a:rPr>
              <a:t>分析过程伴随常量</a:t>
            </a:r>
            <a:endParaRPr lang="zh-CN" altLang="en-US" sz="2800" b="1" i="0">
              <a:solidFill>
                <a:srgbClr val="333399"/>
              </a:solidFill>
              <a:latin typeface="+mn-lt"/>
              <a:ea typeface="华文楷体" panose="02010600040101010101" pitchFamily="2" charset="-122"/>
            </a:endParaRPr>
          </a:p>
          <a:p>
            <a:pPr algn="l"/>
            <a:r>
              <a:rPr lang="zh-CN" altLang="en-US" sz="2800" b="1" i="0">
                <a:solidFill>
                  <a:srgbClr val="333399"/>
                </a:solidFill>
                <a:latin typeface="+mn-lt"/>
                <a:ea typeface="华文楷体" panose="02010600040101010101" pitchFamily="2" charset="-122"/>
              </a:rPr>
              <a:t>     表达式</a:t>
            </a:r>
            <a:r>
              <a:rPr lang="en-US" altLang="zh-CN" b="1" i="0">
                <a:latin typeface="+mn-lt"/>
                <a:ea typeface="华文楷体" panose="02010600040101010101" pitchFamily="2" charset="-122"/>
              </a:rPr>
              <a:t>2 + 3 </a:t>
            </a:r>
            <a:r>
              <a:rPr lang="en-US" altLang="zh-CN" b="1" i="0">
                <a:latin typeface="+mn-lt"/>
                <a:ea typeface="华文楷体" panose="02010600040101010101" pitchFamily="2" charset="-122"/>
                <a:sym typeface="Symbol" panose="05050102010706020507" pitchFamily="18" charset="2"/>
              </a:rPr>
              <a:t> </a:t>
            </a:r>
            <a:r>
              <a:rPr lang="en-US" altLang="zh-CN" b="1" i="0">
                <a:latin typeface="+mn-lt"/>
                <a:ea typeface="华文楷体" panose="02010600040101010101" pitchFamily="2" charset="-122"/>
              </a:rPr>
              <a:t>5</a:t>
            </a:r>
            <a:r>
              <a:rPr lang="zh-CN" altLang="en-US" sz="2800" b="1" i="0">
                <a:solidFill>
                  <a:srgbClr val="333399"/>
                </a:solidFill>
                <a:latin typeface="+mn-lt"/>
                <a:ea typeface="华文楷体" panose="02010600040101010101" pitchFamily="2" charset="-122"/>
              </a:rPr>
              <a:t>的求值</a:t>
            </a:r>
            <a:endParaRPr lang="zh-CN" altLang="en-US" sz="2800" b="1" i="0">
              <a:solidFill>
                <a:srgbClr val="333399"/>
              </a:solidFill>
              <a:latin typeface="+mn-lt"/>
              <a:ea typeface="华文楷体" panose="02010600040101010101" pitchFamily="2" charset="-122"/>
            </a:endParaRPr>
          </a:p>
        </p:txBody>
      </p:sp>
      <p:sp>
        <p:nvSpPr>
          <p:cNvPr id="36867" name="Text Box 80"/>
          <p:cNvSpPr txBox="1">
            <a:spLocks noChangeArrowheads="1"/>
          </p:cNvSpPr>
          <p:nvPr/>
        </p:nvSpPr>
        <p:spPr bwMode="auto">
          <a:xfrm>
            <a:off x="4391025" y="1066800"/>
            <a:ext cx="4752975" cy="1066800"/>
          </a:xfrm>
          <a:prstGeom prst="rect">
            <a:avLst/>
          </a:prstGeom>
          <a:noFill/>
          <a:ln w="9525">
            <a:noFill/>
            <a:miter lim="800000"/>
          </a:ln>
        </p:spPr>
        <p:txBody>
          <a:bodyPr>
            <a:spAutoFit/>
          </a:bodyPr>
          <a:lstStyle/>
          <a:p>
            <a:pPr algn="l">
              <a:buClrTx/>
            </a:pP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0</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E</a:t>
            </a:r>
            <a:r>
              <a:rPr lang="en-US" altLang="zh-CN" sz="2000" i="0">
                <a:solidFill>
                  <a:srgbClr val="333399"/>
                </a:solidFill>
                <a:latin typeface="+mn-lt"/>
                <a:ea typeface="华文楷体" panose="02010600040101010101" pitchFamily="2" charset="-122"/>
                <a:sym typeface="Symbol" panose="05050102010706020507" pitchFamily="18" charset="2"/>
              </a:rPr>
              <a:t> </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1</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E</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E+T</a:t>
            </a:r>
            <a:r>
              <a:rPr lang="en-US" altLang="zh-CN" i="0">
                <a:solidFill>
                  <a:srgbClr val="333399"/>
                </a:solidFill>
                <a:latin typeface="+mn-lt"/>
                <a:ea typeface="华文楷体" panose="02010600040101010101" pitchFamily="2" charset="-122"/>
                <a:sym typeface="Symbol" panose="05050102010706020507" pitchFamily="18" charset="2"/>
              </a:rPr>
              <a:t> </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2</a:t>
            </a:r>
            <a:r>
              <a:rPr lang="zh-CN" altLang="en-US"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E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3</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T</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4</a:t>
            </a:r>
            <a:r>
              <a:rPr lang="zh-CN" altLang="en-US"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F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5</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(E) </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sym typeface="Symbol" panose="05050102010706020507" pitchFamily="18" charset="2"/>
              </a:rPr>
              <a:t>6</a:t>
            </a:r>
            <a:r>
              <a:rPr lang="zh-CN" altLang="en-US"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d</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6868" name="Text Box 84"/>
          <p:cNvSpPr txBox="1">
            <a:spLocks noChangeArrowheads="1"/>
          </p:cNvSpPr>
          <p:nvPr/>
        </p:nvSpPr>
        <p:spPr bwMode="auto">
          <a:xfrm>
            <a:off x="457200" y="2133600"/>
            <a:ext cx="4572000" cy="457200"/>
          </a:xfrm>
          <a:prstGeom prst="rect">
            <a:avLst/>
          </a:prstGeom>
          <a:noFill/>
          <a:ln w="9525">
            <a:noFill/>
            <a:miter lim="800000"/>
          </a:ln>
        </p:spPr>
        <p:txBody>
          <a:bodyPr>
            <a:spAutoFit/>
          </a:bodyPr>
          <a:lstStyle/>
          <a:p>
            <a:pPr algn="l" eaLnBrk="0" hangingPunct="0">
              <a:spcBef>
                <a:spcPct val="50000"/>
              </a:spcBef>
              <a:buClrTx/>
              <a:buFontTx/>
              <a:buNone/>
            </a:pPr>
            <a:r>
              <a:rPr kumimoji="0" lang="zh-CN" altLang="en-US" b="1" i="0">
                <a:solidFill>
                  <a:srgbClr val="333399"/>
                </a:solidFill>
                <a:latin typeface="+mn-lt"/>
                <a:ea typeface="华文楷体" panose="02010600040101010101" pitchFamily="2" charset="-122"/>
              </a:rPr>
              <a:t>分析栈（状态，符号，语义值）</a:t>
            </a:r>
            <a:endParaRPr kumimoji="0" lang="zh-CN" altLang="en-US" b="1" i="0">
              <a:solidFill>
                <a:srgbClr val="333399"/>
              </a:solidFill>
              <a:latin typeface="+mn-lt"/>
              <a:ea typeface="华文楷体" panose="02010600040101010101" pitchFamily="2" charset="-122"/>
            </a:endParaRPr>
          </a:p>
        </p:txBody>
      </p:sp>
      <p:sp>
        <p:nvSpPr>
          <p:cNvPr id="36869" name="Text Box 85"/>
          <p:cNvSpPr txBox="1">
            <a:spLocks noChangeArrowheads="1"/>
          </p:cNvSpPr>
          <p:nvPr/>
        </p:nvSpPr>
        <p:spPr bwMode="auto">
          <a:xfrm>
            <a:off x="4648200" y="2133600"/>
            <a:ext cx="1728788" cy="457200"/>
          </a:xfrm>
          <a:prstGeom prst="rect">
            <a:avLst/>
          </a:prstGeom>
          <a:noFill/>
          <a:ln w="9525">
            <a:noFill/>
            <a:miter lim="800000"/>
          </a:ln>
        </p:spPr>
        <p:txBody>
          <a:bodyPr>
            <a:spAutoFit/>
          </a:bodyPr>
          <a:lstStyle/>
          <a:p>
            <a:pPr algn="l" eaLnBrk="0" hangingPunct="0">
              <a:spcBef>
                <a:spcPct val="50000"/>
              </a:spcBef>
              <a:buClrTx/>
              <a:buFontTx/>
              <a:buNone/>
            </a:pPr>
            <a:r>
              <a:rPr kumimoji="0" lang="zh-CN" altLang="en-US" b="1" i="0">
                <a:solidFill>
                  <a:srgbClr val="333399"/>
                </a:solidFill>
                <a:latin typeface="+mn-lt"/>
                <a:ea typeface="华文楷体" panose="02010600040101010101" pitchFamily="2" charset="-122"/>
              </a:rPr>
              <a:t>余留输入串</a:t>
            </a:r>
            <a:endParaRPr kumimoji="0" lang="zh-CN" altLang="en-US" b="1" i="0">
              <a:solidFill>
                <a:srgbClr val="333399"/>
              </a:solidFill>
              <a:latin typeface="+mn-lt"/>
              <a:ea typeface="华文楷体" panose="02010600040101010101" pitchFamily="2" charset="-122"/>
            </a:endParaRPr>
          </a:p>
        </p:txBody>
      </p:sp>
      <p:sp>
        <p:nvSpPr>
          <p:cNvPr id="36870" name="Text Box 86"/>
          <p:cNvSpPr txBox="1">
            <a:spLocks noChangeArrowheads="1"/>
          </p:cNvSpPr>
          <p:nvPr/>
        </p:nvSpPr>
        <p:spPr bwMode="auto">
          <a:xfrm>
            <a:off x="6324600" y="2133600"/>
            <a:ext cx="804863" cy="457200"/>
          </a:xfrm>
          <a:prstGeom prst="rect">
            <a:avLst/>
          </a:prstGeom>
          <a:noFill/>
          <a:ln w="9525">
            <a:noFill/>
            <a:miter lim="800000"/>
          </a:ln>
        </p:spPr>
        <p:txBody>
          <a:bodyPr>
            <a:spAutoFit/>
          </a:bodyPr>
          <a:lstStyle/>
          <a:p>
            <a:pPr algn="l" eaLnBrk="0" hangingPunct="0">
              <a:spcBef>
                <a:spcPct val="50000"/>
              </a:spcBef>
              <a:buClrTx/>
              <a:buFontTx/>
              <a:buNone/>
            </a:pPr>
            <a:r>
              <a:rPr kumimoji="0" lang="zh-CN" altLang="en-US" b="1" i="0">
                <a:solidFill>
                  <a:srgbClr val="333399"/>
                </a:solidFill>
                <a:latin typeface="+mn-lt"/>
                <a:ea typeface="华文楷体" panose="02010600040101010101" pitchFamily="2" charset="-122"/>
              </a:rPr>
              <a:t>动作</a:t>
            </a:r>
            <a:endParaRPr kumimoji="0" lang="zh-CN" altLang="en-US" b="1" i="0">
              <a:solidFill>
                <a:srgbClr val="333399"/>
              </a:solidFill>
              <a:latin typeface="+mn-lt"/>
              <a:ea typeface="华文楷体" panose="02010600040101010101" pitchFamily="2" charset="-122"/>
            </a:endParaRPr>
          </a:p>
        </p:txBody>
      </p:sp>
      <p:sp>
        <p:nvSpPr>
          <p:cNvPr id="36871" name="Line 87"/>
          <p:cNvSpPr>
            <a:spLocks noChangeShapeType="1"/>
          </p:cNvSpPr>
          <p:nvPr/>
        </p:nvSpPr>
        <p:spPr bwMode="auto">
          <a:xfrm>
            <a:off x="4719638" y="2205038"/>
            <a:ext cx="0" cy="4321175"/>
          </a:xfrm>
          <a:prstGeom prst="line">
            <a:avLst/>
          </a:prstGeom>
          <a:noFill/>
          <a:ln w="9525">
            <a:solidFill>
              <a:srgbClr val="333399"/>
            </a:solidFill>
            <a:round/>
          </a:ln>
        </p:spPr>
        <p:txBody>
          <a:bodyPr>
            <a:spAutoFit/>
          </a:bodyPr>
          <a:lstStyle/>
          <a:p>
            <a:endParaRPr lang="zh-CN" altLang="en-US">
              <a:latin typeface="+mn-lt"/>
              <a:ea typeface="华文楷体" panose="02010600040101010101" pitchFamily="2" charset="-122"/>
            </a:endParaRPr>
          </a:p>
        </p:txBody>
      </p:sp>
      <p:sp>
        <p:nvSpPr>
          <p:cNvPr id="36872" name="Line 88"/>
          <p:cNvSpPr>
            <a:spLocks noChangeShapeType="1"/>
          </p:cNvSpPr>
          <p:nvPr/>
        </p:nvSpPr>
        <p:spPr bwMode="auto">
          <a:xfrm flipH="1">
            <a:off x="6303963" y="2209800"/>
            <a:ext cx="0" cy="4343400"/>
          </a:xfrm>
          <a:prstGeom prst="line">
            <a:avLst/>
          </a:prstGeom>
          <a:noFill/>
          <a:ln w="9525">
            <a:solidFill>
              <a:srgbClr val="333399"/>
            </a:solidFill>
            <a:round/>
          </a:ln>
        </p:spPr>
        <p:txBody>
          <a:bodyPr>
            <a:spAutoFit/>
          </a:bodyPr>
          <a:lstStyle/>
          <a:p>
            <a:endParaRPr lang="zh-CN" altLang="en-US">
              <a:latin typeface="+mn-lt"/>
              <a:ea typeface="华文楷体" panose="02010600040101010101" pitchFamily="2" charset="-122"/>
            </a:endParaRPr>
          </a:p>
        </p:txBody>
      </p:sp>
      <p:sp>
        <p:nvSpPr>
          <p:cNvPr id="36873" name="Line 83"/>
          <p:cNvSpPr>
            <a:spLocks noChangeShapeType="1"/>
          </p:cNvSpPr>
          <p:nvPr/>
        </p:nvSpPr>
        <p:spPr bwMode="auto">
          <a:xfrm>
            <a:off x="534988" y="2565400"/>
            <a:ext cx="8228012" cy="0"/>
          </a:xfrm>
          <a:prstGeom prst="line">
            <a:avLst/>
          </a:prstGeom>
          <a:noFill/>
          <a:ln w="9525">
            <a:solidFill>
              <a:srgbClr val="333399"/>
            </a:solidFill>
            <a:round/>
          </a:ln>
        </p:spPr>
        <p:txBody>
          <a:bodyPr>
            <a:spAutoFit/>
          </a:bodyPr>
          <a:lstStyle/>
          <a:p>
            <a:endParaRPr lang="zh-CN" altLang="en-US">
              <a:latin typeface="+mn-lt"/>
              <a:ea typeface="华文楷体" panose="02010600040101010101" pitchFamily="2" charset="-122"/>
            </a:endParaRPr>
          </a:p>
        </p:txBody>
      </p:sp>
      <p:grpSp>
        <p:nvGrpSpPr>
          <p:cNvPr id="2" name="Group 197"/>
          <p:cNvGrpSpPr/>
          <p:nvPr/>
        </p:nvGrpSpPr>
        <p:grpSpPr bwMode="auto">
          <a:xfrm>
            <a:off x="608013" y="2493963"/>
            <a:ext cx="6346825" cy="396875"/>
            <a:chOff x="383" y="1571"/>
            <a:chExt cx="3998" cy="250"/>
          </a:xfrm>
        </p:grpSpPr>
        <p:sp>
          <p:nvSpPr>
            <p:cNvPr id="36943" name="Rectangle 90"/>
            <p:cNvSpPr>
              <a:spLocks noChangeArrowheads="1"/>
            </p:cNvSpPr>
            <p:nvPr/>
          </p:nvSpPr>
          <p:spPr bwMode="auto">
            <a:xfrm>
              <a:off x="383" y="1571"/>
              <a:ext cx="544"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endParaRPr lang="en-US" altLang="zh-CN" sz="2000" b="1" u="sng">
                <a:solidFill>
                  <a:srgbClr val="333399"/>
                </a:solidFill>
                <a:latin typeface="+mn-lt"/>
                <a:ea typeface="华文楷体" panose="02010600040101010101" pitchFamily="2" charset="-122"/>
              </a:endParaRPr>
            </a:p>
          </p:txBody>
        </p:sp>
        <p:sp>
          <p:nvSpPr>
            <p:cNvPr id="36944" name="Rectangle 91"/>
            <p:cNvSpPr>
              <a:spLocks noChangeArrowheads="1"/>
            </p:cNvSpPr>
            <p:nvPr/>
          </p:nvSpPr>
          <p:spPr bwMode="auto">
            <a:xfrm>
              <a:off x="3031" y="1571"/>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2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b="1">
                  <a:solidFill>
                    <a:srgbClr val="333399"/>
                  </a:solidFill>
                  <a:latin typeface="+mn-lt"/>
                  <a:ea typeface="华文楷体" panose="02010600040101010101" pitchFamily="2" charset="-122"/>
                </a:rPr>
                <a:t>3</a:t>
              </a:r>
              <a:r>
                <a:rPr lang="en-US" altLang="zh-CN" sz="2000" b="1" i="0">
                  <a:solidFill>
                    <a:srgbClr val="333399"/>
                  </a:solidFill>
                  <a:latin typeface="+mn-lt"/>
                  <a:ea typeface="华文楷体" panose="02010600040101010101" pitchFamily="2" charset="-122"/>
                  <a:sym typeface="Symbol" panose="05050102010706020507" pitchFamily="18" charset="2"/>
                </a:rPr>
                <a:t>  </a:t>
              </a:r>
              <a:r>
                <a:rPr lang="en-US" altLang="zh-CN" sz="2000" b="1">
                  <a:solidFill>
                    <a:srgbClr val="333399"/>
                  </a:solidFill>
                  <a:latin typeface="+mn-lt"/>
                  <a:ea typeface="华文楷体" panose="02010600040101010101" pitchFamily="2" charset="-122"/>
                </a:rPr>
                <a:t>5 #</a:t>
              </a:r>
              <a:endParaRPr lang="en-US" altLang="zh-CN" sz="2000" b="1">
                <a:solidFill>
                  <a:srgbClr val="333399"/>
                </a:solidFill>
                <a:latin typeface="+mn-lt"/>
                <a:ea typeface="华文楷体" panose="02010600040101010101" pitchFamily="2" charset="-122"/>
              </a:endParaRPr>
            </a:p>
          </p:txBody>
        </p:sp>
        <p:sp>
          <p:nvSpPr>
            <p:cNvPr id="36945" name="Rectangle 92"/>
            <p:cNvSpPr>
              <a:spLocks noChangeArrowheads="1"/>
            </p:cNvSpPr>
            <p:nvPr/>
          </p:nvSpPr>
          <p:spPr bwMode="auto">
            <a:xfrm>
              <a:off x="4093" y="1571"/>
              <a:ext cx="288"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s5</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grpSp>
      <p:grpSp>
        <p:nvGrpSpPr>
          <p:cNvPr id="3" name="Group 187"/>
          <p:cNvGrpSpPr/>
          <p:nvPr/>
        </p:nvGrpSpPr>
        <p:grpSpPr bwMode="auto">
          <a:xfrm>
            <a:off x="609600" y="3538538"/>
            <a:ext cx="6421438" cy="423862"/>
            <a:chOff x="384" y="2229"/>
            <a:chExt cx="4045" cy="267"/>
          </a:xfrm>
        </p:grpSpPr>
        <p:sp>
          <p:nvSpPr>
            <p:cNvPr id="36940" name="Rectangle 106"/>
            <p:cNvSpPr>
              <a:spLocks noChangeArrowheads="1"/>
            </p:cNvSpPr>
            <p:nvPr/>
          </p:nvSpPr>
          <p:spPr bwMode="auto">
            <a:xfrm>
              <a:off x="3053" y="2229"/>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b="1">
                  <a:solidFill>
                    <a:srgbClr val="333399"/>
                  </a:solidFill>
                  <a:latin typeface="+mn-lt"/>
                  <a:ea typeface="华文楷体" panose="02010600040101010101" pitchFamily="2" charset="-122"/>
                </a:rPr>
                <a:t>3</a:t>
              </a:r>
              <a:r>
                <a:rPr lang="en-US" altLang="zh-CN" sz="2000" b="1" i="0">
                  <a:solidFill>
                    <a:srgbClr val="333399"/>
                  </a:solidFill>
                  <a:latin typeface="+mn-lt"/>
                  <a:ea typeface="华文楷体" panose="02010600040101010101" pitchFamily="2" charset="-122"/>
                  <a:sym typeface="Symbol" panose="05050102010706020507" pitchFamily="18" charset="2"/>
                </a:rPr>
                <a:t>  </a:t>
              </a:r>
              <a:r>
                <a:rPr lang="en-US" altLang="zh-CN" sz="2000" b="1">
                  <a:solidFill>
                    <a:srgbClr val="333399"/>
                  </a:solidFill>
                  <a:latin typeface="+mn-lt"/>
                  <a:ea typeface="华文楷体" panose="02010600040101010101" pitchFamily="2" charset="-122"/>
                </a:rPr>
                <a:t>5 #</a:t>
              </a:r>
              <a:endParaRPr lang="en-US" altLang="zh-CN" sz="2000" b="1">
                <a:solidFill>
                  <a:srgbClr val="333399"/>
                </a:solidFill>
                <a:latin typeface="+mn-lt"/>
                <a:ea typeface="华文楷体" panose="02010600040101010101" pitchFamily="2" charset="-122"/>
              </a:endParaRPr>
            </a:p>
          </p:txBody>
        </p:sp>
        <p:sp>
          <p:nvSpPr>
            <p:cNvPr id="36941" name="Rectangle 107"/>
            <p:cNvSpPr>
              <a:spLocks noChangeArrowheads="1"/>
            </p:cNvSpPr>
            <p:nvPr/>
          </p:nvSpPr>
          <p:spPr bwMode="auto">
            <a:xfrm>
              <a:off x="4101" y="2229"/>
              <a:ext cx="328"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rPr>
                <a:t>s6</a:t>
              </a:r>
              <a:endParaRPr lang="en-US" altLang="zh-CN" sz="2000">
                <a:solidFill>
                  <a:srgbClr val="333399"/>
                </a:solidFill>
                <a:latin typeface="+mn-lt"/>
                <a:ea typeface="华文楷体" panose="02010600040101010101" pitchFamily="2" charset="-122"/>
              </a:endParaRPr>
            </a:p>
          </p:txBody>
        </p:sp>
        <p:sp>
          <p:nvSpPr>
            <p:cNvPr id="36942" name="Rectangle 148"/>
            <p:cNvSpPr>
              <a:spLocks noChangeArrowheads="1"/>
            </p:cNvSpPr>
            <p:nvPr/>
          </p:nvSpPr>
          <p:spPr bwMode="auto">
            <a:xfrm>
              <a:off x="384" y="2246"/>
              <a:ext cx="2689"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r>
                <a:rPr kumimoji="0" lang="en-US" altLang="zh-CN" sz="2000" i="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1 </a:t>
              </a:r>
              <a:r>
                <a:rPr kumimoji="0" lang="en-US" altLang="zh-CN" sz="2000" u="sng">
                  <a:solidFill>
                    <a:srgbClr val="333399"/>
                  </a:solidFill>
                  <a:latin typeface="+mn-lt"/>
                  <a:ea typeface="华文楷体" panose="02010600040101010101" pitchFamily="2" charset="-122"/>
                  <a:sym typeface="Symbol" panose="05050102010706020507" pitchFamily="18" charset="2"/>
                </a:rPr>
                <a:t>E 2</a:t>
              </a:r>
              <a:r>
                <a:rPr kumimoji="0" lang="en-US" altLang="zh-CN" sz="2000">
                  <a:solidFill>
                    <a:srgbClr val="333399"/>
                  </a:solidFill>
                  <a:latin typeface="+mn-lt"/>
                  <a:ea typeface="华文楷体" panose="02010600040101010101" pitchFamily="2" charset="-122"/>
                  <a:sym typeface="Symbol" panose="05050102010706020507" pitchFamily="18" charset="2"/>
                </a:rPr>
                <a:t> </a:t>
              </a:r>
              <a:endParaRPr kumimoji="0" lang="en-US" altLang="zh-CN" sz="2000">
                <a:solidFill>
                  <a:srgbClr val="333399"/>
                </a:solidFill>
                <a:latin typeface="+mn-lt"/>
                <a:ea typeface="华文楷体" panose="02010600040101010101" pitchFamily="2" charset="-122"/>
                <a:sym typeface="Symbol" panose="05050102010706020507" pitchFamily="18" charset="2"/>
              </a:endParaRPr>
            </a:p>
          </p:txBody>
        </p:sp>
      </p:grpSp>
      <p:grpSp>
        <p:nvGrpSpPr>
          <p:cNvPr id="4" name="Group 188"/>
          <p:cNvGrpSpPr/>
          <p:nvPr/>
        </p:nvGrpSpPr>
        <p:grpSpPr bwMode="auto">
          <a:xfrm>
            <a:off x="609600" y="3789363"/>
            <a:ext cx="6421438" cy="401637"/>
            <a:chOff x="384" y="2387"/>
            <a:chExt cx="4045" cy="253"/>
          </a:xfrm>
        </p:grpSpPr>
        <p:sp>
          <p:nvSpPr>
            <p:cNvPr id="36937" name="Rectangle 110"/>
            <p:cNvSpPr>
              <a:spLocks noChangeArrowheads="1"/>
            </p:cNvSpPr>
            <p:nvPr/>
          </p:nvSpPr>
          <p:spPr bwMode="auto">
            <a:xfrm>
              <a:off x="3053" y="2387"/>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 3</a:t>
              </a:r>
              <a:r>
                <a:rPr lang="en-US" altLang="zh-CN" sz="2000" b="1" i="0">
                  <a:solidFill>
                    <a:srgbClr val="333399"/>
                  </a:solidFill>
                  <a:latin typeface="+mn-lt"/>
                  <a:ea typeface="华文楷体" panose="02010600040101010101" pitchFamily="2" charset="-122"/>
                  <a:sym typeface="Symbol" panose="05050102010706020507" pitchFamily="18" charset="2"/>
                </a:rPr>
                <a:t>  </a:t>
              </a:r>
              <a:r>
                <a:rPr lang="en-US" altLang="zh-CN" sz="2000" b="1">
                  <a:solidFill>
                    <a:srgbClr val="333399"/>
                  </a:solidFill>
                  <a:latin typeface="+mn-lt"/>
                  <a:ea typeface="华文楷体" panose="02010600040101010101" pitchFamily="2" charset="-122"/>
                </a:rPr>
                <a:t>5 #</a:t>
              </a:r>
              <a:endParaRPr lang="en-US" altLang="zh-CN" sz="2000" b="1">
                <a:solidFill>
                  <a:srgbClr val="333399"/>
                </a:solidFill>
                <a:latin typeface="+mn-lt"/>
                <a:ea typeface="华文楷体" panose="02010600040101010101" pitchFamily="2" charset="-122"/>
              </a:endParaRPr>
            </a:p>
          </p:txBody>
        </p:sp>
        <p:sp>
          <p:nvSpPr>
            <p:cNvPr id="36938" name="Rectangle 111"/>
            <p:cNvSpPr>
              <a:spLocks noChangeArrowheads="1"/>
            </p:cNvSpPr>
            <p:nvPr/>
          </p:nvSpPr>
          <p:spPr bwMode="auto">
            <a:xfrm>
              <a:off x="4101" y="2387"/>
              <a:ext cx="328"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rPr>
                <a:t>s5</a:t>
              </a:r>
              <a:endParaRPr lang="en-US" altLang="zh-CN" sz="2000">
                <a:solidFill>
                  <a:srgbClr val="333399"/>
                </a:solidFill>
                <a:latin typeface="+mn-lt"/>
                <a:ea typeface="华文楷体" panose="02010600040101010101" pitchFamily="2" charset="-122"/>
              </a:endParaRPr>
            </a:p>
          </p:txBody>
        </p:sp>
        <p:sp>
          <p:nvSpPr>
            <p:cNvPr id="36939" name="Rectangle 149"/>
            <p:cNvSpPr>
              <a:spLocks noChangeArrowheads="1"/>
            </p:cNvSpPr>
            <p:nvPr/>
          </p:nvSpPr>
          <p:spPr bwMode="auto">
            <a:xfrm>
              <a:off x="384" y="2390"/>
              <a:ext cx="2689"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r>
                <a:rPr kumimoji="0" lang="en-US" altLang="zh-CN" sz="2000" i="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1 </a:t>
              </a:r>
              <a:r>
                <a:rPr kumimoji="0" lang="en-US" altLang="zh-CN" sz="2000" u="sng">
                  <a:solidFill>
                    <a:srgbClr val="333399"/>
                  </a:solidFill>
                  <a:latin typeface="+mn-lt"/>
                  <a:ea typeface="华文楷体" panose="02010600040101010101" pitchFamily="2" charset="-122"/>
                  <a:sym typeface="Symbol" panose="05050102010706020507" pitchFamily="18" charset="2"/>
                </a:rPr>
                <a:t>E 2</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6 +</a:t>
              </a:r>
              <a:r>
                <a:rPr kumimoji="0" lang="en-US" altLang="zh-CN" sz="2000" u="sng">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a:t>
              </a:r>
              <a:r>
                <a:rPr kumimoji="0" lang="en-US" altLang="zh-CN" sz="2000">
                  <a:solidFill>
                    <a:srgbClr val="333399"/>
                  </a:solidFill>
                  <a:latin typeface="+mn-lt"/>
                  <a:ea typeface="华文楷体" panose="02010600040101010101" pitchFamily="2" charset="-122"/>
                  <a:sym typeface="Symbol" panose="05050102010706020507" pitchFamily="18" charset="2"/>
                </a:rPr>
                <a:t> </a:t>
              </a:r>
              <a:endParaRPr kumimoji="0" lang="en-US" altLang="zh-CN" sz="2000">
                <a:solidFill>
                  <a:srgbClr val="333399"/>
                </a:solidFill>
                <a:latin typeface="+mn-lt"/>
                <a:ea typeface="华文楷体" panose="02010600040101010101" pitchFamily="2" charset="-122"/>
                <a:sym typeface="Symbol" panose="05050102010706020507" pitchFamily="18" charset="2"/>
              </a:endParaRPr>
            </a:p>
          </p:txBody>
        </p:sp>
      </p:grpSp>
      <p:grpSp>
        <p:nvGrpSpPr>
          <p:cNvPr id="5" name="Group 191"/>
          <p:cNvGrpSpPr/>
          <p:nvPr/>
        </p:nvGrpSpPr>
        <p:grpSpPr bwMode="auto">
          <a:xfrm>
            <a:off x="609600" y="4616450"/>
            <a:ext cx="6497638" cy="412750"/>
            <a:chOff x="384" y="2908"/>
            <a:chExt cx="4093" cy="260"/>
          </a:xfrm>
        </p:grpSpPr>
        <p:sp>
          <p:nvSpPr>
            <p:cNvPr id="36934" name="Rectangle 122"/>
            <p:cNvSpPr>
              <a:spLocks noChangeArrowheads="1"/>
            </p:cNvSpPr>
            <p:nvPr/>
          </p:nvSpPr>
          <p:spPr bwMode="auto">
            <a:xfrm>
              <a:off x="3053" y="2908"/>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b="1">
                  <a:solidFill>
                    <a:srgbClr val="333399"/>
                  </a:solidFill>
                  <a:latin typeface="+mn-lt"/>
                  <a:ea typeface="华文楷体" panose="02010600040101010101" pitchFamily="2" charset="-122"/>
                </a:rPr>
                <a:t>5 #</a:t>
              </a:r>
              <a:endParaRPr lang="en-US" altLang="zh-CN" sz="2000" b="1">
                <a:solidFill>
                  <a:srgbClr val="333399"/>
                </a:solidFill>
                <a:latin typeface="+mn-lt"/>
                <a:ea typeface="华文楷体" panose="02010600040101010101" pitchFamily="2" charset="-122"/>
              </a:endParaRPr>
            </a:p>
          </p:txBody>
        </p:sp>
        <p:sp>
          <p:nvSpPr>
            <p:cNvPr id="36935" name="Rectangle 123"/>
            <p:cNvSpPr>
              <a:spLocks noChangeArrowheads="1"/>
            </p:cNvSpPr>
            <p:nvPr/>
          </p:nvSpPr>
          <p:spPr bwMode="auto">
            <a:xfrm>
              <a:off x="4101" y="2908"/>
              <a:ext cx="376"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rPr>
                <a:t>s7</a:t>
              </a:r>
              <a:endParaRPr lang="en-US" altLang="zh-CN" sz="2000">
                <a:solidFill>
                  <a:srgbClr val="333399"/>
                </a:solidFill>
                <a:latin typeface="+mn-lt"/>
                <a:ea typeface="华文楷体" panose="02010600040101010101" pitchFamily="2" charset="-122"/>
              </a:endParaRPr>
            </a:p>
          </p:txBody>
        </p:sp>
        <p:sp>
          <p:nvSpPr>
            <p:cNvPr id="36936" name="Rectangle 152"/>
            <p:cNvSpPr>
              <a:spLocks noChangeArrowheads="1"/>
            </p:cNvSpPr>
            <p:nvPr/>
          </p:nvSpPr>
          <p:spPr bwMode="auto">
            <a:xfrm>
              <a:off x="384" y="2918"/>
              <a:ext cx="2689"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r>
                <a:rPr kumimoji="0" lang="en-US" altLang="zh-CN" sz="2000" i="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1 </a:t>
              </a:r>
              <a:r>
                <a:rPr kumimoji="0" lang="en-US" altLang="zh-CN" sz="2000" u="sng">
                  <a:solidFill>
                    <a:srgbClr val="333399"/>
                  </a:solidFill>
                  <a:latin typeface="+mn-lt"/>
                  <a:ea typeface="华文楷体" panose="02010600040101010101" pitchFamily="2" charset="-122"/>
                  <a:sym typeface="Symbol" panose="05050102010706020507" pitchFamily="18" charset="2"/>
                </a:rPr>
                <a:t>E 2</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6 +</a:t>
              </a:r>
              <a:r>
                <a:rPr kumimoji="0" lang="en-US" altLang="zh-CN" sz="2000" u="sng">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9 </a:t>
              </a:r>
              <a:r>
                <a:rPr kumimoji="0" lang="en-US" altLang="zh-CN" sz="2000" u="sng">
                  <a:solidFill>
                    <a:srgbClr val="333399"/>
                  </a:solidFill>
                  <a:latin typeface="+mn-lt"/>
                  <a:ea typeface="华文楷体" panose="02010600040101010101" pitchFamily="2" charset="-122"/>
                  <a:sym typeface="Symbol" panose="05050102010706020507" pitchFamily="18" charset="2"/>
                </a:rPr>
                <a:t>T</a:t>
              </a:r>
              <a:r>
                <a:rPr kumimoji="0" lang="en-US" altLang="zh-CN" sz="2000" i="0" u="sng">
                  <a:solidFill>
                    <a:srgbClr val="333399"/>
                  </a:solidFill>
                  <a:latin typeface="+mn-lt"/>
                  <a:ea typeface="华文楷体" panose="02010600040101010101" pitchFamily="2" charset="-122"/>
                  <a:sym typeface="Symbol" panose="05050102010706020507" pitchFamily="18" charset="2"/>
                </a:rPr>
                <a:t> </a:t>
              </a:r>
              <a:r>
                <a:rPr kumimoji="0" lang="en-US" altLang="zh-CN" sz="2000" u="sng">
                  <a:solidFill>
                    <a:srgbClr val="333399"/>
                  </a:solidFill>
                  <a:latin typeface="+mn-lt"/>
                  <a:ea typeface="华文楷体" panose="02010600040101010101" pitchFamily="2" charset="-122"/>
                  <a:sym typeface="Symbol" panose="05050102010706020507" pitchFamily="18" charset="2"/>
                </a:rPr>
                <a:t>3</a:t>
              </a:r>
              <a:r>
                <a:rPr kumimoji="0" lang="en-US" altLang="zh-CN" sz="2000">
                  <a:solidFill>
                    <a:srgbClr val="333399"/>
                  </a:solidFill>
                  <a:latin typeface="+mn-lt"/>
                  <a:ea typeface="华文楷体" panose="02010600040101010101" pitchFamily="2" charset="-122"/>
                  <a:sym typeface="Symbol" panose="05050102010706020507" pitchFamily="18" charset="2"/>
                </a:rPr>
                <a:t> </a:t>
              </a:r>
              <a:endParaRPr kumimoji="0" lang="en-US" altLang="zh-CN" sz="2000">
                <a:solidFill>
                  <a:srgbClr val="333399"/>
                </a:solidFill>
                <a:latin typeface="+mn-lt"/>
                <a:ea typeface="华文楷体" panose="02010600040101010101" pitchFamily="2" charset="-122"/>
                <a:sym typeface="Symbol" panose="05050102010706020507" pitchFamily="18" charset="2"/>
              </a:endParaRPr>
            </a:p>
          </p:txBody>
        </p:sp>
      </p:grpSp>
      <p:grpSp>
        <p:nvGrpSpPr>
          <p:cNvPr id="6" name="Group 192"/>
          <p:cNvGrpSpPr/>
          <p:nvPr/>
        </p:nvGrpSpPr>
        <p:grpSpPr bwMode="auto">
          <a:xfrm>
            <a:off x="609600" y="4876800"/>
            <a:ext cx="6421438" cy="425450"/>
            <a:chOff x="384" y="3072"/>
            <a:chExt cx="4045" cy="268"/>
          </a:xfrm>
        </p:grpSpPr>
        <p:sp>
          <p:nvSpPr>
            <p:cNvPr id="36931" name="Rectangle 126"/>
            <p:cNvSpPr>
              <a:spLocks noChangeArrowheads="1"/>
            </p:cNvSpPr>
            <p:nvPr/>
          </p:nvSpPr>
          <p:spPr bwMode="auto">
            <a:xfrm>
              <a:off x="3053" y="3090"/>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b="1">
                  <a:solidFill>
                    <a:srgbClr val="333399"/>
                  </a:solidFill>
                  <a:latin typeface="+mn-lt"/>
                  <a:ea typeface="华文楷体" panose="02010600040101010101" pitchFamily="2" charset="-122"/>
                </a:rPr>
                <a:t>5 #</a:t>
              </a:r>
              <a:endParaRPr lang="en-US" altLang="zh-CN" sz="2000" b="1">
                <a:solidFill>
                  <a:srgbClr val="333399"/>
                </a:solidFill>
                <a:latin typeface="+mn-lt"/>
                <a:ea typeface="华文楷体" panose="02010600040101010101" pitchFamily="2" charset="-122"/>
              </a:endParaRPr>
            </a:p>
          </p:txBody>
        </p:sp>
        <p:sp>
          <p:nvSpPr>
            <p:cNvPr id="36932" name="Rectangle 127"/>
            <p:cNvSpPr>
              <a:spLocks noChangeArrowheads="1"/>
            </p:cNvSpPr>
            <p:nvPr/>
          </p:nvSpPr>
          <p:spPr bwMode="auto">
            <a:xfrm>
              <a:off x="4101" y="3090"/>
              <a:ext cx="328"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rPr>
                <a:t>s5</a:t>
              </a:r>
              <a:endParaRPr lang="en-US" altLang="zh-CN" sz="2000">
                <a:solidFill>
                  <a:srgbClr val="333399"/>
                </a:solidFill>
                <a:latin typeface="+mn-lt"/>
                <a:ea typeface="华文楷体" panose="02010600040101010101" pitchFamily="2" charset="-122"/>
              </a:endParaRPr>
            </a:p>
          </p:txBody>
        </p:sp>
        <p:sp>
          <p:nvSpPr>
            <p:cNvPr id="36933" name="Rectangle 153"/>
            <p:cNvSpPr>
              <a:spLocks noChangeArrowheads="1"/>
            </p:cNvSpPr>
            <p:nvPr/>
          </p:nvSpPr>
          <p:spPr bwMode="auto">
            <a:xfrm>
              <a:off x="384" y="3072"/>
              <a:ext cx="2689"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r>
                <a:rPr kumimoji="0" lang="en-US" altLang="zh-CN" sz="2000" i="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1 </a:t>
              </a:r>
              <a:r>
                <a:rPr kumimoji="0" lang="en-US" altLang="zh-CN" sz="2000" u="sng">
                  <a:solidFill>
                    <a:srgbClr val="333399"/>
                  </a:solidFill>
                  <a:latin typeface="+mn-lt"/>
                  <a:ea typeface="华文楷体" panose="02010600040101010101" pitchFamily="2" charset="-122"/>
                  <a:sym typeface="Symbol" panose="05050102010706020507" pitchFamily="18" charset="2"/>
                </a:rPr>
                <a:t>E 2</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6 +</a:t>
              </a:r>
              <a:r>
                <a:rPr kumimoji="0" lang="en-US" altLang="zh-CN" sz="2000" u="sng">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9 </a:t>
              </a:r>
              <a:r>
                <a:rPr kumimoji="0" lang="en-US" altLang="zh-CN" sz="2000" u="sng">
                  <a:solidFill>
                    <a:srgbClr val="333399"/>
                  </a:solidFill>
                  <a:latin typeface="+mn-lt"/>
                  <a:ea typeface="华文楷体" panose="02010600040101010101" pitchFamily="2" charset="-122"/>
                  <a:sym typeface="Symbol" panose="05050102010706020507" pitchFamily="18" charset="2"/>
                </a:rPr>
                <a:t>T</a:t>
              </a:r>
              <a:r>
                <a:rPr kumimoji="0" lang="en-US" altLang="zh-CN" sz="2000" i="0" u="sng">
                  <a:solidFill>
                    <a:srgbClr val="333399"/>
                  </a:solidFill>
                  <a:latin typeface="+mn-lt"/>
                  <a:ea typeface="华文楷体" panose="02010600040101010101" pitchFamily="2" charset="-122"/>
                  <a:sym typeface="Symbol" panose="05050102010706020507" pitchFamily="18" charset="2"/>
                </a:rPr>
                <a:t> </a:t>
              </a:r>
              <a:r>
                <a:rPr kumimoji="0" lang="en-US" altLang="zh-CN" sz="2000" u="sng">
                  <a:solidFill>
                    <a:srgbClr val="333399"/>
                  </a:solidFill>
                  <a:latin typeface="+mn-lt"/>
                  <a:ea typeface="华文楷体" panose="02010600040101010101" pitchFamily="2" charset="-122"/>
                  <a:sym typeface="Symbol" panose="05050102010706020507" pitchFamily="18" charset="2"/>
                </a:rPr>
                <a:t>3</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7 </a:t>
              </a:r>
              <a:r>
                <a:rPr lang="en-US" altLang="zh-CN" sz="2000" b="1" i="0" u="sng">
                  <a:solidFill>
                    <a:srgbClr val="333399"/>
                  </a:solidFill>
                  <a:latin typeface="+mn-lt"/>
                  <a:ea typeface="华文楷体" panose="02010600040101010101" pitchFamily="2" charset="-122"/>
                  <a:sym typeface="Symbol" panose="05050102010706020507" pitchFamily="18" charset="2"/>
                </a:rPr>
                <a:t></a:t>
              </a:r>
              <a:r>
                <a:rPr kumimoji="0" lang="en-US" altLang="zh-CN" sz="2000" u="sng">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a:t>
              </a:r>
              <a:r>
                <a:rPr kumimoji="0" lang="en-US" altLang="zh-CN" sz="2000">
                  <a:solidFill>
                    <a:srgbClr val="333399"/>
                  </a:solidFill>
                  <a:latin typeface="+mn-lt"/>
                  <a:ea typeface="华文楷体" panose="02010600040101010101" pitchFamily="2" charset="-122"/>
                  <a:sym typeface="Symbol" panose="05050102010706020507" pitchFamily="18" charset="2"/>
                </a:rPr>
                <a:t> </a:t>
              </a:r>
              <a:endParaRPr kumimoji="0" lang="en-US" altLang="zh-CN" sz="2000">
                <a:solidFill>
                  <a:srgbClr val="333399"/>
                </a:solidFill>
                <a:latin typeface="+mn-lt"/>
                <a:ea typeface="华文楷体" panose="02010600040101010101" pitchFamily="2" charset="-122"/>
                <a:sym typeface="Symbol" panose="05050102010706020507" pitchFamily="18" charset="2"/>
              </a:endParaRPr>
            </a:p>
          </p:txBody>
        </p:sp>
      </p:grpSp>
      <p:sp>
        <p:nvSpPr>
          <p:cNvPr id="36879" name="AutoShape 15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6880" name="AutoShape 16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6881" name="AutoShape 16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6882" name="AutoShape 16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6883" name="Text Box 163"/>
          <p:cNvSpPr txBox="1">
            <a:spLocks noChangeArrowheads="1"/>
          </p:cNvSpPr>
          <p:nvPr/>
        </p:nvSpPr>
        <p:spPr bwMode="auto">
          <a:xfrm>
            <a:off x="7140575" y="2133600"/>
            <a:ext cx="1546225" cy="457200"/>
          </a:xfrm>
          <a:prstGeom prst="rect">
            <a:avLst/>
          </a:prstGeom>
          <a:noFill/>
          <a:ln w="9525">
            <a:noFill/>
            <a:miter lim="800000"/>
          </a:ln>
        </p:spPr>
        <p:txBody>
          <a:bodyPr>
            <a:spAutoFit/>
          </a:bodyPr>
          <a:lstStyle/>
          <a:p>
            <a:pPr algn="l" eaLnBrk="0" hangingPunct="0">
              <a:spcBef>
                <a:spcPct val="50000"/>
              </a:spcBef>
              <a:buClrTx/>
              <a:buFontTx/>
              <a:buNone/>
            </a:pPr>
            <a:r>
              <a:rPr kumimoji="0" lang="zh-CN" altLang="en-US" b="1" i="0">
                <a:solidFill>
                  <a:srgbClr val="333399"/>
                </a:solidFill>
                <a:latin typeface="+mn-lt"/>
                <a:ea typeface="华文楷体" panose="02010600040101010101" pitchFamily="2" charset="-122"/>
              </a:rPr>
              <a:t>语义动作</a:t>
            </a:r>
            <a:endParaRPr kumimoji="0" lang="zh-CN" altLang="en-US" b="1" i="0">
              <a:solidFill>
                <a:srgbClr val="333399"/>
              </a:solidFill>
              <a:latin typeface="+mn-lt"/>
              <a:ea typeface="华文楷体" panose="02010600040101010101" pitchFamily="2" charset="-122"/>
            </a:endParaRPr>
          </a:p>
        </p:txBody>
      </p:sp>
      <p:sp>
        <p:nvSpPr>
          <p:cNvPr id="36884" name="Line 164"/>
          <p:cNvSpPr>
            <a:spLocks noChangeShapeType="1"/>
          </p:cNvSpPr>
          <p:nvPr/>
        </p:nvSpPr>
        <p:spPr bwMode="auto">
          <a:xfrm flipH="1">
            <a:off x="7086600" y="2209800"/>
            <a:ext cx="0" cy="4343400"/>
          </a:xfrm>
          <a:prstGeom prst="line">
            <a:avLst/>
          </a:prstGeom>
          <a:noFill/>
          <a:ln w="9525">
            <a:solidFill>
              <a:srgbClr val="333399"/>
            </a:solidFill>
            <a:round/>
          </a:ln>
        </p:spPr>
        <p:txBody>
          <a:bodyPr>
            <a:spAutoFit/>
          </a:bodyPr>
          <a:lstStyle/>
          <a:p>
            <a:endParaRPr lang="zh-CN" altLang="en-US">
              <a:latin typeface="+mn-lt"/>
              <a:ea typeface="华文楷体" panose="02010600040101010101" pitchFamily="2" charset="-122"/>
            </a:endParaRPr>
          </a:p>
        </p:txBody>
      </p:sp>
      <p:grpSp>
        <p:nvGrpSpPr>
          <p:cNvPr id="7" name="Group 184"/>
          <p:cNvGrpSpPr/>
          <p:nvPr/>
        </p:nvGrpSpPr>
        <p:grpSpPr bwMode="auto">
          <a:xfrm>
            <a:off x="608013" y="2781300"/>
            <a:ext cx="8307387" cy="396875"/>
            <a:chOff x="383" y="1752"/>
            <a:chExt cx="5233" cy="250"/>
          </a:xfrm>
        </p:grpSpPr>
        <p:sp>
          <p:nvSpPr>
            <p:cNvPr id="36927" name="Rectangle 94"/>
            <p:cNvSpPr>
              <a:spLocks noChangeArrowheads="1"/>
            </p:cNvSpPr>
            <p:nvPr/>
          </p:nvSpPr>
          <p:spPr bwMode="auto">
            <a:xfrm>
              <a:off x="3053" y="1752"/>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b="1">
                  <a:solidFill>
                    <a:srgbClr val="333399"/>
                  </a:solidFill>
                  <a:latin typeface="+mn-lt"/>
                  <a:ea typeface="华文楷体" panose="02010600040101010101" pitchFamily="2" charset="-122"/>
                </a:rPr>
                <a:t>3</a:t>
              </a:r>
              <a:r>
                <a:rPr lang="en-US" altLang="zh-CN" sz="2000" b="1" i="0">
                  <a:solidFill>
                    <a:srgbClr val="333399"/>
                  </a:solidFill>
                  <a:latin typeface="+mn-lt"/>
                  <a:ea typeface="华文楷体" panose="02010600040101010101" pitchFamily="2" charset="-122"/>
                  <a:sym typeface="Symbol" panose="05050102010706020507" pitchFamily="18" charset="2"/>
                </a:rPr>
                <a:t>  </a:t>
              </a:r>
              <a:r>
                <a:rPr lang="en-US" altLang="zh-CN" sz="2000" b="1">
                  <a:solidFill>
                    <a:srgbClr val="333399"/>
                  </a:solidFill>
                  <a:latin typeface="+mn-lt"/>
                  <a:ea typeface="华文楷体" panose="02010600040101010101" pitchFamily="2" charset="-122"/>
                </a:rPr>
                <a:t>5 #</a:t>
              </a:r>
              <a:endParaRPr lang="en-US" altLang="zh-CN" sz="2000" b="1">
                <a:solidFill>
                  <a:srgbClr val="333399"/>
                </a:solidFill>
                <a:latin typeface="+mn-lt"/>
                <a:ea typeface="华文楷体" panose="02010600040101010101" pitchFamily="2" charset="-122"/>
              </a:endParaRPr>
            </a:p>
          </p:txBody>
        </p:sp>
        <p:sp>
          <p:nvSpPr>
            <p:cNvPr id="36928" name="Rectangle 95"/>
            <p:cNvSpPr>
              <a:spLocks noChangeArrowheads="1"/>
            </p:cNvSpPr>
            <p:nvPr/>
          </p:nvSpPr>
          <p:spPr bwMode="auto">
            <a:xfrm>
              <a:off x="4093" y="1752"/>
              <a:ext cx="288"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rPr>
                <a:t>r6</a:t>
              </a:r>
              <a:endParaRPr lang="en-US" altLang="zh-CN" sz="2000">
                <a:solidFill>
                  <a:srgbClr val="333399"/>
                </a:solidFill>
                <a:latin typeface="+mn-lt"/>
                <a:ea typeface="华文楷体" panose="02010600040101010101" pitchFamily="2" charset="-122"/>
              </a:endParaRPr>
            </a:p>
          </p:txBody>
        </p:sp>
        <p:sp>
          <p:nvSpPr>
            <p:cNvPr id="36929" name="Rectangle 96"/>
            <p:cNvSpPr>
              <a:spLocks noChangeArrowheads="1"/>
            </p:cNvSpPr>
            <p:nvPr/>
          </p:nvSpPr>
          <p:spPr bwMode="auto">
            <a:xfrm>
              <a:off x="383" y="1752"/>
              <a:ext cx="2689"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r>
                <a:rPr kumimoji="0" lang="en-US" altLang="zh-CN" sz="2000" i="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5 </a:t>
              </a:r>
              <a:r>
                <a:rPr kumimoji="0" lang="en-US" altLang="zh-CN" sz="2000" u="sng">
                  <a:solidFill>
                    <a:srgbClr val="333399"/>
                  </a:solidFill>
                  <a:latin typeface="+mn-lt"/>
                  <a:ea typeface="华文楷体" panose="02010600040101010101" pitchFamily="2" charset="-122"/>
                  <a:sym typeface="Symbol" panose="05050102010706020507" pitchFamily="18" charset="2"/>
                </a:rPr>
                <a:t>2 2</a:t>
              </a:r>
              <a:r>
                <a:rPr kumimoji="0" lang="en-US" altLang="zh-CN" sz="2000">
                  <a:solidFill>
                    <a:srgbClr val="333399"/>
                  </a:solidFill>
                  <a:latin typeface="+mn-lt"/>
                  <a:ea typeface="华文楷体" panose="02010600040101010101" pitchFamily="2" charset="-122"/>
                  <a:sym typeface="Symbol" panose="05050102010706020507" pitchFamily="18" charset="2"/>
                </a:rPr>
                <a:t> </a:t>
              </a:r>
              <a:endParaRPr kumimoji="0"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6930" name="Rectangle 167"/>
            <p:cNvSpPr>
              <a:spLocks noChangeArrowheads="1"/>
            </p:cNvSpPr>
            <p:nvPr/>
          </p:nvSpPr>
          <p:spPr bwMode="auto">
            <a:xfrm>
              <a:off x="4464" y="1755"/>
              <a:ext cx="1152" cy="231"/>
            </a:xfrm>
            <a:prstGeom prst="rect">
              <a:avLst/>
            </a:prstGeom>
            <a:noFill/>
            <a:ln w="9525" algn="ctr">
              <a:noFill/>
              <a:miter lim="800000"/>
            </a:ln>
          </p:spPr>
          <p:txBody>
            <a:bodyPr>
              <a:spAutoFit/>
            </a:bodyPr>
            <a:lstStyle/>
            <a:p>
              <a:pPr algn="l"/>
              <a:r>
                <a:rPr lang="en-US" altLang="zh-CN" sz="1800">
                  <a:solidFill>
                    <a:srgbClr val="333399"/>
                  </a:solidFill>
                  <a:latin typeface="+mn-lt"/>
                  <a:ea typeface="华文楷体" panose="02010600040101010101" pitchFamily="2" charset="-122"/>
                  <a:sym typeface="Symbol" panose="05050102010706020507" pitchFamily="18" charset="2"/>
                </a:rPr>
                <a:t>F</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d</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lexval</a:t>
              </a:r>
              <a:endParaRPr lang="en-US" altLang="zh-CN" sz="1800">
                <a:solidFill>
                  <a:srgbClr val="333399"/>
                </a:solidFill>
                <a:latin typeface="+mn-lt"/>
                <a:ea typeface="华文楷体" panose="02010600040101010101" pitchFamily="2" charset="-122"/>
              </a:endParaRPr>
            </a:p>
          </p:txBody>
        </p:sp>
      </p:grpSp>
      <p:grpSp>
        <p:nvGrpSpPr>
          <p:cNvPr id="8" name="Group 185"/>
          <p:cNvGrpSpPr/>
          <p:nvPr/>
        </p:nvGrpSpPr>
        <p:grpSpPr bwMode="auto">
          <a:xfrm>
            <a:off x="609600" y="3032125"/>
            <a:ext cx="8001000" cy="412750"/>
            <a:chOff x="384" y="1910"/>
            <a:chExt cx="5040" cy="260"/>
          </a:xfrm>
        </p:grpSpPr>
        <p:sp>
          <p:nvSpPr>
            <p:cNvPr id="36923" name="Rectangle 98"/>
            <p:cNvSpPr>
              <a:spLocks noChangeArrowheads="1"/>
            </p:cNvSpPr>
            <p:nvPr/>
          </p:nvSpPr>
          <p:spPr bwMode="auto">
            <a:xfrm>
              <a:off x="3037" y="1920"/>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b="1">
                  <a:solidFill>
                    <a:srgbClr val="333399"/>
                  </a:solidFill>
                  <a:latin typeface="+mn-lt"/>
                  <a:ea typeface="华文楷体" panose="02010600040101010101" pitchFamily="2" charset="-122"/>
                </a:rPr>
                <a:t>3</a:t>
              </a:r>
              <a:r>
                <a:rPr lang="en-US" altLang="zh-CN" sz="2000" b="1" i="0">
                  <a:solidFill>
                    <a:srgbClr val="333399"/>
                  </a:solidFill>
                  <a:latin typeface="+mn-lt"/>
                  <a:ea typeface="华文楷体" panose="02010600040101010101" pitchFamily="2" charset="-122"/>
                  <a:sym typeface="Symbol" panose="05050102010706020507" pitchFamily="18" charset="2"/>
                </a:rPr>
                <a:t>  </a:t>
              </a:r>
              <a:r>
                <a:rPr lang="en-US" altLang="zh-CN" sz="2000" b="1">
                  <a:solidFill>
                    <a:srgbClr val="333399"/>
                  </a:solidFill>
                  <a:latin typeface="+mn-lt"/>
                  <a:ea typeface="华文楷体" panose="02010600040101010101" pitchFamily="2" charset="-122"/>
                </a:rPr>
                <a:t>5 #</a:t>
              </a:r>
              <a:endParaRPr lang="en-US" altLang="zh-CN" sz="2000" b="1">
                <a:solidFill>
                  <a:srgbClr val="333399"/>
                </a:solidFill>
                <a:latin typeface="+mn-lt"/>
                <a:ea typeface="华文楷体" panose="02010600040101010101" pitchFamily="2" charset="-122"/>
              </a:endParaRPr>
            </a:p>
          </p:txBody>
        </p:sp>
        <p:sp>
          <p:nvSpPr>
            <p:cNvPr id="36924" name="Rectangle 99"/>
            <p:cNvSpPr>
              <a:spLocks noChangeArrowheads="1"/>
            </p:cNvSpPr>
            <p:nvPr/>
          </p:nvSpPr>
          <p:spPr bwMode="auto">
            <a:xfrm>
              <a:off x="4101" y="1911"/>
              <a:ext cx="280"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rPr>
                <a:t>r4</a:t>
              </a:r>
              <a:endParaRPr lang="en-US" altLang="zh-CN" sz="2000">
                <a:solidFill>
                  <a:srgbClr val="333399"/>
                </a:solidFill>
                <a:latin typeface="+mn-lt"/>
                <a:ea typeface="华文楷体" panose="02010600040101010101" pitchFamily="2" charset="-122"/>
              </a:endParaRPr>
            </a:p>
          </p:txBody>
        </p:sp>
        <p:sp>
          <p:nvSpPr>
            <p:cNvPr id="36925" name="Rectangle 145"/>
            <p:cNvSpPr>
              <a:spLocks noChangeArrowheads="1"/>
            </p:cNvSpPr>
            <p:nvPr/>
          </p:nvSpPr>
          <p:spPr bwMode="auto">
            <a:xfrm>
              <a:off x="384" y="1910"/>
              <a:ext cx="2689"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r>
                <a:rPr kumimoji="0" lang="en-US" altLang="zh-CN" sz="2000" i="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3 </a:t>
              </a:r>
              <a:r>
                <a:rPr kumimoji="0" lang="en-US" altLang="zh-CN" sz="2000" u="sng">
                  <a:solidFill>
                    <a:srgbClr val="333399"/>
                  </a:solidFill>
                  <a:latin typeface="+mn-lt"/>
                  <a:ea typeface="华文楷体" panose="02010600040101010101" pitchFamily="2" charset="-122"/>
                  <a:sym typeface="Symbol" panose="05050102010706020507" pitchFamily="18" charset="2"/>
                </a:rPr>
                <a:t>F 2</a:t>
              </a:r>
              <a:r>
                <a:rPr kumimoji="0" lang="en-US" altLang="zh-CN" sz="2000">
                  <a:solidFill>
                    <a:srgbClr val="333399"/>
                  </a:solidFill>
                  <a:latin typeface="+mn-lt"/>
                  <a:ea typeface="华文楷体" panose="02010600040101010101" pitchFamily="2" charset="-122"/>
                  <a:sym typeface="Symbol" panose="05050102010706020507" pitchFamily="18" charset="2"/>
                </a:rPr>
                <a:t> </a:t>
              </a:r>
              <a:endParaRPr kumimoji="0"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6926" name="Rectangle 168"/>
            <p:cNvSpPr>
              <a:spLocks noChangeArrowheads="1"/>
            </p:cNvSpPr>
            <p:nvPr/>
          </p:nvSpPr>
          <p:spPr bwMode="auto">
            <a:xfrm>
              <a:off x="4450" y="1913"/>
              <a:ext cx="974" cy="231"/>
            </a:xfrm>
            <a:prstGeom prst="rect">
              <a:avLst/>
            </a:prstGeom>
            <a:noFill/>
            <a:ln w="9525" algn="ctr">
              <a:noFill/>
              <a:miter lim="800000"/>
            </a:ln>
          </p:spPr>
          <p:txBody>
            <a:bodyPr>
              <a:spAutoFit/>
            </a:bodyPr>
            <a:lstStyle/>
            <a:p>
              <a:pPr algn="l"/>
              <a:r>
                <a:rPr lang="en-US" altLang="zh-CN" sz="1800">
                  <a:solidFill>
                    <a:srgbClr val="333399"/>
                  </a:solidFill>
                  <a:latin typeface="+mn-lt"/>
                  <a:ea typeface="华文楷体" panose="02010600040101010101" pitchFamily="2" charset="-122"/>
                  <a:sym typeface="Symbol" panose="05050102010706020507" pitchFamily="18" charset="2"/>
                </a:rPr>
                <a:t>T</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F</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endParaRPr lang="en-US" altLang="zh-CN" sz="1800">
                <a:solidFill>
                  <a:srgbClr val="333399"/>
                </a:solidFill>
                <a:latin typeface="+mn-lt"/>
                <a:ea typeface="华文楷体" panose="02010600040101010101" pitchFamily="2" charset="-122"/>
              </a:endParaRPr>
            </a:p>
          </p:txBody>
        </p:sp>
      </p:grpSp>
      <p:grpSp>
        <p:nvGrpSpPr>
          <p:cNvPr id="9" name="Group 186"/>
          <p:cNvGrpSpPr/>
          <p:nvPr/>
        </p:nvGrpSpPr>
        <p:grpSpPr bwMode="auto">
          <a:xfrm>
            <a:off x="609600" y="3276600"/>
            <a:ext cx="8099425" cy="404813"/>
            <a:chOff x="384" y="2064"/>
            <a:chExt cx="5102" cy="255"/>
          </a:xfrm>
        </p:grpSpPr>
        <p:sp>
          <p:nvSpPr>
            <p:cNvPr id="36919" name="Rectangle 102"/>
            <p:cNvSpPr>
              <a:spLocks noChangeArrowheads="1"/>
            </p:cNvSpPr>
            <p:nvPr/>
          </p:nvSpPr>
          <p:spPr bwMode="auto">
            <a:xfrm>
              <a:off x="3053" y="2069"/>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b="1">
                  <a:solidFill>
                    <a:srgbClr val="333399"/>
                  </a:solidFill>
                  <a:latin typeface="+mn-lt"/>
                  <a:ea typeface="华文楷体" panose="02010600040101010101" pitchFamily="2" charset="-122"/>
                </a:rPr>
                <a:t>3</a:t>
              </a:r>
              <a:r>
                <a:rPr lang="en-US" altLang="zh-CN" sz="2000" b="1" i="0">
                  <a:solidFill>
                    <a:srgbClr val="333399"/>
                  </a:solidFill>
                  <a:latin typeface="+mn-lt"/>
                  <a:ea typeface="华文楷体" panose="02010600040101010101" pitchFamily="2" charset="-122"/>
                  <a:sym typeface="Symbol" panose="05050102010706020507" pitchFamily="18" charset="2"/>
                </a:rPr>
                <a:t>  </a:t>
              </a:r>
              <a:r>
                <a:rPr lang="en-US" altLang="zh-CN" sz="2000" b="1">
                  <a:solidFill>
                    <a:srgbClr val="333399"/>
                  </a:solidFill>
                  <a:latin typeface="+mn-lt"/>
                  <a:ea typeface="华文楷体" panose="02010600040101010101" pitchFamily="2" charset="-122"/>
                </a:rPr>
                <a:t>5 #</a:t>
              </a:r>
              <a:endParaRPr lang="en-US" altLang="zh-CN" sz="2000" b="1">
                <a:solidFill>
                  <a:srgbClr val="333399"/>
                </a:solidFill>
                <a:latin typeface="+mn-lt"/>
                <a:ea typeface="华文楷体" panose="02010600040101010101" pitchFamily="2" charset="-122"/>
              </a:endParaRPr>
            </a:p>
          </p:txBody>
        </p:sp>
        <p:sp>
          <p:nvSpPr>
            <p:cNvPr id="36920" name="Rectangle 103"/>
            <p:cNvSpPr>
              <a:spLocks noChangeArrowheads="1"/>
            </p:cNvSpPr>
            <p:nvPr/>
          </p:nvSpPr>
          <p:spPr bwMode="auto">
            <a:xfrm>
              <a:off x="4101" y="2069"/>
              <a:ext cx="280"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rPr>
                <a:t>r2</a:t>
              </a:r>
              <a:endParaRPr lang="en-US" altLang="zh-CN" sz="2000">
                <a:solidFill>
                  <a:srgbClr val="333399"/>
                </a:solidFill>
                <a:latin typeface="+mn-lt"/>
                <a:ea typeface="华文楷体" panose="02010600040101010101" pitchFamily="2" charset="-122"/>
              </a:endParaRPr>
            </a:p>
          </p:txBody>
        </p:sp>
        <p:sp>
          <p:nvSpPr>
            <p:cNvPr id="36921" name="Rectangle 146"/>
            <p:cNvSpPr>
              <a:spLocks noChangeArrowheads="1"/>
            </p:cNvSpPr>
            <p:nvPr/>
          </p:nvSpPr>
          <p:spPr bwMode="auto">
            <a:xfrm>
              <a:off x="384" y="2064"/>
              <a:ext cx="2689"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r>
                <a:rPr kumimoji="0" lang="en-US" altLang="zh-CN" sz="2000" i="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2 </a:t>
              </a:r>
              <a:r>
                <a:rPr kumimoji="0" lang="en-US" altLang="zh-CN" sz="2000" u="sng">
                  <a:solidFill>
                    <a:srgbClr val="333399"/>
                  </a:solidFill>
                  <a:latin typeface="+mn-lt"/>
                  <a:ea typeface="华文楷体" panose="02010600040101010101" pitchFamily="2" charset="-122"/>
                  <a:sym typeface="Symbol" panose="05050102010706020507" pitchFamily="18" charset="2"/>
                </a:rPr>
                <a:t>T 2</a:t>
              </a:r>
              <a:r>
                <a:rPr kumimoji="0" lang="en-US" altLang="zh-CN" sz="2000">
                  <a:solidFill>
                    <a:srgbClr val="333399"/>
                  </a:solidFill>
                  <a:latin typeface="+mn-lt"/>
                  <a:ea typeface="华文楷体" panose="02010600040101010101" pitchFamily="2" charset="-122"/>
                  <a:sym typeface="Symbol" panose="05050102010706020507" pitchFamily="18" charset="2"/>
                </a:rPr>
                <a:t> </a:t>
              </a:r>
              <a:endParaRPr kumimoji="0"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6922" name="Rectangle 169"/>
            <p:cNvSpPr>
              <a:spLocks noChangeArrowheads="1"/>
            </p:cNvSpPr>
            <p:nvPr/>
          </p:nvSpPr>
          <p:spPr bwMode="auto">
            <a:xfrm>
              <a:off x="4464" y="2073"/>
              <a:ext cx="1022" cy="231"/>
            </a:xfrm>
            <a:prstGeom prst="rect">
              <a:avLst/>
            </a:prstGeom>
            <a:noFill/>
            <a:ln w="9525" algn="ctr">
              <a:noFill/>
              <a:miter lim="800000"/>
            </a:ln>
          </p:spPr>
          <p:txBody>
            <a:bodyPr>
              <a:spAutoFit/>
            </a:bodyPr>
            <a:lstStyle/>
            <a:p>
              <a:pPr algn="l"/>
              <a:r>
                <a:rPr lang="en-US" altLang="zh-CN" sz="1800">
                  <a:solidFill>
                    <a:srgbClr val="333399"/>
                  </a:solidFill>
                  <a:latin typeface="+mn-lt"/>
                  <a:ea typeface="华文楷体" panose="02010600040101010101" pitchFamily="2" charset="-122"/>
                  <a:sym typeface="Symbol" panose="05050102010706020507" pitchFamily="18" charset="2"/>
                </a:rPr>
                <a:t>E</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T</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endParaRPr lang="en-US" altLang="zh-CN" sz="1800">
                <a:solidFill>
                  <a:srgbClr val="333399"/>
                </a:solidFill>
                <a:latin typeface="+mn-lt"/>
                <a:ea typeface="华文楷体" panose="02010600040101010101" pitchFamily="2" charset="-122"/>
              </a:endParaRPr>
            </a:p>
          </p:txBody>
        </p:sp>
      </p:grpSp>
      <p:grpSp>
        <p:nvGrpSpPr>
          <p:cNvPr id="10" name="Group 194"/>
          <p:cNvGrpSpPr/>
          <p:nvPr/>
        </p:nvGrpSpPr>
        <p:grpSpPr bwMode="auto">
          <a:xfrm>
            <a:off x="609600" y="5470525"/>
            <a:ext cx="8534400" cy="412750"/>
            <a:chOff x="384" y="3446"/>
            <a:chExt cx="5376" cy="260"/>
          </a:xfrm>
        </p:grpSpPr>
        <p:sp>
          <p:nvSpPr>
            <p:cNvPr id="36915" name="Rectangle 134"/>
            <p:cNvSpPr>
              <a:spLocks noChangeArrowheads="1"/>
            </p:cNvSpPr>
            <p:nvPr/>
          </p:nvSpPr>
          <p:spPr bwMode="auto">
            <a:xfrm>
              <a:off x="3053" y="3456"/>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b="1">
                  <a:solidFill>
                    <a:srgbClr val="333399"/>
                  </a:solidFill>
                  <a:latin typeface="+mn-lt"/>
                  <a:ea typeface="华文楷体" panose="02010600040101010101" pitchFamily="2" charset="-122"/>
                </a:rPr>
                <a:t> #</a:t>
              </a:r>
              <a:endParaRPr lang="en-US" altLang="zh-CN" sz="2000" b="1">
                <a:solidFill>
                  <a:srgbClr val="333399"/>
                </a:solidFill>
                <a:latin typeface="+mn-lt"/>
                <a:ea typeface="华文楷体" panose="02010600040101010101" pitchFamily="2" charset="-122"/>
              </a:endParaRPr>
            </a:p>
          </p:txBody>
        </p:sp>
        <p:sp>
          <p:nvSpPr>
            <p:cNvPr id="36916" name="Rectangle 135"/>
            <p:cNvSpPr>
              <a:spLocks noChangeArrowheads="1"/>
            </p:cNvSpPr>
            <p:nvPr/>
          </p:nvSpPr>
          <p:spPr bwMode="auto">
            <a:xfrm>
              <a:off x="4101" y="3453"/>
              <a:ext cx="280"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rPr>
                <a:t>r3</a:t>
              </a:r>
              <a:endParaRPr lang="en-US" altLang="zh-CN" sz="2000">
                <a:solidFill>
                  <a:srgbClr val="333399"/>
                </a:solidFill>
                <a:latin typeface="+mn-lt"/>
                <a:ea typeface="华文楷体" panose="02010600040101010101" pitchFamily="2" charset="-122"/>
              </a:endParaRPr>
            </a:p>
          </p:txBody>
        </p:sp>
        <p:sp>
          <p:nvSpPr>
            <p:cNvPr id="36917" name="Rectangle 156"/>
            <p:cNvSpPr>
              <a:spLocks noChangeArrowheads="1"/>
            </p:cNvSpPr>
            <p:nvPr/>
          </p:nvSpPr>
          <p:spPr bwMode="auto">
            <a:xfrm>
              <a:off x="384" y="3446"/>
              <a:ext cx="2689"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r>
                <a:rPr kumimoji="0" lang="en-US" altLang="zh-CN" sz="2000" i="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1 </a:t>
              </a:r>
              <a:r>
                <a:rPr kumimoji="0" lang="en-US" altLang="zh-CN" sz="2000" u="sng">
                  <a:solidFill>
                    <a:srgbClr val="333399"/>
                  </a:solidFill>
                  <a:latin typeface="+mn-lt"/>
                  <a:ea typeface="华文楷体" panose="02010600040101010101" pitchFamily="2" charset="-122"/>
                  <a:sym typeface="Symbol" panose="05050102010706020507" pitchFamily="18" charset="2"/>
                </a:rPr>
                <a:t>E 2</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6 +</a:t>
              </a:r>
              <a:r>
                <a:rPr kumimoji="0" lang="en-US" altLang="zh-CN" sz="2000" u="sng">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9 </a:t>
              </a:r>
              <a:r>
                <a:rPr kumimoji="0" lang="en-US" altLang="zh-CN" sz="2000" u="sng">
                  <a:solidFill>
                    <a:srgbClr val="333399"/>
                  </a:solidFill>
                  <a:latin typeface="+mn-lt"/>
                  <a:ea typeface="华文楷体" panose="02010600040101010101" pitchFamily="2" charset="-122"/>
                  <a:sym typeface="Symbol" panose="05050102010706020507" pitchFamily="18" charset="2"/>
                </a:rPr>
                <a:t>T</a:t>
              </a:r>
              <a:r>
                <a:rPr kumimoji="0" lang="en-US" altLang="zh-CN" sz="2000" i="0" u="sng">
                  <a:solidFill>
                    <a:srgbClr val="333399"/>
                  </a:solidFill>
                  <a:latin typeface="+mn-lt"/>
                  <a:ea typeface="华文楷体" panose="02010600040101010101" pitchFamily="2" charset="-122"/>
                  <a:sym typeface="Symbol" panose="05050102010706020507" pitchFamily="18" charset="2"/>
                </a:rPr>
                <a:t> </a:t>
              </a:r>
              <a:r>
                <a:rPr kumimoji="0" lang="en-US" altLang="zh-CN" sz="2000" u="sng">
                  <a:solidFill>
                    <a:srgbClr val="333399"/>
                  </a:solidFill>
                  <a:latin typeface="+mn-lt"/>
                  <a:ea typeface="华文楷体" panose="02010600040101010101" pitchFamily="2" charset="-122"/>
                  <a:sym typeface="Symbol" panose="05050102010706020507" pitchFamily="18" charset="2"/>
                </a:rPr>
                <a:t>3</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7 </a:t>
              </a:r>
              <a:r>
                <a:rPr lang="en-US" altLang="zh-CN" sz="2000" b="1" i="0" u="sng">
                  <a:solidFill>
                    <a:srgbClr val="333399"/>
                  </a:solidFill>
                  <a:latin typeface="+mn-lt"/>
                  <a:ea typeface="华文楷体" panose="02010600040101010101" pitchFamily="2" charset="-122"/>
                  <a:sym typeface="Symbol" panose="05050102010706020507" pitchFamily="18" charset="2"/>
                </a:rPr>
                <a:t></a:t>
              </a:r>
              <a:r>
                <a:rPr kumimoji="0" lang="en-US" altLang="zh-CN" sz="2000" u="sng">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10 </a:t>
              </a:r>
              <a:r>
                <a:rPr lang="en-US" altLang="zh-CN" sz="2000" u="sng">
                  <a:solidFill>
                    <a:srgbClr val="333399"/>
                  </a:solidFill>
                  <a:latin typeface="+mn-lt"/>
                  <a:ea typeface="华文楷体" panose="02010600040101010101" pitchFamily="2" charset="-122"/>
                  <a:sym typeface="Symbol" panose="05050102010706020507" pitchFamily="18" charset="2"/>
                </a:rPr>
                <a:t>F</a:t>
              </a:r>
              <a:r>
                <a:rPr kumimoji="0" lang="en-US" altLang="zh-CN" sz="2000" u="sng">
                  <a:solidFill>
                    <a:srgbClr val="333399"/>
                  </a:solidFill>
                  <a:latin typeface="+mn-lt"/>
                  <a:ea typeface="华文楷体" panose="02010600040101010101" pitchFamily="2" charset="-122"/>
                  <a:sym typeface="Symbol" panose="05050102010706020507" pitchFamily="18" charset="2"/>
                </a:rPr>
                <a:t> 5</a:t>
              </a:r>
              <a:r>
                <a:rPr kumimoji="0" lang="en-US" altLang="zh-CN" sz="2000">
                  <a:solidFill>
                    <a:srgbClr val="333399"/>
                  </a:solidFill>
                  <a:latin typeface="+mn-lt"/>
                  <a:ea typeface="华文楷体" panose="02010600040101010101" pitchFamily="2" charset="-122"/>
                  <a:sym typeface="Symbol" panose="05050102010706020507" pitchFamily="18" charset="2"/>
                </a:rPr>
                <a:t> </a:t>
              </a:r>
              <a:endParaRPr kumimoji="0"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6918" name="Rectangle 176"/>
            <p:cNvSpPr>
              <a:spLocks noChangeArrowheads="1"/>
            </p:cNvSpPr>
            <p:nvPr/>
          </p:nvSpPr>
          <p:spPr bwMode="auto">
            <a:xfrm>
              <a:off x="4416" y="3453"/>
              <a:ext cx="1344" cy="231"/>
            </a:xfrm>
            <a:prstGeom prst="rect">
              <a:avLst/>
            </a:prstGeom>
            <a:noFill/>
            <a:ln w="9525" algn="ctr">
              <a:noFill/>
              <a:miter lim="800000"/>
            </a:ln>
          </p:spPr>
          <p:txBody>
            <a:bodyPr>
              <a:spAutoFit/>
            </a:bodyPr>
            <a:lstStyle/>
            <a:p>
              <a:pPr algn="l"/>
              <a:r>
                <a:rPr lang="en-US" altLang="zh-CN" sz="1800">
                  <a:solidFill>
                    <a:srgbClr val="333399"/>
                  </a:solidFill>
                  <a:latin typeface="+mn-lt"/>
                  <a:ea typeface="华文楷体" panose="02010600040101010101" pitchFamily="2" charset="-122"/>
                  <a:sym typeface="Symbol" panose="05050102010706020507" pitchFamily="18" charset="2"/>
                </a:rPr>
                <a:t>T</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T</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endParaRPr lang="en-US" altLang="zh-CN" sz="1800">
                <a:solidFill>
                  <a:srgbClr val="333399"/>
                </a:solidFill>
                <a:latin typeface="+mn-lt"/>
                <a:ea typeface="华文楷体" panose="02010600040101010101" pitchFamily="2" charset="-122"/>
              </a:endParaRPr>
            </a:p>
          </p:txBody>
        </p:sp>
      </p:grpSp>
      <p:grpSp>
        <p:nvGrpSpPr>
          <p:cNvPr id="11" name="Group 196"/>
          <p:cNvGrpSpPr/>
          <p:nvPr/>
        </p:nvGrpSpPr>
        <p:grpSpPr bwMode="auto">
          <a:xfrm>
            <a:off x="609600" y="6019800"/>
            <a:ext cx="7924800" cy="457200"/>
            <a:chOff x="384" y="3792"/>
            <a:chExt cx="4992" cy="288"/>
          </a:xfrm>
        </p:grpSpPr>
        <p:sp>
          <p:nvSpPr>
            <p:cNvPr id="36911" name="Rectangle 138"/>
            <p:cNvSpPr>
              <a:spLocks noChangeArrowheads="1"/>
            </p:cNvSpPr>
            <p:nvPr/>
          </p:nvSpPr>
          <p:spPr bwMode="auto">
            <a:xfrm>
              <a:off x="3053" y="3830"/>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b="1">
                  <a:solidFill>
                    <a:srgbClr val="333399"/>
                  </a:solidFill>
                  <a:latin typeface="+mn-lt"/>
                  <a:ea typeface="华文楷体" panose="02010600040101010101" pitchFamily="2" charset="-122"/>
                </a:rPr>
                <a:t> #</a:t>
              </a:r>
              <a:endParaRPr lang="en-US" altLang="zh-CN" sz="2000" b="1">
                <a:solidFill>
                  <a:srgbClr val="333399"/>
                </a:solidFill>
                <a:latin typeface="+mn-lt"/>
                <a:ea typeface="华文楷体" panose="02010600040101010101" pitchFamily="2" charset="-122"/>
              </a:endParaRPr>
            </a:p>
          </p:txBody>
        </p:sp>
        <p:sp>
          <p:nvSpPr>
            <p:cNvPr id="36912" name="Rectangle 139"/>
            <p:cNvSpPr>
              <a:spLocks noChangeArrowheads="1"/>
            </p:cNvSpPr>
            <p:nvPr/>
          </p:nvSpPr>
          <p:spPr bwMode="auto">
            <a:xfrm>
              <a:off x="4045" y="3815"/>
              <a:ext cx="376"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acc</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6913" name="Rectangle 158"/>
            <p:cNvSpPr>
              <a:spLocks noChangeArrowheads="1"/>
            </p:cNvSpPr>
            <p:nvPr/>
          </p:nvSpPr>
          <p:spPr bwMode="auto">
            <a:xfrm>
              <a:off x="384" y="3792"/>
              <a:ext cx="2689"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r>
                <a:rPr kumimoji="0" lang="en-US" altLang="zh-CN" sz="2000" i="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1 </a:t>
              </a:r>
              <a:r>
                <a:rPr kumimoji="0" lang="en-US" altLang="zh-CN" sz="2000" u="sng">
                  <a:solidFill>
                    <a:srgbClr val="333399"/>
                  </a:solidFill>
                  <a:latin typeface="+mn-lt"/>
                  <a:ea typeface="华文楷体" panose="02010600040101010101" pitchFamily="2" charset="-122"/>
                  <a:sym typeface="Symbol" panose="05050102010706020507" pitchFamily="18" charset="2"/>
                </a:rPr>
                <a:t>E 17</a:t>
              </a:r>
              <a:endParaRPr kumimoji="0"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6914" name="Rectangle 177"/>
            <p:cNvSpPr>
              <a:spLocks noChangeArrowheads="1"/>
            </p:cNvSpPr>
            <p:nvPr/>
          </p:nvSpPr>
          <p:spPr bwMode="auto">
            <a:xfrm>
              <a:off x="4538" y="3849"/>
              <a:ext cx="838" cy="231"/>
            </a:xfrm>
            <a:prstGeom prst="rect">
              <a:avLst/>
            </a:prstGeom>
            <a:noFill/>
            <a:ln w="9525" algn="ctr">
              <a:noFill/>
              <a:miter lim="800000"/>
            </a:ln>
          </p:spPr>
          <p:txBody>
            <a:bodyPr>
              <a:spAutoFit/>
            </a:bodyPr>
            <a:lstStyle/>
            <a:p>
              <a:pPr algn="l"/>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rint(E</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endParaRPr lang="en-US" altLang="zh-CN" sz="1800">
                <a:solidFill>
                  <a:srgbClr val="333399"/>
                </a:solidFill>
                <a:latin typeface="+mn-lt"/>
                <a:ea typeface="华文楷体" panose="02010600040101010101" pitchFamily="2" charset="-122"/>
              </a:endParaRPr>
            </a:p>
          </p:txBody>
        </p:sp>
      </p:grpSp>
      <p:grpSp>
        <p:nvGrpSpPr>
          <p:cNvPr id="12" name="Group 189"/>
          <p:cNvGrpSpPr/>
          <p:nvPr/>
        </p:nvGrpSpPr>
        <p:grpSpPr bwMode="auto">
          <a:xfrm>
            <a:off x="609600" y="4038600"/>
            <a:ext cx="8305800" cy="400050"/>
            <a:chOff x="384" y="2544"/>
            <a:chExt cx="5232" cy="252"/>
          </a:xfrm>
        </p:grpSpPr>
        <p:sp>
          <p:nvSpPr>
            <p:cNvPr id="36907" name="Rectangle 114"/>
            <p:cNvSpPr>
              <a:spLocks noChangeArrowheads="1"/>
            </p:cNvSpPr>
            <p:nvPr/>
          </p:nvSpPr>
          <p:spPr bwMode="auto">
            <a:xfrm>
              <a:off x="3053" y="2546"/>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b="1">
                  <a:solidFill>
                    <a:srgbClr val="333399"/>
                  </a:solidFill>
                  <a:latin typeface="+mn-lt"/>
                  <a:ea typeface="华文楷体" panose="02010600040101010101" pitchFamily="2" charset="-122"/>
                </a:rPr>
                <a:t>5 #</a:t>
              </a:r>
              <a:endParaRPr lang="en-US" altLang="zh-CN" sz="2000" b="1">
                <a:solidFill>
                  <a:srgbClr val="333399"/>
                </a:solidFill>
                <a:latin typeface="+mn-lt"/>
                <a:ea typeface="华文楷体" panose="02010600040101010101" pitchFamily="2" charset="-122"/>
              </a:endParaRPr>
            </a:p>
          </p:txBody>
        </p:sp>
        <p:sp>
          <p:nvSpPr>
            <p:cNvPr id="36908" name="Rectangle 115"/>
            <p:cNvSpPr>
              <a:spLocks noChangeArrowheads="1"/>
            </p:cNvSpPr>
            <p:nvPr/>
          </p:nvSpPr>
          <p:spPr bwMode="auto">
            <a:xfrm>
              <a:off x="4101" y="2546"/>
              <a:ext cx="280"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rPr>
                <a:t>r6</a:t>
              </a:r>
              <a:endParaRPr lang="en-US" altLang="zh-CN" sz="2000">
                <a:solidFill>
                  <a:srgbClr val="333399"/>
                </a:solidFill>
                <a:latin typeface="+mn-lt"/>
                <a:ea typeface="华文楷体" panose="02010600040101010101" pitchFamily="2" charset="-122"/>
              </a:endParaRPr>
            </a:p>
          </p:txBody>
        </p:sp>
        <p:sp>
          <p:nvSpPr>
            <p:cNvPr id="36909" name="Rectangle 150"/>
            <p:cNvSpPr>
              <a:spLocks noChangeArrowheads="1"/>
            </p:cNvSpPr>
            <p:nvPr/>
          </p:nvSpPr>
          <p:spPr bwMode="auto">
            <a:xfrm>
              <a:off x="384" y="2544"/>
              <a:ext cx="2689"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r>
                <a:rPr kumimoji="0" lang="en-US" altLang="zh-CN" sz="2000" i="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1 </a:t>
              </a:r>
              <a:r>
                <a:rPr kumimoji="0" lang="en-US" altLang="zh-CN" sz="2000" u="sng">
                  <a:solidFill>
                    <a:srgbClr val="333399"/>
                  </a:solidFill>
                  <a:latin typeface="+mn-lt"/>
                  <a:ea typeface="华文楷体" panose="02010600040101010101" pitchFamily="2" charset="-122"/>
                  <a:sym typeface="Symbol" panose="05050102010706020507" pitchFamily="18" charset="2"/>
                </a:rPr>
                <a:t>E 2</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6 +</a:t>
              </a:r>
              <a:r>
                <a:rPr kumimoji="0" lang="en-US" altLang="zh-CN" sz="2000" u="sng">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5 </a:t>
              </a:r>
              <a:r>
                <a:rPr kumimoji="0" lang="en-US" altLang="zh-CN" sz="2000" u="sng">
                  <a:solidFill>
                    <a:srgbClr val="333399"/>
                  </a:solidFill>
                  <a:latin typeface="+mn-lt"/>
                  <a:ea typeface="华文楷体" panose="02010600040101010101" pitchFamily="2" charset="-122"/>
                  <a:sym typeface="Symbol" panose="05050102010706020507" pitchFamily="18" charset="2"/>
                </a:rPr>
                <a:t>3 3</a:t>
              </a:r>
              <a:r>
                <a:rPr kumimoji="0" lang="en-US" altLang="zh-CN" sz="2000">
                  <a:solidFill>
                    <a:srgbClr val="333399"/>
                  </a:solidFill>
                  <a:latin typeface="+mn-lt"/>
                  <a:ea typeface="华文楷体" panose="02010600040101010101" pitchFamily="2" charset="-122"/>
                  <a:sym typeface="Symbol" panose="05050102010706020507" pitchFamily="18" charset="2"/>
                </a:rPr>
                <a:t> </a:t>
              </a:r>
              <a:endParaRPr kumimoji="0"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6910" name="Rectangle 179"/>
            <p:cNvSpPr>
              <a:spLocks noChangeArrowheads="1"/>
            </p:cNvSpPr>
            <p:nvPr/>
          </p:nvSpPr>
          <p:spPr bwMode="auto">
            <a:xfrm>
              <a:off x="4464" y="2544"/>
              <a:ext cx="1152" cy="231"/>
            </a:xfrm>
            <a:prstGeom prst="rect">
              <a:avLst/>
            </a:prstGeom>
            <a:noFill/>
            <a:ln w="9525" algn="ctr">
              <a:noFill/>
              <a:miter lim="800000"/>
            </a:ln>
          </p:spPr>
          <p:txBody>
            <a:bodyPr>
              <a:spAutoFit/>
            </a:bodyPr>
            <a:lstStyle/>
            <a:p>
              <a:pPr algn="l"/>
              <a:r>
                <a:rPr lang="en-US" altLang="zh-CN" sz="1800">
                  <a:solidFill>
                    <a:srgbClr val="333399"/>
                  </a:solidFill>
                  <a:latin typeface="+mn-lt"/>
                  <a:ea typeface="华文楷体" panose="02010600040101010101" pitchFamily="2" charset="-122"/>
                  <a:sym typeface="Symbol" panose="05050102010706020507" pitchFamily="18" charset="2"/>
                </a:rPr>
                <a:t>F</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d</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lexval</a:t>
              </a:r>
              <a:endParaRPr lang="en-US" altLang="zh-CN" sz="1800">
                <a:solidFill>
                  <a:srgbClr val="333399"/>
                </a:solidFill>
                <a:latin typeface="+mn-lt"/>
                <a:ea typeface="华文楷体" panose="02010600040101010101" pitchFamily="2" charset="-122"/>
              </a:endParaRPr>
            </a:p>
          </p:txBody>
        </p:sp>
      </p:grpSp>
      <p:grpSp>
        <p:nvGrpSpPr>
          <p:cNvPr id="13" name="Group 190"/>
          <p:cNvGrpSpPr/>
          <p:nvPr/>
        </p:nvGrpSpPr>
        <p:grpSpPr bwMode="auto">
          <a:xfrm>
            <a:off x="609600" y="4327525"/>
            <a:ext cx="8001000" cy="398463"/>
            <a:chOff x="384" y="2726"/>
            <a:chExt cx="5040" cy="251"/>
          </a:xfrm>
        </p:grpSpPr>
        <p:sp>
          <p:nvSpPr>
            <p:cNvPr id="36903" name="Rectangle 118"/>
            <p:cNvSpPr>
              <a:spLocks noChangeArrowheads="1"/>
            </p:cNvSpPr>
            <p:nvPr/>
          </p:nvSpPr>
          <p:spPr bwMode="auto">
            <a:xfrm>
              <a:off x="3053" y="2727"/>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b="1">
                  <a:solidFill>
                    <a:srgbClr val="333399"/>
                  </a:solidFill>
                  <a:latin typeface="+mn-lt"/>
                  <a:ea typeface="华文楷体" panose="02010600040101010101" pitchFamily="2" charset="-122"/>
                </a:rPr>
                <a:t>5 #</a:t>
              </a:r>
              <a:endParaRPr lang="en-US" altLang="zh-CN" sz="2000" b="1">
                <a:solidFill>
                  <a:srgbClr val="333399"/>
                </a:solidFill>
                <a:latin typeface="+mn-lt"/>
                <a:ea typeface="华文楷体" panose="02010600040101010101" pitchFamily="2" charset="-122"/>
              </a:endParaRPr>
            </a:p>
          </p:txBody>
        </p:sp>
        <p:sp>
          <p:nvSpPr>
            <p:cNvPr id="36904" name="Rectangle 119"/>
            <p:cNvSpPr>
              <a:spLocks noChangeArrowheads="1"/>
            </p:cNvSpPr>
            <p:nvPr/>
          </p:nvSpPr>
          <p:spPr bwMode="auto">
            <a:xfrm>
              <a:off x="4101" y="2727"/>
              <a:ext cx="280"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rPr>
                <a:t>r4</a:t>
              </a:r>
              <a:endParaRPr lang="en-US" altLang="zh-CN" sz="2000">
                <a:solidFill>
                  <a:srgbClr val="333399"/>
                </a:solidFill>
                <a:latin typeface="+mn-lt"/>
                <a:ea typeface="华文楷体" panose="02010600040101010101" pitchFamily="2" charset="-122"/>
              </a:endParaRPr>
            </a:p>
          </p:txBody>
        </p:sp>
        <p:sp>
          <p:nvSpPr>
            <p:cNvPr id="36905" name="Rectangle 151"/>
            <p:cNvSpPr>
              <a:spLocks noChangeArrowheads="1"/>
            </p:cNvSpPr>
            <p:nvPr/>
          </p:nvSpPr>
          <p:spPr bwMode="auto">
            <a:xfrm>
              <a:off x="384" y="2726"/>
              <a:ext cx="2689"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r>
                <a:rPr kumimoji="0" lang="en-US" altLang="zh-CN" sz="2000" i="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1 </a:t>
              </a:r>
              <a:r>
                <a:rPr kumimoji="0" lang="en-US" altLang="zh-CN" sz="2000" u="sng">
                  <a:solidFill>
                    <a:srgbClr val="333399"/>
                  </a:solidFill>
                  <a:latin typeface="+mn-lt"/>
                  <a:ea typeface="华文楷体" panose="02010600040101010101" pitchFamily="2" charset="-122"/>
                  <a:sym typeface="Symbol" panose="05050102010706020507" pitchFamily="18" charset="2"/>
                </a:rPr>
                <a:t>E 2</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6 +</a:t>
              </a:r>
              <a:r>
                <a:rPr kumimoji="0" lang="en-US" altLang="zh-CN" sz="2000" u="sng">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3 </a:t>
              </a:r>
              <a:r>
                <a:rPr kumimoji="0" lang="en-US" altLang="zh-CN" sz="2000" u="sng">
                  <a:solidFill>
                    <a:srgbClr val="333399"/>
                  </a:solidFill>
                  <a:latin typeface="+mn-lt"/>
                  <a:ea typeface="华文楷体" panose="02010600040101010101" pitchFamily="2" charset="-122"/>
                  <a:sym typeface="Symbol" panose="05050102010706020507" pitchFamily="18" charset="2"/>
                </a:rPr>
                <a:t>F</a:t>
              </a:r>
              <a:r>
                <a:rPr kumimoji="0" lang="en-US" altLang="zh-CN" sz="2000" i="0" u="sng">
                  <a:solidFill>
                    <a:srgbClr val="333399"/>
                  </a:solidFill>
                  <a:latin typeface="+mn-lt"/>
                  <a:ea typeface="华文楷体" panose="02010600040101010101" pitchFamily="2" charset="-122"/>
                  <a:sym typeface="Symbol" panose="05050102010706020507" pitchFamily="18" charset="2"/>
                </a:rPr>
                <a:t> </a:t>
              </a:r>
              <a:r>
                <a:rPr kumimoji="0" lang="en-US" altLang="zh-CN" sz="2000" u="sng">
                  <a:solidFill>
                    <a:srgbClr val="333399"/>
                  </a:solidFill>
                  <a:latin typeface="+mn-lt"/>
                  <a:ea typeface="华文楷体" panose="02010600040101010101" pitchFamily="2" charset="-122"/>
                  <a:sym typeface="Symbol" panose="05050102010706020507" pitchFamily="18" charset="2"/>
                </a:rPr>
                <a:t>3</a:t>
              </a:r>
              <a:r>
                <a:rPr kumimoji="0" lang="en-US" altLang="zh-CN" sz="2000">
                  <a:solidFill>
                    <a:srgbClr val="333399"/>
                  </a:solidFill>
                  <a:latin typeface="+mn-lt"/>
                  <a:ea typeface="华文楷体" panose="02010600040101010101" pitchFamily="2" charset="-122"/>
                  <a:sym typeface="Symbol" panose="05050102010706020507" pitchFamily="18" charset="2"/>
                </a:rPr>
                <a:t> </a:t>
              </a:r>
              <a:endParaRPr kumimoji="0"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6906" name="Rectangle 180"/>
            <p:cNvSpPr>
              <a:spLocks noChangeArrowheads="1"/>
            </p:cNvSpPr>
            <p:nvPr/>
          </p:nvSpPr>
          <p:spPr bwMode="auto">
            <a:xfrm>
              <a:off x="4450" y="2745"/>
              <a:ext cx="974" cy="231"/>
            </a:xfrm>
            <a:prstGeom prst="rect">
              <a:avLst/>
            </a:prstGeom>
            <a:noFill/>
            <a:ln w="9525" algn="ctr">
              <a:noFill/>
              <a:miter lim="800000"/>
            </a:ln>
          </p:spPr>
          <p:txBody>
            <a:bodyPr>
              <a:spAutoFit/>
            </a:bodyPr>
            <a:lstStyle/>
            <a:p>
              <a:pPr algn="l"/>
              <a:r>
                <a:rPr lang="en-US" altLang="zh-CN" sz="1800">
                  <a:solidFill>
                    <a:srgbClr val="333399"/>
                  </a:solidFill>
                  <a:latin typeface="+mn-lt"/>
                  <a:ea typeface="华文楷体" panose="02010600040101010101" pitchFamily="2" charset="-122"/>
                  <a:sym typeface="Symbol" panose="05050102010706020507" pitchFamily="18" charset="2"/>
                </a:rPr>
                <a:t>T</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F</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endParaRPr lang="en-US" altLang="zh-CN" sz="1800">
                <a:solidFill>
                  <a:srgbClr val="333399"/>
                </a:solidFill>
                <a:latin typeface="+mn-lt"/>
                <a:ea typeface="华文楷体" panose="02010600040101010101" pitchFamily="2" charset="-122"/>
              </a:endParaRPr>
            </a:p>
          </p:txBody>
        </p:sp>
      </p:grpSp>
      <p:grpSp>
        <p:nvGrpSpPr>
          <p:cNvPr id="14" name="Group 193"/>
          <p:cNvGrpSpPr/>
          <p:nvPr/>
        </p:nvGrpSpPr>
        <p:grpSpPr bwMode="auto">
          <a:xfrm>
            <a:off x="609600" y="5165725"/>
            <a:ext cx="8305800" cy="423863"/>
            <a:chOff x="384" y="3254"/>
            <a:chExt cx="5232" cy="267"/>
          </a:xfrm>
        </p:grpSpPr>
        <p:sp>
          <p:nvSpPr>
            <p:cNvPr id="36899" name="Rectangle 130"/>
            <p:cNvSpPr>
              <a:spLocks noChangeArrowheads="1"/>
            </p:cNvSpPr>
            <p:nvPr/>
          </p:nvSpPr>
          <p:spPr bwMode="auto">
            <a:xfrm>
              <a:off x="3053" y="3271"/>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b="1">
                  <a:solidFill>
                    <a:srgbClr val="333399"/>
                  </a:solidFill>
                  <a:latin typeface="+mn-lt"/>
                  <a:ea typeface="华文楷体" panose="02010600040101010101" pitchFamily="2" charset="-122"/>
                </a:rPr>
                <a:t> #</a:t>
              </a:r>
              <a:endParaRPr lang="en-US" altLang="zh-CN" sz="2000" b="1">
                <a:solidFill>
                  <a:srgbClr val="333399"/>
                </a:solidFill>
                <a:latin typeface="+mn-lt"/>
                <a:ea typeface="华文楷体" panose="02010600040101010101" pitchFamily="2" charset="-122"/>
              </a:endParaRPr>
            </a:p>
          </p:txBody>
        </p:sp>
        <p:sp>
          <p:nvSpPr>
            <p:cNvPr id="36900" name="Rectangle 131"/>
            <p:cNvSpPr>
              <a:spLocks noChangeArrowheads="1"/>
            </p:cNvSpPr>
            <p:nvPr/>
          </p:nvSpPr>
          <p:spPr bwMode="auto">
            <a:xfrm>
              <a:off x="4101" y="3271"/>
              <a:ext cx="280"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rPr>
                <a:t>r6</a:t>
              </a:r>
              <a:endParaRPr lang="en-US" altLang="zh-CN" sz="2000">
                <a:solidFill>
                  <a:srgbClr val="333399"/>
                </a:solidFill>
                <a:latin typeface="+mn-lt"/>
                <a:ea typeface="华文楷体" panose="02010600040101010101" pitchFamily="2" charset="-122"/>
              </a:endParaRPr>
            </a:p>
          </p:txBody>
        </p:sp>
        <p:sp>
          <p:nvSpPr>
            <p:cNvPr id="36901" name="Rectangle 154"/>
            <p:cNvSpPr>
              <a:spLocks noChangeArrowheads="1"/>
            </p:cNvSpPr>
            <p:nvPr/>
          </p:nvSpPr>
          <p:spPr bwMode="auto">
            <a:xfrm>
              <a:off x="384" y="3254"/>
              <a:ext cx="2689"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r>
                <a:rPr kumimoji="0" lang="en-US" altLang="zh-CN" sz="2000" i="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1 </a:t>
              </a:r>
              <a:r>
                <a:rPr kumimoji="0" lang="en-US" altLang="zh-CN" sz="2000" u="sng">
                  <a:solidFill>
                    <a:srgbClr val="333399"/>
                  </a:solidFill>
                  <a:latin typeface="+mn-lt"/>
                  <a:ea typeface="华文楷体" panose="02010600040101010101" pitchFamily="2" charset="-122"/>
                  <a:sym typeface="Symbol" panose="05050102010706020507" pitchFamily="18" charset="2"/>
                </a:rPr>
                <a:t>E 2</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6 +</a:t>
              </a:r>
              <a:r>
                <a:rPr kumimoji="0" lang="en-US" altLang="zh-CN" sz="2000" u="sng">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9 </a:t>
              </a:r>
              <a:r>
                <a:rPr kumimoji="0" lang="en-US" altLang="zh-CN" sz="2000" u="sng">
                  <a:solidFill>
                    <a:srgbClr val="333399"/>
                  </a:solidFill>
                  <a:latin typeface="+mn-lt"/>
                  <a:ea typeface="华文楷体" panose="02010600040101010101" pitchFamily="2" charset="-122"/>
                  <a:sym typeface="Symbol" panose="05050102010706020507" pitchFamily="18" charset="2"/>
                </a:rPr>
                <a:t>T</a:t>
              </a:r>
              <a:r>
                <a:rPr kumimoji="0" lang="en-US" altLang="zh-CN" sz="2000" i="0" u="sng">
                  <a:solidFill>
                    <a:srgbClr val="333399"/>
                  </a:solidFill>
                  <a:latin typeface="+mn-lt"/>
                  <a:ea typeface="华文楷体" panose="02010600040101010101" pitchFamily="2" charset="-122"/>
                  <a:sym typeface="Symbol" panose="05050102010706020507" pitchFamily="18" charset="2"/>
                </a:rPr>
                <a:t> </a:t>
              </a:r>
              <a:r>
                <a:rPr kumimoji="0" lang="en-US" altLang="zh-CN" sz="2000" u="sng">
                  <a:solidFill>
                    <a:srgbClr val="333399"/>
                  </a:solidFill>
                  <a:latin typeface="+mn-lt"/>
                  <a:ea typeface="华文楷体" panose="02010600040101010101" pitchFamily="2" charset="-122"/>
                  <a:sym typeface="Symbol" panose="05050102010706020507" pitchFamily="18" charset="2"/>
                </a:rPr>
                <a:t>3</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7 </a:t>
              </a:r>
              <a:r>
                <a:rPr lang="en-US" altLang="zh-CN" sz="2000" b="1" i="0" u="sng">
                  <a:solidFill>
                    <a:srgbClr val="333399"/>
                  </a:solidFill>
                  <a:latin typeface="+mn-lt"/>
                  <a:ea typeface="华文楷体" panose="02010600040101010101" pitchFamily="2" charset="-122"/>
                  <a:sym typeface="Symbol" panose="05050102010706020507" pitchFamily="18" charset="2"/>
                </a:rPr>
                <a:t></a:t>
              </a:r>
              <a:r>
                <a:rPr kumimoji="0" lang="en-US" altLang="zh-CN" sz="2000" u="sng">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5 </a:t>
              </a:r>
              <a:r>
                <a:rPr lang="en-US" altLang="zh-CN" sz="2000" u="sng">
                  <a:solidFill>
                    <a:srgbClr val="333399"/>
                  </a:solidFill>
                  <a:latin typeface="+mn-lt"/>
                  <a:ea typeface="华文楷体" panose="02010600040101010101" pitchFamily="2" charset="-122"/>
                  <a:sym typeface="Symbol" panose="05050102010706020507" pitchFamily="18" charset="2"/>
                </a:rPr>
                <a:t>5</a:t>
              </a:r>
              <a:r>
                <a:rPr kumimoji="0" lang="en-US" altLang="zh-CN" sz="2000" u="sng">
                  <a:solidFill>
                    <a:srgbClr val="333399"/>
                  </a:solidFill>
                  <a:latin typeface="+mn-lt"/>
                  <a:ea typeface="华文楷体" panose="02010600040101010101" pitchFamily="2" charset="-122"/>
                  <a:sym typeface="Symbol" panose="05050102010706020507" pitchFamily="18" charset="2"/>
                </a:rPr>
                <a:t> 5</a:t>
              </a:r>
              <a:r>
                <a:rPr kumimoji="0" lang="en-US" altLang="zh-CN" sz="2000">
                  <a:solidFill>
                    <a:srgbClr val="333399"/>
                  </a:solidFill>
                  <a:latin typeface="+mn-lt"/>
                  <a:ea typeface="华文楷体" panose="02010600040101010101" pitchFamily="2" charset="-122"/>
                  <a:sym typeface="Symbol" panose="05050102010706020507" pitchFamily="18" charset="2"/>
                </a:rPr>
                <a:t> </a:t>
              </a:r>
              <a:endParaRPr kumimoji="0"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6902" name="Rectangle 181"/>
            <p:cNvSpPr>
              <a:spLocks noChangeArrowheads="1"/>
            </p:cNvSpPr>
            <p:nvPr/>
          </p:nvSpPr>
          <p:spPr bwMode="auto">
            <a:xfrm>
              <a:off x="4464" y="3264"/>
              <a:ext cx="1152" cy="231"/>
            </a:xfrm>
            <a:prstGeom prst="rect">
              <a:avLst/>
            </a:prstGeom>
            <a:noFill/>
            <a:ln w="9525" algn="ctr">
              <a:noFill/>
              <a:miter lim="800000"/>
            </a:ln>
          </p:spPr>
          <p:txBody>
            <a:bodyPr>
              <a:spAutoFit/>
            </a:bodyPr>
            <a:lstStyle/>
            <a:p>
              <a:pPr algn="l"/>
              <a:r>
                <a:rPr lang="en-US" altLang="zh-CN" sz="1800">
                  <a:solidFill>
                    <a:srgbClr val="333399"/>
                  </a:solidFill>
                  <a:latin typeface="+mn-lt"/>
                  <a:ea typeface="华文楷体" panose="02010600040101010101" pitchFamily="2" charset="-122"/>
                  <a:sym typeface="Symbol" panose="05050102010706020507" pitchFamily="18" charset="2"/>
                </a:rPr>
                <a:t>F</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d</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lexval</a:t>
              </a:r>
              <a:endParaRPr lang="en-US" altLang="zh-CN" sz="1800">
                <a:solidFill>
                  <a:srgbClr val="333399"/>
                </a:solidFill>
                <a:latin typeface="+mn-lt"/>
                <a:ea typeface="华文楷体" panose="02010600040101010101" pitchFamily="2" charset="-122"/>
              </a:endParaRPr>
            </a:p>
          </p:txBody>
        </p:sp>
      </p:grpSp>
      <p:grpSp>
        <p:nvGrpSpPr>
          <p:cNvPr id="15" name="Group 195"/>
          <p:cNvGrpSpPr/>
          <p:nvPr/>
        </p:nvGrpSpPr>
        <p:grpSpPr bwMode="auto">
          <a:xfrm>
            <a:off x="609600" y="5775325"/>
            <a:ext cx="8534400" cy="412750"/>
            <a:chOff x="384" y="3638"/>
            <a:chExt cx="5376" cy="260"/>
          </a:xfrm>
        </p:grpSpPr>
        <p:sp>
          <p:nvSpPr>
            <p:cNvPr id="36895" name="Rectangle 142"/>
            <p:cNvSpPr>
              <a:spLocks noChangeArrowheads="1"/>
            </p:cNvSpPr>
            <p:nvPr/>
          </p:nvSpPr>
          <p:spPr bwMode="auto">
            <a:xfrm>
              <a:off x="3053" y="3648"/>
              <a:ext cx="907" cy="250"/>
            </a:xfrm>
            <a:prstGeom prst="rect">
              <a:avLst/>
            </a:prstGeom>
            <a:noFill/>
            <a:ln w="9525" algn="ctr">
              <a:noFill/>
              <a:miter lim="800000"/>
            </a:ln>
          </p:spPr>
          <p:txBody>
            <a:bodyPr>
              <a:spAutoFit/>
            </a:bodyPr>
            <a:lstStyle/>
            <a:p>
              <a:pPr algn="r"/>
              <a:r>
                <a:rPr lang="en-US" altLang="zh-CN" sz="2000" b="1">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b="1">
                  <a:solidFill>
                    <a:srgbClr val="333399"/>
                  </a:solidFill>
                  <a:latin typeface="+mn-lt"/>
                  <a:ea typeface="华文楷体" panose="02010600040101010101" pitchFamily="2" charset="-122"/>
                </a:rPr>
                <a:t> #</a:t>
              </a:r>
              <a:endParaRPr lang="en-US" altLang="zh-CN" sz="2000" b="1">
                <a:solidFill>
                  <a:srgbClr val="333399"/>
                </a:solidFill>
                <a:latin typeface="+mn-lt"/>
                <a:ea typeface="华文楷体" panose="02010600040101010101" pitchFamily="2" charset="-122"/>
              </a:endParaRPr>
            </a:p>
          </p:txBody>
        </p:sp>
        <p:sp>
          <p:nvSpPr>
            <p:cNvPr id="36896" name="Rectangle 143"/>
            <p:cNvSpPr>
              <a:spLocks noChangeArrowheads="1"/>
            </p:cNvSpPr>
            <p:nvPr/>
          </p:nvSpPr>
          <p:spPr bwMode="auto">
            <a:xfrm>
              <a:off x="4101" y="3648"/>
              <a:ext cx="280" cy="250"/>
            </a:xfrm>
            <a:prstGeom prst="rect">
              <a:avLst/>
            </a:prstGeom>
            <a:noFill/>
            <a:ln w="9525" algn="ctr">
              <a:noFill/>
              <a:miter lim="800000"/>
            </a:ln>
          </p:spPr>
          <p:txBody>
            <a:bodyPr>
              <a:spAutoFit/>
            </a:bodyPr>
            <a:lstStyle/>
            <a:p>
              <a:pPr algn="l"/>
              <a:r>
                <a:rPr lang="en-US" altLang="zh-CN" sz="2000">
                  <a:solidFill>
                    <a:srgbClr val="333399"/>
                  </a:solidFill>
                  <a:latin typeface="+mn-lt"/>
                  <a:ea typeface="华文楷体" panose="02010600040101010101" pitchFamily="2" charset="-122"/>
                </a:rPr>
                <a:t>r1</a:t>
              </a:r>
              <a:endParaRPr lang="en-US" altLang="zh-CN" sz="2000">
                <a:solidFill>
                  <a:srgbClr val="333399"/>
                </a:solidFill>
                <a:latin typeface="+mn-lt"/>
                <a:ea typeface="华文楷体" panose="02010600040101010101" pitchFamily="2" charset="-122"/>
              </a:endParaRPr>
            </a:p>
          </p:txBody>
        </p:sp>
        <p:sp>
          <p:nvSpPr>
            <p:cNvPr id="36897" name="Rectangle 157"/>
            <p:cNvSpPr>
              <a:spLocks noChangeArrowheads="1"/>
            </p:cNvSpPr>
            <p:nvPr/>
          </p:nvSpPr>
          <p:spPr bwMode="auto">
            <a:xfrm>
              <a:off x="384" y="3638"/>
              <a:ext cx="2689" cy="250"/>
            </a:xfrm>
            <a:prstGeom prst="rect">
              <a:avLst/>
            </a:prstGeom>
            <a:noFill/>
            <a:ln w="9525" algn="ctr">
              <a:noFill/>
              <a:miter lim="800000"/>
            </a:ln>
          </p:spPr>
          <p:txBody>
            <a:bodyPr>
              <a:spAutoFit/>
            </a:bodyPr>
            <a:lstStyle/>
            <a:p>
              <a:pPr algn="l"/>
              <a:r>
                <a:rPr kumimoji="0" lang="en-US" altLang="zh-CN" sz="2000" i="0" u="sng">
                  <a:solidFill>
                    <a:srgbClr val="333399"/>
                  </a:solidFill>
                  <a:latin typeface="+mn-lt"/>
                  <a:ea typeface="华文楷体" panose="02010600040101010101" pitchFamily="2" charset="-122"/>
                  <a:sym typeface="Symbol" panose="05050102010706020507" pitchFamily="18" charset="2"/>
                </a:rPr>
                <a:t>0 # </a:t>
              </a:r>
              <a:r>
                <a:rPr kumimoji="0" lang="en-US" altLang="zh-CN" sz="2000" i="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1 </a:t>
              </a:r>
              <a:r>
                <a:rPr kumimoji="0" lang="en-US" altLang="zh-CN" sz="2000" u="sng">
                  <a:solidFill>
                    <a:srgbClr val="333399"/>
                  </a:solidFill>
                  <a:latin typeface="+mn-lt"/>
                  <a:ea typeface="华文楷体" panose="02010600040101010101" pitchFamily="2" charset="-122"/>
                  <a:sym typeface="Symbol" panose="05050102010706020507" pitchFamily="18" charset="2"/>
                </a:rPr>
                <a:t>E 2</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6 +</a:t>
              </a:r>
              <a:r>
                <a:rPr kumimoji="0" lang="en-US" altLang="zh-CN" sz="2000" u="sng">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a:t>
              </a:r>
              <a:r>
                <a:rPr kumimoji="0" lang="en-US" altLang="zh-CN" sz="2000">
                  <a:solidFill>
                    <a:srgbClr val="333399"/>
                  </a:solidFill>
                  <a:latin typeface="+mn-lt"/>
                  <a:ea typeface="华文楷体" panose="02010600040101010101" pitchFamily="2" charset="-122"/>
                  <a:sym typeface="Symbol" panose="05050102010706020507" pitchFamily="18" charset="2"/>
                </a:rPr>
                <a:t> </a:t>
              </a:r>
              <a:r>
                <a:rPr kumimoji="0" lang="en-US" altLang="zh-CN" sz="2000" i="0" u="sng">
                  <a:solidFill>
                    <a:srgbClr val="333399"/>
                  </a:solidFill>
                  <a:latin typeface="+mn-lt"/>
                  <a:ea typeface="华文楷体" panose="02010600040101010101" pitchFamily="2" charset="-122"/>
                  <a:sym typeface="Symbol" panose="05050102010706020507" pitchFamily="18" charset="2"/>
                </a:rPr>
                <a:t>9 </a:t>
              </a:r>
              <a:r>
                <a:rPr kumimoji="0" lang="en-US" altLang="zh-CN" sz="2000" u="sng">
                  <a:solidFill>
                    <a:srgbClr val="333399"/>
                  </a:solidFill>
                  <a:latin typeface="+mn-lt"/>
                  <a:ea typeface="华文楷体" panose="02010600040101010101" pitchFamily="2" charset="-122"/>
                  <a:sym typeface="Symbol" panose="05050102010706020507" pitchFamily="18" charset="2"/>
                </a:rPr>
                <a:t>T</a:t>
              </a:r>
              <a:r>
                <a:rPr kumimoji="0" lang="en-US" altLang="zh-CN" sz="2000" i="0" u="sng">
                  <a:solidFill>
                    <a:srgbClr val="333399"/>
                  </a:solidFill>
                  <a:latin typeface="+mn-lt"/>
                  <a:ea typeface="华文楷体" panose="02010600040101010101" pitchFamily="2" charset="-122"/>
                  <a:sym typeface="Symbol" panose="05050102010706020507" pitchFamily="18" charset="2"/>
                </a:rPr>
                <a:t> </a:t>
              </a:r>
              <a:r>
                <a:rPr kumimoji="0" lang="en-US" altLang="zh-CN" sz="2000" u="sng">
                  <a:solidFill>
                    <a:srgbClr val="333399"/>
                  </a:solidFill>
                  <a:latin typeface="+mn-lt"/>
                  <a:ea typeface="华文楷体" panose="02010600040101010101" pitchFamily="2" charset="-122"/>
                  <a:sym typeface="Symbol" panose="05050102010706020507" pitchFamily="18" charset="2"/>
                </a:rPr>
                <a:t>15</a:t>
              </a:r>
              <a:endParaRPr kumimoji="0"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6898" name="Rectangle 182"/>
            <p:cNvSpPr>
              <a:spLocks noChangeArrowheads="1"/>
            </p:cNvSpPr>
            <p:nvPr/>
          </p:nvSpPr>
          <p:spPr bwMode="auto">
            <a:xfrm>
              <a:off x="4416" y="3657"/>
              <a:ext cx="1344" cy="231"/>
            </a:xfrm>
            <a:prstGeom prst="rect">
              <a:avLst/>
            </a:prstGeom>
            <a:noFill/>
            <a:ln w="9525" algn="ctr">
              <a:noFill/>
              <a:miter lim="800000"/>
            </a:ln>
          </p:spPr>
          <p:txBody>
            <a:bodyPr>
              <a:spAutoFit/>
            </a:bodyPr>
            <a:lstStyle/>
            <a:p>
              <a:pPr algn="l"/>
              <a:r>
                <a:rPr lang="en-US" altLang="zh-CN" sz="1800">
                  <a:solidFill>
                    <a:srgbClr val="333399"/>
                  </a:solidFill>
                  <a:latin typeface="+mn-lt"/>
                  <a:ea typeface="华文楷体" panose="02010600040101010101" pitchFamily="2" charset="-122"/>
                  <a:sym typeface="Symbol" panose="05050102010706020507" pitchFamily="18" charset="2"/>
                </a:rPr>
                <a:t>E</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E</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T</a:t>
              </a:r>
              <a:r>
                <a:rPr lang="en-US" altLang="zh-CN" sz="1800" b="1">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rPr>
                <a:t>val</a:t>
              </a:r>
              <a:endParaRPr lang="en-US" altLang="zh-CN" sz="1800">
                <a:solidFill>
                  <a:srgbClr val="333399"/>
                </a:solidFill>
                <a:latin typeface="+mn-lt"/>
                <a:ea typeface="华文楷体" panose="02010600040101010101" pitchFamily="2" charset="-122"/>
              </a:endParaRPr>
            </a:p>
          </p:txBody>
        </p:sp>
      </p:grpSp>
      <p:sp>
        <p:nvSpPr>
          <p:cNvPr id="36894" name="Rectangle 198"/>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Bottom)">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lide(fromBottom)">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Bottom)">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Bottom)">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lide(fromBottom)">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slide(fromBottom)">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slide(fromBottom)">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lide(fromBottom)">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slide(fromBottom)">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slide(fromBottom)">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slide(fromBottom)">
                                      <p:cBhvr>
                                        <p:cTn id="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684213" y="1004888"/>
            <a:ext cx="8070850" cy="519112"/>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en-US" altLang="zh-CN" sz="2800" i="0">
                <a:latin typeface="+mn-lt"/>
                <a:ea typeface="华文楷体" panose="02010600040101010101" pitchFamily="2" charset="-122"/>
              </a:rPr>
              <a:t>L-</a:t>
            </a:r>
            <a:r>
              <a:rPr lang="zh-CN" altLang="en-US" sz="2800" b="1" i="0">
                <a:latin typeface="+mn-lt"/>
                <a:ea typeface="华文楷体" panose="02010600040101010101" pitchFamily="2" charset="-122"/>
              </a:rPr>
              <a:t>属性文法的语义计算</a:t>
            </a:r>
            <a:endParaRPr lang="zh-CN" altLang="en-US" sz="2800" b="1" i="0">
              <a:latin typeface="+mn-lt"/>
              <a:ea typeface="华文楷体" panose="02010600040101010101" pitchFamily="2" charset="-122"/>
            </a:endParaRPr>
          </a:p>
        </p:txBody>
      </p:sp>
      <p:sp>
        <p:nvSpPr>
          <p:cNvPr id="37891"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7892"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7893"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7894"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7895" name="Rectangle 8"/>
          <p:cNvSpPr>
            <a:spLocks noChangeArrowheads="1"/>
          </p:cNvSpPr>
          <p:nvPr/>
        </p:nvSpPr>
        <p:spPr bwMode="auto">
          <a:xfrm>
            <a:off x="971550" y="1524000"/>
            <a:ext cx="8039100" cy="5016758"/>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采用自上而下的方式可以较方便地进行</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zh-CN" altLang="en-US" sz="1000" b="1" i="0">
              <a:latin typeface="+mn-lt"/>
              <a:ea typeface="华文楷体" panose="02010600040101010101" pitchFamily="2" charset="-122"/>
            </a:endParaRPr>
          </a:p>
          <a:p>
            <a:pPr algn="l">
              <a:buClrTx/>
              <a:buFont typeface="Symbol" panose="05050102010706020507" pitchFamily="18" charset="2"/>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可以采用下列基于深度优先后序遍历的算法</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sz="2000" b="1" i="0">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rPr>
              <a:t>procedure dfvisit(</a:t>
            </a:r>
            <a:r>
              <a:rPr lang="en-US" altLang="zh-CN" sz="2000" b="1">
                <a:solidFill>
                  <a:srgbClr val="333399"/>
                </a:solidFill>
                <a:latin typeface="+mn-lt"/>
                <a:ea typeface="华文楷体" panose="02010600040101010101" pitchFamily="2" charset="-122"/>
              </a:rPr>
              <a:t>n</a:t>
            </a:r>
            <a:r>
              <a:rPr lang="en-US" altLang="zh-CN" sz="2000" b="1" i="0">
                <a:solidFill>
                  <a:srgbClr val="333399"/>
                </a:solidFill>
                <a:latin typeface="+mn-lt"/>
                <a:ea typeface="华文楷体" panose="02010600040101010101" pitchFamily="2" charset="-122"/>
              </a:rPr>
              <a:t>: node);</a:t>
            </a:r>
            <a:endParaRPr lang="en-US" altLang="zh-CN" sz="2000" b="1" i="0">
              <a:solidFill>
                <a:srgbClr val="333399"/>
              </a:solidFill>
              <a:latin typeface="+mn-lt"/>
              <a:ea typeface="华文楷体" panose="02010600040101010101" pitchFamily="2" charset="-122"/>
            </a:endParaRPr>
          </a:p>
          <a:p>
            <a:pPr algn="just">
              <a:buClrTx/>
              <a:buFont typeface="Symbol" panose="05050102010706020507" pitchFamily="18" charset="2"/>
              <a:buNone/>
            </a:pPr>
            <a:r>
              <a:rPr lang="en-US" altLang="zh-CN" sz="2000" b="1" i="0">
                <a:solidFill>
                  <a:srgbClr val="333399"/>
                </a:solidFill>
                <a:latin typeface="+mn-lt"/>
                <a:ea typeface="华文楷体" panose="02010600040101010101" pitchFamily="2" charset="-122"/>
              </a:rPr>
              <a:t>          begin</a:t>
            </a:r>
            <a:endParaRPr lang="en-US" altLang="zh-CN" sz="2000" b="1" i="0">
              <a:solidFill>
                <a:srgbClr val="333399"/>
              </a:solidFill>
              <a:latin typeface="+mn-lt"/>
              <a:ea typeface="华文楷体" panose="02010600040101010101" pitchFamily="2" charset="-122"/>
            </a:endParaRPr>
          </a:p>
          <a:p>
            <a:pPr algn="just">
              <a:buClrTx/>
              <a:buFont typeface="Symbol" panose="05050102010706020507" pitchFamily="18" charset="2"/>
              <a:buNone/>
            </a:pPr>
            <a:r>
              <a:rPr lang="en-US" altLang="zh-CN" sz="2000" b="1" i="0">
                <a:solidFill>
                  <a:srgbClr val="333399"/>
                </a:solidFill>
                <a:latin typeface="+mn-lt"/>
                <a:ea typeface="华文楷体" panose="02010600040101010101" pitchFamily="2" charset="-122"/>
              </a:rPr>
              <a:t>              for </a:t>
            </a:r>
            <a:r>
              <a:rPr lang="en-US" altLang="zh-CN" sz="2000" b="1">
                <a:solidFill>
                  <a:srgbClr val="333399"/>
                </a:solidFill>
                <a:latin typeface="+mn-lt"/>
                <a:ea typeface="华文楷体" panose="02010600040101010101" pitchFamily="2" charset="-122"/>
              </a:rPr>
              <a:t>n </a:t>
            </a:r>
            <a:r>
              <a:rPr lang="zh-CN" altLang="en-US" sz="2000" b="1" i="0">
                <a:solidFill>
                  <a:srgbClr val="333399"/>
                </a:solidFill>
                <a:latin typeface="+mn-lt"/>
                <a:ea typeface="华文楷体" panose="02010600040101010101" pitchFamily="2" charset="-122"/>
              </a:rPr>
              <a:t>的每一孩子</a:t>
            </a:r>
            <a:r>
              <a:rPr lang="en-US" altLang="zh-CN" sz="2000" b="1">
                <a:solidFill>
                  <a:srgbClr val="333399"/>
                </a:solidFill>
                <a:latin typeface="+mn-lt"/>
                <a:ea typeface="华文楷体" panose="02010600040101010101" pitchFamily="2" charset="-122"/>
              </a:rPr>
              <a:t>m</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从左到右 </a:t>
            </a:r>
            <a:r>
              <a:rPr lang="en-US" altLang="zh-CN" sz="2000" b="1" i="0">
                <a:solidFill>
                  <a:srgbClr val="333399"/>
                </a:solidFill>
                <a:latin typeface="+mn-lt"/>
                <a:ea typeface="华文楷体" panose="02010600040101010101" pitchFamily="2" charset="-122"/>
              </a:rPr>
              <a:t>do </a:t>
            </a:r>
            <a:endParaRPr lang="en-US" altLang="zh-CN" sz="2000" b="1" i="0">
              <a:solidFill>
                <a:srgbClr val="333399"/>
              </a:solidFill>
              <a:latin typeface="+mn-lt"/>
              <a:ea typeface="华文楷体" panose="02010600040101010101" pitchFamily="2" charset="-122"/>
            </a:endParaRPr>
          </a:p>
          <a:p>
            <a:pPr algn="just">
              <a:buClrTx/>
              <a:buFont typeface="Symbol" panose="05050102010706020507" pitchFamily="18" charset="2"/>
              <a:buNone/>
            </a:pPr>
            <a:r>
              <a:rPr lang="en-US" altLang="zh-CN" sz="2000" b="1" i="0">
                <a:solidFill>
                  <a:srgbClr val="333399"/>
                </a:solidFill>
                <a:latin typeface="+mn-lt"/>
                <a:ea typeface="华文楷体" panose="02010600040101010101" pitchFamily="2" charset="-122"/>
              </a:rPr>
              <a:t>                    begin</a:t>
            </a:r>
            <a:endParaRPr lang="en-US" altLang="zh-CN" sz="2000" b="1" i="0">
              <a:solidFill>
                <a:srgbClr val="333399"/>
              </a:solidFill>
              <a:latin typeface="+mn-lt"/>
              <a:ea typeface="华文楷体" panose="02010600040101010101" pitchFamily="2" charset="-122"/>
            </a:endParaRPr>
          </a:p>
          <a:p>
            <a:pPr algn="just">
              <a:buClrTx/>
              <a:buFont typeface="Symbol" panose="05050102010706020507" pitchFamily="18" charset="2"/>
              <a:buNone/>
            </a:pP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计算 </a:t>
            </a:r>
            <a:r>
              <a:rPr lang="en-US" altLang="zh-CN" sz="2000" b="1">
                <a:solidFill>
                  <a:srgbClr val="333399"/>
                </a:solidFill>
                <a:latin typeface="+mn-lt"/>
                <a:ea typeface="华文楷体" panose="02010600040101010101" pitchFamily="2" charset="-122"/>
              </a:rPr>
              <a:t>m </a:t>
            </a:r>
            <a:r>
              <a:rPr lang="zh-CN" altLang="en-US" sz="2000" b="1" i="0">
                <a:solidFill>
                  <a:srgbClr val="333399"/>
                </a:solidFill>
                <a:latin typeface="+mn-lt"/>
                <a:ea typeface="华文楷体" panose="02010600040101010101" pitchFamily="2" charset="-122"/>
              </a:rPr>
              <a:t>的继承属性值</a:t>
            </a:r>
            <a:r>
              <a:rPr lang="en-US" altLang="zh-CN" sz="2000" b="1" i="0">
                <a:solidFill>
                  <a:srgbClr val="333399"/>
                </a:solidFill>
                <a:latin typeface="+mn-lt"/>
                <a:ea typeface="华文楷体" panose="02010600040101010101" pitchFamily="2" charset="-122"/>
              </a:rPr>
              <a:t>;</a:t>
            </a:r>
            <a:endParaRPr lang="en-US" altLang="zh-CN" sz="2000" b="1" i="0">
              <a:solidFill>
                <a:srgbClr val="333399"/>
              </a:solidFill>
              <a:latin typeface="+mn-lt"/>
              <a:ea typeface="华文楷体" panose="02010600040101010101" pitchFamily="2" charset="-122"/>
            </a:endParaRPr>
          </a:p>
          <a:p>
            <a:pPr algn="just">
              <a:buClrTx/>
              <a:buFont typeface="Symbol" panose="05050102010706020507" pitchFamily="18" charset="2"/>
              <a:buNone/>
            </a:pPr>
            <a:r>
              <a:rPr lang="en-US" altLang="zh-CN" sz="2000" b="1" i="0">
                <a:solidFill>
                  <a:srgbClr val="333399"/>
                </a:solidFill>
                <a:latin typeface="+mn-lt"/>
                <a:ea typeface="华文楷体" panose="02010600040101010101" pitchFamily="2" charset="-122"/>
              </a:rPr>
              <a:t>                         dfvisit(</a:t>
            </a:r>
            <a:r>
              <a:rPr lang="en-US" altLang="zh-CN" sz="2000" b="1">
                <a:solidFill>
                  <a:srgbClr val="333399"/>
                </a:solidFill>
                <a:latin typeface="+mn-lt"/>
                <a:ea typeface="华文楷体" panose="02010600040101010101" pitchFamily="2" charset="-122"/>
              </a:rPr>
              <a:t>m</a:t>
            </a:r>
            <a:r>
              <a:rPr lang="en-US" altLang="zh-CN" sz="2000" b="1" i="0">
                <a:solidFill>
                  <a:srgbClr val="333399"/>
                </a:solidFill>
                <a:latin typeface="+mn-lt"/>
                <a:ea typeface="华文楷体" panose="02010600040101010101" pitchFamily="2" charset="-122"/>
              </a:rPr>
              <a:t>)</a:t>
            </a:r>
            <a:endParaRPr lang="en-US" altLang="zh-CN" sz="2000" b="1" i="0">
              <a:solidFill>
                <a:srgbClr val="333399"/>
              </a:solidFill>
              <a:latin typeface="+mn-lt"/>
              <a:ea typeface="华文楷体" panose="02010600040101010101" pitchFamily="2" charset="-122"/>
            </a:endParaRPr>
          </a:p>
          <a:p>
            <a:pPr algn="just">
              <a:buClrTx/>
              <a:buFont typeface="Symbol" panose="05050102010706020507" pitchFamily="18" charset="2"/>
              <a:buNone/>
            </a:pPr>
            <a:r>
              <a:rPr lang="en-US" altLang="zh-CN" sz="2000" b="1" i="0">
                <a:solidFill>
                  <a:srgbClr val="333399"/>
                </a:solidFill>
                <a:latin typeface="+mn-lt"/>
                <a:ea typeface="华文楷体" panose="02010600040101010101" pitchFamily="2" charset="-122"/>
              </a:rPr>
              <a:t>                    end;</a:t>
            </a:r>
            <a:endParaRPr lang="en-US" altLang="zh-CN" sz="2000" b="1" i="0">
              <a:solidFill>
                <a:srgbClr val="333399"/>
              </a:solidFill>
              <a:latin typeface="+mn-lt"/>
              <a:ea typeface="华文楷体" panose="02010600040101010101" pitchFamily="2" charset="-122"/>
            </a:endParaRPr>
          </a:p>
          <a:p>
            <a:pPr algn="just">
              <a:buClrTx/>
              <a:buFont typeface="Symbol" panose="05050102010706020507" pitchFamily="18" charset="2"/>
              <a:buNone/>
            </a:pP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计算</a:t>
            </a:r>
            <a:r>
              <a:rPr lang="en-US" altLang="zh-CN" sz="2000" b="1">
                <a:solidFill>
                  <a:srgbClr val="333399"/>
                </a:solidFill>
                <a:latin typeface="+mn-lt"/>
                <a:ea typeface="华文楷体" panose="02010600040101010101" pitchFamily="2" charset="-122"/>
              </a:rPr>
              <a:t>n</a:t>
            </a:r>
            <a:r>
              <a:rPr lang="zh-CN" altLang="en-US" sz="2000" b="1" i="0">
                <a:solidFill>
                  <a:srgbClr val="333399"/>
                </a:solidFill>
                <a:latin typeface="+mn-lt"/>
                <a:ea typeface="华文楷体" panose="02010600040101010101" pitchFamily="2" charset="-122"/>
              </a:rPr>
              <a:t>的综合属性值</a:t>
            </a:r>
            <a:endParaRPr lang="zh-CN" altLang="en-US" sz="2000"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sz="2000" b="1" i="0">
                <a:solidFill>
                  <a:srgbClr val="333399"/>
                </a:solidFill>
                <a:latin typeface="+mn-lt"/>
                <a:ea typeface="华文楷体" panose="02010600040101010101" pitchFamily="2" charset="-122"/>
              </a:rPr>
              <a:t>          </a:t>
            </a:r>
            <a:r>
              <a:rPr lang="en-US" altLang="zh-CN" sz="2000" b="1" i="0">
                <a:solidFill>
                  <a:srgbClr val="333399"/>
                </a:solidFill>
                <a:latin typeface="+mn-lt"/>
                <a:ea typeface="华文楷体" panose="02010600040101010101" pitchFamily="2" charset="-122"/>
              </a:rPr>
              <a:t>end </a:t>
            </a:r>
            <a:endParaRPr lang="en-US" altLang="zh-CN" sz="2000"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en-US" altLang="zh-CN" sz="1000" b="1" i="0">
              <a:solidFill>
                <a:srgbClr val="333399"/>
              </a:solidFill>
              <a:latin typeface="+mn-lt"/>
              <a:ea typeface="华文楷体" panose="02010600040101010101" pitchFamily="2" charset="-122"/>
            </a:endParaRPr>
          </a:p>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该算法与自上而下预测分析过程对应</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因此</a:t>
            </a:r>
            <a:r>
              <a:rPr lang="en-US" altLang="zh-CN" b="1"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基于 </a:t>
            </a:r>
            <a:r>
              <a:rPr lang="en-US" altLang="zh-CN" i="0">
                <a:solidFill>
                  <a:srgbClr val="333399"/>
                </a:solidFill>
                <a:latin typeface="+mn-lt"/>
                <a:ea typeface="华文楷体" panose="02010600040101010101" pitchFamily="2" charset="-122"/>
              </a:rPr>
              <a:t>LL(1)</a:t>
            </a:r>
            <a:r>
              <a:rPr lang="en-US" altLang="zh-CN" b="1" i="0">
                <a:solidFill>
                  <a:srgbClr val="333399"/>
                </a:solidFill>
                <a:latin typeface="+mn-lt"/>
                <a:ea typeface="华文楷体" panose="02010600040101010101" pitchFamily="2" charset="-122"/>
              </a:rPr>
              <a:t> </a:t>
            </a:r>
            <a:endParaRPr lang="en-US" altLang="zh-CN"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文法的 </a:t>
            </a:r>
            <a:r>
              <a:rPr lang="en-US" altLang="zh-CN" i="0">
                <a:solidFill>
                  <a:srgbClr val="333399"/>
                </a:solidFill>
                <a:latin typeface="+mn-lt"/>
                <a:ea typeface="华文楷体" panose="02010600040101010101" pitchFamily="2" charset="-122"/>
              </a:rPr>
              <a:t>L-</a:t>
            </a:r>
            <a:r>
              <a:rPr lang="zh-CN" altLang="en-US" b="1" i="0">
                <a:solidFill>
                  <a:srgbClr val="333399"/>
                </a:solidFill>
                <a:latin typeface="+mn-lt"/>
                <a:ea typeface="华文楷体" panose="02010600040101010101" pitchFamily="2" charset="-122"/>
              </a:rPr>
              <a:t>属性文法可以采用这种方法进行语义计算</a:t>
            </a:r>
            <a:r>
              <a:rPr lang="en-US" altLang="zh-CN" b="1" i="0">
                <a:solidFill>
                  <a:srgbClr val="333399"/>
                </a:solidFill>
                <a:latin typeface="+mn-lt"/>
                <a:ea typeface="华文楷体" panose="02010600040101010101" pitchFamily="2" charset="-122"/>
              </a:rPr>
              <a:t>.</a:t>
            </a:r>
            <a:endParaRPr lang="en-US" altLang="zh-CN"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（随后将结合翻译模式的进一步讨论分析程序的构造） </a:t>
            </a:r>
            <a:endParaRPr lang="zh-CN" altLang="en-US" b="1" i="0">
              <a:solidFill>
                <a:srgbClr val="333399"/>
              </a:solidFill>
              <a:latin typeface="+mn-lt"/>
              <a:ea typeface="华文楷体" panose="02010600040101010101" pitchFamily="2" charset="-122"/>
            </a:endParaRPr>
          </a:p>
        </p:txBody>
      </p:sp>
      <p:sp>
        <p:nvSpPr>
          <p:cNvPr id="37896" name="Rectangle 9"/>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8915"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8916"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8917"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38918" name="Text Box 8"/>
          <p:cNvSpPr txBox="1">
            <a:spLocks noChangeArrowheads="1"/>
          </p:cNvSpPr>
          <p:nvPr/>
        </p:nvSpPr>
        <p:spPr bwMode="auto">
          <a:xfrm>
            <a:off x="762000" y="3054350"/>
            <a:ext cx="1371600" cy="3001963"/>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产生式</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1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N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a:t>
            </a:r>
            <a:endParaRPr lang="en-US" altLang="zh-CN" sz="2000" i="0" baseline="-25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endParaRPr lang="en-US" altLang="zh-CN" sz="1000" baseline="-25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kumimoji="0" lang="en-US" altLang="zh-CN" sz="10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0</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1</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8919" name="Text Box 9"/>
          <p:cNvSpPr txBox="1">
            <a:spLocks noChangeArrowheads="1"/>
          </p:cNvSpPr>
          <p:nvPr/>
        </p:nvSpPr>
        <p:spPr bwMode="auto">
          <a:xfrm>
            <a:off x="2185988" y="3048000"/>
            <a:ext cx="2919412" cy="3046988"/>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语义动作</a:t>
            </a:r>
            <a:endParaRPr kumimoji="0" lang="zh-CN" altLang="en-US" b="1" i="0">
              <a:latin typeface="+mn-lt"/>
              <a:ea typeface="华文楷体" panose="02010600040101010101" pitchFamily="2" charset="-122"/>
              <a:sym typeface="Symbol" panose="05050102010706020507"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=1</a:t>
            </a:r>
            <a:r>
              <a:rPr lang="zh-CN" altLang="en-US"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p</a:t>
            </a:r>
            <a:r>
              <a:rPr lang="en-US" altLang="zh-CN" sz="2000">
                <a:solidFill>
                  <a:srgbClr val="333399"/>
                </a:solidFill>
                <a:latin typeface="+mn-lt"/>
                <a:ea typeface="华文楷体" panose="02010600040101010101" pitchFamily="2" charset="-122"/>
              </a:rPr>
              <a:t>rint(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endParaRPr kumimoji="0" lang="en-US" altLang="zh-CN" sz="9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f+1</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a:t>
            </a:r>
            <a:r>
              <a:rPr lang="en-US" altLang="zh-CN" sz="2000" i="0">
                <a:solidFill>
                  <a:srgbClr val="333399"/>
                </a:solidFill>
                <a:latin typeface="+mn-lt"/>
                <a:ea typeface="华文楷体" panose="02010600040101010101" pitchFamily="2" charset="-122"/>
              </a:rPr>
              <a:t>; </a:t>
            </a:r>
            <a:endParaRPr lang="en-US" altLang="zh-CN" sz="2000" i="0">
              <a:solidFill>
                <a:srgbClr val="333399"/>
              </a:solidFill>
              <a:latin typeface="+mn-lt"/>
              <a:ea typeface="华文楷体" panose="02010600040101010101" pitchFamily="2" charset="-122"/>
            </a:endParaRPr>
          </a:p>
          <a:p>
            <a:pPr algn="l">
              <a:buClrTx/>
            </a:pP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9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0</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9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9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aseline="30000">
                <a:solidFill>
                  <a:srgbClr val="333399"/>
                </a:solidFill>
                <a:latin typeface="+mn-lt"/>
                <a:ea typeface="华文楷体" panose="02010600040101010101" pitchFamily="2" charset="-122"/>
                <a:sym typeface="Symbol" panose="05050102010706020507" pitchFamily="18" charset="2"/>
              </a:rPr>
              <a:t>B</a:t>
            </a:r>
            <a:r>
              <a:rPr lang="en-US" altLang="zh-CN" sz="2000" b="1" i="0" baseline="30000">
                <a:solidFill>
                  <a:srgbClr val="333399"/>
                </a:solidFill>
                <a:latin typeface="+mn-lt"/>
                <a:ea typeface="华文楷体" panose="02010600040101010101" pitchFamily="2" charset="-122"/>
                <a:sym typeface="Symbol" panose="05050102010706020507" pitchFamily="18" charset="2"/>
              </a:rPr>
              <a:t>.</a:t>
            </a:r>
            <a:r>
              <a:rPr lang="en-US" altLang="zh-CN" sz="2000" baseline="30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p:txBody>
      </p:sp>
      <p:sp>
        <p:nvSpPr>
          <p:cNvPr id="38920" name="Rectangle 12"/>
          <p:cNvSpPr>
            <a:spLocks noChangeArrowheads="1"/>
          </p:cNvSpPr>
          <p:nvPr/>
        </p:nvSpPr>
        <p:spPr bwMode="auto">
          <a:xfrm>
            <a:off x="762000" y="2362200"/>
            <a:ext cx="8229600"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考虑对于下列</a:t>
            </a:r>
            <a:r>
              <a:rPr lang="en-US" altLang="zh-CN" i="0">
                <a:solidFill>
                  <a:srgbClr val="333399"/>
                </a:solidFill>
                <a:latin typeface="+mn-lt"/>
                <a:ea typeface="华文楷体" panose="02010600040101010101" pitchFamily="2" charset="-122"/>
              </a:rPr>
              <a:t>L-</a:t>
            </a:r>
            <a:r>
              <a:rPr lang="zh-CN" altLang="en-US" b="1" i="0">
                <a:solidFill>
                  <a:srgbClr val="333399"/>
                </a:solidFill>
                <a:latin typeface="+mn-lt"/>
                <a:ea typeface="华文楷体" panose="02010600040101010101" pitchFamily="2" charset="-122"/>
              </a:rPr>
              <a:t>属性文法，输入串为 </a:t>
            </a:r>
            <a:r>
              <a:rPr lang="en-US" altLang="zh-CN" b="1" i="0">
                <a:latin typeface="+mn-lt"/>
                <a:ea typeface="华文楷体" panose="02010600040101010101" pitchFamily="2" charset="-122"/>
              </a:rPr>
              <a:t>.101</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时的计算过程</a:t>
            </a:r>
            <a:endParaRPr lang="zh-CN" altLang="en-US" b="1" i="0">
              <a:latin typeface="+mn-lt"/>
              <a:ea typeface="华文楷体" panose="02010600040101010101" pitchFamily="2" charset="-122"/>
            </a:endParaRPr>
          </a:p>
        </p:txBody>
      </p:sp>
      <p:sp>
        <p:nvSpPr>
          <p:cNvPr id="38921" name="Text Box 14"/>
          <p:cNvSpPr txBox="1">
            <a:spLocks noChangeArrowheads="1"/>
          </p:cNvSpPr>
          <p:nvPr/>
        </p:nvSpPr>
        <p:spPr bwMode="auto">
          <a:xfrm>
            <a:off x="463550" y="1295400"/>
            <a:ext cx="8070850" cy="94615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采用基于深度优先后序遍历算法进行 </a:t>
            </a:r>
            <a:r>
              <a:rPr lang="en-US" altLang="zh-CN" sz="2800" i="0">
                <a:solidFill>
                  <a:srgbClr val="333399"/>
                </a:solidFill>
                <a:latin typeface="+mn-lt"/>
                <a:ea typeface="华文楷体" panose="02010600040101010101" pitchFamily="2" charset="-122"/>
              </a:rPr>
              <a:t>L-</a:t>
            </a:r>
            <a:r>
              <a:rPr lang="zh-CN" altLang="en-US" sz="2800" b="1" i="0">
                <a:solidFill>
                  <a:srgbClr val="333399"/>
                </a:solidFill>
                <a:latin typeface="+mn-lt"/>
                <a:ea typeface="华文楷体" panose="02010600040101010101" pitchFamily="2" charset="-122"/>
              </a:rPr>
              <a:t>属性文</a:t>
            </a:r>
            <a:endParaRPr lang="zh-CN" altLang="en-US" sz="2800" b="1" i="0">
              <a:solidFill>
                <a:srgbClr val="333399"/>
              </a:solidFill>
              <a:latin typeface="+mn-lt"/>
              <a:ea typeface="华文楷体" panose="02010600040101010101" pitchFamily="2" charset="-122"/>
            </a:endParaRPr>
          </a:p>
          <a:p>
            <a:pPr algn="l">
              <a:buClrTx/>
            </a:pPr>
            <a:r>
              <a:rPr lang="zh-CN" altLang="en-US" sz="2800" b="1" i="0">
                <a:solidFill>
                  <a:srgbClr val="333399"/>
                </a:solidFill>
                <a:latin typeface="+mn-lt"/>
                <a:ea typeface="华文楷体" panose="02010600040101010101" pitchFamily="2" charset="-122"/>
              </a:rPr>
              <a:t>     法的语义计算</a:t>
            </a:r>
            <a:r>
              <a:rPr lang="zh-CN" altLang="en-US" sz="2800" b="1" i="0">
                <a:latin typeface="+mn-lt"/>
                <a:ea typeface="华文楷体" panose="02010600040101010101" pitchFamily="2" charset="-122"/>
              </a:rPr>
              <a:t>举例</a:t>
            </a:r>
            <a:endParaRPr lang="zh-CN" altLang="en-US" sz="2800" b="1" i="0">
              <a:latin typeface="+mn-lt"/>
              <a:ea typeface="华文楷体" panose="02010600040101010101" pitchFamily="2" charset="-122"/>
            </a:endParaRPr>
          </a:p>
        </p:txBody>
      </p:sp>
      <p:sp>
        <p:nvSpPr>
          <p:cNvPr id="581647" name="Rectangle 15"/>
          <p:cNvSpPr>
            <a:spLocks noChangeArrowheads="1"/>
          </p:cNvSpPr>
          <p:nvPr/>
        </p:nvSpPr>
        <p:spPr bwMode="auto">
          <a:xfrm>
            <a:off x="5092700" y="3094038"/>
            <a:ext cx="788999" cy="400110"/>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S</a:t>
            </a:r>
            <a:r>
              <a:rPr lang="en-US" altLang="zh-CN" sz="2000" b="1"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rPr>
              <a:t>f</a:t>
            </a:r>
            <a:r>
              <a:rPr lang="en-US" altLang="zh-CN" sz="2000" i="0">
                <a:latin typeface="+mn-lt"/>
                <a:ea typeface="华文楷体" panose="02010600040101010101" pitchFamily="2" charset="-122"/>
              </a:rPr>
              <a:t>=1</a:t>
            </a:r>
            <a:endParaRPr lang="en-US" altLang="zh-CN" sz="2000" i="0">
              <a:latin typeface="+mn-lt"/>
              <a:ea typeface="华文楷体" panose="02010600040101010101" pitchFamily="2" charset="-122"/>
            </a:endParaRPr>
          </a:p>
        </p:txBody>
      </p:sp>
      <p:sp>
        <p:nvSpPr>
          <p:cNvPr id="581648" name="Rectangle 16"/>
          <p:cNvSpPr>
            <a:spLocks noChangeArrowheads="1"/>
          </p:cNvSpPr>
          <p:nvPr/>
        </p:nvSpPr>
        <p:spPr bwMode="auto">
          <a:xfrm>
            <a:off x="6061075" y="3719513"/>
            <a:ext cx="930063" cy="400110"/>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S</a:t>
            </a:r>
            <a:r>
              <a:rPr lang="en-US" altLang="zh-CN" sz="2000" b="1"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sym typeface="Symbol" panose="05050102010706020507" pitchFamily="18" charset="2"/>
              </a:rPr>
              <a:t>f </a:t>
            </a:r>
            <a:r>
              <a:rPr lang="en-US" altLang="zh-CN" sz="2000" i="0">
                <a:latin typeface="+mn-lt"/>
                <a:ea typeface="华文楷体" panose="02010600040101010101" pitchFamily="2" charset="-122"/>
              </a:rPr>
              <a:t>= 2</a:t>
            </a:r>
            <a:endParaRPr lang="en-US" altLang="zh-CN" sz="2000" i="0">
              <a:latin typeface="+mn-lt"/>
              <a:ea typeface="华文楷体" panose="02010600040101010101" pitchFamily="2" charset="-122"/>
            </a:endParaRPr>
          </a:p>
        </p:txBody>
      </p:sp>
      <p:sp>
        <p:nvSpPr>
          <p:cNvPr id="581649" name="Rectangle 17"/>
          <p:cNvSpPr>
            <a:spLocks noChangeArrowheads="1"/>
          </p:cNvSpPr>
          <p:nvPr/>
        </p:nvSpPr>
        <p:spPr bwMode="auto">
          <a:xfrm>
            <a:off x="6137275" y="4344988"/>
            <a:ext cx="782638" cy="396875"/>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B</a:t>
            </a:r>
            <a:r>
              <a:rPr lang="en-US" altLang="zh-CN" sz="2000" b="1"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sym typeface="Symbol" panose="05050102010706020507" pitchFamily="18" charset="2"/>
              </a:rPr>
              <a:t>f</a:t>
            </a:r>
            <a:r>
              <a:rPr lang="en-US" altLang="zh-CN" sz="2000" i="0">
                <a:latin typeface="+mn-lt"/>
                <a:ea typeface="华文楷体" panose="02010600040101010101" pitchFamily="2" charset="-122"/>
              </a:rPr>
              <a:t>=2</a:t>
            </a:r>
            <a:endParaRPr lang="en-US" altLang="zh-CN" sz="2000" i="0">
              <a:latin typeface="+mn-lt"/>
              <a:ea typeface="华文楷体" panose="02010600040101010101" pitchFamily="2" charset="-122"/>
            </a:endParaRPr>
          </a:p>
        </p:txBody>
      </p:sp>
      <p:sp>
        <p:nvSpPr>
          <p:cNvPr id="581651" name="Rectangle 19"/>
          <p:cNvSpPr>
            <a:spLocks noChangeArrowheads="1"/>
          </p:cNvSpPr>
          <p:nvPr/>
        </p:nvSpPr>
        <p:spPr bwMode="auto">
          <a:xfrm>
            <a:off x="6823075" y="4954588"/>
            <a:ext cx="922338" cy="396875"/>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B</a:t>
            </a:r>
            <a:r>
              <a:rPr lang="en-US" altLang="zh-CN" sz="2000" b="1"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sym typeface="Symbol" panose="05050102010706020507" pitchFamily="18" charset="2"/>
              </a:rPr>
              <a:t>f </a:t>
            </a:r>
            <a:r>
              <a:rPr lang="en-US" altLang="zh-CN" sz="2000" i="0">
                <a:latin typeface="+mn-lt"/>
                <a:ea typeface="华文楷体" panose="02010600040101010101" pitchFamily="2" charset="-122"/>
              </a:rPr>
              <a:t>= 3</a:t>
            </a:r>
            <a:endParaRPr lang="en-US" altLang="zh-CN" sz="2000" i="0">
              <a:latin typeface="+mn-lt"/>
              <a:ea typeface="华文楷体" panose="02010600040101010101" pitchFamily="2" charset="-122"/>
            </a:endParaRPr>
          </a:p>
        </p:txBody>
      </p:sp>
      <p:sp>
        <p:nvSpPr>
          <p:cNvPr id="581653" name="Rectangle 21"/>
          <p:cNvSpPr>
            <a:spLocks noChangeArrowheads="1"/>
          </p:cNvSpPr>
          <p:nvPr/>
        </p:nvSpPr>
        <p:spPr bwMode="auto">
          <a:xfrm>
            <a:off x="6061075" y="4954588"/>
            <a:ext cx="839788" cy="396875"/>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B</a:t>
            </a:r>
            <a:r>
              <a:rPr lang="en-US" altLang="zh-CN" sz="2000" b="1"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sym typeface="Symbol" panose="05050102010706020507" pitchFamily="18" charset="2"/>
              </a:rPr>
              <a:t>v</a:t>
            </a:r>
            <a:r>
              <a:rPr lang="en-US" altLang="zh-CN" sz="2000" i="0">
                <a:latin typeface="+mn-lt"/>
                <a:ea typeface="华文楷体" panose="02010600040101010101" pitchFamily="2" charset="-122"/>
              </a:rPr>
              <a:t>=0</a:t>
            </a:r>
            <a:endParaRPr lang="en-US" altLang="zh-CN" sz="2000" i="0">
              <a:latin typeface="+mn-lt"/>
              <a:ea typeface="华文楷体" panose="02010600040101010101" pitchFamily="2" charset="-122"/>
            </a:endParaRPr>
          </a:p>
        </p:txBody>
      </p:sp>
      <p:sp>
        <p:nvSpPr>
          <p:cNvPr id="581657" name="Rectangle 25"/>
          <p:cNvSpPr>
            <a:spLocks noChangeArrowheads="1"/>
          </p:cNvSpPr>
          <p:nvPr/>
        </p:nvSpPr>
        <p:spPr bwMode="auto">
          <a:xfrm>
            <a:off x="6338888" y="5624513"/>
            <a:ext cx="1486304" cy="400110"/>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B</a:t>
            </a:r>
            <a:r>
              <a:rPr lang="en-US" altLang="zh-CN" sz="2000" b="1"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sym typeface="Symbol" panose="05050102010706020507" pitchFamily="18" charset="2"/>
              </a:rPr>
              <a:t>v </a:t>
            </a:r>
            <a:r>
              <a:rPr lang="en-US" altLang="zh-CN" sz="2000" i="0">
                <a:latin typeface="+mn-lt"/>
                <a:ea typeface="华文楷体" panose="02010600040101010101" pitchFamily="2" charset="-122"/>
              </a:rPr>
              <a:t>= 0.125</a:t>
            </a:r>
            <a:endParaRPr lang="en-US" altLang="zh-CN" sz="2000" i="0">
              <a:latin typeface="+mn-lt"/>
              <a:ea typeface="华文楷体" panose="02010600040101010101" pitchFamily="2" charset="-122"/>
            </a:endParaRPr>
          </a:p>
        </p:txBody>
      </p:sp>
      <p:sp>
        <p:nvSpPr>
          <p:cNvPr id="581659" name="Rectangle 27"/>
          <p:cNvSpPr>
            <a:spLocks noChangeArrowheads="1"/>
          </p:cNvSpPr>
          <p:nvPr/>
        </p:nvSpPr>
        <p:spPr bwMode="auto">
          <a:xfrm>
            <a:off x="5103813" y="4344988"/>
            <a:ext cx="1059906" cy="400110"/>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B</a:t>
            </a:r>
            <a:r>
              <a:rPr lang="en-US" altLang="zh-CN" sz="2000" b="1"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sym typeface="Symbol" panose="05050102010706020507" pitchFamily="18" charset="2"/>
              </a:rPr>
              <a:t>v</a:t>
            </a:r>
            <a:r>
              <a:rPr lang="en-US" altLang="zh-CN" sz="2000" i="0">
                <a:latin typeface="+mn-lt"/>
                <a:ea typeface="华文楷体" panose="02010600040101010101" pitchFamily="2" charset="-122"/>
              </a:rPr>
              <a:t>=0.5</a:t>
            </a:r>
            <a:endParaRPr lang="en-US" altLang="zh-CN" sz="2000" i="0">
              <a:latin typeface="+mn-lt"/>
              <a:ea typeface="华文楷体" panose="02010600040101010101" pitchFamily="2" charset="-122"/>
            </a:endParaRPr>
          </a:p>
        </p:txBody>
      </p:sp>
      <p:sp>
        <p:nvSpPr>
          <p:cNvPr id="581662" name="Rectangle 30"/>
          <p:cNvSpPr>
            <a:spLocks noChangeArrowheads="1"/>
          </p:cNvSpPr>
          <p:nvPr/>
        </p:nvSpPr>
        <p:spPr bwMode="auto">
          <a:xfrm>
            <a:off x="7218363" y="2997200"/>
            <a:ext cx="1494320" cy="400110"/>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p</a:t>
            </a:r>
            <a:r>
              <a:rPr lang="en-US" altLang="zh-CN" sz="2000">
                <a:latin typeface="+mn-lt"/>
                <a:ea typeface="华文楷体" panose="02010600040101010101" pitchFamily="2" charset="-122"/>
              </a:rPr>
              <a:t>rint(</a:t>
            </a:r>
            <a:r>
              <a:rPr lang="en-US" altLang="zh-CN" sz="2000" i="0">
                <a:latin typeface="+mn-lt"/>
                <a:ea typeface="华文楷体" panose="02010600040101010101" pitchFamily="2" charset="-122"/>
              </a:rPr>
              <a:t>0.625</a:t>
            </a:r>
            <a:r>
              <a:rPr lang="en-US" altLang="zh-CN" sz="2000">
                <a:latin typeface="+mn-lt"/>
                <a:ea typeface="华文楷体" panose="02010600040101010101" pitchFamily="2" charset="-122"/>
              </a:rPr>
              <a:t>)</a:t>
            </a:r>
            <a:endParaRPr lang="en-US" altLang="zh-CN" sz="2000">
              <a:latin typeface="+mn-lt"/>
              <a:ea typeface="华文楷体" panose="02010600040101010101" pitchFamily="2" charset="-122"/>
            </a:endParaRPr>
          </a:p>
        </p:txBody>
      </p:sp>
      <p:sp>
        <p:nvSpPr>
          <p:cNvPr id="581663" name="Rectangle 31"/>
          <p:cNvSpPr>
            <a:spLocks noChangeArrowheads="1"/>
          </p:cNvSpPr>
          <p:nvPr/>
        </p:nvSpPr>
        <p:spPr bwMode="auto">
          <a:xfrm>
            <a:off x="5092700" y="3719513"/>
            <a:ext cx="782638" cy="396875"/>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B</a:t>
            </a:r>
            <a:r>
              <a:rPr lang="en-US" altLang="zh-CN" sz="2000" b="1"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rPr>
              <a:t>f</a:t>
            </a:r>
            <a:r>
              <a:rPr lang="en-US" altLang="zh-CN" sz="2000" i="0">
                <a:latin typeface="+mn-lt"/>
                <a:ea typeface="华文楷体" panose="02010600040101010101" pitchFamily="2" charset="-122"/>
              </a:rPr>
              <a:t>=1</a:t>
            </a:r>
            <a:endParaRPr lang="en-US" altLang="zh-CN" sz="2000" i="0">
              <a:latin typeface="+mn-lt"/>
              <a:ea typeface="华文楷体" panose="02010600040101010101" pitchFamily="2" charset="-122"/>
            </a:endParaRPr>
          </a:p>
        </p:txBody>
      </p:sp>
      <p:sp>
        <p:nvSpPr>
          <p:cNvPr id="581664" name="Rectangle 32"/>
          <p:cNvSpPr>
            <a:spLocks noChangeArrowheads="1"/>
          </p:cNvSpPr>
          <p:nvPr/>
        </p:nvSpPr>
        <p:spPr bwMode="auto">
          <a:xfrm>
            <a:off x="6845300" y="4344988"/>
            <a:ext cx="930063" cy="400110"/>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S</a:t>
            </a:r>
            <a:r>
              <a:rPr lang="en-US" altLang="zh-CN" sz="2000" b="1"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sym typeface="Symbol" panose="05050102010706020507" pitchFamily="18" charset="2"/>
              </a:rPr>
              <a:t>f </a:t>
            </a:r>
            <a:r>
              <a:rPr lang="en-US" altLang="zh-CN" sz="2000" i="0">
                <a:latin typeface="+mn-lt"/>
                <a:ea typeface="华文楷体" panose="02010600040101010101" pitchFamily="2" charset="-122"/>
              </a:rPr>
              <a:t>= 3</a:t>
            </a:r>
            <a:endParaRPr lang="en-US" altLang="zh-CN" sz="2000" i="0">
              <a:latin typeface="+mn-lt"/>
              <a:ea typeface="华文楷体" panose="02010600040101010101" pitchFamily="2" charset="-122"/>
            </a:endParaRPr>
          </a:p>
        </p:txBody>
      </p:sp>
      <p:sp>
        <p:nvSpPr>
          <p:cNvPr id="581666" name="Rectangle 34"/>
          <p:cNvSpPr>
            <a:spLocks noChangeArrowheads="1"/>
          </p:cNvSpPr>
          <p:nvPr/>
        </p:nvSpPr>
        <p:spPr bwMode="auto">
          <a:xfrm>
            <a:off x="8243888" y="5624513"/>
            <a:ext cx="846707" cy="400110"/>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S</a:t>
            </a:r>
            <a:r>
              <a:rPr lang="en-US" altLang="zh-CN" sz="2000" b="1"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sym typeface="Symbol" panose="05050102010706020507" pitchFamily="18" charset="2"/>
              </a:rPr>
              <a:t>v</a:t>
            </a:r>
            <a:r>
              <a:rPr lang="en-US" altLang="zh-CN" sz="2000" i="0">
                <a:latin typeface="+mn-lt"/>
                <a:ea typeface="华文楷体" panose="02010600040101010101" pitchFamily="2" charset="-122"/>
              </a:rPr>
              <a:t>=0</a:t>
            </a:r>
            <a:endParaRPr lang="en-US" altLang="zh-CN" sz="2000" i="0">
              <a:latin typeface="+mn-lt"/>
              <a:ea typeface="华文楷体" panose="02010600040101010101" pitchFamily="2" charset="-122"/>
            </a:endParaRPr>
          </a:p>
        </p:txBody>
      </p:sp>
      <p:sp>
        <p:nvSpPr>
          <p:cNvPr id="581668" name="Rectangle 36"/>
          <p:cNvSpPr>
            <a:spLocks noChangeArrowheads="1"/>
          </p:cNvSpPr>
          <p:nvPr/>
        </p:nvSpPr>
        <p:spPr bwMode="auto">
          <a:xfrm>
            <a:off x="7775575" y="4344988"/>
            <a:ext cx="1345240" cy="400110"/>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S</a:t>
            </a:r>
            <a:r>
              <a:rPr lang="en-US" altLang="zh-CN" sz="2000" b="1"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sym typeface="Symbol" panose="05050102010706020507" pitchFamily="18" charset="2"/>
              </a:rPr>
              <a:t>v</a:t>
            </a:r>
            <a:r>
              <a:rPr lang="en-US" altLang="zh-CN" sz="2000" i="0">
                <a:latin typeface="+mn-lt"/>
                <a:ea typeface="华文楷体" panose="02010600040101010101" pitchFamily="2" charset="-122"/>
              </a:rPr>
              <a:t>=0.125</a:t>
            </a:r>
            <a:endParaRPr lang="en-US" altLang="zh-CN" sz="2000" i="0">
              <a:latin typeface="+mn-lt"/>
              <a:ea typeface="华文楷体" panose="02010600040101010101" pitchFamily="2" charset="-122"/>
            </a:endParaRPr>
          </a:p>
        </p:txBody>
      </p:sp>
      <p:sp>
        <p:nvSpPr>
          <p:cNvPr id="581669" name="Rectangle 37"/>
          <p:cNvSpPr>
            <a:spLocks noChangeArrowheads="1"/>
          </p:cNvSpPr>
          <p:nvPr/>
        </p:nvSpPr>
        <p:spPr bwMode="auto">
          <a:xfrm>
            <a:off x="7204075" y="3719513"/>
            <a:ext cx="1345240" cy="400110"/>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S</a:t>
            </a:r>
            <a:r>
              <a:rPr lang="en-US" altLang="zh-CN" sz="2000" b="1"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sym typeface="Symbol" panose="05050102010706020507" pitchFamily="18" charset="2"/>
              </a:rPr>
              <a:t>v</a:t>
            </a:r>
            <a:r>
              <a:rPr lang="en-US" altLang="zh-CN" sz="2000" i="0">
                <a:latin typeface="+mn-lt"/>
                <a:ea typeface="华文楷体" panose="02010600040101010101" pitchFamily="2" charset="-122"/>
              </a:rPr>
              <a:t>=0.625</a:t>
            </a:r>
            <a:endParaRPr lang="en-US" altLang="zh-CN" sz="2000" i="0">
              <a:latin typeface="+mn-lt"/>
              <a:ea typeface="华文楷体" panose="02010600040101010101" pitchFamily="2" charset="-122"/>
            </a:endParaRPr>
          </a:p>
        </p:txBody>
      </p:sp>
      <p:sp>
        <p:nvSpPr>
          <p:cNvPr id="38935" name="Rectangle 38"/>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grpSp>
        <p:nvGrpSpPr>
          <p:cNvPr id="2" name="Group 92"/>
          <p:cNvGrpSpPr/>
          <p:nvPr/>
        </p:nvGrpSpPr>
        <p:grpSpPr bwMode="auto">
          <a:xfrm>
            <a:off x="3995739" y="4616450"/>
            <a:ext cx="2378075" cy="2052638"/>
            <a:chOff x="2653" y="2908"/>
            <a:chExt cx="1498" cy="1293"/>
          </a:xfrm>
        </p:grpSpPr>
        <p:sp>
          <p:nvSpPr>
            <p:cNvPr id="38952" name="Line 87"/>
            <p:cNvSpPr>
              <a:spLocks noChangeShapeType="1"/>
            </p:cNvSpPr>
            <p:nvPr/>
          </p:nvSpPr>
          <p:spPr bwMode="auto">
            <a:xfrm flipH="1" flipV="1">
              <a:off x="3198" y="3067"/>
              <a:ext cx="90" cy="91"/>
            </a:xfrm>
            <a:prstGeom prst="line">
              <a:avLst/>
            </a:prstGeom>
            <a:noFill/>
            <a:ln w="9525">
              <a:solidFill>
                <a:schemeClr val="tx1"/>
              </a:solidFill>
              <a:round/>
            </a:ln>
          </p:spPr>
          <p:txBody>
            <a:bodyPr>
              <a:spAutoFit/>
            </a:bodyPr>
            <a:lstStyle/>
            <a:p>
              <a:endParaRPr lang="zh-CN" altLang="en-US">
                <a:latin typeface="+mn-lt"/>
                <a:ea typeface="华文楷体" panose="02010600040101010101" pitchFamily="2" charset="-122"/>
              </a:endParaRPr>
            </a:p>
          </p:txBody>
        </p:sp>
        <p:sp>
          <p:nvSpPr>
            <p:cNvPr id="38953" name="Rectangle 53"/>
            <p:cNvSpPr>
              <a:spLocks noChangeArrowheads="1"/>
            </p:cNvSpPr>
            <p:nvPr/>
          </p:nvSpPr>
          <p:spPr bwMode="auto">
            <a:xfrm>
              <a:off x="3011" y="2908"/>
              <a:ext cx="241" cy="252"/>
            </a:xfrm>
            <a:prstGeom prst="rect">
              <a:avLst/>
            </a:prstGeom>
            <a:noFill/>
            <a:ln w="9525">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N</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8954" name="Rectangle 54"/>
            <p:cNvSpPr>
              <a:spLocks noChangeArrowheads="1"/>
            </p:cNvSpPr>
            <p:nvPr/>
          </p:nvSpPr>
          <p:spPr bwMode="auto">
            <a:xfrm>
              <a:off x="2744" y="3045"/>
              <a:ext cx="179" cy="330"/>
            </a:xfrm>
            <a:prstGeom prst="rect">
              <a:avLst/>
            </a:prstGeom>
            <a:noFill/>
            <a:ln w="9525">
              <a:noFill/>
              <a:miter lim="800000"/>
            </a:ln>
          </p:spPr>
          <p:txBody>
            <a:bodyPr wrap="none">
              <a:spAutoFit/>
            </a:bodyPr>
            <a:lstStyle/>
            <a:p>
              <a:pPr algn="l"/>
              <a:r>
                <a:rPr lang="en-US" altLang="zh-CN" sz="2800" b="1" i="0">
                  <a:solidFill>
                    <a:srgbClr val="333399"/>
                  </a:solidFill>
                  <a:latin typeface="+mn-lt"/>
                  <a:ea typeface="华文楷体" panose="02010600040101010101" pitchFamily="2" charset="-122"/>
                  <a:sym typeface="Symbol" panose="05050102010706020507" pitchFamily="18" charset="2"/>
                </a:rPr>
                <a:t>.</a:t>
              </a:r>
              <a:endParaRPr lang="en-US" altLang="zh-CN" sz="2800" b="1" i="0">
                <a:solidFill>
                  <a:srgbClr val="333399"/>
                </a:solidFill>
                <a:latin typeface="+mn-lt"/>
                <a:ea typeface="华文楷体" panose="02010600040101010101" pitchFamily="2" charset="-122"/>
                <a:sym typeface="Symbol" panose="05050102010706020507" pitchFamily="18" charset="2"/>
              </a:endParaRPr>
            </a:p>
          </p:txBody>
        </p:sp>
        <p:sp>
          <p:nvSpPr>
            <p:cNvPr id="38955" name="Rectangle 55"/>
            <p:cNvSpPr>
              <a:spLocks noChangeArrowheads="1"/>
            </p:cNvSpPr>
            <p:nvPr/>
          </p:nvSpPr>
          <p:spPr bwMode="auto">
            <a:xfrm>
              <a:off x="3243" y="3135"/>
              <a:ext cx="224" cy="252"/>
            </a:xfrm>
            <a:prstGeom prst="rect">
              <a:avLst/>
            </a:prstGeom>
            <a:noFill/>
            <a:ln w="9525">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8956" name="Rectangle 56"/>
            <p:cNvSpPr>
              <a:spLocks noChangeArrowheads="1"/>
            </p:cNvSpPr>
            <p:nvPr/>
          </p:nvSpPr>
          <p:spPr bwMode="auto">
            <a:xfrm>
              <a:off x="2922" y="3339"/>
              <a:ext cx="223" cy="250"/>
            </a:xfrm>
            <a:prstGeom prst="rect">
              <a:avLst/>
            </a:prstGeom>
            <a:noFill/>
            <a:ln w="9525">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B</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8957" name="Rectangle 57"/>
            <p:cNvSpPr>
              <a:spLocks noChangeArrowheads="1"/>
            </p:cNvSpPr>
            <p:nvPr/>
          </p:nvSpPr>
          <p:spPr bwMode="auto">
            <a:xfrm>
              <a:off x="3470" y="3339"/>
              <a:ext cx="224" cy="252"/>
            </a:xfrm>
            <a:prstGeom prst="rect">
              <a:avLst/>
            </a:prstGeom>
            <a:noFill/>
            <a:ln w="9525">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8958" name="Rectangle 58"/>
            <p:cNvSpPr>
              <a:spLocks noChangeArrowheads="1"/>
            </p:cNvSpPr>
            <p:nvPr/>
          </p:nvSpPr>
          <p:spPr bwMode="auto">
            <a:xfrm>
              <a:off x="3149" y="3566"/>
              <a:ext cx="223" cy="250"/>
            </a:xfrm>
            <a:prstGeom prst="rect">
              <a:avLst/>
            </a:prstGeom>
            <a:noFill/>
            <a:ln w="9525">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B</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8959" name="Rectangle 59"/>
            <p:cNvSpPr>
              <a:spLocks noChangeArrowheads="1"/>
            </p:cNvSpPr>
            <p:nvPr/>
          </p:nvSpPr>
          <p:spPr bwMode="auto">
            <a:xfrm>
              <a:off x="3696" y="3566"/>
              <a:ext cx="224" cy="252"/>
            </a:xfrm>
            <a:prstGeom prst="rect">
              <a:avLst/>
            </a:prstGeom>
            <a:noFill/>
            <a:ln w="9525">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8960" name="Rectangle 60"/>
            <p:cNvSpPr>
              <a:spLocks noChangeArrowheads="1"/>
            </p:cNvSpPr>
            <p:nvPr/>
          </p:nvSpPr>
          <p:spPr bwMode="auto">
            <a:xfrm>
              <a:off x="3379" y="3770"/>
              <a:ext cx="223" cy="250"/>
            </a:xfrm>
            <a:prstGeom prst="rect">
              <a:avLst/>
            </a:prstGeom>
            <a:noFill/>
            <a:ln w="9525">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B</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8961" name="Rectangle 61"/>
            <p:cNvSpPr>
              <a:spLocks noChangeArrowheads="1"/>
            </p:cNvSpPr>
            <p:nvPr/>
          </p:nvSpPr>
          <p:spPr bwMode="auto">
            <a:xfrm>
              <a:off x="3927" y="3748"/>
              <a:ext cx="224" cy="252"/>
            </a:xfrm>
            <a:prstGeom prst="rect">
              <a:avLst/>
            </a:prstGeom>
            <a:noFill/>
            <a:ln w="9525">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S</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8962" name="Rectangle 62"/>
            <p:cNvSpPr>
              <a:spLocks noChangeArrowheads="1"/>
            </p:cNvSpPr>
            <p:nvPr/>
          </p:nvSpPr>
          <p:spPr bwMode="auto">
            <a:xfrm>
              <a:off x="2653" y="3566"/>
              <a:ext cx="206" cy="252"/>
            </a:xfrm>
            <a:prstGeom prst="rect">
              <a:avLst/>
            </a:prstGeom>
            <a:noFill/>
            <a:ln w="9525">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1</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8963" name="Rectangle 63"/>
            <p:cNvSpPr>
              <a:spLocks noChangeArrowheads="1"/>
            </p:cNvSpPr>
            <p:nvPr/>
          </p:nvSpPr>
          <p:spPr bwMode="auto">
            <a:xfrm>
              <a:off x="2880" y="3748"/>
              <a:ext cx="206" cy="252"/>
            </a:xfrm>
            <a:prstGeom prst="rect">
              <a:avLst/>
            </a:prstGeom>
            <a:noFill/>
            <a:ln w="9525">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0</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8964" name="Rectangle 64"/>
            <p:cNvSpPr>
              <a:spLocks noChangeArrowheads="1"/>
            </p:cNvSpPr>
            <p:nvPr/>
          </p:nvSpPr>
          <p:spPr bwMode="auto">
            <a:xfrm>
              <a:off x="3107" y="3929"/>
              <a:ext cx="206" cy="252"/>
            </a:xfrm>
            <a:prstGeom prst="rect">
              <a:avLst/>
            </a:prstGeom>
            <a:noFill/>
            <a:ln w="9525">
              <a:noFill/>
              <a:miter lim="800000"/>
            </a:ln>
          </p:spPr>
          <p:txBody>
            <a:bodyPr wrap="none">
              <a:spAutoFit/>
            </a:bodyPr>
            <a:lstStyle/>
            <a:p>
              <a:pPr algn="l"/>
              <a:r>
                <a:rPr lang="en-US" altLang="zh-CN" sz="2000">
                  <a:solidFill>
                    <a:srgbClr val="333399"/>
                  </a:solidFill>
                  <a:latin typeface="+mn-lt"/>
                  <a:ea typeface="华文楷体" panose="02010600040101010101" pitchFamily="2" charset="-122"/>
                  <a:sym typeface="Symbol" panose="05050102010706020507" pitchFamily="18" charset="2"/>
                </a:rPr>
                <a:t>1</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38965" name="Rectangle 65"/>
            <p:cNvSpPr>
              <a:spLocks noChangeArrowheads="1"/>
            </p:cNvSpPr>
            <p:nvPr/>
          </p:nvSpPr>
          <p:spPr bwMode="auto">
            <a:xfrm>
              <a:off x="3601" y="3951"/>
              <a:ext cx="186" cy="250"/>
            </a:xfrm>
            <a:prstGeom prst="rect">
              <a:avLst/>
            </a:prstGeom>
            <a:noFill/>
            <a:ln w="9525">
              <a:noFill/>
              <a:miter lim="800000"/>
            </a:ln>
          </p:spPr>
          <p:txBody>
            <a:bodyPr wrap="none">
              <a:spAutoFit/>
            </a:bodyPr>
            <a:lstStyle/>
            <a:p>
              <a:pPr algn="l"/>
              <a:r>
                <a:rPr lang="en-US" altLang="zh-CN" sz="2000" b="1" i="0">
                  <a:solidFill>
                    <a:srgbClr val="333399"/>
                  </a:solidFill>
                  <a:latin typeface="+mn-lt"/>
                  <a:ea typeface="华文楷体" panose="02010600040101010101" pitchFamily="2" charset="-122"/>
                  <a:sym typeface="Symbol" panose="05050102010706020507" pitchFamily="18" charset="2"/>
                </a:rPr>
                <a:t></a:t>
              </a:r>
              <a:endParaRPr lang="en-US" altLang="en-US" sz="2000" b="1" i="0">
                <a:solidFill>
                  <a:srgbClr val="333399"/>
                </a:solidFill>
                <a:latin typeface="+mn-lt"/>
                <a:ea typeface="华文楷体" panose="02010600040101010101" pitchFamily="2" charset="-122"/>
                <a:sym typeface="Symbol" panose="05050102010706020507" pitchFamily="18" charset="2"/>
              </a:endParaRPr>
            </a:p>
          </p:txBody>
        </p:sp>
        <p:sp>
          <p:nvSpPr>
            <p:cNvPr id="38966" name="Line 79"/>
            <p:cNvSpPr>
              <a:spLocks noChangeShapeType="1"/>
            </p:cNvSpPr>
            <p:nvPr/>
          </p:nvSpPr>
          <p:spPr bwMode="auto">
            <a:xfrm flipV="1">
              <a:off x="2880" y="3113"/>
              <a:ext cx="181" cy="136"/>
            </a:xfrm>
            <a:prstGeom prst="line">
              <a:avLst/>
            </a:prstGeom>
            <a:noFill/>
            <a:ln w="9525">
              <a:solidFill>
                <a:schemeClr val="tx1"/>
              </a:solidFill>
              <a:round/>
            </a:ln>
          </p:spPr>
          <p:txBody>
            <a:bodyPr>
              <a:spAutoFit/>
            </a:bodyPr>
            <a:lstStyle/>
            <a:p>
              <a:endParaRPr lang="zh-CN" altLang="en-US">
                <a:latin typeface="+mn-lt"/>
                <a:ea typeface="华文楷体" panose="02010600040101010101" pitchFamily="2" charset="-122"/>
              </a:endParaRPr>
            </a:p>
          </p:txBody>
        </p:sp>
        <p:sp>
          <p:nvSpPr>
            <p:cNvPr id="38967" name="Line 80"/>
            <p:cNvSpPr>
              <a:spLocks noChangeShapeType="1"/>
            </p:cNvSpPr>
            <p:nvPr/>
          </p:nvSpPr>
          <p:spPr bwMode="auto">
            <a:xfrm flipV="1">
              <a:off x="3107" y="3339"/>
              <a:ext cx="136" cy="91"/>
            </a:xfrm>
            <a:prstGeom prst="line">
              <a:avLst/>
            </a:prstGeom>
            <a:noFill/>
            <a:ln w="9525">
              <a:solidFill>
                <a:schemeClr val="tx1"/>
              </a:solidFill>
              <a:round/>
            </a:ln>
          </p:spPr>
          <p:txBody>
            <a:bodyPr>
              <a:spAutoFit/>
            </a:bodyPr>
            <a:lstStyle/>
            <a:p>
              <a:endParaRPr lang="zh-CN" altLang="en-US">
                <a:latin typeface="+mn-lt"/>
                <a:ea typeface="华文楷体" panose="02010600040101010101" pitchFamily="2" charset="-122"/>
              </a:endParaRPr>
            </a:p>
          </p:txBody>
        </p:sp>
        <p:sp>
          <p:nvSpPr>
            <p:cNvPr id="38968" name="Line 81"/>
            <p:cNvSpPr>
              <a:spLocks noChangeShapeType="1"/>
            </p:cNvSpPr>
            <p:nvPr/>
          </p:nvSpPr>
          <p:spPr bwMode="auto">
            <a:xfrm flipV="1">
              <a:off x="2835" y="3521"/>
              <a:ext cx="136" cy="91"/>
            </a:xfrm>
            <a:prstGeom prst="line">
              <a:avLst/>
            </a:prstGeom>
            <a:noFill/>
            <a:ln w="9525">
              <a:solidFill>
                <a:schemeClr val="tx1"/>
              </a:solidFill>
              <a:round/>
            </a:ln>
          </p:spPr>
          <p:txBody>
            <a:bodyPr>
              <a:spAutoFit/>
            </a:bodyPr>
            <a:lstStyle/>
            <a:p>
              <a:endParaRPr lang="zh-CN" altLang="en-US">
                <a:latin typeface="+mn-lt"/>
                <a:ea typeface="华文楷体" panose="02010600040101010101" pitchFamily="2" charset="-122"/>
              </a:endParaRPr>
            </a:p>
          </p:txBody>
        </p:sp>
        <p:sp>
          <p:nvSpPr>
            <p:cNvPr id="38969" name="Line 82"/>
            <p:cNvSpPr>
              <a:spLocks noChangeShapeType="1"/>
            </p:cNvSpPr>
            <p:nvPr/>
          </p:nvSpPr>
          <p:spPr bwMode="auto">
            <a:xfrm flipV="1">
              <a:off x="3061" y="3702"/>
              <a:ext cx="136" cy="91"/>
            </a:xfrm>
            <a:prstGeom prst="line">
              <a:avLst/>
            </a:prstGeom>
            <a:noFill/>
            <a:ln w="9525">
              <a:solidFill>
                <a:schemeClr val="tx1"/>
              </a:solidFill>
              <a:round/>
            </a:ln>
          </p:spPr>
          <p:txBody>
            <a:bodyPr>
              <a:spAutoFit/>
            </a:bodyPr>
            <a:lstStyle/>
            <a:p>
              <a:endParaRPr lang="zh-CN" altLang="en-US">
                <a:latin typeface="+mn-lt"/>
                <a:ea typeface="华文楷体" panose="02010600040101010101" pitchFamily="2" charset="-122"/>
              </a:endParaRPr>
            </a:p>
          </p:txBody>
        </p:sp>
        <p:sp>
          <p:nvSpPr>
            <p:cNvPr id="38970" name="Line 83"/>
            <p:cNvSpPr>
              <a:spLocks noChangeShapeType="1"/>
            </p:cNvSpPr>
            <p:nvPr/>
          </p:nvSpPr>
          <p:spPr bwMode="auto">
            <a:xfrm flipV="1">
              <a:off x="3288" y="3929"/>
              <a:ext cx="136" cy="91"/>
            </a:xfrm>
            <a:prstGeom prst="line">
              <a:avLst/>
            </a:prstGeom>
            <a:noFill/>
            <a:ln w="9525">
              <a:solidFill>
                <a:schemeClr val="tx1"/>
              </a:solidFill>
              <a:round/>
            </a:ln>
          </p:spPr>
          <p:txBody>
            <a:bodyPr>
              <a:spAutoFit/>
            </a:bodyPr>
            <a:lstStyle/>
            <a:p>
              <a:endParaRPr lang="zh-CN" altLang="en-US">
                <a:latin typeface="+mn-lt"/>
                <a:ea typeface="华文楷体" panose="02010600040101010101" pitchFamily="2" charset="-122"/>
              </a:endParaRPr>
            </a:p>
          </p:txBody>
        </p:sp>
        <p:sp>
          <p:nvSpPr>
            <p:cNvPr id="38971" name="Line 84"/>
            <p:cNvSpPr>
              <a:spLocks noChangeShapeType="1"/>
            </p:cNvSpPr>
            <p:nvPr/>
          </p:nvSpPr>
          <p:spPr bwMode="auto">
            <a:xfrm flipV="1">
              <a:off x="3334" y="3521"/>
              <a:ext cx="136" cy="91"/>
            </a:xfrm>
            <a:prstGeom prst="line">
              <a:avLst/>
            </a:prstGeom>
            <a:noFill/>
            <a:ln w="9525">
              <a:solidFill>
                <a:schemeClr val="tx1"/>
              </a:solidFill>
              <a:round/>
            </a:ln>
          </p:spPr>
          <p:txBody>
            <a:bodyPr>
              <a:spAutoFit/>
            </a:bodyPr>
            <a:lstStyle/>
            <a:p>
              <a:endParaRPr lang="zh-CN" altLang="en-US">
                <a:latin typeface="+mn-lt"/>
                <a:ea typeface="华文楷体" panose="02010600040101010101" pitchFamily="2" charset="-122"/>
              </a:endParaRPr>
            </a:p>
          </p:txBody>
        </p:sp>
        <p:sp>
          <p:nvSpPr>
            <p:cNvPr id="38972" name="Line 85"/>
            <p:cNvSpPr>
              <a:spLocks noChangeShapeType="1"/>
            </p:cNvSpPr>
            <p:nvPr/>
          </p:nvSpPr>
          <p:spPr bwMode="auto">
            <a:xfrm flipV="1">
              <a:off x="3560" y="3748"/>
              <a:ext cx="136" cy="91"/>
            </a:xfrm>
            <a:prstGeom prst="line">
              <a:avLst/>
            </a:prstGeom>
            <a:noFill/>
            <a:ln w="9525">
              <a:solidFill>
                <a:schemeClr val="tx1"/>
              </a:solidFill>
              <a:round/>
            </a:ln>
          </p:spPr>
          <p:txBody>
            <a:bodyPr>
              <a:spAutoFit/>
            </a:bodyPr>
            <a:lstStyle/>
            <a:p>
              <a:endParaRPr lang="zh-CN" altLang="en-US">
                <a:latin typeface="+mn-lt"/>
                <a:ea typeface="华文楷体" panose="02010600040101010101" pitchFamily="2" charset="-122"/>
              </a:endParaRPr>
            </a:p>
          </p:txBody>
        </p:sp>
        <p:sp>
          <p:nvSpPr>
            <p:cNvPr id="38973" name="Line 86"/>
            <p:cNvSpPr>
              <a:spLocks noChangeShapeType="1"/>
            </p:cNvSpPr>
            <p:nvPr/>
          </p:nvSpPr>
          <p:spPr bwMode="auto">
            <a:xfrm flipV="1">
              <a:off x="3787" y="3974"/>
              <a:ext cx="136" cy="91"/>
            </a:xfrm>
            <a:prstGeom prst="line">
              <a:avLst/>
            </a:prstGeom>
            <a:noFill/>
            <a:ln w="9525">
              <a:solidFill>
                <a:schemeClr val="tx1"/>
              </a:solidFill>
              <a:round/>
            </a:ln>
          </p:spPr>
          <p:txBody>
            <a:bodyPr>
              <a:spAutoFit/>
            </a:bodyPr>
            <a:lstStyle/>
            <a:p>
              <a:endParaRPr lang="zh-CN" altLang="en-US">
                <a:latin typeface="+mn-lt"/>
                <a:ea typeface="华文楷体" panose="02010600040101010101" pitchFamily="2" charset="-122"/>
              </a:endParaRPr>
            </a:p>
          </p:txBody>
        </p:sp>
        <p:sp>
          <p:nvSpPr>
            <p:cNvPr id="38974" name="Line 88"/>
            <p:cNvSpPr>
              <a:spLocks noChangeShapeType="1"/>
            </p:cNvSpPr>
            <p:nvPr/>
          </p:nvSpPr>
          <p:spPr bwMode="auto">
            <a:xfrm flipH="1" flipV="1">
              <a:off x="3424" y="3294"/>
              <a:ext cx="91" cy="91"/>
            </a:xfrm>
            <a:prstGeom prst="line">
              <a:avLst/>
            </a:prstGeom>
            <a:noFill/>
            <a:ln w="9525">
              <a:solidFill>
                <a:schemeClr val="tx1"/>
              </a:solidFill>
              <a:round/>
            </a:ln>
          </p:spPr>
          <p:txBody>
            <a:bodyPr>
              <a:spAutoFit/>
            </a:bodyPr>
            <a:lstStyle/>
            <a:p>
              <a:endParaRPr lang="zh-CN" altLang="en-US">
                <a:latin typeface="+mn-lt"/>
                <a:ea typeface="华文楷体" panose="02010600040101010101" pitchFamily="2" charset="-122"/>
              </a:endParaRPr>
            </a:p>
          </p:txBody>
        </p:sp>
        <p:sp>
          <p:nvSpPr>
            <p:cNvPr id="38975" name="Line 89"/>
            <p:cNvSpPr>
              <a:spLocks noChangeShapeType="1"/>
            </p:cNvSpPr>
            <p:nvPr/>
          </p:nvSpPr>
          <p:spPr bwMode="auto">
            <a:xfrm flipH="1" flipV="1">
              <a:off x="3651" y="3521"/>
              <a:ext cx="91" cy="90"/>
            </a:xfrm>
            <a:prstGeom prst="line">
              <a:avLst/>
            </a:prstGeom>
            <a:noFill/>
            <a:ln w="9525">
              <a:solidFill>
                <a:schemeClr val="tx1"/>
              </a:solidFill>
              <a:round/>
            </a:ln>
          </p:spPr>
          <p:txBody>
            <a:bodyPr>
              <a:spAutoFit/>
            </a:bodyPr>
            <a:lstStyle/>
            <a:p>
              <a:endParaRPr lang="zh-CN" altLang="en-US">
                <a:latin typeface="+mn-lt"/>
                <a:ea typeface="华文楷体" panose="02010600040101010101" pitchFamily="2" charset="-122"/>
              </a:endParaRPr>
            </a:p>
          </p:txBody>
        </p:sp>
        <p:sp>
          <p:nvSpPr>
            <p:cNvPr id="38976" name="Line 90"/>
            <p:cNvSpPr>
              <a:spLocks noChangeShapeType="1"/>
            </p:cNvSpPr>
            <p:nvPr/>
          </p:nvSpPr>
          <p:spPr bwMode="auto">
            <a:xfrm flipH="1" flipV="1">
              <a:off x="3879" y="3747"/>
              <a:ext cx="90" cy="91"/>
            </a:xfrm>
            <a:prstGeom prst="line">
              <a:avLst/>
            </a:prstGeom>
            <a:noFill/>
            <a:ln w="9525">
              <a:solidFill>
                <a:schemeClr val="tx1"/>
              </a:solidFill>
              <a:round/>
            </a:ln>
          </p:spPr>
          <p:txBody>
            <a:bodyPr>
              <a:spAutoFit/>
            </a:bodyPr>
            <a:lstStyle/>
            <a:p>
              <a:endParaRPr lang="zh-CN" altLang="en-US">
                <a:latin typeface="+mn-lt"/>
                <a:ea typeface="华文楷体" panose="02010600040101010101" pitchFamily="2" charset="-122"/>
              </a:endParaRPr>
            </a:p>
          </p:txBody>
        </p:sp>
      </p:grpSp>
      <p:grpSp>
        <p:nvGrpSpPr>
          <p:cNvPr id="3" name="Group 95"/>
          <p:cNvGrpSpPr/>
          <p:nvPr/>
        </p:nvGrpSpPr>
        <p:grpSpPr bwMode="auto">
          <a:xfrm>
            <a:off x="5475288" y="3417888"/>
            <a:ext cx="3025775" cy="2459037"/>
            <a:chOff x="3449" y="2153"/>
            <a:chExt cx="1906" cy="1549"/>
          </a:xfrm>
        </p:grpSpPr>
        <p:sp>
          <p:nvSpPr>
            <p:cNvPr id="38939" name="Line 40"/>
            <p:cNvSpPr>
              <a:spLocks noChangeShapeType="1"/>
            </p:cNvSpPr>
            <p:nvPr/>
          </p:nvSpPr>
          <p:spPr bwMode="auto">
            <a:xfrm>
              <a:off x="3449" y="2153"/>
              <a:ext cx="1" cy="226"/>
            </a:xfrm>
            <a:prstGeom prst="line">
              <a:avLst/>
            </a:prstGeom>
            <a:noFill/>
            <a:ln w="9525">
              <a:solidFill>
                <a:srgbClr val="000080"/>
              </a:solidFill>
              <a:round/>
              <a:tailEnd type="stealth" w="med" len="med"/>
            </a:ln>
          </p:spPr>
          <p:txBody>
            <a:bodyPr>
              <a:spAutoFit/>
            </a:bodyPr>
            <a:lstStyle/>
            <a:p>
              <a:endParaRPr lang="zh-CN" altLang="en-US">
                <a:latin typeface="+mn-lt"/>
                <a:ea typeface="华文楷体" panose="02010600040101010101" pitchFamily="2" charset="-122"/>
              </a:endParaRPr>
            </a:p>
          </p:txBody>
        </p:sp>
        <p:sp>
          <p:nvSpPr>
            <p:cNvPr id="38940" name="Line 41"/>
            <p:cNvSpPr>
              <a:spLocks noChangeShapeType="1"/>
            </p:cNvSpPr>
            <p:nvPr/>
          </p:nvSpPr>
          <p:spPr bwMode="auto">
            <a:xfrm>
              <a:off x="3450" y="2562"/>
              <a:ext cx="1" cy="226"/>
            </a:xfrm>
            <a:prstGeom prst="line">
              <a:avLst/>
            </a:prstGeom>
            <a:noFill/>
            <a:ln w="9525">
              <a:solidFill>
                <a:srgbClr val="000080"/>
              </a:solidFill>
              <a:round/>
              <a:tailEnd type="stealth" w="med" len="med"/>
            </a:ln>
          </p:spPr>
          <p:txBody>
            <a:bodyPr>
              <a:spAutoFit/>
            </a:bodyPr>
            <a:lstStyle/>
            <a:p>
              <a:endParaRPr lang="zh-CN" altLang="en-US">
                <a:latin typeface="+mn-lt"/>
                <a:ea typeface="华文楷体" panose="02010600040101010101" pitchFamily="2" charset="-122"/>
              </a:endParaRPr>
            </a:p>
          </p:txBody>
        </p:sp>
        <p:sp>
          <p:nvSpPr>
            <p:cNvPr id="38941" name="Line 42"/>
            <p:cNvSpPr>
              <a:spLocks noChangeShapeType="1"/>
            </p:cNvSpPr>
            <p:nvPr/>
          </p:nvSpPr>
          <p:spPr bwMode="auto">
            <a:xfrm>
              <a:off x="4130" y="2562"/>
              <a:ext cx="1" cy="226"/>
            </a:xfrm>
            <a:prstGeom prst="line">
              <a:avLst/>
            </a:prstGeom>
            <a:noFill/>
            <a:ln w="9525">
              <a:solidFill>
                <a:srgbClr val="000080"/>
              </a:solidFill>
              <a:round/>
              <a:tailEnd type="stealth" w="med" len="med"/>
            </a:ln>
          </p:spPr>
          <p:txBody>
            <a:bodyPr>
              <a:spAutoFit/>
            </a:bodyPr>
            <a:lstStyle/>
            <a:p>
              <a:endParaRPr lang="zh-CN" altLang="en-US">
                <a:latin typeface="+mn-lt"/>
                <a:ea typeface="华文楷体" panose="02010600040101010101" pitchFamily="2" charset="-122"/>
              </a:endParaRPr>
            </a:p>
          </p:txBody>
        </p:sp>
        <p:sp>
          <p:nvSpPr>
            <p:cNvPr id="38942" name="Line 43"/>
            <p:cNvSpPr>
              <a:spLocks noChangeShapeType="1"/>
            </p:cNvSpPr>
            <p:nvPr/>
          </p:nvSpPr>
          <p:spPr bwMode="auto">
            <a:xfrm>
              <a:off x="4130" y="2970"/>
              <a:ext cx="1" cy="226"/>
            </a:xfrm>
            <a:prstGeom prst="line">
              <a:avLst/>
            </a:prstGeom>
            <a:noFill/>
            <a:ln w="9525">
              <a:solidFill>
                <a:srgbClr val="000080"/>
              </a:solidFill>
              <a:round/>
              <a:tailEnd type="stealth" w="med" len="med"/>
            </a:ln>
          </p:spPr>
          <p:txBody>
            <a:bodyPr>
              <a:spAutoFit/>
            </a:bodyPr>
            <a:lstStyle/>
            <a:p>
              <a:endParaRPr lang="zh-CN" altLang="en-US">
                <a:latin typeface="+mn-lt"/>
                <a:ea typeface="华文楷体" panose="02010600040101010101" pitchFamily="2" charset="-122"/>
              </a:endParaRPr>
            </a:p>
          </p:txBody>
        </p:sp>
        <p:sp>
          <p:nvSpPr>
            <p:cNvPr id="38943" name="Line 44"/>
            <p:cNvSpPr>
              <a:spLocks noChangeShapeType="1"/>
            </p:cNvSpPr>
            <p:nvPr/>
          </p:nvSpPr>
          <p:spPr bwMode="auto">
            <a:xfrm>
              <a:off x="4629" y="2970"/>
              <a:ext cx="1" cy="226"/>
            </a:xfrm>
            <a:prstGeom prst="line">
              <a:avLst/>
            </a:prstGeom>
            <a:noFill/>
            <a:ln w="9525">
              <a:solidFill>
                <a:srgbClr val="000080"/>
              </a:solidFill>
              <a:round/>
              <a:tailEnd type="stealth" w="med" len="med"/>
            </a:ln>
          </p:spPr>
          <p:txBody>
            <a:bodyPr>
              <a:spAutoFit/>
            </a:bodyPr>
            <a:lstStyle/>
            <a:p>
              <a:endParaRPr lang="zh-CN" altLang="en-US">
                <a:latin typeface="+mn-lt"/>
                <a:ea typeface="华文楷体" panose="02010600040101010101" pitchFamily="2" charset="-122"/>
              </a:endParaRPr>
            </a:p>
          </p:txBody>
        </p:sp>
        <p:sp>
          <p:nvSpPr>
            <p:cNvPr id="38944" name="Line 45"/>
            <p:cNvSpPr>
              <a:spLocks noChangeShapeType="1"/>
            </p:cNvSpPr>
            <p:nvPr/>
          </p:nvSpPr>
          <p:spPr bwMode="auto">
            <a:xfrm>
              <a:off x="4422" y="3333"/>
              <a:ext cx="1" cy="226"/>
            </a:xfrm>
            <a:prstGeom prst="line">
              <a:avLst/>
            </a:prstGeom>
            <a:noFill/>
            <a:ln w="9525">
              <a:solidFill>
                <a:srgbClr val="000080"/>
              </a:solidFill>
              <a:round/>
              <a:tailEnd type="stealth" w="med" len="med"/>
            </a:ln>
          </p:spPr>
          <p:txBody>
            <a:bodyPr>
              <a:spAutoFit/>
            </a:bodyPr>
            <a:lstStyle/>
            <a:p>
              <a:endParaRPr lang="zh-CN" altLang="en-US">
                <a:latin typeface="+mn-lt"/>
                <a:ea typeface="华文楷体" panose="02010600040101010101" pitchFamily="2" charset="-122"/>
              </a:endParaRPr>
            </a:p>
          </p:txBody>
        </p:sp>
        <p:sp>
          <p:nvSpPr>
            <p:cNvPr id="38945" name="Line 46"/>
            <p:cNvSpPr>
              <a:spLocks noChangeShapeType="1"/>
            </p:cNvSpPr>
            <p:nvPr/>
          </p:nvSpPr>
          <p:spPr bwMode="auto">
            <a:xfrm flipV="1">
              <a:off x="3722" y="2561"/>
              <a:ext cx="318" cy="182"/>
            </a:xfrm>
            <a:prstGeom prst="line">
              <a:avLst/>
            </a:prstGeom>
            <a:noFill/>
            <a:ln w="9525">
              <a:solidFill>
                <a:srgbClr val="000080"/>
              </a:solidFill>
              <a:round/>
              <a:tailEnd type="stealth" w="med" len="med"/>
            </a:ln>
          </p:spPr>
          <p:txBody>
            <a:bodyPr>
              <a:spAutoFit/>
            </a:bodyPr>
            <a:lstStyle/>
            <a:p>
              <a:endParaRPr lang="zh-CN" altLang="en-US">
                <a:latin typeface="+mn-lt"/>
                <a:ea typeface="华文楷体" panose="02010600040101010101" pitchFamily="2" charset="-122"/>
              </a:endParaRPr>
            </a:p>
          </p:txBody>
        </p:sp>
        <p:sp>
          <p:nvSpPr>
            <p:cNvPr id="38946" name="Line 47"/>
            <p:cNvSpPr>
              <a:spLocks noChangeShapeType="1"/>
            </p:cNvSpPr>
            <p:nvPr/>
          </p:nvSpPr>
          <p:spPr bwMode="auto">
            <a:xfrm flipV="1">
              <a:off x="4266" y="2970"/>
              <a:ext cx="318" cy="182"/>
            </a:xfrm>
            <a:prstGeom prst="line">
              <a:avLst/>
            </a:prstGeom>
            <a:noFill/>
            <a:ln w="9525">
              <a:solidFill>
                <a:srgbClr val="000080"/>
              </a:solidFill>
              <a:round/>
              <a:tailEnd type="stealth" w="med" len="med"/>
            </a:ln>
          </p:spPr>
          <p:txBody>
            <a:bodyPr>
              <a:spAutoFit/>
            </a:bodyPr>
            <a:lstStyle/>
            <a:p>
              <a:endParaRPr lang="zh-CN" altLang="en-US">
                <a:latin typeface="+mn-lt"/>
                <a:ea typeface="华文楷体" panose="02010600040101010101" pitchFamily="2" charset="-122"/>
              </a:endParaRPr>
            </a:p>
          </p:txBody>
        </p:sp>
        <p:sp>
          <p:nvSpPr>
            <p:cNvPr id="38947" name="Line 48"/>
            <p:cNvSpPr>
              <a:spLocks noChangeShapeType="1"/>
            </p:cNvSpPr>
            <p:nvPr/>
          </p:nvSpPr>
          <p:spPr bwMode="auto">
            <a:xfrm flipV="1">
              <a:off x="4921" y="3702"/>
              <a:ext cx="272" cy="0"/>
            </a:xfrm>
            <a:prstGeom prst="line">
              <a:avLst/>
            </a:prstGeom>
            <a:noFill/>
            <a:ln w="9525">
              <a:solidFill>
                <a:srgbClr val="000080"/>
              </a:solidFill>
              <a:round/>
              <a:tailEnd type="stealth" w="med" len="med"/>
            </a:ln>
          </p:spPr>
          <p:txBody>
            <a:bodyPr>
              <a:spAutoFit/>
            </a:bodyPr>
            <a:lstStyle/>
            <a:p>
              <a:endParaRPr lang="zh-CN" altLang="en-US">
                <a:latin typeface="+mn-lt"/>
                <a:ea typeface="华文楷体" panose="02010600040101010101" pitchFamily="2" charset="-122"/>
              </a:endParaRPr>
            </a:p>
          </p:txBody>
        </p:sp>
        <p:sp>
          <p:nvSpPr>
            <p:cNvPr id="38948" name="Line 49"/>
            <p:cNvSpPr>
              <a:spLocks noChangeShapeType="1"/>
            </p:cNvSpPr>
            <p:nvPr/>
          </p:nvSpPr>
          <p:spPr bwMode="auto">
            <a:xfrm flipV="1">
              <a:off x="5219" y="2924"/>
              <a:ext cx="0" cy="226"/>
            </a:xfrm>
            <a:prstGeom prst="line">
              <a:avLst/>
            </a:prstGeom>
            <a:noFill/>
            <a:ln w="9525">
              <a:solidFill>
                <a:srgbClr val="000080"/>
              </a:solidFill>
              <a:round/>
              <a:tailEnd type="stealth" w="med" len="med"/>
            </a:ln>
          </p:spPr>
          <p:txBody>
            <a:bodyPr>
              <a:spAutoFit/>
            </a:bodyPr>
            <a:lstStyle/>
            <a:p>
              <a:endParaRPr lang="zh-CN" altLang="en-US">
                <a:latin typeface="+mn-lt"/>
                <a:ea typeface="华文楷体" panose="02010600040101010101" pitchFamily="2" charset="-122"/>
              </a:endParaRPr>
            </a:p>
          </p:txBody>
        </p:sp>
        <p:sp>
          <p:nvSpPr>
            <p:cNvPr id="38949" name="Line 50"/>
            <p:cNvSpPr>
              <a:spLocks noChangeShapeType="1"/>
            </p:cNvSpPr>
            <p:nvPr/>
          </p:nvSpPr>
          <p:spPr bwMode="auto">
            <a:xfrm flipV="1">
              <a:off x="5219" y="2561"/>
              <a:ext cx="0" cy="226"/>
            </a:xfrm>
            <a:prstGeom prst="line">
              <a:avLst/>
            </a:prstGeom>
            <a:noFill/>
            <a:ln w="9525">
              <a:solidFill>
                <a:srgbClr val="000080"/>
              </a:solidFill>
              <a:round/>
              <a:tailEnd type="stealth" w="med" len="med"/>
            </a:ln>
          </p:spPr>
          <p:txBody>
            <a:bodyPr>
              <a:spAutoFit/>
            </a:bodyPr>
            <a:lstStyle/>
            <a:p>
              <a:endParaRPr lang="zh-CN" altLang="en-US">
                <a:latin typeface="+mn-lt"/>
                <a:ea typeface="华文楷体" panose="02010600040101010101" pitchFamily="2" charset="-122"/>
              </a:endParaRPr>
            </a:p>
          </p:txBody>
        </p:sp>
        <p:sp>
          <p:nvSpPr>
            <p:cNvPr id="38950" name="Line 51"/>
            <p:cNvSpPr>
              <a:spLocks noChangeShapeType="1"/>
            </p:cNvSpPr>
            <p:nvPr/>
          </p:nvSpPr>
          <p:spPr bwMode="auto">
            <a:xfrm flipV="1">
              <a:off x="5219" y="2154"/>
              <a:ext cx="0" cy="226"/>
            </a:xfrm>
            <a:prstGeom prst="line">
              <a:avLst/>
            </a:prstGeom>
            <a:noFill/>
            <a:ln w="9525">
              <a:solidFill>
                <a:srgbClr val="000080"/>
              </a:solidFill>
              <a:round/>
              <a:tailEnd type="stealth" w="med" len="med"/>
            </a:ln>
          </p:spPr>
          <p:txBody>
            <a:bodyPr>
              <a:spAutoFit/>
            </a:bodyPr>
            <a:lstStyle/>
            <a:p>
              <a:endParaRPr lang="zh-CN" altLang="en-US">
                <a:latin typeface="+mn-lt"/>
                <a:ea typeface="华文楷体" panose="02010600040101010101" pitchFamily="2" charset="-122"/>
              </a:endParaRPr>
            </a:p>
          </p:txBody>
        </p:sp>
        <p:sp>
          <p:nvSpPr>
            <p:cNvPr id="38951" name="Line 93"/>
            <p:cNvSpPr>
              <a:spLocks noChangeShapeType="1"/>
            </p:cNvSpPr>
            <p:nvPr/>
          </p:nvSpPr>
          <p:spPr bwMode="auto">
            <a:xfrm flipV="1">
              <a:off x="5355" y="3340"/>
              <a:ext cx="0" cy="226"/>
            </a:xfrm>
            <a:prstGeom prst="line">
              <a:avLst/>
            </a:prstGeom>
            <a:noFill/>
            <a:ln w="9525">
              <a:solidFill>
                <a:srgbClr val="000080"/>
              </a:solidFill>
              <a:round/>
              <a:tailEnd type="stealth" w="med" len="med"/>
            </a:ln>
          </p:spPr>
          <p:txBody>
            <a:bodyPr>
              <a:spAutoFit/>
            </a:bodyPr>
            <a:lstStyle/>
            <a:p>
              <a:endParaRPr lang="zh-CN" altLang="en-US">
                <a:latin typeface="+mn-lt"/>
                <a:ea typeface="华文楷体" panose="02010600040101010101" pitchFamily="2" charset="-122"/>
              </a:endParaRPr>
            </a:p>
          </p:txBody>
        </p:sp>
      </p:grpSp>
      <p:sp>
        <p:nvSpPr>
          <p:cNvPr id="581726" name="Rectangle 94"/>
          <p:cNvSpPr>
            <a:spLocks noChangeArrowheads="1"/>
          </p:cNvSpPr>
          <p:nvPr/>
        </p:nvSpPr>
        <p:spPr bwMode="auto">
          <a:xfrm>
            <a:off x="7740650" y="4941888"/>
            <a:ext cx="1345240" cy="400110"/>
          </a:xfrm>
          <a:prstGeom prst="rect">
            <a:avLst/>
          </a:prstGeom>
          <a:noFill/>
          <a:ln w="9525">
            <a:noFill/>
            <a:miter lim="800000"/>
          </a:ln>
        </p:spPr>
        <p:txBody>
          <a:bodyPr wrap="none">
            <a:spAutoFit/>
          </a:bodyPr>
          <a:lstStyle/>
          <a:p>
            <a:pPr algn="l"/>
            <a:r>
              <a:rPr lang="en-US" altLang="zh-CN" sz="2000">
                <a:latin typeface="+mn-lt"/>
                <a:ea typeface="华文楷体" panose="02010600040101010101" pitchFamily="2" charset="-122"/>
                <a:sym typeface="Symbol" panose="05050102010706020507" pitchFamily="18" charset="2"/>
              </a:rPr>
              <a:t>S</a:t>
            </a:r>
            <a:r>
              <a:rPr lang="en-US" altLang="zh-CN" sz="2000" b="1"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sym typeface="Symbol" panose="05050102010706020507" pitchFamily="18" charset="2"/>
              </a:rPr>
              <a:t>v</a:t>
            </a:r>
            <a:r>
              <a:rPr lang="en-US" altLang="zh-CN" sz="2000" i="0">
                <a:latin typeface="+mn-lt"/>
                <a:ea typeface="华文楷体" panose="02010600040101010101" pitchFamily="2" charset="-122"/>
              </a:rPr>
              <a:t>=0.125</a:t>
            </a:r>
            <a:endParaRPr lang="en-US" altLang="zh-CN" sz="2000" i="0">
              <a:latin typeface="+mn-lt"/>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1647"/>
                                        </p:tgtEl>
                                        <p:attrNameLst>
                                          <p:attrName>style.visibility</p:attrName>
                                        </p:attrNameLst>
                                      </p:cBhvr>
                                      <p:to>
                                        <p:strVal val="visible"/>
                                      </p:to>
                                    </p:set>
                                    <p:animEffect transition="in" filter="slide(fromBottom)">
                                      <p:cBhvr>
                                        <p:cTn id="7" dur="500"/>
                                        <p:tgtEl>
                                          <p:spTgt spid="58164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81663"/>
                                        </p:tgtEl>
                                        <p:attrNameLst>
                                          <p:attrName>style.visibility</p:attrName>
                                        </p:attrNameLst>
                                      </p:cBhvr>
                                      <p:to>
                                        <p:strVal val="visible"/>
                                      </p:to>
                                    </p:set>
                                    <p:animEffect transition="in" filter="slide(fromBottom)">
                                      <p:cBhvr>
                                        <p:cTn id="12" dur="500"/>
                                        <p:tgtEl>
                                          <p:spTgt spid="58166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81659"/>
                                        </p:tgtEl>
                                        <p:attrNameLst>
                                          <p:attrName>style.visibility</p:attrName>
                                        </p:attrNameLst>
                                      </p:cBhvr>
                                      <p:to>
                                        <p:strVal val="visible"/>
                                      </p:to>
                                    </p:set>
                                    <p:animEffect transition="in" filter="slide(fromBottom)">
                                      <p:cBhvr>
                                        <p:cTn id="17" dur="500"/>
                                        <p:tgtEl>
                                          <p:spTgt spid="58165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81648"/>
                                        </p:tgtEl>
                                        <p:attrNameLst>
                                          <p:attrName>style.visibility</p:attrName>
                                        </p:attrNameLst>
                                      </p:cBhvr>
                                      <p:to>
                                        <p:strVal val="visible"/>
                                      </p:to>
                                    </p:set>
                                    <p:animEffect transition="in" filter="slide(fromBottom)">
                                      <p:cBhvr>
                                        <p:cTn id="22" dur="500"/>
                                        <p:tgtEl>
                                          <p:spTgt spid="58164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81649"/>
                                        </p:tgtEl>
                                        <p:attrNameLst>
                                          <p:attrName>style.visibility</p:attrName>
                                        </p:attrNameLst>
                                      </p:cBhvr>
                                      <p:to>
                                        <p:strVal val="visible"/>
                                      </p:to>
                                    </p:set>
                                    <p:animEffect transition="in" filter="slide(fromBottom)">
                                      <p:cBhvr>
                                        <p:cTn id="27" dur="500"/>
                                        <p:tgtEl>
                                          <p:spTgt spid="58164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81653"/>
                                        </p:tgtEl>
                                        <p:attrNameLst>
                                          <p:attrName>style.visibility</p:attrName>
                                        </p:attrNameLst>
                                      </p:cBhvr>
                                      <p:to>
                                        <p:strVal val="visible"/>
                                      </p:to>
                                    </p:set>
                                    <p:animEffect transition="in" filter="slide(fromBottom)">
                                      <p:cBhvr>
                                        <p:cTn id="32" dur="500"/>
                                        <p:tgtEl>
                                          <p:spTgt spid="58165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81664"/>
                                        </p:tgtEl>
                                        <p:attrNameLst>
                                          <p:attrName>style.visibility</p:attrName>
                                        </p:attrNameLst>
                                      </p:cBhvr>
                                      <p:to>
                                        <p:strVal val="visible"/>
                                      </p:to>
                                    </p:set>
                                    <p:animEffect transition="in" filter="slide(fromBottom)">
                                      <p:cBhvr>
                                        <p:cTn id="37" dur="500"/>
                                        <p:tgtEl>
                                          <p:spTgt spid="58166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81651"/>
                                        </p:tgtEl>
                                        <p:attrNameLst>
                                          <p:attrName>style.visibility</p:attrName>
                                        </p:attrNameLst>
                                      </p:cBhvr>
                                      <p:to>
                                        <p:strVal val="visible"/>
                                      </p:to>
                                    </p:set>
                                    <p:animEffect transition="in" filter="slide(fromBottom)">
                                      <p:cBhvr>
                                        <p:cTn id="42" dur="500"/>
                                        <p:tgtEl>
                                          <p:spTgt spid="58165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81657"/>
                                        </p:tgtEl>
                                        <p:attrNameLst>
                                          <p:attrName>style.visibility</p:attrName>
                                        </p:attrNameLst>
                                      </p:cBhvr>
                                      <p:to>
                                        <p:strVal val="visible"/>
                                      </p:to>
                                    </p:set>
                                    <p:animEffect transition="in" filter="slide(fromBottom)">
                                      <p:cBhvr>
                                        <p:cTn id="47" dur="500"/>
                                        <p:tgtEl>
                                          <p:spTgt spid="58165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81666"/>
                                        </p:tgtEl>
                                        <p:attrNameLst>
                                          <p:attrName>style.visibility</p:attrName>
                                        </p:attrNameLst>
                                      </p:cBhvr>
                                      <p:to>
                                        <p:strVal val="visible"/>
                                      </p:to>
                                    </p:set>
                                    <p:animEffect transition="in" filter="slide(fromBottom)">
                                      <p:cBhvr>
                                        <p:cTn id="52" dur="500"/>
                                        <p:tgtEl>
                                          <p:spTgt spid="58166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81726"/>
                                        </p:tgtEl>
                                        <p:attrNameLst>
                                          <p:attrName>style.visibility</p:attrName>
                                        </p:attrNameLst>
                                      </p:cBhvr>
                                      <p:to>
                                        <p:strVal val="visible"/>
                                      </p:to>
                                    </p:set>
                                    <p:animEffect transition="in" filter="slide(fromBottom)">
                                      <p:cBhvr>
                                        <p:cTn id="57" dur="500"/>
                                        <p:tgtEl>
                                          <p:spTgt spid="581726"/>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581668"/>
                                        </p:tgtEl>
                                        <p:attrNameLst>
                                          <p:attrName>style.visibility</p:attrName>
                                        </p:attrNameLst>
                                      </p:cBhvr>
                                      <p:to>
                                        <p:strVal val="visible"/>
                                      </p:to>
                                    </p:set>
                                    <p:animEffect transition="in" filter="slide(fromBottom)">
                                      <p:cBhvr>
                                        <p:cTn id="62" dur="500"/>
                                        <p:tgtEl>
                                          <p:spTgt spid="581668"/>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581669"/>
                                        </p:tgtEl>
                                        <p:attrNameLst>
                                          <p:attrName>style.visibility</p:attrName>
                                        </p:attrNameLst>
                                      </p:cBhvr>
                                      <p:to>
                                        <p:strVal val="visible"/>
                                      </p:to>
                                    </p:set>
                                    <p:animEffect transition="in" filter="slide(fromBottom)">
                                      <p:cBhvr>
                                        <p:cTn id="67" dur="500"/>
                                        <p:tgtEl>
                                          <p:spTgt spid="581669"/>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581662"/>
                                        </p:tgtEl>
                                        <p:attrNameLst>
                                          <p:attrName>style.visibility</p:attrName>
                                        </p:attrNameLst>
                                      </p:cBhvr>
                                      <p:to>
                                        <p:strVal val="visible"/>
                                      </p:to>
                                    </p:set>
                                    <p:animEffect transition="in" filter="slide(fromBottom)">
                                      <p:cBhvr>
                                        <p:cTn id="72" dur="500"/>
                                        <p:tgtEl>
                                          <p:spTgt spid="5816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dissolve">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dissolve">
                                      <p:cBhvr>
                                        <p:cTn id="8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7" grpId="0" autoUpdateAnimBg="0"/>
      <p:bldP spid="581648" grpId="0" autoUpdateAnimBg="0"/>
      <p:bldP spid="581649" grpId="0" autoUpdateAnimBg="0"/>
      <p:bldP spid="581651" grpId="0" autoUpdateAnimBg="0"/>
      <p:bldP spid="581653" grpId="0" autoUpdateAnimBg="0"/>
      <p:bldP spid="581657" grpId="0" autoUpdateAnimBg="0"/>
      <p:bldP spid="581659" grpId="0" autoUpdateAnimBg="0"/>
      <p:bldP spid="581662" grpId="0" autoUpdateAnimBg="0"/>
      <p:bldP spid="581663" grpId="0" autoUpdateAnimBg="0"/>
      <p:bldP spid="581664" grpId="0" autoUpdateAnimBg="0"/>
      <p:bldP spid="581666" grpId="0" autoUpdateAnimBg="0"/>
      <p:bldP spid="581668" grpId="0" autoUpdateAnimBg="0"/>
      <p:bldP spid="581669" grpId="0" autoUpdateAnimBg="0"/>
      <p:bldP spid="58172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2">
            <a:hlinkClick r:id="rId1"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076"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077"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078"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华文楷体" panose="02010600040101010101" pitchFamily="2" charset="-122"/>
              <a:cs typeface="Arial" panose="020B0604020202020204" pitchFamily="34" charset="0"/>
            </a:endParaRPr>
          </a:p>
        </p:txBody>
      </p:sp>
      <p:sp>
        <p:nvSpPr>
          <p:cNvPr id="3079" name="Text Box 6"/>
          <p:cNvSpPr txBox="1">
            <a:spLocks noChangeArrowheads="1"/>
          </p:cNvSpPr>
          <p:nvPr/>
        </p:nvSpPr>
        <p:spPr bwMode="auto">
          <a:xfrm>
            <a:off x="4765675" y="1187450"/>
            <a:ext cx="1371600" cy="2484438"/>
          </a:xfrm>
          <a:prstGeom prst="rect">
            <a:avLst/>
          </a:prstGeom>
          <a:noFill/>
          <a:ln w="9525">
            <a:noFill/>
            <a:miter lim="800000"/>
          </a:ln>
        </p:spPr>
        <p:txBody>
          <a:bodyPr>
            <a:spAutoFit/>
          </a:bodyPr>
          <a:lstStyle/>
          <a:p>
            <a:pPr algn="l">
              <a:buClrTx/>
            </a:pP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N </a:t>
            </a: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 </a:t>
            </a:r>
            <a:r>
              <a:rPr lang="en-US" altLang="zh-CN" sz="2000" b="1" i="0">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S</a:t>
            </a:r>
            <a:endParaRPr lang="en-US" altLang="zh-CN" sz="2000" i="0" baseline="-2500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endParaRPr lang="en-US" altLang="zh-CN" sz="1000" i="0" baseline="-2500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S </a:t>
            </a: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 BS</a:t>
            </a:r>
            <a:r>
              <a:rPr lang="en-US" altLang="zh-CN" sz="2000" i="0" baseline="-25000">
                <a:solidFill>
                  <a:srgbClr val="333399"/>
                </a:solidFill>
                <a:ea typeface="华文楷体" panose="02010600040101010101" pitchFamily="2" charset="-122"/>
                <a:cs typeface="Arial" panose="020B0604020202020204" pitchFamily="34" charset="0"/>
                <a:sym typeface="Symbol" panose="05050102010706020507" pitchFamily="18" charset="2"/>
              </a:rPr>
              <a:t>1</a:t>
            </a:r>
            <a:endParaRPr lang="en-US" altLang="zh-CN" sz="1000" baseline="-2500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endPar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endParaRPr lang="en-US" altLang="zh-CN" sz="100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S </a:t>
            </a: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 </a:t>
            </a:r>
            <a:endPar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endParaRPr kumimoji="0" lang="en-US" altLang="zh-CN" sz="1000" b="1">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B </a:t>
            </a: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0</a:t>
            </a:r>
            <a:endPar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endParaRPr lang="en-US" altLang="zh-CN" sz="1000" u="sng">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B </a:t>
            </a: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1</a:t>
            </a:r>
            <a:endPar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endParaRPr>
          </a:p>
        </p:txBody>
      </p:sp>
      <p:sp>
        <p:nvSpPr>
          <p:cNvPr id="3080" name="Text Box 7"/>
          <p:cNvSpPr txBox="1">
            <a:spLocks noChangeArrowheads="1"/>
          </p:cNvSpPr>
          <p:nvPr/>
        </p:nvSpPr>
        <p:spPr bwMode="auto">
          <a:xfrm>
            <a:off x="6189663" y="1125538"/>
            <a:ext cx="2919412" cy="2554545"/>
          </a:xfrm>
          <a:prstGeom prst="rect">
            <a:avLst/>
          </a:prstGeom>
          <a:noFill/>
          <a:ln w="9525">
            <a:noFill/>
            <a:miter lim="800000"/>
          </a:ln>
        </p:spPr>
        <p:txBody>
          <a:bodyPr>
            <a:spAutoFit/>
          </a:bodyPr>
          <a:lstStyle/>
          <a:p>
            <a:pPr algn="l">
              <a:buClrTx/>
            </a:pP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S</a:t>
            </a:r>
            <a:r>
              <a:rPr lang="en-US" altLang="zh-CN" sz="2000" b="1" i="0">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rPr>
              <a:t>f</a:t>
            </a:r>
            <a:r>
              <a:rPr lang="en-US" altLang="zh-CN" sz="2000" i="0">
                <a:solidFill>
                  <a:srgbClr val="333399"/>
                </a:solidFill>
                <a:ea typeface="华文楷体" panose="02010600040101010101" pitchFamily="2" charset="-122"/>
                <a:cs typeface="Arial" panose="020B0604020202020204" pitchFamily="34" charset="0"/>
              </a:rPr>
              <a:t> : =1</a:t>
            </a:r>
            <a:r>
              <a:rPr lang="zh-CN" altLang="en-US" sz="2000" i="0">
                <a:solidFill>
                  <a:srgbClr val="333399"/>
                </a:solidFill>
                <a:ea typeface="华文楷体" panose="02010600040101010101" pitchFamily="2" charset="-122"/>
                <a:cs typeface="Arial" panose="020B0604020202020204" pitchFamily="34" charset="0"/>
              </a:rPr>
              <a:t>；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p</a:t>
            </a:r>
            <a:r>
              <a:rPr lang="en-US" altLang="zh-CN" sz="2000">
                <a:solidFill>
                  <a:srgbClr val="333399"/>
                </a:solidFill>
                <a:ea typeface="华文楷体" panose="02010600040101010101" pitchFamily="2" charset="-122"/>
                <a:cs typeface="Arial" panose="020B0604020202020204" pitchFamily="34" charset="0"/>
              </a:rPr>
              <a:t>rint(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S</a:t>
            </a:r>
            <a:r>
              <a:rPr lang="en-US" altLang="zh-CN" sz="2000" b="1" i="0">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v</a:t>
            </a:r>
            <a:r>
              <a:rPr lang="en-US" altLang="zh-CN" sz="2000">
                <a:solidFill>
                  <a:srgbClr val="333399"/>
                </a:solidFill>
                <a:ea typeface="华文楷体" panose="02010600040101010101" pitchFamily="2" charset="-122"/>
                <a:cs typeface="Arial" panose="020B0604020202020204" pitchFamily="34" charset="0"/>
              </a:rPr>
              <a:t>)</a:t>
            </a:r>
            <a:r>
              <a:rPr lang="en-US" altLang="zh-CN">
                <a:solidFill>
                  <a:srgbClr val="333399"/>
                </a:solidFill>
                <a:ea typeface="华文楷体" panose="02010600040101010101" pitchFamily="2" charset="-122"/>
                <a:cs typeface="Arial" panose="020B0604020202020204" pitchFamily="34" charset="0"/>
              </a:rPr>
              <a:t> </a:t>
            </a: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a:t>
            </a:r>
            <a:endPar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endParaRPr kumimoji="0" lang="en-US" altLang="zh-CN" sz="900" i="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S</a:t>
            </a:r>
            <a:r>
              <a:rPr lang="en-US" altLang="zh-CN" sz="2000" i="0" baseline="-25000">
                <a:solidFill>
                  <a:srgbClr val="333399"/>
                </a:solidFill>
                <a:ea typeface="华文楷体" panose="02010600040101010101" pitchFamily="2" charset="-122"/>
                <a:cs typeface="Arial" panose="020B0604020202020204" pitchFamily="34" charset="0"/>
                <a:sym typeface="Symbol" panose="05050102010706020507" pitchFamily="18" charset="2"/>
              </a:rPr>
              <a:t>1</a:t>
            </a:r>
            <a:r>
              <a:rPr lang="en-US" altLang="zh-CN" sz="2000" b="1">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f </a:t>
            </a:r>
            <a:r>
              <a:rPr lang="en-US" altLang="zh-CN" sz="2000" i="0">
                <a:solidFill>
                  <a:srgbClr val="333399"/>
                </a:solidFill>
                <a:ea typeface="华文楷体" panose="02010600040101010101" pitchFamily="2" charset="-122"/>
                <a:cs typeface="Arial" panose="020B0604020202020204" pitchFamily="34" charset="0"/>
              </a:rPr>
              <a:t>:=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S</a:t>
            </a:r>
            <a:r>
              <a:rPr lang="en-US" altLang="zh-CN" sz="2000" b="1">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f+1</a:t>
            </a:r>
            <a:r>
              <a:rPr lang="en-US" altLang="zh-CN" sz="2000" i="0">
                <a:solidFill>
                  <a:srgbClr val="333399"/>
                </a:solidFill>
                <a:ea typeface="华文楷体" panose="02010600040101010101" pitchFamily="2" charset="-122"/>
                <a:cs typeface="Arial" panose="020B0604020202020204" pitchFamily="34" charset="0"/>
              </a:rPr>
              <a:t>;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B</a:t>
            </a:r>
            <a:r>
              <a:rPr lang="en-US" altLang="zh-CN" sz="2000" b="1" i="0">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rPr>
              <a:t>f</a:t>
            </a:r>
            <a:r>
              <a:rPr lang="en-US" altLang="zh-CN" sz="2000" i="0">
                <a:solidFill>
                  <a:srgbClr val="333399"/>
                </a:solidFill>
                <a:ea typeface="华文楷体" panose="02010600040101010101" pitchFamily="2" charset="-122"/>
                <a:cs typeface="Arial" panose="020B0604020202020204" pitchFamily="34" charset="0"/>
              </a:rPr>
              <a:t> :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S</a:t>
            </a:r>
            <a:r>
              <a:rPr lang="en-US" altLang="zh-CN" sz="2000" b="1">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f</a:t>
            </a:r>
            <a:r>
              <a:rPr lang="en-US" altLang="zh-CN" sz="2000" i="0">
                <a:solidFill>
                  <a:srgbClr val="333399"/>
                </a:solidFill>
                <a:ea typeface="华文楷体" panose="02010600040101010101" pitchFamily="2" charset="-122"/>
                <a:cs typeface="Arial" panose="020B0604020202020204" pitchFamily="34" charset="0"/>
              </a:rPr>
              <a:t>; </a:t>
            </a:r>
            <a:endParaRPr lang="en-US" altLang="zh-CN" sz="2000" i="0">
              <a:solidFill>
                <a:srgbClr val="333399"/>
              </a:solidFill>
              <a:ea typeface="华文楷体" panose="02010600040101010101" pitchFamily="2" charset="-122"/>
              <a:cs typeface="Arial" panose="020B0604020202020204" pitchFamily="34" charset="0"/>
            </a:endParaRPr>
          </a:p>
          <a:p>
            <a:pPr algn="l">
              <a:buClrTx/>
            </a:pPr>
            <a:r>
              <a:rPr lang="en-US" altLang="zh-CN" sz="2000" i="0">
                <a:solidFill>
                  <a:srgbClr val="333399"/>
                </a:solidFill>
                <a:ea typeface="华文楷体" panose="02010600040101010101" pitchFamily="2" charset="-122"/>
                <a:cs typeface="Arial" panose="020B0604020202020204" pitchFamily="34" charset="0"/>
              </a:rPr>
              <a:t>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S</a:t>
            </a:r>
            <a:r>
              <a:rPr lang="en-US" altLang="zh-CN" sz="2000" b="1">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v </a:t>
            </a:r>
            <a:r>
              <a:rPr lang="en-US" altLang="zh-CN" sz="2000" i="0">
                <a:solidFill>
                  <a:srgbClr val="333399"/>
                </a:solidFill>
                <a:ea typeface="华文楷体" panose="02010600040101010101" pitchFamily="2" charset="-122"/>
                <a:cs typeface="Arial" panose="020B0604020202020204" pitchFamily="34" charset="0"/>
              </a:rPr>
              <a:t>:=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S</a:t>
            </a:r>
            <a:r>
              <a:rPr lang="en-US" altLang="zh-CN" sz="2000" i="0" baseline="-25000">
                <a:solidFill>
                  <a:srgbClr val="333399"/>
                </a:solidFill>
                <a:ea typeface="华文楷体" panose="02010600040101010101" pitchFamily="2" charset="-122"/>
                <a:cs typeface="Arial" panose="020B0604020202020204" pitchFamily="34" charset="0"/>
                <a:sym typeface="Symbol" panose="05050102010706020507" pitchFamily="18" charset="2"/>
              </a:rPr>
              <a:t>1</a:t>
            </a:r>
            <a:r>
              <a:rPr lang="en-US" altLang="zh-CN" sz="2000" b="1" i="0">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v</a:t>
            </a:r>
            <a:r>
              <a:rPr lang="en-US" altLang="zh-CN" sz="2000" i="0">
                <a:solidFill>
                  <a:srgbClr val="333399"/>
                </a:solidFill>
                <a:ea typeface="华文楷体" panose="02010600040101010101" pitchFamily="2" charset="-122"/>
                <a:cs typeface="Arial" panose="020B0604020202020204" pitchFamily="34" charset="0"/>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B</a:t>
            </a:r>
            <a:r>
              <a:rPr lang="en-US" altLang="zh-CN" sz="2000" b="1" i="0">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v </a:t>
            </a: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a:t>
            </a:r>
            <a:endPar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endParaRPr lang="en-US" altLang="zh-CN" sz="900" i="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S</a:t>
            </a:r>
            <a:r>
              <a:rPr lang="en-US" altLang="zh-CN" sz="2000" b="1">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v </a:t>
            </a:r>
            <a:r>
              <a:rPr lang="en-US" altLang="zh-CN" sz="2000" i="0">
                <a:solidFill>
                  <a:srgbClr val="333399"/>
                </a:solidFill>
                <a:ea typeface="华文楷体" panose="02010600040101010101" pitchFamily="2" charset="-122"/>
                <a:cs typeface="Arial" panose="020B0604020202020204" pitchFamily="34" charset="0"/>
              </a:rPr>
              <a:t>:=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0</a:t>
            </a:r>
            <a:r>
              <a:rPr lang="en-US" altLang="zh-CN" sz="2000" i="0">
                <a:solidFill>
                  <a:srgbClr val="333399"/>
                </a:solidFill>
                <a:ea typeface="华文楷体" panose="02010600040101010101" pitchFamily="2" charset="-122"/>
                <a:cs typeface="Arial" panose="020B0604020202020204" pitchFamily="34" charset="0"/>
              </a:rPr>
              <a:t> </a:t>
            </a: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a:t>
            </a:r>
            <a:endPar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endParaRPr lang="en-US" altLang="zh-CN" sz="900" i="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B</a:t>
            </a:r>
            <a:r>
              <a:rPr lang="en-US" altLang="zh-CN" sz="2000" b="1">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v </a:t>
            </a:r>
            <a:r>
              <a:rPr lang="en-US" altLang="zh-CN" sz="2000" i="0">
                <a:solidFill>
                  <a:srgbClr val="333399"/>
                </a:solidFill>
                <a:ea typeface="华文楷体" panose="02010600040101010101" pitchFamily="2" charset="-122"/>
                <a:cs typeface="Arial" panose="020B0604020202020204" pitchFamily="34" charset="0"/>
              </a:rPr>
              <a:t>:= 0 </a:t>
            </a: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a:t>
            </a:r>
            <a:endPar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endParaRPr lang="en-US" altLang="zh-CN" sz="900" i="0">
              <a:solidFill>
                <a:srgbClr val="333399"/>
              </a:solidFill>
              <a:ea typeface="华文楷体" panose="02010600040101010101" pitchFamily="2" charset="-122"/>
              <a:cs typeface="Arial" panose="020B0604020202020204" pitchFamily="34" charset="0"/>
              <a:sym typeface="Symbol" panose="05050102010706020507" pitchFamily="18" charset="2"/>
            </a:endParaRPr>
          </a:p>
          <a:p>
            <a:pPr algn="l">
              <a:buClrTx/>
            </a:pP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 </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B</a:t>
            </a:r>
            <a:r>
              <a:rPr lang="en-US" altLang="zh-CN" sz="2000" b="1">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a:solidFill>
                  <a:srgbClr val="333399"/>
                </a:solidFill>
                <a:ea typeface="华文楷体" panose="02010600040101010101" pitchFamily="2" charset="-122"/>
                <a:cs typeface="Arial" panose="020B0604020202020204" pitchFamily="34" charset="0"/>
                <a:sym typeface="Symbol" panose="05050102010706020507" pitchFamily="18" charset="2"/>
              </a:rPr>
              <a:t>v </a:t>
            </a:r>
            <a:r>
              <a:rPr lang="en-US" altLang="zh-CN" sz="2000" i="0">
                <a:solidFill>
                  <a:srgbClr val="333399"/>
                </a:solidFill>
                <a:ea typeface="华文楷体" panose="02010600040101010101" pitchFamily="2" charset="-122"/>
                <a:cs typeface="Arial" panose="020B0604020202020204" pitchFamily="34" charset="0"/>
              </a:rPr>
              <a:t>:= 2</a:t>
            </a:r>
            <a:r>
              <a:rPr lang="en-US" altLang="zh-CN" sz="2000" i="0" baseline="30000">
                <a:solidFill>
                  <a:srgbClr val="333399"/>
                </a:solidFill>
                <a:ea typeface="华文楷体" panose="02010600040101010101" pitchFamily="2" charset="-122"/>
                <a:cs typeface="Arial" panose="020B0604020202020204" pitchFamily="34" charset="0"/>
              </a:rPr>
              <a:t>-</a:t>
            </a:r>
            <a:r>
              <a:rPr lang="en-US" altLang="zh-CN" sz="2000" baseline="30000">
                <a:solidFill>
                  <a:srgbClr val="333399"/>
                </a:solidFill>
                <a:ea typeface="华文楷体" panose="02010600040101010101" pitchFamily="2" charset="-122"/>
                <a:cs typeface="Arial" panose="020B0604020202020204" pitchFamily="34" charset="0"/>
                <a:sym typeface="Symbol" panose="05050102010706020507" pitchFamily="18" charset="2"/>
              </a:rPr>
              <a:t>B</a:t>
            </a:r>
            <a:r>
              <a:rPr lang="en-US" altLang="zh-CN" sz="2000" b="1" i="0" baseline="30000">
                <a:solidFill>
                  <a:srgbClr val="333399"/>
                </a:solidFill>
                <a:ea typeface="华文楷体" panose="02010600040101010101" pitchFamily="2" charset="-122"/>
                <a:cs typeface="Arial" panose="020B0604020202020204" pitchFamily="34" charset="0"/>
                <a:sym typeface="Symbol" panose="05050102010706020507" pitchFamily="18" charset="2"/>
              </a:rPr>
              <a:t>.</a:t>
            </a:r>
            <a:r>
              <a:rPr lang="en-US" altLang="zh-CN" sz="2000" baseline="30000">
                <a:solidFill>
                  <a:srgbClr val="333399"/>
                </a:solidFill>
                <a:ea typeface="华文楷体" panose="02010600040101010101" pitchFamily="2" charset="-122"/>
                <a:cs typeface="Arial" panose="020B0604020202020204" pitchFamily="34" charset="0"/>
              </a:rPr>
              <a:t>f</a:t>
            </a:r>
            <a:r>
              <a:rPr lang="en-US" altLang="zh-CN" sz="2000" i="0">
                <a:solidFill>
                  <a:srgbClr val="333399"/>
                </a:solidFill>
                <a:ea typeface="华文楷体" panose="02010600040101010101" pitchFamily="2" charset="-122"/>
                <a:cs typeface="Arial" panose="020B0604020202020204" pitchFamily="34" charset="0"/>
              </a:rPr>
              <a:t> </a:t>
            </a:r>
            <a:r>
              <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rPr>
              <a:t>}</a:t>
            </a:r>
            <a:endParaRPr lang="en-US" altLang="zh-CN" sz="2000" i="0">
              <a:solidFill>
                <a:srgbClr val="333399"/>
              </a:solidFill>
              <a:ea typeface="华文楷体" panose="02010600040101010101" pitchFamily="2" charset="-122"/>
              <a:cs typeface="Arial" panose="020B0604020202020204" pitchFamily="34" charset="0"/>
              <a:sym typeface="Symbol" panose="05050102010706020507" pitchFamily="18" charset="2"/>
            </a:endParaRPr>
          </a:p>
        </p:txBody>
      </p:sp>
      <p:sp>
        <p:nvSpPr>
          <p:cNvPr id="3081" name="Text Box 9"/>
          <p:cNvSpPr txBox="1">
            <a:spLocks noChangeArrowheads="1"/>
          </p:cNvSpPr>
          <p:nvPr/>
        </p:nvSpPr>
        <p:spPr bwMode="auto">
          <a:xfrm>
            <a:off x="966788" y="1268413"/>
            <a:ext cx="3244850" cy="519112"/>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ea typeface="华文楷体" panose="02010600040101010101" pitchFamily="2" charset="-122"/>
                <a:cs typeface="Arial" panose="020B0604020202020204" pitchFamily="34" charset="0"/>
              </a:rPr>
              <a:t> </a:t>
            </a:r>
            <a:r>
              <a:rPr lang="zh-CN" altLang="en-US" sz="2800" b="1" i="0">
                <a:ea typeface="华文楷体" panose="02010600040101010101" pitchFamily="2" charset="-122"/>
                <a:cs typeface="Arial" panose="020B0604020202020204" pitchFamily="34" charset="0"/>
              </a:rPr>
              <a:t>接上页例子</a:t>
            </a:r>
            <a:endParaRPr lang="zh-CN" altLang="en-US" sz="2800" b="1" i="0">
              <a:ea typeface="华文楷体" panose="02010600040101010101" pitchFamily="2" charset="-122"/>
              <a:cs typeface="Arial" panose="020B0604020202020204" pitchFamily="34" charset="0"/>
            </a:endParaRPr>
          </a:p>
        </p:txBody>
      </p:sp>
      <p:sp>
        <p:nvSpPr>
          <p:cNvPr id="3082" name="Rectangle 23"/>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graphicFrame>
        <p:nvGraphicFramePr>
          <p:cNvPr id="3074" name="Object 65"/>
          <p:cNvGraphicFramePr>
            <a:graphicFrameLocks noChangeAspect="1"/>
          </p:cNvGraphicFramePr>
          <p:nvPr/>
        </p:nvGraphicFramePr>
        <p:xfrm>
          <a:off x="755650" y="2547938"/>
          <a:ext cx="6551613" cy="4194175"/>
        </p:xfrm>
        <a:graphic>
          <a:graphicData uri="http://schemas.openxmlformats.org/presentationml/2006/ole">
            <mc:AlternateContent xmlns:mc="http://schemas.openxmlformats.org/markup-compatibility/2006">
              <mc:Choice xmlns:v="urn:schemas-microsoft-com:vml" Requires="v">
                <p:oleObj spid="_x0000_s3095" name="Visio" r:id="rId2" imgW="3939540" imgH="2415540" progId="Visio.Drawing.11">
                  <p:embed/>
                </p:oleObj>
              </mc:Choice>
              <mc:Fallback>
                <p:oleObj name="Visio" r:id="rId2" imgW="3939540" imgH="2415540" progId="Visio.Drawing.11">
                  <p:embed/>
                  <p:pic>
                    <p:nvPicPr>
                      <p:cNvPr id="0" name="Object 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547938"/>
                        <a:ext cx="655161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6"/>
          <p:cNvSpPr txBox="1">
            <a:spLocks noChangeArrowheads="1"/>
          </p:cNvSpPr>
          <p:nvPr/>
        </p:nvSpPr>
        <p:spPr bwMode="auto">
          <a:xfrm>
            <a:off x="768350" y="1295400"/>
            <a:ext cx="7842250" cy="402590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翻译模式</a:t>
            </a:r>
            <a:r>
              <a:rPr lang="zh-CN" altLang="en-US" sz="2800" b="1" i="0">
                <a:solidFill>
                  <a:srgbClr val="333399"/>
                </a:solidFill>
                <a:latin typeface="+mn-lt"/>
                <a:ea typeface="华文楷体" panose="02010600040101010101" pitchFamily="2" charset="-122"/>
              </a:rPr>
              <a:t>（</a:t>
            </a:r>
            <a:r>
              <a:rPr lang="en-US" altLang="zh-CN" sz="2800" i="0">
                <a:solidFill>
                  <a:srgbClr val="333399"/>
                </a:solidFill>
                <a:latin typeface="+mn-lt"/>
                <a:ea typeface="华文楷体" panose="02010600040101010101" pitchFamily="2" charset="-122"/>
              </a:rPr>
              <a:t>Translation Scheme</a:t>
            </a:r>
            <a:r>
              <a:rPr lang="zh-CN" altLang="en-US" sz="2800" b="1" i="0">
                <a:solidFill>
                  <a:srgbClr val="333399"/>
                </a:solidFill>
                <a:latin typeface="+mn-lt"/>
                <a:ea typeface="华文楷体" panose="02010600040101010101" pitchFamily="2" charset="-122"/>
              </a:rPr>
              <a:t>）</a:t>
            </a:r>
            <a:r>
              <a:rPr lang="zh-CN" altLang="en-US" sz="3200" b="1" i="0">
                <a:latin typeface="+mn-lt"/>
                <a:ea typeface="华文楷体" panose="02010600040101010101" pitchFamily="2" charset="-122"/>
              </a:rPr>
              <a:t>概念</a:t>
            </a:r>
            <a:endParaRPr lang="zh-CN" altLang="en-US" sz="32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适合语法制导语义计算的另一种描述形式</a:t>
            </a:r>
            <a:endParaRPr lang="zh-CN" altLang="en-US" sz="2800" b="1" i="0">
              <a:solidFill>
                <a:srgbClr val="333399"/>
              </a:solidFill>
              <a:latin typeface="+mn-lt"/>
              <a:ea typeface="华文楷体" panose="02010600040101010101" pitchFamily="2" charset="-122"/>
            </a:endParaRPr>
          </a:p>
          <a:p>
            <a:pPr lvl="1" algn="l">
              <a:buClrTx/>
              <a:buFont typeface="Symbol" panose="05050102010706020507" pitchFamily="18" charset="2"/>
              <a:buChar char="-"/>
            </a:pPr>
            <a:endParaRPr lang="zh-CN" altLang="en-US" sz="1000" b="1" i="0">
              <a:solidFill>
                <a:srgbClr val="333399"/>
              </a:solidFill>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可以体现一种合理调用语义动作的翻译算法</a:t>
            </a:r>
            <a:endParaRPr lang="zh-CN" altLang="en-US" sz="2800" b="1" i="0">
              <a:solidFill>
                <a:srgbClr val="333399"/>
              </a:solidFill>
              <a:latin typeface="+mn-lt"/>
              <a:ea typeface="华文楷体" panose="02010600040101010101" pitchFamily="2" charset="-122"/>
            </a:endParaRPr>
          </a:p>
          <a:p>
            <a:pPr lvl="1" algn="l">
              <a:buClrTx/>
              <a:buFont typeface="Symbol" panose="05050102010706020507" pitchFamily="18" charset="2"/>
              <a:buChar char="-"/>
            </a:pPr>
            <a:endParaRPr lang="zh-CN" altLang="en-US" sz="1000" b="1" i="0">
              <a:solidFill>
                <a:srgbClr val="333399"/>
              </a:solidFill>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形式上类似于属性文法，但允许由</a:t>
            </a:r>
            <a:r>
              <a:rPr lang="en-US" altLang="zh-CN" sz="2800" b="1" i="0">
                <a:solidFill>
                  <a:srgbClr val="333399"/>
                </a:solidFill>
                <a:latin typeface="+mn-lt"/>
                <a:ea typeface="华文楷体" panose="02010600040101010101" pitchFamily="2" charset="-122"/>
              </a:rPr>
              <a:t>{}</a:t>
            </a:r>
            <a:r>
              <a:rPr lang="zh-CN" altLang="en-US" sz="2800" b="1" i="0">
                <a:solidFill>
                  <a:srgbClr val="333399"/>
                </a:solidFill>
                <a:latin typeface="+mn-lt"/>
                <a:ea typeface="华文楷体" panose="02010600040101010101" pitchFamily="2" charset="-122"/>
              </a:rPr>
              <a:t>括起来</a:t>
            </a:r>
            <a:endParaRPr lang="zh-CN" altLang="en-US" sz="2800"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sz="2800" b="1" i="0">
                <a:solidFill>
                  <a:srgbClr val="333399"/>
                </a:solidFill>
                <a:latin typeface="+mn-lt"/>
                <a:ea typeface="华文楷体" panose="02010600040101010101" pitchFamily="2" charset="-122"/>
              </a:rPr>
              <a:t>   的语义规则集合出现在产生式右端的任何位</a:t>
            </a:r>
            <a:endParaRPr lang="zh-CN" altLang="en-US" sz="2800"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sz="2800" b="1" i="0">
                <a:solidFill>
                  <a:srgbClr val="333399"/>
                </a:solidFill>
                <a:latin typeface="+mn-lt"/>
                <a:ea typeface="华文楷体" panose="02010600040101010101" pitchFamily="2" charset="-122"/>
              </a:rPr>
              <a:t>   置</a:t>
            </a:r>
            <a:r>
              <a:rPr lang="en-US" altLang="zh-CN" sz="2800" b="1" i="0">
                <a:solidFill>
                  <a:srgbClr val="333399"/>
                </a:solidFill>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这样做的好处是可以显式地表达动作和</a:t>
            </a:r>
            <a:endParaRPr lang="zh-CN" altLang="en-US" sz="2800"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sz="2800" b="1" i="0">
                <a:solidFill>
                  <a:srgbClr val="333399"/>
                </a:solidFill>
                <a:latin typeface="+mn-lt"/>
                <a:ea typeface="华文楷体" panose="02010600040101010101" pitchFamily="2" charset="-122"/>
              </a:rPr>
              <a:t>   属性计算的次序，而在前述的属性文法中不</a:t>
            </a:r>
            <a:endParaRPr lang="zh-CN" altLang="en-US" sz="2800"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sz="2800" b="1" i="0">
                <a:solidFill>
                  <a:srgbClr val="333399"/>
                </a:solidFill>
                <a:latin typeface="+mn-lt"/>
                <a:ea typeface="华文楷体" panose="02010600040101010101" pitchFamily="2" charset="-122"/>
              </a:rPr>
              <a:t>   体现这种次序</a:t>
            </a:r>
            <a:endParaRPr lang="zh-CN" altLang="en-US" sz="2800" b="1" i="0">
              <a:solidFill>
                <a:srgbClr val="333399"/>
              </a:solidFill>
              <a:latin typeface="+mn-lt"/>
              <a:ea typeface="华文楷体" panose="02010600040101010101" pitchFamily="2" charset="-122"/>
            </a:endParaRPr>
          </a:p>
        </p:txBody>
      </p:sp>
      <p:sp>
        <p:nvSpPr>
          <p:cNvPr id="39939" name="AutoShape 1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0" name="AutoShape 1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1" name="AutoShape 1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2" name="AutoShape 2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3" name="Rectangle 22"/>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88"/>
          <p:cNvSpPr txBox="1">
            <a:spLocks noChangeArrowheads="1"/>
          </p:cNvSpPr>
          <p:nvPr/>
        </p:nvSpPr>
        <p:spPr bwMode="auto">
          <a:xfrm>
            <a:off x="844550" y="1268413"/>
            <a:ext cx="8120063" cy="538609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受限的翻译模式</a:t>
            </a:r>
            <a:endParaRPr lang="zh-CN" altLang="en-US" sz="3200" b="1" i="0">
              <a:solidFill>
                <a:srgbClr val="333399"/>
              </a:solidFill>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在设计翻译模式时，必须作某些限制，以确保每个属</a:t>
            </a:r>
            <a:endParaRPr lang="zh-CN" altLang="en-US"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性值在被访问到的时候已经存在</a:t>
            </a:r>
            <a:endParaRPr lang="zh-CN" altLang="en-US" b="1" i="0">
              <a:solidFill>
                <a:srgbClr val="333399"/>
              </a:solidFill>
              <a:latin typeface="+mn-lt"/>
              <a:ea typeface="华文楷体" panose="02010600040101010101" pitchFamily="2" charset="-122"/>
            </a:endParaRPr>
          </a:p>
          <a:p>
            <a:pPr lvl="1"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lvl="1" algn="l">
              <a:buFont typeface="Symbol" panose="05050102010706020507" pitchFamily="18" charset="2"/>
              <a:buChar char="-"/>
            </a:pPr>
            <a:r>
              <a:rPr lang="zh-CN" altLang="en-US" b="1" i="0">
                <a:solidFill>
                  <a:srgbClr val="333399"/>
                </a:solidFill>
                <a:latin typeface="+mn-lt"/>
                <a:ea typeface="华文楷体" panose="02010600040101010101" pitchFamily="2" charset="-122"/>
              </a:rPr>
              <a:t> 本讲仅</a:t>
            </a:r>
            <a:r>
              <a:rPr lang="zh-CN" altLang="en-US" b="1" i="0">
                <a:latin typeface="+mn-lt"/>
                <a:ea typeface="华文楷体" panose="02010600040101010101" pitchFamily="2" charset="-122"/>
              </a:rPr>
              <a:t>讨论两类受限的翻译模式</a:t>
            </a:r>
            <a:endParaRPr lang="zh-CN" altLang="en-US" b="1" i="0">
              <a:latin typeface="+mn-lt"/>
              <a:ea typeface="华文楷体" panose="02010600040101010101" pitchFamily="2" charset="-122"/>
            </a:endParaRPr>
          </a:p>
          <a:p>
            <a:pPr lvl="1" algn="l">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lvl="2" algn="l">
              <a:buClrTx/>
              <a:buFontTx/>
              <a:buChar char="•"/>
            </a:pPr>
            <a:r>
              <a:rPr lang="zh-CN" altLang="en-US" sz="2000" b="1" i="0">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受</a:t>
            </a:r>
            <a:r>
              <a:rPr lang="en-US" altLang="zh-CN" sz="2000" b="1" i="0">
                <a:solidFill>
                  <a:srgbClr val="333399"/>
                </a:solidFill>
                <a:latin typeface="+mn-lt"/>
                <a:ea typeface="华文楷体" panose="02010600040101010101" pitchFamily="2" charset="-122"/>
              </a:rPr>
              <a:t>S-</a:t>
            </a:r>
            <a:r>
              <a:rPr lang="zh-CN" altLang="en-US" sz="2000" b="1" i="0">
                <a:solidFill>
                  <a:srgbClr val="333399"/>
                </a:solidFill>
                <a:latin typeface="+mn-lt"/>
                <a:ea typeface="华文楷体" panose="02010600040101010101" pitchFamily="2" charset="-122"/>
              </a:rPr>
              <a:t>属性文法的启示，</a:t>
            </a:r>
            <a:r>
              <a:rPr lang="zh-CN" altLang="en-US" sz="2000" b="1" i="0">
                <a:latin typeface="+mn-lt"/>
                <a:ea typeface="华文楷体" panose="02010600040101010101" pitchFamily="2" charset="-122"/>
              </a:rPr>
              <a:t>对于仅需要综合属性的情形</a:t>
            </a:r>
            <a:r>
              <a:rPr lang="zh-CN" altLang="en-US" sz="2000" b="1" i="0">
                <a:solidFill>
                  <a:srgbClr val="333399"/>
                </a:solidFill>
                <a:latin typeface="+mn-lt"/>
                <a:ea typeface="华文楷体" panose="02010600040101010101" pitchFamily="2" charset="-122"/>
              </a:rPr>
              <a:t>，只要创</a:t>
            </a:r>
            <a:endParaRPr lang="zh-CN" altLang="en-US" sz="2000" b="1" i="0">
              <a:solidFill>
                <a:srgbClr val="333399"/>
              </a:solidFill>
              <a:latin typeface="+mn-lt"/>
              <a:ea typeface="华文楷体" panose="02010600040101010101" pitchFamily="2" charset="-122"/>
            </a:endParaRPr>
          </a:p>
          <a:p>
            <a:pPr lvl="2" algn="l">
              <a:buClrTx/>
              <a:buFontTx/>
              <a:buNone/>
            </a:pPr>
            <a:r>
              <a:rPr lang="zh-CN" altLang="en-US" sz="2000" b="1" i="0">
                <a:solidFill>
                  <a:srgbClr val="333399"/>
                </a:solidFill>
                <a:latin typeface="+mn-lt"/>
                <a:ea typeface="华文楷体" panose="02010600040101010101" pitchFamily="2" charset="-122"/>
              </a:rPr>
              <a:t>  建一个语义规则集合，放在相应产生式右端的末尾，把属性 </a:t>
            </a:r>
            <a:endParaRPr lang="zh-CN" altLang="en-US" sz="2000" b="1" i="0">
              <a:solidFill>
                <a:srgbClr val="333399"/>
              </a:solidFill>
              <a:latin typeface="+mn-lt"/>
              <a:ea typeface="华文楷体" panose="02010600040101010101" pitchFamily="2" charset="-122"/>
            </a:endParaRPr>
          </a:p>
          <a:p>
            <a:pPr lvl="2" algn="l">
              <a:buClrTx/>
              <a:buFontTx/>
              <a:buNone/>
            </a:pPr>
            <a:r>
              <a:rPr lang="zh-CN" altLang="en-US" sz="2000" b="1" i="0">
                <a:solidFill>
                  <a:srgbClr val="333399"/>
                </a:solidFill>
                <a:latin typeface="+mn-lt"/>
                <a:ea typeface="华文楷体" panose="02010600040101010101" pitchFamily="2" charset="-122"/>
              </a:rPr>
              <a:t>  的计算规则加入其中即可</a:t>
            </a:r>
            <a:endParaRPr lang="zh-CN" altLang="en-US" sz="2000" b="1" i="0">
              <a:solidFill>
                <a:srgbClr val="333399"/>
              </a:solidFill>
              <a:latin typeface="+mn-lt"/>
              <a:ea typeface="华文楷体" panose="02010600040101010101" pitchFamily="2" charset="-122"/>
            </a:endParaRPr>
          </a:p>
          <a:p>
            <a:pPr lvl="2" algn="l">
              <a:buClrTx/>
              <a:buFontTx/>
              <a:buNone/>
            </a:pPr>
            <a:endParaRPr lang="zh-CN" altLang="en-US" sz="1000" b="1" i="0">
              <a:solidFill>
                <a:srgbClr val="333399"/>
              </a:solidFill>
              <a:latin typeface="+mn-lt"/>
              <a:ea typeface="华文楷体" panose="02010600040101010101" pitchFamily="2" charset="-122"/>
            </a:endParaRPr>
          </a:p>
          <a:p>
            <a:pPr lvl="2" algn="l">
              <a:buClrTx/>
              <a:buFontTx/>
              <a:buChar char="•"/>
            </a:pPr>
            <a:r>
              <a:rPr lang="zh-CN" altLang="en-US" sz="2000" b="1" i="0">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受</a:t>
            </a:r>
            <a:r>
              <a:rPr lang="en-US" altLang="zh-CN" sz="2000" b="1" i="0">
                <a:solidFill>
                  <a:srgbClr val="333399"/>
                </a:solidFill>
                <a:latin typeface="+mn-lt"/>
                <a:ea typeface="华文楷体" panose="02010600040101010101" pitchFamily="2" charset="-122"/>
              </a:rPr>
              <a:t>L-</a:t>
            </a:r>
            <a:r>
              <a:rPr lang="zh-CN" altLang="en-US" sz="2000" b="1" i="0">
                <a:solidFill>
                  <a:srgbClr val="333399"/>
                </a:solidFill>
                <a:latin typeface="+mn-lt"/>
                <a:ea typeface="华文楷体" panose="02010600040101010101" pitchFamily="2" charset="-122"/>
              </a:rPr>
              <a:t>属性文法的启示，</a:t>
            </a:r>
            <a:r>
              <a:rPr lang="zh-CN" altLang="en-US" sz="2000" b="1" i="0">
                <a:latin typeface="+mn-lt"/>
                <a:ea typeface="华文楷体" panose="02010600040101010101" pitchFamily="2" charset="-122"/>
              </a:rPr>
              <a:t>对于既包含继承属性又包含综合属</a:t>
            </a:r>
            <a:endParaRPr lang="zh-CN" altLang="en-US" sz="2000" b="1" i="0">
              <a:latin typeface="+mn-lt"/>
              <a:ea typeface="华文楷体" panose="02010600040101010101" pitchFamily="2" charset="-122"/>
            </a:endParaRPr>
          </a:p>
          <a:p>
            <a:pPr lvl="2" algn="l">
              <a:buClrTx/>
              <a:buFontTx/>
              <a:buNone/>
            </a:pPr>
            <a:r>
              <a:rPr lang="zh-CN" altLang="en-US" sz="2000" b="1" i="0">
                <a:latin typeface="+mn-lt"/>
                <a:ea typeface="华文楷体" panose="02010600040101010101" pitchFamily="2" charset="-122"/>
              </a:rPr>
              <a:t>  性的情形</a:t>
            </a:r>
            <a:r>
              <a:rPr lang="zh-CN" altLang="en-US" sz="2000" b="1" i="0">
                <a:solidFill>
                  <a:srgbClr val="333399"/>
                </a:solidFill>
                <a:latin typeface="+mn-lt"/>
                <a:ea typeface="华文楷体" panose="02010600040101010101" pitchFamily="2" charset="-122"/>
              </a:rPr>
              <a:t>，但需要满足：（</a:t>
            </a:r>
            <a:r>
              <a:rPr lang="en-US" altLang="zh-CN" sz="2000" b="1" i="0">
                <a:solidFill>
                  <a:srgbClr val="333399"/>
                </a:solidFill>
                <a:latin typeface="+mn-lt"/>
                <a:ea typeface="华文楷体" panose="02010600040101010101" pitchFamily="2" charset="-122"/>
              </a:rPr>
              <a:t>1</a:t>
            </a:r>
            <a:r>
              <a:rPr lang="zh-CN" altLang="en-US" sz="2000" b="1" i="0">
                <a:solidFill>
                  <a:srgbClr val="333399"/>
                </a:solidFill>
                <a:latin typeface="+mn-lt"/>
                <a:ea typeface="华文楷体" panose="02010600040101010101" pitchFamily="2" charset="-122"/>
              </a:rPr>
              <a:t>）产生式右端某个符号继承属性</a:t>
            </a:r>
            <a:endParaRPr lang="zh-CN" altLang="en-US" sz="2000" b="1" i="0">
              <a:solidFill>
                <a:srgbClr val="333399"/>
              </a:solidFill>
              <a:latin typeface="+mn-lt"/>
              <a:ea typeface="华文楷体" panose="02010600040101010101" pitchFamily="2" charset="-122"/>
            </a:endParaRPr>
          </a:p>
          <a:p>
            <a:pPr lvl="2" algn="l">
              <a:buClrTx/>
              <a:buFontTx/>
              <a:buNone/>
            </a:pPr>
            <a:r>
              <a:rPr lang="zh-CN" altLang="en-US" sz="2000" b="1" i="0">
                <a:solidFill>
                  <a:srgbClr val="333399"/>
                </a:solidFill>
                <a:latin typeface="+mn-lt"/>
                <a:ea typeface="华文楷体" panose="02010600040101010101" pitchFamily="2" charset="-122"/>
              </a:rPr>
              <a:t>  的计算必须位于该符号之前，其语义动作不访问位于它右边</a:t>
            </a:r>
            <a:endParaRPr lang="zh-CN" altLang="en-US" sz="2000" b="1" i="0">
              <a:solidFill>
                <a:srgbClr val="333399"/>
              </a:solidFill>
              <a:latin typeface="+mn-lt"/>
              <a:ea typeface="华文楷体" panose="02010600040101010101" pitchFamily="2" charset="-122"/>
            </a:endParaRPr>
          </a:p>
          <a:p>
            <a:pPr lvl="2" algn="l">
              <a:buClrTx/>
              <a:buFontTx/>
              <a:buNone/>
            </a:pPr>
            <a:r>
              <a:rPr lang="zh-CN" altLang="en-US" sz="2000" b="1" i="0">
                <a:solidFill>
                  <a:srgbClr val="333399"/>
                </a:solidFill>
                <a:latin typeface="+mn-lt"/>
                <a:ea typeface="华文楷体" panose="02010600040101010101" pitchFamily="2" charset="-122"/>
              </a:rPr>
              <a:t>  符号的属性，只依赖于该符号左边符号的属性 （对于产生式</a:t>
            </a:r>
            <a:endParaRPr lang="zh-CN" altLang="en-US" sz="2000" b="1" i="0">
              <a:solidFill>
                <a:srgbClr val="333399"/>
              </a:solidFill>
              <a:latin typeface="+mn-lt"/>
              <a:ea typeface="华文楷体" panose="02010600040101010101" pitchFamily="2" charset="-122"/>
            </a:endParaRPr>
          </a:p>
          <a:p>
            <a:pPr lvl="2" algn="l">
              <a:buClrTx/>
              <a:buFontTx/>
              <a:buNone/>
            </a:pPr>
            <a:r>
              <a:rPr lang="zh-CN" altLang="en-US" sz="2000" b="1" i="0">
                <a:solidFill>
                  <a:srgbClr val="333399"/>
                </a:solidFill>
                <a:latin typeface="+mn-lt"/>
                <a:ea typeface="华文楷体" panose="02010600040101010101" pitchFamily="2" charset="-122"/>
              </a:rPr>
              <a:t>  左部的符号，只能是继承属性）；（</a:t>
            </a:r>
            <a:r>
              <a:rPr lang="en-US" altLang="zh-CN" sz="2000" b="1" i="0">
                <a:solidFill>
                  <a:srgbClr val="333399"/>
                </a:solidFill>
                <a:latin typeface="+mn-lt"/>
                <a:ea typeface="华文楷体" panose="02010600040101010101" pitchFamily="2" charset="-122"/>
              </a:rPr>
              <a:t>2</a:t>
            </a:r>
            <a:r>
              <a:rPr lang="zh-CN" altLang="en-US" sz="2000" b="1" i="0">
                <a:solidFill>
                  <a:srgbClr val="333399"/>
                </a:solidFill>
                <a:latin typeface="+mn-lt"/>
                <a:ea typeface="华文楷体" panose="02010600040101010101" pitchFamily="2" charset="-122"/>
              </a:rPr>
              <a:t>）产生式左部非终结符</a:t>
            </a:r>
            <a:endParaRPr lang="zh-CN" altLang="en-US" sz="2000" b="1" i="0">
              <a:solidFill>
                <a:srgbClr val="333399"/>
              </a:solidFill>
              <a:latin typeface="+mn-lt"/>
              <a:ea typeface="华文楷体" panose="02010600040101010101" pitchFamily="2" charset="-122"/>
            </a:endParaRPr>
          </a:p>
          <a:p>
            <a:pPr lvl="2" algn="l">
              <a:buClrTx/>
              <a:buFontTx/>
              <a:buNone/>
            </a:pPr>
            <a:r>
              <a:rPr lang="zh-CN" altLang="en-US" sz="2000" b="1" i="0">
                <a:solidFill>
                  <a:srgbClr val="333399"/>
                </a:solidFill>
                <a:latin typeface="+mn-lt"/>
                <a:ea typeface="华文楷体" panose="02010600040101010101" pitchFamily="2" charset="-122"/>
              </a:rPr>
              <a:t>  的综合属性的计算只能在所用到的属性都已计算出来之后进</a:t>
            </a:r>
            <a:endParaRPr lang="zh-CN" altLang="en-US" sz="2000" b="1" i="0">
              <a:solidFill>
                <a:srgbClr val="333399"/>
              </a:solidFill>
              <a:latin typeface="+mn-lt"/>
              <a:ea typeface="华文楷体" panose="02010600040101010101" pitchFamily="2" charset="-122"/>
            </a:endParaRPr>
          </a:p>
          <a:p>
            <a:pPr lvl="2" algn="l">
              <a:buClrTx/>
              <a:buFontTx/>
              <a:buNone/>
            </a:pPr>
            <a:r>
              <a:rPr lang="zh-CN" altLang="en-US" sz="2000" b="1" i="0">
                <a:solidFill>
                  <a:srgbClr val="333399"/>
                </a:solidFill>
                <a:latin typeface="+mn-lt"/>
                <a:ea typeface="华文楷体" panose="02010600040101010101" pitchFamily="2" charset="-122"/>
              </a:rPr>
              <a:t>  行，通常将相应的语义动作置于产生式的尾部。 </a:t>
            </a:r>
            <a:endParaRPr lang="zh-CN" altLang="en-US" sz="2000" b="1" i="0">
              <a:solidFill>
                <a:srgbClr val="333399"/>
              </a:solidFill>
              <a:latin typeface="+mn-lt"/>
              <a:ea typeface="华文楷体" panose="02010600040101010101" pitchFamily="2" charset="-122"/>
            </a:endParaRPr>
          </a:p>
        </p:txBody>
      </p:sp>
      <p:sp>
        <p:nvSpPr>
          <p:cNvPr id="40963" name="Rectangle 193"/>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40964" name="AutoShape 18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0965" name="AutoShape 19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0966" name="AutoShape 19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0967" name="AutoShape 19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195"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196"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197"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198" name="Rectangle 10"/>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本讲导引</a:t>
            </a:r>
            <a:endParaRPr lang="zh-CN" altLang="en-US" sz="4000" b="1" i="0">
              <a:ea typeface="华文行楷" panose="02010800040101010101" pitchFamily="2" charset="-122"/>
            </a:endParaRPr>
          </a:p>
        </p:txBody>
      </p:sp>
      <p:sp>
        <p:nvSpPr>
          <p:cNvPr id="8199" name="Text Box 11"/>
          <p:cNvSpPr txBox="1">
            <a:spLocks noChangeArrowheads="1"/>
          </p:cNvSpPr>
          <p:nvPr/>
        </p:nvSpPr>
        <p:spPr bwMode="auto">
          <a:xfrm>
            <a:off x="684213" y="12192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属性文法举例</a:t>
            </a:r>
            <a:endParaRPr lang="zh-CN" altLang="en-US" sz="3200" b="1" i="0">
              <a:latin typeface="+mn-lt"/>
              <a:ea typeface="华文楷体" panose="02010600040101010101" pitchFamily="2" charset="-122"/>
            </a:endParaRPr>
          </a:p>
        </p:txBody>
      </p:sp>
      <p:sp>
        <p:nvSpPr>
          <p:cNvPr id="8200" name="Rectangle 12"/>
          <p:cNvSpPr>
            <a:spLocks noChangeArrowheads="1"/>
          </p:cNvSpPr>
          <p:nvPr/>
        </p:nvSpPr>
        <p:spPr bwMode="auto">
          <a:xfrm>
            <a:off x="1008063" y="1905000"/>
            <a:ext cx="6804025" cy="519113"/>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识别语言 </a:t>
            </a:r>
            <a:r>
              <a:rPr lang="pt-BR" altLang="zh-CN" b="1">
                <a:latin typeface="+mn-lt"/>
                <a:ea typeface="华文楷体" panose="02010600040101010101" pitchFamily="2" charset="-122"/>
              </a:rPr>
              <a:t>L</a:t>
            </a:r>
            <a:r>
              <a:rPr lang="pt-BR" altLang="zh-CN" b="1" i="0">
                <a:latin typeface="+mn-lt"/>
                <a:ea typeface="华文楷体" panose="02010600040101010101" pitchFamily="2" charset="-122"/>
              </a:rPr>
              <a:t> = { </a:t>
            </a:r>
            <a:r>
              <a:rPr lang="pt-BR" altLang="zh-CN" b="1">
                <a:latin typeface="+mn-lt"/>
                <a:ea typeface="华文楷体" panose="02010600040101010101" pitchFamily="2" charset="-122"/>
              </a:rPr>
              <a:t>a</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n</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anose="05050102010706020507" pitchFamily="18" charset="2"/>
              </a:rPr>
              <a:t></a:t>
            </a:r>
            <a:r>
              <a:rPr lang="pt-BR" altLang="zh-CN" b="1" i="0">
                <a:latin typeface="+mn-lt"/>
                <a:ea typeface="华文楷体" panose="02010600040101010101" pitchFamily="2" charset="-122"/>
              </a:rPr>
              <a:t> </a:t>
            </a:r>
            <a:r>
              <a:rPr lang="pt-BR" altLang="zh-CN" b="1">
                <a:latin typeface="+mn-lt"/>
                <a:ea typeface="华文楷体" panose="02010600040101010101" pitchFamily="2" charset="-122"/>
              </a:rPr>
              <a:t>n</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anose="05050102010706020507"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a:t>
            </a:r>
            <a:r>
              <a:rPr lang="pt-BR" altLang="zh-CN">
                <a:latin typeface="+mn-lt"/>
                <a:ea typeface="华文楷体" panose="02010600040101010101" pitchFamily="2" charset="-122"/>
              </a:rPr>
              <a:t>  ?</a:t>
            </a:r>
            <a:endParaRPr lang="en-US" altLang="zh-CN">
              <a:latin typeface="+mn-lt"/>
              <a:ea typeface="华文楷体" panose="02010600040101010101" pitchFamily="2" charset="-122"/>
            </a:endParaRPr>
          </a:p>
        </p:txBody>
      </p:sp>
      <p:sp>
        <p:nvSpPr>
          <p:cNvPr id="8201" name="Text Box 13"/>
          <p:cNvSpPr txBox="1">
            <a:spLocks noChangeArrowheads="1"/>
          </p:cNvSpPr>
          <p:nvPr/>
        </p:nvSpPr>
        <p:spPr bwMode="auto">
          <a:xfrm>
            <a:off x="1042988" y="2852738"/>
            <a:ext cx="1873250" cy="3170099"/>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产生式</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S </a:t>
            </a:r>
            <a:r>
              <a:rPr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ABC</a:t>
            </a:r>
            <a:endParaRPr kumimoji="0"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 </a:t>
            </a:r>
            <a:r>
              <a:rPr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a:t>
            </a:r>
            <a:r>
              <a:rPr lang="en-US" altLang="zh-CN"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a:t>
            </a:r>
            <a:endPar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 </a:t>
            </a:r>
            <a:r>
              <a:rPr lang="en-US" altLang="zh-CN"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B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B</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a:solidFill>
                  <a:srgbClr val="333399"/>
                </a:solidFill>
                <a:latin typeface="+mn-lt"/>
                <a:ea typeface="华文楷体" panose="02010600040101010101" pitchFamily="2" charset="-122"/>
                <a:sym typeface="Symbol" panose="05050102010706020507" pitchFamily="18" charset="2"/>
              </a:rPr>
              <a:t>b</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sym typeface="Symbol" panose="05050102010706020507" pitchFamily="18" charset="2"/>
              </a:rPr>
              <a:t>B </a:t>
            </a: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b</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sym typeface="Symbol" panose="05050102010706020507" pitchFamily="18" charset="2"/>
              </a:rPr>
              <a:t>C </a:t>
            </a: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C</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a:solidFill>
                  <a:srgbClr val="333399"/>
                </a:solidFill>
                <a:latin typeface="+mn-lt"/>
                <a:ea typeface="华文楷体" panose="02010600040101010101" pitchFamily="2" charset="-122"/>
                <a:sym typeface="Symbol" panose="05050102010706020507" pitchFamily="18" charset="2"/>
              </a:rPr>
              <a:t>c</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a:solidFill>
                  <a:srgbClr val="333399"/>
                </a:solidFill>
                <a:latin typeface="+mn-lt"/>
                <a:ea typeface="华文楷体" panose="02010600040101010101" pitchFamily="2" charset="-122"/>
                <a:sym typeface="Symbol" panose="05050102010706020507" pitchFamily="18" charset="2"/>
              </a:rPr>
              <a:t>C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c</a:t>
            </a:r>
            <a:endParaRPr lang="en-US" altLang="zh-CN">
              <a:solidFill>
                <a:srgbClr val="333399"/>
              </a:solidFill>
              <a:latin typeface="+mn-lt"/>
              <a:ea typeface="华文楷体" panose="02010600040101010101" pitchFamily="2" charset="-122"/>
              <a:sym typeface="Symbol" panose="05050102010706020507" pitchFamily="18" charset="2"/>
            </a:endParaRPr>
          </a:p>
        </p:txBody>
      </p:sp>
      <p:sp>
        <p:nvSpPr>
          <p:cNvPr id="631822" name="Text Box 14"/>
          <p:cNvSpPr txBox="1">
            <a:spLocks noChangeArrowheads="1"/>
          </p:cNvSpPr>
          <p:nvPr/>
        </p:nvSpPr>
        <p:spPr bwMode="auto">
          <a:xfrm>
            <a:off x="2987675" y="2852738"/>
            <a:ext cx="5905500" cy="3170099"/>
          </a:xfrm>
          <a:prstGeom prst="rect">
            <a:avLst/>
          </a:prstGeom>
          <a:noFill/>
          <a:ln w="9525">
            <a:noFill/>
            <a:miter lim="800000"/>
          </a:ln>
        </p:spPr>
        <p:txBody>
          <a:bodyPr>
            <a:spAutoFit/>
          </a:bodyPr>
          <a:lstStyle/>
          <a:p>
            <a:pPr algn="l">
              <a:buClrTx/>
            </a:pPr>
            <a:r>
              <a:rPr kumimoji="0" lang="en-US" altLang="zh-CN" b="1" i="0">
                <a:latin typeface="+mn-lt"/>
                <a:ea typeface="华文楷体" panose="02010600040101010101" pitchFamily="2" charset="-122"/>
                <a:sym typeface="Symbol" panose="05050102010706020507" pitchFamily="18" charset="2"/>
              </a:rPr>
              <a:t>                </a:t>
            </a:r>
            <a:r>
              <a:rPr kumimoji="0" lang="zh-CN" altLang="en-US" b="1" i="0">
                <a:latin typeface="+mn-lt"/>
                <a:ea typeface="华文楷体" panose="02010600040101010101" pitchFamily="2" charset="-122"/>
                <a:sym typeface="Symbol" panose="05050102010706020507" pitchFamily="18" charset="2"/>
              </a:rPr>
              <a:t>语义动作</a:t>
            </a:r>
            <a:r>
              <a:rPr kumimoji="0" lang="en-US" altLang="zh-CN" b="1" i="0">
                <a:latin typeface="+mn-lt"/>
                <a:ea typeface="华文楷体" panose="02010600040101010101" pitchFamily="2" charset="-122"/>
                <a:sym typeface="Symbol" panose="05050102010706020507" pitchFamily="18" charset="2"/>
              </a:rPr>
              <a:t>/</a:t>
            </a:r>
            <a:r>
              <a:rPr kumimoji="0" lang="zh-CN" altLang="en-US" b="1" i="0">
                <a:latin typeface="+mn-lt"/>
                <a:ea typeface="华文楷体" panose="02010600040101010101" pitchFamily="2" charset="-122"/>
                <a:sym typeface="Symbol" panose="05050102010706020507" pitchFamily="18" charset="2"/>
              </a:rPr>
              <a:t>限定条件</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A.num=B.num</a:t>
            </a:r>
            <a:r>
              <a:rPr lang="en-US" altLang="zh-CN"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and </a:t>
            </a:r>
            <a:r>
              <a:rPr lang="en-US" altLang="zh-CN"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b="1">
                <a:solidFill>
                  <a:srgbClr val="333399"/>
                </a:solidFill>
                <a:latin typeface="+mn-lt"/>
                <a:ea typeface="华文楷体" panose="02010600040101010101" pitchFamily="2" charset="-122"/>
              </a:rPr>
              <a:t>B.num=C.num</a:t>
            </a:r>
            <a:r>
              <a:rPr lang="en-US" altLang="zh-CN" b="1"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i="0">
                <a:solidFill>
                  <a:srgbClr val="333399"/>
                </a:solidFill>
                <a:latin typeface="+mn-lt"/>
                <a:ea typeface="华文楷体" panose="02010600040101010101" pitchFamily="2" charset="-122"/>
                <a:sym typeface="Symbol" panose="05050102010706020507" pitchFamily="18" charset="2"/>
              </a:rPr>
              <a:t>}</a:t>
            </a:r>
            <a:endParaRPr kumimoji="0" lang="en-US" altLang="zh-CN"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A</a:t>
            </a:r>
            <a:r>
              <a:rPr lang="en-US" altLang="zh-CN" b="1">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A</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anose="05050102010706020507" pitchFamily="18" charset="2"/>
              </a:rPr>
              <a:t> + 1</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A</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1</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B</a:t>
            </a:r>
            <a:r>
              <a:rPr lang="en-US" altLang="zh-CN" b="1">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B</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anose="05050102010706020507" pitchFamily="18" charset="2"/>
              </a:rPr>
              <a:t> + 1</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B</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1</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C</a:t>
            </a:r>
            <a:r>
              <a:rPr lang="en-US" altLang="zh-CN" b="1">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C</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anose="05050102010706020507" pitchFamily="18" charset="2"/>
              </a:rPr>
              <a:t> + 1</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l"/>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C</a:t>
            </a:r>
            <a:r>
              <a:rPr lang="en-US" altLang="zh-CN" b="1">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num</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sym typeface="Symbol" panose="05050102010706020507" pitchFamily="18" charset="2"/>
              </a:rPr>
              <a:t> 1</a:t>
            </a:r>
            <a:r>
              <a:rPr lang="en-US" altLang="zh-CN" i="0">
                <a:solidFill>
                  <a:srgbClr val="333399"/>
                </a:solidFill>
                <a:latin typeface="+mn-lt"/>
                <a:ea typeface="华文楷体" panose="02010600040101010101" pitchFamily="2" charset="-122"/>
                <a:sym typeface="Symbol" panose="05050102010706020507" pitchFamily="18" charset="2"/>
              </a:rPr>
              <a:t> }</a:t>
            </a:r>
            <a:endParaRPr lang="en-US" altLang="zh-CN" i="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1822"/>
                                        </p:tgtEl>
                                        <p:attrNameLst>
                                          <p:attrName>style.visibility</p:attrName>
                                        </p:attrNameLst>
                                      </p:cBhvr>
                                      <p:to>
                                        <p:strVal val="visible"/>
                                      </p:to>
                                    </p:set>
                                    <p:animEffect transition="in" filter="slide(fromBottom)">
                                      <p:cBhvr>
                                        <p:cTn id="7" dur="500"/>
                                        <p:tgtEl>
                                          <p:spTgt spid="631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6"/>
          <p:cNvSpPr txBox="1">
            <a:spLocks noChangeArrowheads="1"/>
          </p:cNvSpPr>
          <p:nvPr/>
        </p:nvSpPr>
        <p:spPr bwMode="auto">
          <a:xfrm>
            <a:off x="768350" y="1295400"/>
            <a:ext cx="7842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solidFill>
                  <a:srgbClr val="333399"/>
                </a:solidFill>
                <a:latin typeface="+mn-lt"/>
                <a:ea typeface="华文楷体" panose="02010600040101010101" pitchFamily="2" charset="-122"/>
              </a:rPr>
              <a:t>翻译模式</a:t>
            </a:r>
            <a:r>
              <a:rPr lang="zh-CN" altLang="en-US" sz="3200" b="1" i="0">
                <a:latin typeface="+mn-lt"/>
                <a:ea typeface="华文楷体" panose="02010600040101010101" pitchFamily="2" charset="-122"/>
              </a:rPr>
              <a:t>举例</a:t>
            </a:r>
            <a:endParaRPr lang="zh-CN" altLang="en-US" sz="32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定点二进制小数转换为十进制小数</a:t>
            </a:r>
            <a:endParaRPr lang="zh-CN" altLang="en-US" sz="1000" b="1" i="0">
              <a:solidFill>
                <a:srgbClr val="333399"/>
              </a:solidFill>
              <a:latin typeface="+mn-lt"/>
              <a:ea typeface="华文楷体" panose="02010600040101010101" pitchFamily="2" charset="-122"/>
            </a:endParaRPr>
          </a:p>
        </p:txBody>
      </p:sp>
      <p:sp>
        <p:nvSpPr>
          <p:cNvPr id="41987" name="AutoShape 2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88" name="AutoShape 2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89" name="AutoShape 2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90" name="AutoShape 3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91" name="Text Box 32"/>
          <p:cNvSpPr txBox="1">
            <a:spLocks noChangeArrowheads="1"/>
          </p:cNvSpPr>
          <p:nvPr/>
        </p:nvSpPr>
        <p:spPr bwMode="auto">
          <a:xfrm>
            <a:off x="1676400" y="2713038"/>
            <a:ext cx="6705600" cy="2239962"/>
          </a:xfrm>
          <a:prstGeom prst="rect">
            <a:avLst/>
          </a:prstGeom>
          <a:noFill/>
          <a:ln w="9525">
            <a:noFill/>
            <a:miter lim="800000"/>
          </a:ln>
        </p:spPr>
        <p:txBody>
          <a:bodyPr>
            <a:spAutoFit/>
          </a:bodyPr>
          <a:lstStyle/>
          <a:p>
            <a:pPr algn="l">
              <a:buClrTx/>
            </a:pPr>
            <a:r>
              <a:rPr lang="en-US" altLang="zh-CN" sz="2000">
                <a:solidFill>
                  <a:srgbClr val="333399"/>
                </a:solidFill>
                <a:latin typeface="+mn-lt"/>
                <a:ea typeface="华文楷体" panose="02010600040101010101" pitchFamily="2" charset="-122"/>
                <a:sym typeface="Symbol" panose="05050102010706020507" pitchFamily="18" charset="2"/>
              </a:rPr>
              <a:t>N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=1</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p</a:t>
            </a:r>
            <a:r>
              <a:rPr lang="en-US" altLang="zh-CN" sz="2000">
                <a:solidFill>
                  <a:srgbClr val="333399"/>
                </a:solidFill>
                <a:latin typeface="+mn-lt"/>
                <a:ea typeface="华文楷体" panose="02010600040101010101" pitchFamily="2" charset="-122"/>
              </a:rPr>
              <a:t>rint(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baseline="-25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+1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endParaRPr lang="en-US" altLang="zh-CN" sz="1000" baseline="-25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0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kumimoji="0" lang="en-US" altLang="zh-CN" sz="10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0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1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aseline="30000">
                <a:solidFill>
                  <a:srgbClr val="333399"/>
                </a:solidFill>
                <a:latin typeface="+mn-lt"/>
                <a:ea typeface="华文楷体" panose="02010600040101010101" pitchFamily="2" charset="-122"/>
                <a:sym typeface="Symbol" panose="05050102010706020507" pitchFamily="18" charset="2"/>
              </a:rPr>
              <a:t>B</a:t>
            </a:r>
            <a:r>
              <a:rPr lang="en-US" altLang="zh-CN" sz="2000" b="1" i="0" baseline="30000">
                <a:solidFill>
                  <a:srgbClr val="333399"/>
                </a:solidFill>
                <a:latin typeface="+mn-lt"/>
                <a:ea typeface="华文楷体" panose="02010600040101010101" pitchFamily="2" charset="-122"/>
                <a:sym typeface="Symbol" panose="05050102010706020507" pitchFamily="18" charset="2"/>
              </a:rPr>
              <a:t>.</a:t>
            </a:r>
            <a:r>
              <a:rPr lang="en-US" altLang="zh-CN" sz="2000" baseline="30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p:txBody>
      </p:sp>
      <p:sp>
        <p:nvSpPr>
          <p:cNvPr id="41992" name="Rectangle 33"/>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3"/>
          <p:cNvSpPr txBox="1">
            <a:spLocks noChangeArrowheads="1"/>
          </p:cNvSpPr>
          <p:nvPr/>
        </p:nvSpPr>
        <p:spPr bwMode="auto">
          <a:xfrm>
            <a:off x="768350" y="1295400"/>
            <a:ext cx="7842250" cy="38465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dirty="0">
                <a:latin typeface="+mn-lt"/>
                <a:ea typeface="华文楷体" panose="02010600040101010101" pitchFamily="2" charset="-122"/>
              </a:rPr>
              <a:t> </a:t>
            </a:r>
            <a:r>
              <a:rPr lang="zh-CN" altLang="en-US" sz="3200" b="1" i="0" dirty="0">
                <a:latin typeface="+mn-lt"/>
                <a:ea typeface="华文楷体" panose="02010600040101010101" pitchFamily="2" charset="-122"/>
              </a:rPr>
              <a:t>基于翻译模式的语义计算</a:t>
            </a:r>
            <a:endParaRPr lang="zh-CN" altLang="en-US" sz="3200" b="1" i="0" dirty="0">
              <a:latin typeface="+mn-lt"/>
              <a:ea typeface="华文楷体" panose="02010600040101010101" pitchFamily="2" charset="-122"/>
            </a:endParaRPr>
          </a:p>
          <a:p>
            <a:pPr algn="l">
              <a:buClrTx/>
            </a:pPr>
            <a:endParaRPr lang="zh-CN" altLang="en-US" sz="1000" b="1" i="0" dirty="0">
              <a:latin typeface="+mn-lt"/>
              <a:ea typeface="华文楷体" panose="02010600040101010101" pitchFamily="2" charset="-122"/>
            </a:endParaRPr>
          </a:p>
          <a:p>
            <a:pPr lvl="1" algn="l">
              <a:buClrTx/>
              <a:buFont typeface="Symbol" panose="05050102010706020507" pitchFamily="18" charset="2"/>
              <a:buChar char="-"/>
            </a:pPr>
            <a:r>
              <a:rPr lang="zh-CN" altLang="en-US" sz="2800" b="1" i="0" dirty="0">
                <a:latin typeface="+mn-lt"/>
                <a:ea typeface="华文楷体" panose="02010600040101010101" pitchFamily="2" charset="-122"/>
              </a:rPr>
              <a:t>  </a:t>
            </a:r>
            <a:r>
              <a:rPr lang="zh-CN" altLang="en-US" sz="2800" b="1" i="0" dirty="0">
                <a:solidFill>
                  <a:srgbClr val="333399"/>
                </a:solidFill>
                <a:latin typeface="+mn-lt"/>
                <a:ea typeface="华文楷体" panose="02010600040101010101" pitchFamily="2" charset="-122"/>
              </a:rPr>
              <a:t>仅考虑</a:t>
            </a:r>
            <a:r>
              <a:rPr lang="zh-CN" altLang="en-US" sz="2800" b="1" i="0" dirty="0">
                <a:latin typeface="+mn-lt"/>
                <a:ea typeface="华文楷体" panose="02010600040101010101" pitchFamily="2" charset="-122"/>
              </a:rPr>
              <a:t>单遍的方法 </a:t>
            </a:r>
            <a:endParaRPr lang="zh-CN" altLang="en-US" sz="2800" b="1" i="0" dirty="0">
              <a:solidFill>
                <a:srgbClr val="333399"/>
              </a:solidFill>
              <a:latin typeface="+mn-lt"/>
              <a:ea typeface="华文楷体" panose="02010600040101010101" pitchFamily="2" charset="-122"/>
            </a:endParaRPr>
          </a:p>
          <a:p>
            <a:pPr lvl="1" algn="l">
              <a:buFont typeface="Symbol" panose="05050102010706020507" pitchFamily="18" charset="2"/>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自上而下的语义计算</a:t>
            </a:r>
            <a:endParaRPr lang="zh-CN" altLang="en-US" b="1" i="0" dirty="0">
              <a:solidFill>
                <a:srgbClr val="333399"/>
              </a:solidFill>
              <a:latin typeface="+mn-lt"/>
              <a:ea typeface="华文楷体" panose="02010600040101010101" pitchFamily="2" charset="-122"/>
            </a:endParaRPr>
          </a:p>
          <a:p>
            <a:pPr lvl="2" algn="l">
              <a:buClrTx/>
              <a:buFontTx/>
              <a:buNone/>
            </a:pPr>
            <a:endParaRPr lang="zh-CN" altLang="en-US" sz="1000" b="1" i="0" dirty="0">
              <a:solidFill>
                <a:srgbClr val="333399"/>
              </a:solidFill>
              <a:latin typeface="+mn-lt"/>
              <a:ea typeface="华文楷体" panose="02010600040101010101" pitchFamily="2" charset="-122"/>
            </a:endParaRPr>
          </a:p>
          <a:p>
            <a:pPr lvl="2" algn="l">
              <a:buClrTx/>
              <a:buFontTx/>
              <a:buNone/>
            </a:pPr>
            <a:r>
              <a:rPr lang="zh-CN" altLang="en-US" b="1" i="0" dirty="0">
                <a:solidFill>
                  <a:srgbClr val="333399"/>
                </a:solidFill>
                <a:latin typeface="+mn-lt"/>
                <a:ea typeface="华文楷体" panose="02010600040101010101" pitchFamily="2" charset="-122"/>
              </a:rPr>
              <a:t>  借助于自上而下的预测分析技术</a:t>
            </a:r>
            <a:endParaRPr lang="zh-CN" altLang="en-US" b="1" i="0" dirty="0">
              <a:solidFill>
                <a:srgbClr val="333399"/>
              </a:solidFill>
              <a:latin typeface="+mn-lt"/>
              <a:ea typeface="华文楷体" panose="02010600040101010101" pitchFamily="2" charset="-122"/>
            </a:endParaRPr>
          </a:p>
          <a:p>
            <a:pPr lvl="2" algn="l">
              <a:buClrTx/>
              <a:buFontTx/>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自下而上的语义计算</a:t>
            </a:r>
            <a:endParaRPr lang="zh-CN" altLang="en-US" b="1" i="0" dirty="0">
              <a:solidFill>
                <a:srgbClr val="333399"/>
              </a:solidFill>
              <a:latin typeface="+mn-lt"/>
              <a:ea typeface="华文楷体" panose="02010600040101010101" pitchFamily="2" charset="-122"/>
            </a:endParaRPr>
          </a:p>
          <a:p>
            <a:pPr lvl="2" algn="l">
              <a:buClrTx/>
              <a:buFontTx/>
              <a:buNone/>
            </a:pPr>
            <a:r>
              <a:rPr lang="zh-CN" altLang="en-US" sz="1000" b="1" i="0" dirty="0">
                <a:solidFill>
                  <a:srgbClr val="333399"/>
                </a:solidFill>
                <a:latin typeface="+mn-lt"/>
                <a:ea typeface="华文楷体" panose="02010600040101010101" pitchFamily="2" charset="-122"/>
              </a:rPr>
              <a:t> </a:t>
            </a:r>
            <a:endParaRPr lang="zh-CN" altLang="en-US" sz="1000" b="1" i="0" dirty="0">
              <a:solidFill>
                <a:srgbClr val="333399"/>
              </a:solidFill>
              <a:latin typeface="+mn-lt"/>
              <a:ea typeface="华文楷体" panose="02010600040101010101" pitchFamily="2" charset="-122"/>
            </a:endParaRPr>
          </a:p>
          <a:p>
            <a:pPr lvl="2" algn="l">
              <a:buClrTx/>
              <a:buFontTx/>
              <a:buNone/>
            </a:pPr>
            <a:r>
              <a:rPr lang="zh-CN" altLang="en-US" b="1" i="0" dirty="0">
                <a:solidFill>
                  <a:srgbClr val="333399"/>
                </a:solidFill>
                <a:latin typeface="+mn-lt"/>
                <a:ea typeface="华文楷体" panose="02010600040101010101" pitchFamily="2" charset="-122"/>
              </a:rPr>
              <a:t>  借助于自下而上的移进</a:t>
            </a:r>
            <a:r>
              <a:rPr lang="zh-CN" altLang="en-US" b="1" i="0" dirty="0">
                <a:solidFill>
                  <a:srgbClr val="333399"/>
                </a:solidFill>
                <a:latin typeface="+mn-lt"/>
                <a:ea typeface="华文楷体" panose="02010600040101010101" pitchFamily="2" charset="-122"/>
                <a:sym typeface="Symbol" panose="05050102010706020507" pitchFamily="18" charset="2"/>
              </a:rPr>
              <a:t></a:t>
            </a:r>
            <a:r>
              <a:rPr lang="zh-CN" altLang="en-US" b="1" i="0" dirty="0">
                <a:solidFill>
                  <a:srgbClr val="333399"/>
                </a:solidFill>
                <a:latin typeface="+mn-lt"/>
                <a:ea typeface="华文楷体" panose="02010600040101010101" pitchFamily="2" charset="-122"/>
              </a:rPr>
              <a:t>归约分析技术</a:t>
            </a:r>
            <a:endParaRPr lang="zh-CN" altLang="en-US" b="1" i="0" dirty="0">
              <a:solidFill>
                <a:srgbClr val="333399"/>
              </a:solidFill>
              <a:latin typeface="+mn-lt"/>
              <a:ea typeface="华文楷体" panose="02010600040101010101" pitchFamily="2" charset="-122"/>
            </a:endParaRPr>
          </a:p>
          <a:p>
            <a:pPr lvl="2" algn="l">
              <a:buClrTx/>
              <a:buFontTx/>
              <a:buNone/>
            </a:pPr>
            <a:endParaRPr lang="zh-CN" altLang="en-US" sz="1000" b="1" i="0" dirty="0">
              <a:solidFill>
                <a:srgbClr val="333399"/>
              </a:solidFill>
              <a:latin typeface="+mn-lt"/>
              <a:ea typeface="华文楷体" panose="02010600040101010101" pitchFamily="2" charset="-122"/>
            </a:endParaRPr>
          </a:p>
          <a:p>
            <a:pPr lvl="1" algn="l">
              <a:buClrTx/>
              <a:buFont typeface="Symbol" panose="05050102010706020507" pitchFamily="18" charset="2"/>
              <a:buChar char="-"/>
            </a:pPr>
            <a:r>
              <a:rPr lang="zh-CN" altLang="en-US" sz="2800" b="1" i="0" dirty="0">
                <a:latin typeface="+mn-lt"/>
                <a:ea typeface="华文楷体" panose="02010600040101010101" pitchFamily="2" charset="-122"/>
              </a:rPr>
              <a:t>  </a:t>
            </a:r>
            <a:r>
              <a:rPr lang="zh-CN" altLang="en-US" sz="2800" b="1" i="0" dirty="0">
                <a:solidFill>
                  <a:srgbClr val="333399"/>
                </a:solidFill>
                <a:latin typeface="+mn-lt"/>
                <a:ea typeface="华文楷体" panose="02010600040101010101" pitchFamily="2" charset="-122"/>
              </a:rPr>
              <a:t>仅考虑上述受限的翻译模式</a:t>
            </a:r>
            <a:endParaRPr lang="zh-CN" altLang="en-US" sz="2800" b="1" i="0" dirty="0">
              <a:solidFill>
                <a:srgbClr val="333399"/>
              </a:solidFill>
              <a:latin typeface="+mn-lt"/>
              <a:ea typeface="华文楷体" panose="02010600040101010101" pitchFamily="2" charset="-122"/>
            </a:endParaRPr>
          </a:p>
        </p:txBody>
      </p:sp>
      <p:sp>
        <p:nvSpPr>
          <p:cNvPr id="43011"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2"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3"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4"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5" name="Rectangle 19"/>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3"/>
          <p:cNvSpPr txBox="1">
            <a:spLocks noChangeArrowheads="1"/>
          </p:cNvSpPr>
          <p:nvPr/>
        </p:nvSpPr>
        <p:spPr bwMode="auto">
          <a:xfrm>
            <a:off x="768350" y="1295400"/>
            <a:ext cx="8070850" cy="44935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基于翻译模式的自上而下语义计算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对适合于自上而下预测技术的翻译模式，语法制导</a:t>
            </a:r>
            <a:endParaRPr lang="zh-CN" altLang="en-US"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的语义计算程序可以如下思路构造</a:t>
            </a:r>
            <a:r>
              <a:rPr lang="zh-CN" altLang="en-US" sz="2800" b="1" i="0">
                <a:solidFill>
                  <a:srgbClr val="333399"/>
                </a:solidFill>
                <a:latin typeface="+mn-lt"/>
                <a:ea typeface="华文楷体" panose="02010600040101010101" pitchFamily="2" charset="-122"/>
              </a:rPr>
              <a:t>  </a:t>
            </a:r>
            <a:endParaRPr lang="zh-CN" altLang="en-US" sz="2800" b="1" i="0">
              <a:solidFill>
                <a:srgbClr val="333399"/>
              </a:solidFill>
              <a:latin typeface="+mn-lt"/>
              <a:ea typeface="华文楷体" panose="02010600040101010101" pitchFamily="2" charset="-122"/>
            </a:endParaRPr>
          </a:p>
          <a:p>
            <a:pPr lvl="1" algn="l">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对每个非终结符 </a:t>
            </a:r>
            <a:r>
              <a:rPr lang="en-US" altLang="zh-CN" b="1" i="0">
                <a:solidFill>
                  <a:srgbClr val="333399"/>
                </a:solidFill>
                <a:latin typeface="+mn-lt"/>
                <a:ea typeface="华文楷体" panose="02010600040101010101" pitchFamily="2" charset="-122"/>
                <a:cs typeface="Times New Roman" panose="02020603050405020304" pitchFamily="18" charset="0"/>
              </a:rPr>
              <a:t>A</a:t>
            </a:r>
            <a:r>
              <a:rPr lang="zh-CN" altLang="en-US" b="1" i="0">
                <a:solidFill>
                  <a:srgbClr val="333399"/>
                </a:solidFill>
                <a:latin typeface="+mn-lt"/>
                <a:ea typeface="华文楷体" panose="02010600040101010101" pitchFamily="2" charset="-122"/>
              </a:rPr>
              <a:t>，构造一个函数，以 </a:t>
            </a:r>
            <a:r>
              <a:rPr lang="en-US" altLang="zh-CN" b="1" i="0">
                <a:solidFill>
                  <a:srgbClr val="333399"/>
                </a:solidFill>
                <a:latin typeface="+mn-lt"/>
                <a:ea typeface="华文楷体" panose="02010600040101010101" pitchFamily="2" charset="-122"/>
              </a:rPr>
              <a:t>A </a:t>
            </a:r>
            <a:r>
              <a:rPr lang="zh-CN" altLang="en-US" b="1" i="0">
                <a:solidFill>
                  <a:srgbClr val="333399"/>
                </a:solidFill>
                <a:latin typeface="+mn-lt"/>
                <a:ea typeface="华文楷体" panose="02010600040101010101" pitchFamily="2" charset="-122"/>
              </a:rPr>
              <a:t>的每个</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a:t>
            </a:r>
            <a:r>
              <a:rPr lang="zh-CN" altLang="en-US" b="1" i="0">
                <a:latin typeface="+mn-lt"/>
                <a:ea typeface="华文楷体" panose="02010600040101010101" pitchFamily="2" charset="-122"/>
              </a:rPr>
              <a:t>继承属性为形参</a:t>
            </a:r>
            <a:r>
              <a:rPr lang="zh-CN" altLang="en-US" b="1" i="0">
                <a:solidFill>
                  <a:srgbClr val="333399"/>
                </a:solidFill>
                <a:latin typeface="+mn-lt"/>
                <a:ea typeface="华文楷体" panose="02010600040101010101" pitchFamily="2" charset="-122"/>
              </a:rPr>
              <a:t>，以 </a:t>
            </a:r>
            <a:r>
              <a:rPr lang="en-US" altLang="zh-CN" b="1" i="0">
                <a:solidFill>
                  <a:srgbClr val="333399"/>
                </a:solidFill>
                <a:latin typeface="+mn-lt"/>
                <a:ea typeface="华文楷体" panose="02010600040101010101" pitchFamily="2" charset="-122"/>
              </a:rPr>
              <a:t>A </a:t>
            </a:r>
            <a:r>
              <a:rPr lang="zh-CN" altLang="en-US" b="1" i="0">
                <a:solidFill>
                  <a:srgbClr val="333399"/>
                </a:solidFill>
                <a:latin typeface="+mn-lt"/>
                <a:ea typeface="华文楷体" panose="02010600040101010101" pitchFamily="2" charset="-122"/>
              </a:rPr>
              <a:t>的</a:t>
            </a:r>
            <a:r>
              <a:rPr lang="zh-CN" altLang="en-US" b="1" i="0">
                <a:latin typeface="+mn-lt"/>
                <a:ea typeface="华文楷体" panose="02010600040101010101" pitchFamily="2" charset="-122"/>
              </a:rPr>
              <a:t>综合属性为返回值</a:t>
            </a:r>
            <a:r>
              <a:rPr lang="zh-CN" altLang="en-US" b="1" i="0">
                <a:solidFill>
                  <a:srgbClr val="333399"/>
                </a:solidFill>
                <a:latin typeface="+mn-lt"/>
                <a:ea typeface="华文楷体" panose="02010600040101010101" pitchFamily="2" charset="-122"/>
              </a:rPr>
              <a:t>（若</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有多个综合属性，可返回记录类型的值） 。如同</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预测分析程序的构造，该函数代码的流程是根据</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当前的输入符号来决定调用哪个产生式。</a:t>
            </a:r>
            <a:endParaRPr lang="zh-CN" altLang="en-US" b="1" i="0">
              <a:solidFill>
                <a:srgbClr val="333399"/>
              </a:solidFill>
              <a:latin typeface="+mn-lt"/>
              <a:ea typeface="华文楷体" panose="02010600040101010101" pitchFamily="2" charset="-122"/>
            </a:endParaRPr>
          </a:p>
          <a:p>
            <a:pPr lvl="2" algn="l">
              <a:buClrTx/>
              <a:buFontTx/>
              <a:buNone/>
            </a:pPr>
            <a:endParaRPr lang="zh-CN" altLang="en-US" sz="1000" b="1" i="0">
              <a:solidFill>
                <a:srgbClr val="333399"/>
              </a:solidFill>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与每个产生式相关的代码根据其右端的结构来构</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造（见下页）</a:t>
            </a:r>
            <a:endParaRPr lang="zh-CN" altLang="en-US" b="1" i="0">
              <a:solidFill>
                <a:srgbClr val="333399"/>
              </a:solidFill>
              <a:latin typeface="+mn-lt"/>
              <a:ea typeface="华文楷体" panose="02010600040101010101" pitchFamily="2" charset="-122"/>
            </a:endParaRPr>
          </a:p>
        </p:txBody>
      </p:sp>
      <p:sp>
        <p:nvSpPr>
          <p:cNvPr id="44035"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6"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7"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8"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9" name="Rectangle 1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1"/>
          <p:cNvSpPr txBox="1">
            <a:spLocks noChangeArrowheads="1"/>
          </p:cNvSpPr>
          <p:nvPr/>
        </p:nvSpPr>
        <p:spPr bwMode="auto">
          <a:xfrm>
            <a:off x="768350" y="1327150"/>
            <a:ext cx="7918450" cy="5201424"/>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dirty="0">
                <a:latin typeface="+mn-lt"/>
                <a:ea typeface="华文楷体" panose="02010600040101010101" pitchFamily="2" charset="-122"/>
              </a:rPr>
              <a:t> </a:t>
            </a:r>
            <a:r>
              <a:rPr lang="zh-CN" altLang="en-US" sz="2800" b="1" i="0" dirty="0">
                <a:latin typeface="+mn-lt"/>
                <a:ea typeface="华文楷体" panose="02010600040101010101" pitchFamily="2" charset="-122"/>
              </a:rPr>
              <a:t>基于翻译模式的自上而下语义计算</a:t>
            </a:r>
            <a:endParaRPr lang="zh-CN" altLang="en-US" sz="2800" b="1" i="0" dirty="0">
              <a:latin typeface="+mn-lt"/>
              <a:ea typeface="华文楷体" panose="02010600040101010101" pitchFamily="2" charset="-122"/>
            </a:endParaRPr>
          </a:p>
          <a:p>
            <a:pPr algn="l">
              <a:buClrTx/>
            </a:pPr>
            <a:endParaRPr lang="zh-CN" altLang="en-US" sz="1000" b="1" i="0" dirty="0">
              <a:latin typeface="+mn-lt"/>
              <a:ea typeface="华文楷体" panose="02010600040101010101" pitchFamily="2" charset="-122"/>
            </a:endParaRPr>
          </a:p>
          <a:p>
            <a:pPr lvl="1" algn="l">
              <a:buClrTx/>
              <a:buFont typeface="Symbol" panose="05050102010706020507" pitchFamily="18" charset="2"/>
              <a:buChar char="-"/>
            </a:pPr>
            <a:r>
              <a:rPr lang="zh-CN" altLang="en-US" sz="2800"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语法制导的语义计算程序的构造中，与每个产生式</a:t>
            </a:r>
            <a:endParaRPr lang="zh-CN" altLang="en-US" b="1" i="0" dirty="0">
              <a:solidFill>
                <a:srgbClr val="333399"/>
              </a:solidFill>
              <a:latin typeface="+mn-lt"/>
              <a:ea typeface="华文楷体" panose="02010600040101010101" pitchFamily="2" charset="-122"/>
            </a:endParaRPr>
          </a:p>
          <a:p>
            <a:pPr lvl="1" algn="l">
              <a:buClrTx/>
              <a:buFont typeface="Symbol" panose="05050102010706020507" pitchFamily="18" charset="2"/>
              <a:buNone/>
            </a:pPr>
            <a:r>
              <a:rPr kumimoji="0" lang="zh-CN" altLang="en-US" b="1" i="0" dirty="0">
                <a:solidFill>
                  <a:srgbClr val="333399"/>
                </a:solidFill>
                <a:latin typeface="+mn-lt"/>
                <a:ea typeface="华文楷体" panose="02010600040101010101" pitchFamily="2" charset="-122"/>
              </a:rPr>
              <a:t>    相</a:t>
            </a:r>
            <a:r>
              <a:rPr lang="zh-CN" altLang="en-US" b="1" i="0" dirty="0">
                <a:solidFill>
                  <a:srgbClr val="333399"/>
                </a:solidFill>
                <a:latin typeface="+mn-lt"/>
                <a:ea typeface="华文楷体" panose="02010600040101010101" pitchFamily="2" charset="-122"/>
              </a:rPr>
              <a:t>关的代码根据产生式右端的终结符，非</a:t>
            </a:r>
            <a:endParaRPr lang="zh-CN" altLang="en-US" b="1" i="0" dirty="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b="1" i="0" dirty="0">
                <a:solidFill>
                  <a:srgbClr val="333399"/>
                </a:solidFill>
                <a:latin typeface="+mn-lt"/>
                <a:ea typeface="华文楷体" panose="02010600040101010101" pitchFamily="2" charset="-122"/>
              </a:rPr>
              <a:t>    终结符，和语义规则集（语义动作），依从左到右</a:t>
            </a:r>
            <a:endParaRPr lang="zh-CN" altLang="en-US" b="1" i="0" dirty="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b="1" i="0" dirty="0">
                <a:solidFill>
                  <a:srgbClr val="333399"/>
                </a:solidFill>
                <a:latin typeface="+mn-lt"/>
                <a:ea typeface="华文楷体" panose="02010600040101010101" pitchFamily="2" charset="-122"/>
              </a:rPr>
              <a:t>    的次序完成下列工作：</a:t>
            </a:r>
            <a:endParaRPr lang="zh-CN" altLang="en-US" b="1" i="0" dirty="0">
              <a:solidFill>
                <a:srgbClr val="333399"/>
              </a:solidFill>
              <a:latin typeface="+mn-lt"/>
              <a:ea typeface="华文楷体" panose="02010600040101010101" pitchFamily="2" charset="-122"/>
            </a:endParaRPr>
          </a:p>
          <a:p>
            <a:pPr lvl="1" algn="l">
              <a:buFont typeface="Symbol" panose="05050102010706020507" pitchFamily="18" charset="2"/>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sz="2000" b="1" i="0" dirty="0">
                <a:latin typeface="+mn-lt"/>
                <a:ea typeface="华文楷体" panose="02010600040101010101" pitchFamily="2" charset="-122"/>
              </a:rPr>
              <a:t> </a:t>
            </a:r>
            <a:r>
              <a:rPr lang="zh-CN" altLang="en-US" sz="2000" b="1" i="0" dirty="0">
                <a:solidFill>
                  <a:srgbClr val="333399"/>
                </a:solidFill>
                <a:latin typeface="+mn-lt"/>
                <a:ea typeface="华文楷体" panose="02010600040101010101" pitchFamily="2" charset="-122"/>
              </a:rPr>
              <a:t>对终结符 </a:t>
            </a:r>
            <a:r>
              <a:rPr lang="en-US" altLang="zh-CN" sz="2000" b="1" i="0" dirty="0">
                <a:solidFill>
                  <a:srgbClr val="333399"/>
                </a:solidFill>
                <a:latin typeface="+mn-lt"/>
                <a:ea typeface="华文楷体" panose="02010600040101010101" pitchFamily="2" charset="-122"/>
                <a:cs typeface="Times New Roman" panose="02020603050405020304" pitchFamily="18" charset="0"/>
              </a:rPr>
              <a:t>X</a:t>
            </a:r>
            <a:r>
              <a:rPr lang="zh-CN" altLang="en-US" sz="2000" b="1" i="0" dirty="0">
                <a:solidFill>
                  <a:srgbClr val="333399"/>
                </a:solidFill>
                <a:latin typeface="+mn-lt"/>
                <a:ea typeface="华文楷体" panose="02010600040101010101" pitchFamily="2" charset="-122"/>
              </a:rPr>
              <a:t>，保存其综合属性</a:t>
            </a:r>
            <a:r>
              <a:rPr lang="en-US" altLang="zh-CN" sz="2000" b="1" i="0" dirty="0">
                <a:solidFill>
                  <a:srgbClr val="333399"/>
                </a:solidFill>
                <a:latin typeface="+mn-lt"/>
                <a:ea typeface="华文楷体" panose="02010600040101010101" pitchFamily="2" charset="-122"/>
              </a:rPr>
              <a:t>x</a:t>
            </a:r>
            <a:r>
              <a:rPr lang="zh-CN" altLang="en-US" sz="2000" b="1" i="0" dirty="0">
                <a:solidFill>
                  <a:srgbClr val="333399"/>
                </a:solidFill>
                <a:latin typeface="+mn-lt"/>
                <a:ea typeface="华文楷体" panose="02010600040101010101" pitchFamily="2" charset="-122"/>
              </a:rPr>
              <a:t>的值至专为 </a:t>
            </a:r>
            <a:r>
              <a:rPr lang="en-US" altLang="zh-CN" sz="2000" b="1" i="0" dirty="0" err="1">
                <a:solidFill>
                  <a:srgbClr val="333399"/>
                </a:solidFill>
                <a:latin typeface="+mn-lt"/>
                <a:ea typeface="华文楷体" panose="02010600040101010101" pitchFamily="2" charset="-122"/>
              </a:rPr>
              <a:t>X.x</a:t>
            </a:r>
            <a:r>
              <a:rPr lang="en-US" altLang="zh-CN" sz="2000" b="1" i="0" dirty="0">
                <a:solidFill>
                  <a:srgbClr val="333399"/>
                </a:solidFill>
                <a:latin typeface="+mn-lt"/>
                <a:ea typeface="华文楷体" panose="02010600040101010101" pitchFamily="2" charset="-122"/>
              </a:rPr>
              <a:t> </a:t>
            </a:r>
            <a:r>
              <a:rPr lang="zh-CN" altLang="en-US" sz="2000" b="1" i="0" dirty="0">
                <a:solidFill>
                  <a:srgbClr val="333399"/>
                </a:solidFill>
                <a:latin typeface="+mn-lt"/>
                <a:ea typeface="华文楷体" panose="02010600040101010101" pitchFamily="2" charset="-122"/>
              </a:rPr>
              <a:t>而声明的变</a:t>
            </a:r>
            <a:endParaRPr lang="zh-CN" altLang="en-US" sz="2000" b="1" i="0" dirty="0">
              <a:solidFill>
                <a:srgbClr val="333399"/>
              </a:solidFill>
              <a:latin typeface="+mn-lt"/>
              <a:ea typeface="华文楷体" panose="02010600040101010101" pitchFamily="2" charset="-122"/>
            </a:endParaRPr>
          </a:p>
          <a:p>
            <a:pPr lvl="2" algn="l">
              <a:buClrTx/>
              <a:buFontTx/>
              <a:buNone/>
            </a:pPr>
            <a:r>
              <a:rPr lang="zh-CN" altLang="en-US" sz="2000" b="1" i="0" dirty="0">
                <a:solidFill>
                  <a:srgbClr val="333399"/>
                </a:solidFill>
                <a:latin typeface="+mn-lt"/>
                <a:ea typeface="华文楷体" panose="02010600040101010101" pitchFamily="2" charset="-122"/>
              </a:rPr>
              <a:t>  量；然后调用匹配终结符（</a:t>
            </a:r>
            <a:r>
              <a:rPr lang="en-US" altLang="zh-CN" sz="2000" b="1" i="0" dirty="0" err="1">
                <a:solidFill>
                  <a:srgbClr val="333399"/>
                </a:solidFill>
                <a:latin typeface="+mn-lt"/>
                <a:ea typeface="华文楷体" panose="02010600040101010101" pitchFamily="2" charset="-122"/>
              </a:rPr>
              <a:t>match_token</a:t>
            </a:r>
            <a:r>
              <a:rPr lang="zh-CN" altLang="en-US" sz="2000" b="1" i="0" dirty="0">
                <a:solidFill>
                  <a:srgbClr val="333399"/>
                </a:solidFill>
                <a:latin typeface="+mn-lt"/>
                <a:ea typeface="华文楷体" panose="02010600040101010101" pitchFamily="2" charset="-122"/>
              </a:rPr>
              <a:t>） 和取下一输入</a:t>
            </a:r>
            <a:endParaRPr lang="zh-CN" altLang="en-US" sz="2000" b="1" i="0" dirty="0">
              <a:solidFill>
                <a:srgbClr val="333399"/>
              </a:solidFill>
              <a:latin typeface="+mn-lt"/>
              <a:ea typeface="华文楷体" panose="02010600040101010101" pitchFamily="2" charset="-122"/>
            </a:endParaRPr>
          </a:p>
          <a:p>
            <a:pPr lvl="2" algn="l">
              <a:buClrTx/>
              <a:buFontTx/>
              <a:buNone/>
            </a:pPr>
            <a:r>
              <a:rPr lang="zh-CN" altLang="en-US" sz="2000" b="1" i="0" dirty="0">
                <a:solidFill>
                  <a:srgbClr val="333399"/>
                </a:solidFill>
                <a:latin typeface="+mn-lt"/>
                <a:ea typeface="华文楷体" panose="02010600040101010101" pitchFamily="2" charset="-122"/>
              </a:rPr>
              <a:t>  符号（</a:t>
            </a:r>
            <a:r>
              <a:rPr lang="en-US" altLang="zh-CN" sz="2000" b="1" i="0" dirty="0" err="1">
                <a:solidFill>
                  <a:srgbClr val="333399"/>
                </a:solidFill>
                <a:latin typeface="+mn-lt"/>
                <a:ea typeface="华文楷体" panose="02010600040101010101" pitchFamily="2" charset="-122"/>
              </a:rPr>
              <a:t>next_token</a:t>
            </a:r>
            <a:r>
              <a:rPr lang="zh-CN" altLang="en-US" sz="2000" b="1" i="0" dirty="0">
                <a:solidFill>
                  <a:srgbClr val="333399"/>
                </a:solidFill>
                <a:latin typeface="+mn-lt"/>
                <a:ea typeface="华文楷体" panose="02010600040101010101" pitchFamily="2" charset="-122"/>
              </a:rPr>
              <a:t>）的函数；  </a:t>
            </a:r>
            <a:endParaRPr lang="zh-CN" altLang="en-US" sz="2000" b="1" i="0" dirty="0">
              <a:solidFill>
                <a:srgbClr val="333399"/>
              </a:solidFill>
              <a:latin typeface="+mn-lt"/>
              <a:ea typeface="华文楷体" panose="02010600040101010101" pitchFamily="2" charset="-122"/>
            </a:endParaRPr>
          </a:p>
          <a:p>
            <a:pPr lvl="2" algn="l">
              <a:buClrTx/>
              <a:buFontTx/>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sz="2000" b="1" i="0" dirty="0">
                <a:latin typeface="+mn-lt"/>
                <a:ea typeface="华文楷体" panose="02010600040101010101" pitchFamily="2" charset="-122"/>
              </a:rPr>
              <a:t> </a:t>
            </a:r>
            <a:r>
              <a:rPr lang="zh-CN" altLang="en-US" sz="2000" b="1" i="0" dirty="0">
                <a:solidFill>
                  <a:srgbClr val="333399"/>
                </a:solidFill>
                <a:latin typeface="+mn-lt"/>
                <a:ea typeface="华文楷体" panose="02010600040101010101" pitchFamily="2" charset="-122"/>
              </a:rPr>
              <a:t>对非终结符 </a:t>
            </a:r>
            <a:r>
              <a:rPr lang="en-US" altLang="zh-CN" sz="2000" b="1" i="0" dirty="0">
                <a:solidFill>
                  <a:srgbClr val="333399"/>
                </a:solidFill>
                <a:latin typeface="+mn-lt"/>
                <a:ea typeface="华文楷体" panose="02010600040101010101" pitchFamily="2" charset="-122"/>
              </a:rPr>
              <a:t>B</a:t>
            </a:r>
            <a:r>
              <a:rPr lang="zh-CN" altLang="en-US" sz="2000" b="1" i="0" dirty="0">
                <a:solidFill>
                  <a:srgbClr val="333399"/>
                </a:solidFill>
                <a:latin typeface="+mn-lt"/>
                <a:ea typeface="华文楷体" panose="02010600040101010101" pitchFamily="2" charset="-122"/>
              </a:rPr>
              <a:t>，利用相应于 </a:t>
            </a:r>
            <a:r>
              <a:rPr lang="en-US" altLang="zh-CN" sz="2000" b="1" i="0" dirty="0">
                <a:solidFill>
                  <a:srgbClr val="333399"/>
                </a:solidFill>
                <a:latin typeface="+mn-lt"/>
                <a:ea typeface="华文楷体" panose="02010600040101010101" pitchFamily="2" charset="-122"/>
              </a:rPr>
              <a:t>B </a:t>
            </a:r>
            <a:r>
              <a:rPr lang="zh-CN" altLang="en-US" sz="2000" b="1" i="0" dirty="0">
                <a:solidFill>
                  <a:srgbClr val="333399"/>
                </a:solidFill>
                <a:latin typeface="+mn-lt"/>
                <a:ea typeface="华文楷体" panose="02010600040101010101" pitchFamily="2" charset="-122"/>
              </a:rPr>
              <a:t>的函数 </a:t>
            </a:r>
            <a:r>
              <a:rPr lang="en-US" altLang="zh-CN" sz="2000" b="1" i="0" dirty="0" err="1">
                <a:solidFill>
                  <a:srgbClr val="333399"/>
                </a:solidFill>
                <a:latin typeface="+mn-lt"/>
                <a:ea typeface="华文楷体" panose="02010600040101010101" pitchFamily="2" charset="-122"/>
              </a:rPr>
              <a:t>ParseB</a:t>
            </a:r>
            <a:r>
              <a:rPr lang="en-US" altLang="zh-CN" sz="2000" b="1" i="0" dirty="0">
                <a:solidFill>
                  <a:srgbClr val="333399"/>
                </a:solidFill>
                <a:latin typeface="+mn-lt"/>
                <a:ea typeface="华文楷体" panose="02010600040101010101" pitchFamily="2" charset="-122"/>
              </a:rPr>
              <a:t> </a:t>
            </a:r>
            <a:r>
              <a:rPr lang="zh-CN" altLang="en-US" sz="2000" b="1" i="0" dirty="0">
                <a:solidFill>
                  <a:srgbClr val="333399"/>
                </a:solidFill>
                <a:latin typeface="+mn-lt"/>
                <a:ea typeface="华文楷体" panose="02010600040101010101" pitchFamily="2" charset="-122"/>
              </a:rPr>
              <a:t>产生赋值</a:t>
            </a:r>
            <a:endParaRPr lang="zh-CN" altLang="en-US" sz="2000" b="1" i="0" dirty="0">
              <a:solidFill>
                <a:srgbClr val="333399"/>
              </a:solidFill>
              <a:latin typeface="+mn-lt"/>
              <a:ea typeface="华文楷体" panose="02010600040101010101" pitchFamily="2" charset="-122"/>
            </a:endParaRPr>
          </a:p>
          <a:p>
            <a:pPr lvl="2" algn="l">
              <a:buClrTx/>
              <a:buFontTx/>
              <a:buNone/>
            </a:pPr>
            <a:r>
              <a:rPr lang="zh-CN" altLang="en-US" sz="2000" b="1" i="0" dirty="0">
                <a:solidFill>
                  <a:srgbClr val="333399"/>
                </a:solidFill>
                <a:latin typeface="+mn-lt"/>
                <a:ea typeface="华文楷体" panose="02010600040101010101" pitchFamily="2" charset="-122"/>
              </a:rPr>
              <a:t>  语句 </a:t>
            </a:r>
            <a:r>
              <a:rPr lang="en-US" altLang="zh-CN" sz="2000" b="1" i="0" dirty="0">
                <a:solidFill>
                  <a:srgbClr val="333399"/>
                </a:solidFill>
                <a:latin typeface="+mn-lt"/>
                <a:ea typeface="华文楷体" panose="02010600040101010101" pitchFamily="2" charset="-122"/>
              </a:rPr>
              <a:t>c:=B(b</a:t>
            </a:r>
            <a:r>
              <a:rPr lang="en-US" altLang="zh-CN" sz="2000" b="1" i="0" baseline="-30000" dirty="0">
                <a:solidFill>
                  <a:srgbClr val="333399"/>
                </a:solidFill>
                <a:latin typeface="+mn-lt"/>
                <a:ea typeface="华文楷体" panose="02010600040101010101" pitchFamily="2" charset="-122"/>
              </a:rPr>
              <a:t>1</a:t>
            </a:r>
            <a:r>
              <a:rPr lang="en-US" altLang="zh-CN" sz="2000" b="1" i="0" dirty="0">
                <a:solidFill>
                  <a:srgbClr val="333399"/>
                </a:solidFill>
                <a:latin typeface="+mn-lt"/>
                <a:ea typeface="华文楷体" panose="02010600040101010101" pitchFamily="2" charset="-122"/>
              </a:rPr>
              <a:t>, b</a:t>
            </a:r>
            <a:r>
              <a:rPr lang="en-US" altLang="zh-CN" sz="2000" b="1" i="0" baseline="-30000" dirty="0">
                <a:solidFill>
                  <a:srgbClr val="333399"/>
                </a:solidFill>
                <a:latin typeface="+mn-lt"/>
                <a:ea typeface="华文楷体" panose="02010600040101010101" pitchFamily="2" charset="-122"/>
              </a:rPr>
              <a:t>2</a:t>
            </a:r>
            <a:r>
              <a:rPr lang="en-US" altLang="zh-CN" sz="2000" b="1" i="0" dirty="0">
                <a:solidFill>
                  <a:srgbClr val="333399"/>
                </a:solidFill>
                <a:latin typeface="+mn-lt"/>
                <a:ea typeface="华文楷体" panose="02010600040101010101" pitchFamily="2" charset="-122"/>
              </a:rPr>
              <a:t>, …, </a:t>
            </a:r>
            <a:r>
              <a:rPr lang="en-US" altLang="zh-CN" sz="2000" b="1" i="0" dirty="0" err="1">
                <a:solidFill>
                  <a:srgbClr val="333399"/>
                </a:solidFill>
                <a:latin typeface="+mn-lt"/>
                <a:ea typeface="华文楷体" panose="02010600040101010101" pitchFamily="2" charset="-122"/>
              </a:rPr>
              <a:t>b</a:t>
            </a:r>
            <a:r>
              <a:rPr lang="en-US" altLang="zh-CN" sz="2000" b="1" i="0" baseline="-30000" dirty="0" err="1">
                <a:solidFill>
                  <a:srgbClr val="333399"/>
                </a:solidFill>
                <a:latin typeface="+mn-lt"/>
                <a:ea typeface="华文楷体" panose="02010600040101010101" pitchFamily="2" charset="-122"/>
              </a:rPr>
              <a:t>k</a:t>
            </a:r>
            <a:r>
              <a:rPr lang="en-US" altLang="zh-CN" sz="2000" b="1" i="0" dirty="0">
                <a:solidFill>
                  <a:srgbClr val="333399"/>
                </a:solidFill>
                <a:latin typeface="+mn-lt"/>
                <a:ea typeface="华文楷体" panose="02010600040101010101" pitchFamily="2" charset="-122"/>
              </a:rPr>
              <a:t>)</a:t>
            </a:r>
            <a:r>
              <a:rPr lang="zh-CN" altLang="en-US" sz="2000" b="1" i="0" dirty="0">
                <a:solidFill>
                  <a:srgbClr val="333399"/>
                </a:solidFill>
                <a:latin typeface="+mn-lt"/>
                <a:ea typeface="华文楷体" panose="02010600040101010101" pitchFamily="2" charset="-122"/>
              </a:rPr>
              <a:t>，其中变量 </a:t>
            </a:r>
            <a:r>
              <a:rPr lang="en-US" altLang="zh-CN" sz="2000" b="1" i="0" dirty="0">
                <a:solidFill>
                  <a:srgbClr val="333399"/>
                </a:solidFill>
                <a:latin typeface="+mn-lt"/>
                <a:ea typeface="华文楷体" panose="02010600040101010101" pitchFamily="2" charset="-122"/>
              </a:rPr>
              <a:t>b</a:t>
            </a:r>
            <a:r>
              <a:rPr lang="en-US" altLang="zh-CN" sz="2000" b="1" i="0" baseline="-30000" dirty="0">
                <a:solidFill>
                  <a:srgbClr val="333399"/>
                </a:solidFill>
                <a:latin typeface="+mn-lt"/>
                <a:ea typeface="华文楷体" panose="02010600040101010101" pitchFamily="2" charset="-122"/>
              </a:rPr>
              <a:t>1</a:t>
            </a:r>
            <a:r>
              <a:rPr lang="en-US" altLang="zh-CN" sz="2000" b="1" i="0" dirty="0">
                <a:solidFill>
                  <a:srgbClr val="333399"/>
                </a:solidFill>
                <a:latin typeface="+mn-lt"/>
                <a:ea typeface="华文楷体" panose="02010600040101010101" pitchFamily="2" charset="-122"/>
              </a:rPr>
              <a:t>, b</a:t>
            </a:r>
            <a:r>
              <a:rPr lang="en-US" altLang="zh-CN" sz="2000" b="1" i="0" baseline="-30000" dirty="0">
                <a:solidFill>
                  <a:srgbClr val="333399"/>
                </a:solidFill>
                <a:latin typeface="+mn-lt"/>
                <a:ea typeface="华文楷体" panose="02010600040101010101" pitchFamily="2" charset="-122"/>
              </a:rPr>
              <a:t>2</a:t>
            </a:r>
            <a:r>
              <a:rPr lang="en-US" altLang="zh-CN" sz="2000" b="1" i="0" dirty="0">
                <a:solidFill>
                  <a:srgbClr val="333399"/>
                </a:solidFill>
                <a:latin typeface="+mn-lt"/>
                <a:ea typeface="华文楷体" panose="02010600040101010101" pitchFamily="2" charset="-122"/>
              </a:rPr>
              <a:t>, …, </a:t>
            </a:r>
            <a:r>
              <a:rPr lang="en-US" altLang="zh-CN" sz="2000" b="1" i="0" dirty="0" err="1">
                <a:solidFill>
                  <a:srgbClr val="333399"/>
                </a:solidFill>
                <a:latin typeface="+mn-lt"/>
                <a:ea typeface="华文楷体" panose="02010600040101010101" pitchFamily="2" charset="-122"/>
              </a:rPr>
              <a:t>b</a:t>
            </a:r>
            <a:r>
              <a:rPr lang="en-US" altLang="zh-CN" sz="2000" b="1" i="0" baseline="-30000" dirty="0" err="1">
                <a:solidFill>
                  <a:srgbClr val="333399"/>
                </a:solidFill>
                <a:latin typeface="+mn-lt"/>
                <a:ea typeface="华文楷体" panose="02010600040101010101" pitchFamily="2" charset="-122"/>
              </a:rPr>
              <a:t>k</a:t>
            </a:r>
            <a:r>
              <a:rPr lang="en-US" altLang="zh-CN" sz="2000" b="1" i="0" baseline="-30000" dirty="0">
                <a:solidFill>
                  <a:srgbClr val="333399"/>
                </a:solidFill>
                <a:latin typeface="+mn-lt"/>
                <a:ea typeface="华文楷体" panose="02010600040101010101" pitchFamily="2" charset="-122"/>
              </a:rPr>
              <a:t> </a:t>
            </a:r>
            <a:r>
              <a:rPr lang="zh-CN" altLang="en-US" sz="2000" b="1" i="0" dirty="0">
                <a:solidFill>
                  <a:srgbClr val="333399"/>
                </a:solidFill>
                <a:latin typeface="+mn-lt"/>
                <a:ea typeface="华文楷体" panose="02010600040101010101" pitchFamily="2" charset="-122"/>
              </a:rPr>
              <a:t>对应 </a:t>
            </a:r>
            <a:r>
              <a:rPr lang="en-US" altLang="zh-CN" sz="2000" b="1" i="0" dirty="0">
                <a:solidFill>
                  <a:srgbClr val="333399"/>
                </a:solidFill>
                <a:latin typeface="+mn-lt"/>
                <a:ea typeface="华文楷体" panose="02010600040101010101" pitchFamily="2" charset="-122"/>
              </a:rPr>
              <a:t>B</a:t>
            </a:r>
            <a:r>
              <a:rPr lang="zh-CN" altLang="en-US" sz="2000" b="1" i="0" dirty="0">
                <a:solidFill>
                  <a:srgbClr val="333399"/>
                </a:solidFill>
                <a:latin typeface="+mn-lt"/>
                <a:ea typeface="华文楷体" panose="02010600040101010101" pitchFamily="2" charset="-122"/>
              </a:rPr>
              <a:t>的</a:t>
            </a:r>
            <a:endParaRPr lang="zh-CN" altLang="en-US" sz="2000" b="1" i="0" dirty="0">
              <a:solidFill>
                <a:srgbClr val="333399"/>
              </a:solidFill>
              <a:latin typeface="+mn-lt"/>
              <a:ea typeface="华文楷体" panose="02010600040101010101" pitchFamily="2" charset="-122"/>
            </a:endParaRPr>
          </a:p>
          <a:p>
            <a:pPr lvl="2" algn="l">
              <a:buClrTx/>
              <a:buFontTx/>
              <a:buNone/>
            </a:pPr>
            <a:r>
              <a:rPr lang="zh-CN" altLang="en-US" sz="2000" b="1" i="0" dirty="0">
                <a:solidFill>
                  <a:srgbClr val="333399"/>
                </a:solidFill>
                <a:latin typeface="+mn-lt"/>
                <a:ea typeface="华文楷体" panose="02010600040101010101" pitchFamily="2" charset="-122"/>
              </a:rPr>
              <a:t>  各继承属性，变量</a:t>
            </a:r>
            <a:r>
              <a:rPr lang="en-US" altLang="zh-CN" sz="2000" b="1" i="0" dirty="0">
                <a:solidFill>
                  <a:srgbClr val="333399"/>
                </a:solidFill>
                <a:latin typeface="+mn-lt"/>
                <a:ea typeface="华文楷体" panose="02010600040101010101" pitchFamily="2" charset="-122"/>
              </a:rPr>
              <a:t>c</a:t>
            </a:r>
            <a:r>
              <a:rPr lang="zh-CN" altLang="en-US" sz="2000" b="1" i="0" dirty="0">
                <a:solidFill>
                  <a:srgbClr val="333399"/>
                </a:solidFill>
                <a:latin typeface="+mn-lt"/>
                <a:ea typeface="华文楷体" panose="02010600040101010101" pitchFamily="2" charset="-122"/>
              </a:rPr>
              <a:t>对应</a:t>
            </a:r>
            <a:r>
              <a:rPr lang="en-US" altLang="zh-CN" sz="2000" b="1" i="0" dirty="0">
                <a:solidFill>
                  <a:srgbClr val="333399"/>
                </a:solidFill>
                <a:latin typeface="+mn-lt"/>
                <a:ea typeface="华文楷体" panose="02010600040101010101" pitchFamily="2" charset="-122"/>
              </a:rPr>
              <a:t>B</a:t>
            </a:r>
            <a:r>
              <a:rPr lang="zh-CN" altLang="en-US" sz="2000" b="1" i="0" dirty="0">
                <a:solidFill>
                  <a:srgbClr val="333399"/>
                </a:solidFill>
                <a:latin typeface="+mn-lt"/>
                <a:ea typeface="华文楷体" panose="02010600040101010101" pitchFamily="2" charset="-122"/>
              </a:rPr>
              <a:t>的综合属性</a:t>
            </a:r>
            <a:endParaRPr lang="zh-CN" altLang="en-US" sz="2000" b="1" i="0" dirty="0">
              <a:solidFill>
                <a:srgbClr val="333399"/>
              </a:solidFill>
              <a:latin typeface="+mn-lt"/>
              <a:ea typeface="华文楷体" panose="02010600040101010101" pitchFamily="2" charset="-122"/>
            </a:endParaRPr>
          </a:p>
          <a:p>
            <a:pPr lvl="2" algn="l">
              <a:buClrTx/>
              <a:buFontTx/>
              <a:buNone/>
            </a:pPr>
            <a:r>
              <a:rPr lang="zh-CN" altLang="en-US" sz="1000" b="1" i="0" dirty="0">
                <a:solidFill>
                  <a:srgbClr val="333399"/>
                </a:solidFill>
                <a:latin typeface="+mn-lt"/>
                <a:ea typeface="华文楷体" panose="02010600040101010101" pitchFamily="2" charset="-122"/>
              </a:rPr>
              <a:t> </a:t>
            </a: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sz="2000" b="1" i="0" dirty="0">
                <a:latin typeface="+mn-lt"/>
                <a:ea typeface="华文楷体" panose="02010600040101010101" pitchFamily="2" charset="-122"/>
              </a:rPr>
              <a:t> </a:t>
            </a:r>
            <a:r>
              <a:rPr lang="zh-CN" altLang="en-US" sz="2000" b="1" i="0" dirty="0">
                <a:solidFill>
                  <a:srgbClr val="333399"/>
                </a:solidFill>
                <a:latin typeface="+mn-lt"/>
                <a:ea typeface="华文楷体" panose="02010600040101010101" pitchFamily="2" charset="-122"/>
              </a:rPr>
              <a:t>对语义规则集，直接</a:t>
            </a:r>
            <a:r>
              <a:rPr lang="en-US" altLang="zh-CN" sz="2000" b="1" i="0" dirty="0">
                <a:solidFill>
                  <a:srgbClr val="333399"/>
                </a:solidFill>
                <a:latin typeface="+mn-lt"/>
                <a:ea typeface="华文楷体" panose="02010600040101010101" pitchFamily="2" charset="-122"/>
              </a:rPr>
              <a:t>copy</a:t>
            </a:r>
            <a:r>
              <a:rPr lang="zh-CN" altLang="en-US" sz="2000" b="1" i="0" dirty="0">
                <a:solidFill>
                  <a:srgbClr val="333399"/>
                </a:solidFill>
                <a:latin typeface="+mn-lt"/>
                <a:ea typeface="华文楷体" panose="02010600040101010101" pitchFamily="2" charset="-122"/>
              </a:rPr>
              <a:t>其中每一语义规则来产</a:t>
            </a:r>
            <a:endParaRPr lang="zh-CN" altLang="en-US" sz="2000" b="1" i="0" dirty="0">
              <a:solidFill>
                <a:srgbClr val="333399"/>
              </a:solidFill>
              <a:latin typeface="+mn-lt"/>
              <a:ea typeface="华文楷体" panose="02010600040101010101" pitchFamily="2" charset="-122"/>
            </a:endParaRPr>
          </a:p>
          <a:p>
            <a:pPr lvl="2" algn="l">
              <a:buClrTx/>
              <a:buFontTx/>
              <a:buNone/>
            </a:pPr>
            <a:r>
              <a:rPr lang="zh-CN" altLang="en-US" sz="2000" b="1" i="0" dirty="0">
                <a:solidFill>
                  <a:srgbClr val="333399"/>
                </a:solidFill>
                <a:latin typeface="+mn-lt"/>
                <a:ea typeface="华文楷体" panose="02010600040101010101" pitchFamily="2" charset="-122"/>
              </a:rPr>
              <a:t>  生代码，只是将对属性的访问替换为对相应变量的访问。 </a:t>
            </a:r>
            <a:endParaRPr lang="zh-CN" altLang="en-US" sz="2000" b="1" i="0" dirty="0">
              <a:solidFill>
                <a:srgbClr val="333399"/>
              </a:solidFill>
              <a:latin typeface="+mn-lt"/>
              <a:ea typeface="华文楷体" panose="02010600040101010101" pitchFamily="2" charset="-122"/>
            </a:endParaRPr>
          </a:p>
        </p:txBody>
      </p:sp>
      <p:sp>
        <p:nvSpPr>
          <p:cNvPr id="45059" name="AutoShape 2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5060" name="AutoShape 2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5061" name="AutoShape 2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5062" name="AutoShape 2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5063" name="Rectangle 3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0"/>
          <p:cNvSpPr txBox="1">
            <a:spLocks noChangeArrowheads="1"/>
          </p:cNvSpPr>
          <p:nvPr/>
        </p:nvSpPr>
        <p:spPr bwMode="auto">
          <a:xfrm>
            <a:off x="755650" y="1268413"/>
            <a:ext cx="8243888" cy="14636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基于翻译模式的自上而下语义计算</a:t>
            </a:r>
            <a:r>
              <a:rPr lang="zh-CN" altLang="en-US" sz="2800" b="1" i="0">
                <a:latin typeface="+mn-lt"/>
                <a:ea typeface="华文楷体" panose="02010600040101010101" pitchFamily="2" charset="-122"/>
              </a:rPr>
              <a:t>举例</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构造下列翻译模式的自上而下递归下降（预测）翻译</a:t>
            </a:r>
            <a:endParaRPr lang="zh-CN" altLang="en-US"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程序（可以验证其基础文法为 </a:t>
            </a:r>
            <a:r>
              <a:rPr lang="en-US" altLang="zh-CN" i="0">
                <a:solidFill>
                  <a:srgbClr val="333399"/>
                </a:solidFill>
                <a:latin typeface="+mn-lt"/>
                <a:ea typeface="华文楷体" panose="02010600040101010101" pitchFamily="2" charset="-122"/>
              </a:rPr>
              <a:t>LL</a:t>
            </a:r>
            <a:r>
              <a:rPr lang="zh-CN" altLang="en-US" i="0">
                <a:solidFill>
                  <a:srgbClr val="333399"/>
                </a:solidFill>
                <a:latin typeface="+mn-lt"/>
                <a:ea typeface="华文楷体" panose="02010600040101010101" pitchFamily="2" charset="-122"/>
              </a:rPr>
              <a:t>（</a:t>
            </a:r>
            <a:r>
              <a:rPr lang="en-US" altLang="zh-CN" i="0">
                <a:solidFill>
                  <a:srgbClr val="333399"/>
                </a:solidFill>
                <a:latin typeface="+mn-lt"/>
                <a:ea typeface="华文楷体" panose="02010600040101010101" pitchFamily="2" charset="-122"/>
              </a:rPr>
              <a:t>1</a:t>
            </a:r>
            <a:r>
              <a:rPr lang="zh-CN" altLang="en-US"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文法）</a:t>
            </a:r>
            <a:endParaRPr lang="zh-CN" altLang="en-US" b="1" i="0">
              <a:solidFill>
                <a:srgbClr val="333399"/>
              </a:solidFill>
              <a:latin typeface="+mn-lt"/>
              <a:ea typeface="华文楷体" panose="02010600040101010101" pitchFamily="2" charset="-122"/>
            </a:endParaRPr>
          </a:p>
        </p:txBody>
      </p:sp>
      <p:sp>
        <p:nvSpPr>
          <p:cNvPr id="46083" name="AutoShape 2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6084"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6085"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6086"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6087" name="Text Box 25"/>
          <p:cNvSpPr txBox="1">
            <a:spLocks noChangeArrowheads="1"/>
          </p:cNvSpPr>
          <p:nvPr/>
        </p:nvSpPr>
        <p:spPr bwMode="auto">
          <a:xfrm>
            <a:off x="1676400" y="3017838"/>
            <a:ext cx="6553200" cy="2239962"/>
          </a:xfrm>
          <a:prstGeom prst="rect">
            <a:avLst/>
          </a:prstGeom>
          <a:noFill/>
          <a:ln w="9525">
            <a:noFill/>
            <a:miter lim="800000"/>
          </a:ln>
        </p:spPr>
        <p:txBody>
          <a:bodyPr>
            <a:spAutoFit/>
          </a:bodyPr>
          <a:lstStyle/>
          <a:p>
            <a:pPr algn="l">
              <a:buClrTx/>
            </a:pPr>
            <a:r>
              <a:rPr lang="en-US" altLang="zh-CN" sz="2000">
                <a:solidFill>
                  <a:srgbClr val="333399"/>
                </a:solidFill>
                <a:latin typeface="+mn-lt"/>
                <a:ea typeface="华文楷体" panose="02010600040101010101" pitchFamily="2" charset="-122"/>
                <a:sym typeface="Symbol" panose="05050102010706020507" pitchFamily="18" charset="2"/>
              </a:rPr>
              <a:t>N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=1</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p</a:t>
            </a:r>
            <a:r>
              <a:rPr lang="en-US" altLang="zh-CN" sz="2000">
                <a:solidFill>
                  <a:srgbClr val="333399"/>
                </a:solidFill>
                <a:latin typeface="+mn-lt"/>
                <a:ea typeface="华文楷体" panose="02010600040101010101" pitchFamily="2" charset="-122"/>
              </a:rPr>
              <a:t>rint(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baseline="-25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+1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endParaRPr lang="en-US" altLang="zh-CN" sz="1000" baseline="-25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0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kumimoji="0" lang="en-US" altLang="zh-CN" sz="10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0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1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aseline="30000">
                <a:solidFill>
                  <a:srgbClr val="333399"/>
                </a:solidFill>
                <a:latin typeface="+mn-lt"/>
                <a:ea typeface="华文楷体" panose="02010600040101010101" pitchFamily="2" charset="-122"/>
                <a:sym typeface="Symbol" panose="05050102010706020507" pitchFamily="18" charset="2"/>
              </a:rPr>
              <a:t>B</a:t>
            </a:r>
            <a:r>
              <a:rPr lang="en-US" altLang="zh-CN" sz="2000" b="1" i="0" baseline="30000">
                <a:solidFill>
                  <a:srgbClr val="333399"/>
                </a:solidFill>
                <a:latin typeface="+mn-lt"/>
                <a:ea typeface="华文楷体" panose="02010600040101010101" pitchFamily="2" charset="-122"/>
                <a:sym typeface="Symbol" panose="05050102010706020507" pitchFamily="18" charset="2"/>
              </a:rPr>
              <a:t>.</a:t>
            </a:r>
            <a:r>
              <a:rPr lang="en-US" altLang="zh-CN" sz="2000" baseline="30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p:txBody>
      </p:sp>
      <p:sp>
        <p:nvSpPr>
          <p:cNvPr id="46088" name="Rectangle 26"/>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5"/>
          <p:cNvSpPr txBox="1">
            <a:spLocks noChangeArrowheads="1"/>
          </p:cNvSpPr>
          <p:nvPr/>
        </p:nvSpPr>
        <p:spPr bwMode="auto">
          <a:xfrm>
            <a:off x="768350" y="1143000"/>
            <a:ext cx="7842250" cy="213360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基于翻译模式的自上而下语义计算</a:t>
            </a:r>
            <a:r>
              <a:rPr lang="zh-CN" altLang="en-US" sz="2800" b="1" i="0">
                <a:latin typeface="+mn-lt"/>
                <a:ea typeface="华文楷体" panose="02010600040101010101" pitchFamily="2" charset="-122"/>
              </a:rPr>
              <a:t>举例</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根据产生式</a:t>
            </a:r>
            <a:endParaRPr lang="zh-CN" altLang="en-US" b="1" i="0">
              <a:solidFill>
                <a:srgbClr val="333399"/>
              </a:solidFill>
              <a:latin typeface="+mn-lt"/>
              <a:ea typeface="华文楷体" panose="02010600040101010101" pitchFamily="2" charset="-122"/>
            </a:endParaRPr>
          </a:p>
          <a:p>
            <a:pPr lvl="1"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algn="l">
              <a:buClrTx/>
            </a:pPr>
            <a:r>
              <a:rPr lang="zh-CN" altLang="en-US" sz="200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N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=1</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p</a:t>
            </a:r>
            <a:r>
              <a:rPr lang="en-US" altLang="zh-CN" sz="2000">
                <a:solidFill>
                  <a:srgbClr val="333399"/>
                </a:solidFill>
                <a:latin typeface="+mn-lt"/>
                <a:ea typeface="华文楷体" panose="02010600040101010101" pitchFamily="2" charset="-122"/>
              </a:rPr>
              <a:t>rint(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baseline="-25000">
              <a:solidFill>
                <a:srgbClr val="333399"/>
              </a:solidFill>
              <a:latin typeface="+mn-lt"/>
              <a:ea typeface="华文楷体" panose="02010600040101010101" pitchFamily="2" charset="-122"/>
              <a:sym typeface="Symbol" panose="05050102010706020507" pitchFamily="18" charset="2"/>
            </a:endParaRPr>
          </a:p>
          <a:p>
            <a:pPr lvl="1" algn="l">
              <a:buClrTx/>
              <a:buFont typeface="Symbol" panose="05050102010706020507" pitchFamily="18" charset="2"/>
              <a:buNone/>
            </a:pPr>
            <a:endParaRPr lang="en-US" altLang="zh-CN" sz="1000"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对非终结符 </a:t>
            </a:r>
            <a:r>
              <a:rPr lang="en-US" altLang="zh-CN">
                <a:solidFill>
                  <a:srgbClr val="333399"/>
                </a:solidFill>
                <a:latin typeface="+mn-lt"/>
                <a:ea typeface="华文楷体" panose="02010600040101010101" pitchFamily="2" charset="-122"/>
              </a:rPr>
              <a:t>N</a:t>
            </a:r>
            <a:r>
              <a:rPr lang="zh-CN" altLang="en-US" b="1" i="0">
                <a:solidFill>
                  <a:srgbClr val="333399"/>
                </a:solidFill>
                <a:latin typeface="+mn-lt"/>
                <a:ea typeface="华文楷体" panose="02010600040101010101" pitchFamily="2" charset="-122"/>
              </a:rPr>
              <a:t>，构造如下函数</a:t>
            </a:r>
            <a:endParaRPr lang="zh-CN" altLang="en-US" b="1" i="0">
              <a:solidFill>
                <a:srgbClr val="333399"/>
              </a:solidFill>
              <a:latin typeface="+mn-lt"/>
              <a:ea typeface="华文楷体" panose="02010600040101010101" pitchFamily="2" charset="-122"/>
            </a:endParaRPr>
          </a:p>
        </p:txBody>
      </p:sp>
      <p:sp>
        <p:nvSpPr>
          <p:cNvPr id="47107"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7108"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7109"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7110"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30453" name="Rectangle 21"/>
          <p:cNvSpPr>
            <a:spLocks noChangeArrowheads="1"/>
          </p:cNvSpPr>
          <p:nvPr/>
        </p:nvSpPr>
        <p:spPr bwMode="auto">
          <a:xfrm>
            <a:off x="1692275" y="3371850"/>
            <a:ext cx="6461125" cy="2677656"/>
          </a:xfrm>
          <a:prstGeom prst="rect">
            <a:avLst/>
          </a:prstGeom>
          <a:noFill/>
          <a:ln w="9525">
            <a:noFill/>
            <a:miter lim="800000"/>
          </a:ln>
        </p:spPr>
        <p:txBody>
          <a:bodyPr>
            <a:spAutoFit/>
          </a:bodyPr>
          <a:lstStyle/>
          <a:p>
            <a:pPr algn="l"/>
            <a:r>
              <a:rPr lang="en-US" altLang="zh-CN" i="0">
                <a:solidFill>
                  <a:srgbClr val="333399"/>
                </a:solidFill>
                <a:latin typeface="+mn-lt"/>
                <a:ea typeface="华文楷体" panose="02010600040101010101" pitchFamily="2" charset="-122"/>
              </a:rPr>
              <a:t>void ParseN()</a:t>
            </a:r>
            <a:endParaRPr lang="en-US" altLang="zh-CN" i="0">
              <a:solidFill>
                <a:srgbClr val="333399"/>
              </a:solidFill>
              <a:latin typeface="+mn-lt"/>
              <a:ea typeface="华文楷体" panose="02010600040101010101" pitchFamily="2" charset="-122"/>
            </a:endParaRPr>
          </a:p>
          <a:p>
            <a:pPr algn="l"/>
            <a:r>
              <a:rPr lang="en-US" altLang="zh-CN" i="0">
                <a:solidFill>
                  <a:srgbClr val="333399"/>
                </a:solidFill>
                <a:latin typeface="+mn-lt"/>
                <a:ea typeface="华文楷体" panose="02010600040101010101" pitchFamily="2" charset="-122"/>
              </a:rPr>
              <a:t>{</a:t>
            </a:r>
            <a:endParaRPr lang="en-US" altLang="zh-CN" i="0">
              <a:solidFill>
                <a:srgbClr val="333399"/>
              </a:solidFill>
              <a:latin typeface="+mn-lt"/>
              <a:ea typeface="华文楷体" panose="02010600040101010101" pitchFamily="2" charset="-122"/>
            </a:endParaRPr>
          </a:p>
          <a:p>
            <a:pPr algn="l"/>
            <a:r>
              <a:rPr lang="en-US" altLang="zh-CN" i="0">
                <a:solidFill>
                  <a:srgbClr val="333399"/>
                </a:solidFill>
                <a:latin typeface="+mn-lt"/>
                <a:ea typeface="华文楷体" panose="02010600040101010101" pitchFamily="2" charset="-122"/>
              </a:rPr>
              <a:t>    MatchToken(‘</a:t>
            </a:r>
            <a:r>
              <a:rPr lang="en-US" altLang="zh-CN" b="1" i="0">
                <a:solidFill>
                  <a:srgbClr val="333399"/>
                </a:solidFill>
                <a:latin typeface="+mn-lt"/>
                <a:ea typeface="华文楷体" panose="02010600040101010101" pitchFamily="2" charset="-122"/>
              </a:rPr>
              <a:t>.</a:t>
            </a:r>
            <a:r>
              <a:rPr lang="en-US" altLang="zh-CN"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匹配</a:t>
            </a:r>
            <a:r>
              <a:rPr lang="zh-CN" altLang="en-US" i="0">
                <a:solidFill>
                  <a:srgbClr val="333399"/>
                </a:solidFill>
                <a:latin typeface="+mn-lt"/>
                <a:ea typeface="华文楷体" panose="02010600040101010101" pitchFamily="2" charset="-122"/>
              </a:rPr>
              <a:t>‘</a:t>
            </a:r>
            <a:r>
              <a:rPr lang="en-US" altLang="zh-CN" b="1" i="0">
                <a:solidFill>
                  <a:srgbClr val="333399"/>
                </a:solidFill>
                <a:latin typeface="+mn-lt"/>
                <a:ea typeface="华文楷体" panose="02010600040101010101" pitchFamily="2" charset="-122"/>
              </a:rPr>
              <a:t>.</a:t>
            </a:r>
            <a:r>
              <a:rPr lang="en-US" altLang="zh-CN" i="0">
                <a:solidFill>
                  <a:srgbClr val="333399"/>
                </a:solidFill>
                <a:latin typeface="+mn-lt"/>
                <a:ea typeface="华文楷体" panose="02010600040101010101" pitchFamily="2" charset="-122"/>
              </a:rPr>
              <a:t>’</a:t>
            </a:r>
            <a:endParaRPr lang="en-US" altLang="zh-CN" i="0">
              <a:solidFill>
                <a:srgbClr val="333399"/>
              </a:solidFill>
              <a:latin typeface="+mn-lt"/>
              <a:ea typeface="华文楷体" panose="02010600040101010101" pitchFamily="2" charset="-122"/>
            </a:endParaRPr>
          </a:p>
          <a:p>
            <a:pPr algn="l"/>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anose="05050102010706020507" pitchFamily="18" charset="2"/>
              </a:rPr>
              <a:t>S</a:t>
            </a:r>
            <a:r>
              <a:rPr lang="en-US" altLang="zh-CN">
                <a:solidFill>
                  <a:srgbClr val="333399"/>
                </a:solidFill>
                <a:latin typeface="+mn-lt"/>
                <a:ea typeface="华文楷体" panose="02010600040101010101" pitchFamily="2" charset="-122"/>
              </a:rPr>
              <a:t>f</a:t>
            </a:r>
            <a:r>
              <a:rPr lang="en-US" altLang="zh-CN" i="0">
                <a:solidFill>
                  <a:srgbClr val="333399"/>
                </a:solidFill>
                <a:latin typeface="+mn-lt"/>
                <a:ea typeface="华文楷体" panose="02010600040101010101" pitchFamily="2" charset="-122"/>
              </a:rPr>
              <a:t> : =1;                     //</a:t>
            </a:r>
            <a:r>
              <a:rPr lang="zh-CN" altLang="en-US" b="1" i="0">
                <a:solidFill>
                  <a:srgbClr val="333399"/>
                </a:solidFill>
                <a:latin typeface="+mn-lt"/>
                <a:ea typeface="华文楷体" panose="02010600040101010101" pitchFamily="2" charset="-122"/>
              </a:rPr>
              <a:t>变量 </a:t>
            </a:r>
            <a:r>
              <a:rPr lang="en-US" altLang="zh-CN">
                <a:solidFill>
                  <a:srgbClr val="333399"/>
                </a:solidFill>
                <a:latin typeface="+mn-lt"/>
                <a:ea typeface="华文楷体" panose="02010600040101010101" pitchFamily="2" charset="-122"/>
                <a:sym typeface="Symbol" panose="05050102010706020507" pitchFamily="18" charset="2"/>
              </a:rPr>
              <a:t>S</a:t>
            </a:r>
            <a:r>
              <a:rPr lang="en-US" altLang="zh-CN">
                <a:solidFill>
                  <a:srgbClr val="333399"/>
                </a:solidFill>
                <a:latin typeface="+mn-lt"/>
                <a:ea typeface="华文楷体" panose="02010600040101010101" pitchFamily="2" charset="-122"/>
              </a:rPr>
              <a:t>f </a:t>
            </a:r>
            <a:r>
              <a:rPr lang="zh-CN" altLang="en-US" b="1" i="0">
                <a:solidFill>
                  <a:srgbClr val="333399"/>
                </a:solidFill>
                <a:latin typeface="+mn-lt"/>
                <a:ea typeface="华文楷体" panose="02010600040101010101" pitchFamily="2" charset="-122"/>
              </a:rPr>
              <a:t>对应属性</a:t>
            </a:r>
            <a:r>
              <a:rPr lang="en-US" altLang="zh-CN">
                <a:solidFill>
                  <a:srgbClr val="333399"/>
                </a:solidFill>
                <a:latin typeface="+mn-lt"/>
                <a:ea typeface="华文楷体" panose="02010600040101010101" pitchFamily="2" charset="-122"/>
                <a:sym typeface="Symbol" panose="05050102010706020507" pitchFamily="18" charset="2"/>
              </a:rPr>
              <a:t>S</a:t>
            </a:r>
            <a:r>
              <a:rPr lang="en-US" altLang="zh-CN" b="1"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endParaRPr lang="en-US" altLang="zh-CN" i="0">
              <a:solidFill>
                <a:srgbClr val="333399"/>
              </a:solidFill>
              <a:latin typeface="+mn-lt"/>
              <a:ea typeface="华文楷体" panose="02010600040101010101" pitchFamily="2" charset="-122"/>
            </a:endParaRPr>
          </a:p>
          <a:p>
            <a:pPr algn="l"/>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anose="05050102010706020507" pitchFamily="18" charset="2"/>
              </a:rPr>
              <a:t>S</a:t>
            </a:r>
            <a:r>
              <a:rPr lang="en-US" altLang="zh-CN">
                <a:solidFill>
                  <a:srgbClr val="333399"/>
                </a:solidFill>
                <a:latin typeface="+mn-lt"/>
                <a:ea typeface="华文楷体" panose="02010600040101010101" pitchFamily="2" charset="-122"/>
              </a:rPr>
              <a:t>v</a:t>
            </a:r>
            <a:r>
              <a:rPr lang="en-US" altLang="zh-CN" i="0">
                <a:solidFill>
                  <a:srgbClr val="333399"/>
                </a:solidFill>
                <a:latin typeface="+mn-lt"/>
                <a:ea typeface="华文楷体" panose="02010600040101010101" pitchFamily="2" charset="-122"/>
              </a:rPr>
              <a:t> : = ParseS(</a:t>
            </a:r>
            <a:r>
              <a:rPr lang="en-US" altLang="zh-CN">
                <a:solidFill>
                  <a:srgbClr val="333399"/>
                </a:solidFill>
                <a:latin typeface="+mn-lt"/>
                <a:ea typeface="华文楷体" panose="02010600040101010101" pitchFamily="2" charset="-122"/>
                <a:sym typeface="Symbol" panose="05050102010706020507" pitchFamily="18" charset="2"/>
              </a:rPr>
              <a:t>S</a:t>
            </a:r>
            <a:r>
              <a:rPr lang="en-US" altLang="zh-CN">
                <a:solidFill>
                  <a:srgbClr val="333399"/>
                </a:solidFill>
                <a:latin typeface="+mn-lt"/>
                <a:ea typeface="华文楷体" panose="02010600040101010101" pitchFamily="2" charset="-122"/>
              </a:rPr>
              <a:t>f</a:t>
            </a:r>
            <a:r>
              <a:rPr lang="en-US" altLang="zh-CN"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变量 </a:t>
            </a:r>
            <a:r>
              <a:rPr lang="en-US" altLang="zh-CN">
                <a:solidFill>
                  <a:srgbClr val="333399"/>
                </a:solidFill>
                <a:latin typeface="+mn-lt"/>
                <a:ea typeface="华文楷体" panose="02010600040101010101" pitchFamily="2" charset="-122"/>
                <a:sym typeface="Symbol" panose="05050102010706020507" pitchFamily="18" charset="2"/>
              </a:rPr>
              <a:t>S</a:t>
            </a:r>
            <a:r>
              <a:rPr lang="en-US" altLang="zh-CN">
                <a:solidFill>
                  <a:srgbClr val="333399"/>
                </a:solidFill>
                <a:latin typeface="+mn-lt"/>
                <a:ea typeface="华文楷体" panose="02010600040101010101" pitchFamily="2" charset="-122"/>
              </a:rPr>
              <a:t>v </a:t>
            </a:r>
            <a:r>
              <a:rPr lang="zh-CN" altLang="en-US" b="1" i="0">
                <a:solidFill>
                  <a:srgbClr val="333399"/>
                </a:solidFill>
                <a:latin typeface="+mn-lt"/>
                <a:ea typeface="华文楷体" panose="02010600040101010101" pitchFamily="2" charset="-122"/>
              </a:rPr>
              <a:t>对应属性</a:t>
            </a:r>
            <a:r>
              <a:rPr lang="en-US" altLang="zh-CN">
                <a:solidFill>
                  <a:srgbClr val="333399"/>
                </a:solidFill>
                <a:latin typeface="+mn-lt"/>
                <a:ea typeface="华文楷体" panose="02010600040101010101" pitchFamily="2" charset="-122"/>
                <a:sym typeface="Symbol" panose="05050102010706020507" pitchFamily="18" charset="2"/>
              </a:rPr>
              <a:t>S</a:t>
            </a:r>
            <a:r>
              <a:rPr lang="en-US" altLang="zh-CN" b="1" i="0">
                <a:solidFill>
                  <a:srgbClr val="333399"/>
                </a:solidFill>
                <a:latin typeface="+mn-lt"/>
                <a:ea typeface="华文楷体" panose="02010600040101010101" pitchFamily="2" charset="-122"/>
                <a:sym typeface="Symbol" panose="05050102010706020507" pitchFamily="18" charset="2"/>
              </a:rPr>
              <a:t>.</a:t>
            </a:r>
            <a:r>
              <a:rPr lang="en-US" altLang="zh-CN">
                <a:solidFill>
                  <a:srgbClr val="333399"/>
                </a:solidFill>
                <a:latin typeface="+mn-lt"/>
                <a:ea typeface="华文楷体" panose="02010600040101010101" pitchFamily="2" charset="-122"/>
              </a:rPr>
              <a:t>v</a:t>
            </a:r>
            <a:r>
              <a:rPr lang="en-US" altLang="zh-CN" sz="2000" i="0">
                <a:solidFill>
                  <a:srgbClr val="333399"/>
                </a:solidFill>
                <a:latin typeface="+mn-lt"/>
                <a:ea typeface="华文楷体" panose="02010600040101010101" pitchFamily="2" charset="-122"/>
              </a:rPr>
              <a:t> </a:t>
            </a:r>
            <a:endParaRPr lang="en-US" altLang="zh-CN" b="1" i="0">
              <a:solidFill>
                <a:srgbClr val="333399"/>
              </a:solidFill>
              <a:latin typeface="+mn-lt"/>
              <a:ea typeface="华文楷体" panose="02010600040101010101" pitchFamily="2" charset="-122"/>
            </a:endParaRPr>
          </a:p>
          <a:p>
            <a:pPr algn="l"/>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anose="05050102010706020507" pitchFamily="18" charset="2"/>
              </a:rPr>
              <a:t>p</a:t>
            </a:r>
            <a:r>
              <a:rPr lang="en-US" altLang="zh-CN">
                <a:solidFill>
                  <a:srgbClr val="333399"/>
                </a:solidFill>
                <a:latin typeface="+mn-lt"/>
                <a:ea typeface="华文楷体" panose="02010600040101010101" pitchFamily="2" charset="-122"/>
              </a:rPr>
              <a:t>rint(</a:t>
            </a:r>
            <a:r>
              <a:rPr lang="en-US" altLang="zh-CN">
                <a:solidFill>
                  <a:srgbClr val="333399"/>
                </a:solidFill>
                <a:latin typeface="+mn-lt"/>
                <a:ea typeface="华文楷体" panose="02010600040101010101" pitchFamily="2" charset="-122"/>
                <a:sym typeface="Symbol" panose="05050102010706020507" pitchFamily="18" charset="2"/>
              </a:rPr>
              <a:t>S</a:t>
            </a:r>
            <a:r>
              <a:rPr lang="en-US" altLang="zh-CN">
                <a:solidFill>
                  <a:srgbClr val="333399"/>
                </a:solidFill>
                <a:latin typeface="+mn-lt"/>
                <a:ea typeface="华文楷体" panose="02010600040101010101" pitchFamily="2" charset="-122"/>
              </a:rPr>
              <a:t>v)</a:t>
            </a:r>
            <a:r>
              <a:rPr lang="en-US" altLang="zh-CN" i="0">
                <a:solidFill>
                  <a:srgbClr val="333399"/>
                </a:solidFill>
                <a:latin typeface="+mn-lt"/>
                <a:ea typeface="华文楷体" panose="02010600040101010101" pitchFamily="2" charset="-122"/>
              </a:rPr>
              <a:t>;</a:t>
            </a:r>
            <a:endParaRPr lang="en-US" altLang="zh-CN" i="0">
              <a:solidFill>
                <a:srgbClr val="333399"/>
              </a:solidFill>
              <a:latin typeface="+mn-lt"/>
              <a:ea typeface="华文楷体" panose="02010600040101010101" pitchFamily="2" charset="-122"/>
            </a:endParaRPr>
          </a:p>
          <a:p>
            <a:pPr algn="l"/>
            <a:r>
              <a:rPr lang="en-US" altLang="zh-CN" i="0">
                <a:solidFill>
                  <a:srgbClr val="333399"/>
                </a:solidFill>
                <a:latin typeface="+mn-lt"/>
                <a:ea typeface="华文楷体" panose="02010600040101010101" pitchFamily="2" charset="-122"/>
              </a:rPr>
              <a:t>}</a:t>
            </a:r>
            <a:endParaRPr lang="en-US" altLang="zh-CN" i="0">
              <a:solidFill>
                <a:srgbClr val="333399"/>
              </a:solidFill>
              <a:latin typeface="+mn-lt"/>
              <a:ea typeface="华文楷体" panose="02010600040101010101" pitchFamily="2" charset="-122"/>
            </a:endParaRPr>
          </a:p>
        </p:txBody>
      </p:sp>
      <p:sp>
        <p:nvSpPr>
          <p:cNvPr id="47112" name="Rectangle 22"/>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0453"/>
                                        </p:tgtEl>
                                        <p:attrNameLst>
                                          <p:attrName>style.visibility</p:attrName>
                                        </p:attrNameLst>
                                      </p:cBhvr>
                                      <p:to>
                                        <p:strVal val="visible"/>
                                      </p:to>
                                    </p:set>
                                    <p:animEffect transition="in" filter="slide(fromBottom)">
                                      <p:cBhvr>
                                        <p:cTn id="7" dur="500"/>
                                        <p:tgtEl>
                                          <p:spTgt spid="530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5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0"/>
          <p:cNvSpPr txBox="1">
            <a:spLocks noChangeArrowheads="1"/>
          </p:cNvSpPr>
          <p:nvPr/>
        </p:nvSpPr>
        <p:spPr bwMode="auto">
          <a:xfrm>
            <a:off x="768350" y="1050925"/>
            <a:ext cx="8070850" cy="228758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基于翻译模式的自上而下语义计算</a:t>
            </a:r>
            <a:r>
              <a:rPr lang="zh-CN" altLang="en-US" sz="2800" b="1" i="0">
                <a:latin typeface="+mn-lt"/>
                <a:ea typeface="华文楷体" panose="02010600040101010101" pitchFamily="2" charset="-122"/>
              </a:rPr>
              <a:t>举例</a:t>
            </a:r>
            <a:endParaRPr lang="zh-CN" altLang="en-US" sz="2800" b="1" i="0">
              <a:latin typeface="+mn-lt"/>
              <a:ea typeface="华文楷体" panose="02010600040101010101" pitchFamily="2" charset="-122"/>
            </a:endParaRPr>
          </a:p>
          <a:p>
            <a:pPr algn="l">
              <a:buClrTx/>
            </a:pPr>
            <a:endParaRPr lang="zh-CN" altLang="en-US" sz="8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根据产生式</a:t>
            </a:r>
            <a:endParaRPr lang="zh-CN" altLang="en-US" b="1" i="0">
              <a:solidFill>
                <a:srgbClr val="333399"/>
              </a:solidFill>
              <a:latin typeface="+mn-lt"/>
              <a:ea typeface="华文楷体" panose="02010600040101010101" pitchFamily="2" charset="-122"/>
            </a:endParaRPr>
          </a:p>
          <a:p>
            <a:pPr lvl="1" algn="l">
              <a:buClrTx/>
              <a:buFont typeface="Symbol" panose="05050102010706020507" pitchFamily="18" charset="2"/>
              <a:buNone/>
            </a:pPr>
            <a:endParaRPr lang="zh-CN" altLang="en-US" sz="800" b="1" i="0">
              <a:solidFill>
                <a:srgbClr val="333399"/>
              </a:solidFill>
              <a:latin typeface="+mn-lt"/>
              <a:ea typeface="华文楷体" panose="02010600040101010101" pitchFamily="2" charset="-122"/>
            </a:endParaRPr>
          </a:p>
          <a:p>
            <a:pPr algn="l">
              <a:buClrTx/>
            </a:pPr>
            <a:r>
              <a:rPr lang="zh-CN" altLang="en-US" sz="200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+1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endParaRPr lang="en-US" altLang="zh-CN" sz="100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                   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0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对非终结符 </a:t>
            </a:r>
            <a:r>
              <a:rPr lang="en-US" altLang="zh-CN">
                <a:solidFill>
                  <a:srgbClr val="333399"/>
                </a:solidFill>
                <a:latin typeface="+mn-lt"/>
                <a:ea typeface="华文楷体" panose="02010600040101010101" pitchFamily="2" charset="-122"/>
              </a:rPr>
              <a:t>S</a:t>
            </a:r>
            <a:r>
              <a:rPr lang="zh-CN" altLang="en-US" b="1" i="0">
                <a:solidFill>
                  <a:srgbClr val="333399"/>
                </a:solidFill>
                <a:latin typeface="+mn-lt"/>
                <a:ea typeface="华文楷体" panose="02010600040101010101" pitchFamily="2" charset="-122"/>
              </a:rPr>
              <a:t>，构造如下函数</a:t>
            </a:r>
            <a:endParaRPr lang="zh-CN" altLang="en-US" b="1" i="0">
              <a:solidFill>
                <a:srgbClr val="333399"/>
              </a:solidFill>
              <a:latin typeface="+mn-lt"/>
              <a:ea typeface="华文楷体" panose="02010600040101010101" pitchFamily="2" charset="-122"/>
            </a:endParaRPr>
          </a:p>
        </p:txBody>
      </p:sp>
      <p:sp>
        <p:nvSpPr>
          <p:cNvPr id="48131" name="AutoShape 2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8132"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8133"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8134"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51609" name="Rectangle 25"/>
          <p:cNvSpPr>
            <a:spLocks noChangeArrowheads="1"/>
          </p:cNvSpPr>
          <p:nvPr/>
        </p:nvSpPr>
        <p:spPr bwMode="auto">
          <a:xfrm>
            <a:off x="1692275" y="3352800"/>
            <a:ext cx="6461125" cy="3140075"/>
          </a:xfrm>
          <a:prstGeom prst="rect">
            <a:avLst/>
          </a:prstGeom>
          <a:noFill/>
          <a:ln w="9525">
            <a:noFill/>
            <a:miter lim="800000"/>
          </a:ln>
        </p:spPr>
        <p:txBody>
          <a:bodyPr>
            <a:spAutoFit/>
          </a:bodyPr>
          <a:lstStyle/>
          <a:p>
            <a:pPr algn="l"/>
            <a:r>
              <a:rPr lang="en-US" altLang="zh-CN" sz="2000" i="0">
                <a:solidFill>
                  <a:srgbClr val="333399"/>
                </a:solidFill>
                <a:latin typeface="+mn-lt"/>
                <a:ea typeface="华文楷体" panose="02010600040101010101" pitchFamily="2" charset="-122"/>
              </a:rPr>
              <a:t>float ParseS( int </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if (lookahead==‘0’ or lookahead==‘1’ )  {</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 </a:t>
            </a:r>
            <a:r>
              <a:rPr lang="en-US" altLang="zh-CN" sz="2000">
                <a:solidFill>
                  <a:srgbClr val="333399"/>
                </a:solidFill>
                <a:latin typeface="+mn-lt"/>
                <a:ea typeface="华文楷体" panose="02010600040101010101" pitchFamily="2" charset="-122"/>
                <a:sym typeface="Symbol" panose="05050102010706020507" pitchFamily="18" charset="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a:solidFill>
                  <a:srgbClr val="333399"/>
                </a:solidFill>
                <a:latin typeface="+mn-lt"/>
                <a:ea typeface="华文楷体" panose="02010600040101010101" pitchFamily="2" charset="-122"/>
              </a:rPr>
              <a:t>v</a:t>
            </a:r>
            <a:r>
              <a:rPr lang="en-US" altLang="zh-CN" sz="2000" i="0">
                <a:solidFill>
                  <a:srgbClr val="333399"/>
                </a:solidFill>
                <a:latin typeface="+mn-lt"/>
                <a:ea typeface="华文楷体" panose="02010600040101010101" pitchFamily="2" charset="-122"/>
              </a:rPr>
              <a:t> : = ParseB(</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S1f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f+1 </a:t>
            </a:r>
            <a:r>
              <a:rPr lang="en-US" altLang="zh-CN" sz="2000" i="0">
                <a:solidFill>
                  <a:srgbClr val="333399"/>
                </a:solidFill>
                <a:latin typeface="+mn-lt"/>
                <a:ea typeface="华文楷体" panose="02010600040101010101" pitchFamily="2" charset="-122"/>
              </a:rPr>
              <a:t>;</a:t>
            </a:r>
            <a:endParaRPr lang="en-US" altLang="zh-CN" sz="2000" i="0">
              <a:solidFill>
                <a:srgbClr val="333399"/>
              </a:solidFill>
              <a:latin typeface="+mn-lt"/>
              <a:ea typeface="华文楷体" panose="02010600040101010101" pitchFamily="2" charset="-122"/>
            </a:endParaRPr>
          </a:p>
          <a:p>
            <a:pPr algn="l"/>
            <a:r>
              <a:rPr lang="en-US" altLang="zh-CN" sz="2000">
                <a:solidFill>
                  <a:srgbClr val="333399"/>
                </a:solidFill>
                <a:latin typeface="+mn-lt"/>
                <a:ea typeface="华文楷体" panose="02010600040101010101" pitchFamily="2" charset="-122"/>
                <a:sym typeface="Symbol" panose="05050102010706020507" pitchFamily="18" charset="2"/>
              </a:rPr>
              <a:t>                S1v </a:t>
            </a:r>
            <a:r>
              <a:rPr lang="en-US" altLang="zh-CN" sz="2000" i="0">
                <a:solidFill>
                  <a:srgbClr val="333399"/>
                </a:solidFill>
                <a:latin typeface="+mn-lt"/>
                <a:ea typeface="华文楷体" panose="02010600040101010101" pitchFamily="2" charset="-122"/>
              </a:rPr>
              <a:t>:= ParseS(</a:t>
            </a:r>
            <a:r>
              <a:rPr lang="en-US" altLang="zh-CN" sz="2000">
                <a:solidFill>
                  <a:srgbClr val="333399"/>
                </a:solidFill>
                <a:latin typeface="+mn-lt"/>
                <a:ea typeface="华文楷体" panose="02010600040101010101" pitchFamily="2" charset="-122"/>
                <a:sym typeface="Symbol" panose="05050102010706020507" pitchFamily="18" charset="2"/>
              </a:rPr>
              <a:t>S1f</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S1v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a:solidFill>
                  <a:srgbClr val="333399"/>
                </a:solidFill>
                <a:latin typeface="+mn-lt"/>
                <a:ea typeface="华文楷体" panose="02010600040101010101" pitchFamily="2" charset="-122"/>
              </a:rPr>
              <a:t>v;</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else if (lookahead== ‘#’ )  </a:t>
            </a:r>
            <a:r>
              <a:rPr lang="en-US" altLang="zh-CN" sz="2000">
                <a:solidFill>
                  <a:srgbClr val="333399"/>
                </a:solidFill>
                <a:latin typeface="+mn-lt"/>
                <a:ea typeface="华文楷体" panose="02010600040101010101" pitchFamily="2" charset="-122"/>
                <a:sym typeface="Symbol" panose="05050102010706020507" pitchFamily="18" charset="2"/>
              </a:rPr>
              <a:t>Sv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0</a:t>
            </a:r>
            <a:r>
              <a:rPr lang="en-US" altLang="zh-CN" sz="2000" i="0">
                <a:solidFill>
                  <a:srgbClr val="333399"/>
                </a:solidFill>
                <a:latin typeface="+mn-lt"/>
                <a:ea typeface="华文楷体" panose="02010600040101010101" pitchFamily="2" charset="-122"/>
              </a:rPr>
              <a:t>;</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else { printf("syntax error \n"); exit(0); }</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return </a:t>
            </a:r>
            <a:r>
              <a:rPr lang="en-US" altLang="zh-CN" sz="2000">
                <a:solidFill>
                  <a:srgbClr val="333399"/>
                </a:solidFill>
                <a:latin typeface="+mn-lt"/>
                <a:ea typeface="华文楷体" panose="02010600040101010101" pitchFamily="2" charset="-122"/>
                <a:sym typeface="Symbol" panose="05050102010706020507" pitchFamily="18" charset="2"/>
              </a:rPr>
              <a:t>Sv</a:t>
            </a:r>
            <a:r>
              <a:rPr lang="en-US" altLang="zh-CN" sz="2000" i="0">
                <a:solidFill>
                  <a:srgbClr val="333399"/>
                </a:solidFill>
                <a:latin typeface="+mn-lt"/>
                <a:ea typeface="华文楷体" panose="02010600040101010101" pitchFamily="2" charset="-122"/>
              </a:rPr>
              <a:t>;</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a:t>
            </a:r>
            <a:endParaRPr lang="en-US" altLang="zh-CN" sz="2000" i="0">
              <a:solidFill>
                <a:srgbClr val="333399"/>
              </a:solidFill>
              <a:latin typeface="+mn-lt"/>
              <a:ea typeface="华文楷体" panose="02010600040101010101" pitchFamily="2" charset="-122"/>
            </a:endParaRPr>
          </a:p>
        </p:txBody>
      </p:sp>
      <p:sp>
        <p:nvSpPr>
          <p:cNvPr id="48136" name="Rectangle 26"/>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1609"/>
                                        </p:tgtEl>
                                        <p:attrNameLst>
                                          <p:attrName>style.visibility</p:attrName>
                                        </p:attrNameLst>
                                      </p:cBhvr>
                                      <p:to>
                                        <p:strVal val="visible"/>
                                      </p:to>
                                    </p:set>
                                    <p:animEffect transition="in" filter="slide(fromBottom)">
                                      <p:cBhvr>
                                        <p:cTn id="7" dur="500"/>
                                        <p:tgtEl>
                                          <p:spTgt spid="45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0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768350" y="1143000"/>
            <a:ext cx="8070850" cy="23780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基于翻译模式的自上而下语义计算</a:t>
            </a:r>
            <a:r>
              <a:rPr lang="zh-CN" altLang="en-US" sz="2800" b="1" i="0">
                <a:latin typeface="+mn-lt"/>
                <a:ea typeface="华文楷体" panose="02010600040101010101" pitchFamily="2" charset="-122"/>
              </a:rPr>
              <a:t>举例</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根据产生式</a:t>
            </a:r>
            <a:endParaRPr lang="zh-CN" altLang="en-US" b="1" i="0">
              <a:solidFill>
                <a:srgbClr val="333399"/>
              </a:solidFill>
              <a:latin typeface="+mn-lt"/>
              <a:ea typeface="华文楷体" panose="02010600040101010101" pitchFamily="2" charset="-122"/>
            </a:endParaRPr>
          </a:p>
          <a:p>
            <a:pPr lvl="1"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algn="l">
              <a:buClrTx/>
            </a:pPr>
            <a:r>
              <a:rPr lang="zh-CN" altLang="en-US" sz="200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0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10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                   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1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2</a:t>
            </a:r>
            <a:r>
              <a:rPr lang="en-US" altLang="zh-CN" sz="2000" i="0" baseline="30000">
                <a:solidFill>
                  <a:srgbClr val="333399"/>
                </a:solidFill>
                <a:latin typeface="+mn-lt"/>
                <a:ea typeface="华文楷体" panose="02010600040101010101" pitchFamily="2" charset="-122"/>
              </a:rPr>
              <a:t>-</a:t>
            </a:r>
            <a:r>
              <a:rPr lang="en-US" altLang="zh-CN" sz="2000" baseline="30000">
                <a:solidFill>
                  <a:srgbClr val="333399"/>
                </a:solidFill>
                <a:latin typeface="+mn-lt"/>
                <a:ea typeface="华文楷体" panose="02010600040101010101" pitchFamily="2" charset="-122"/>
                <a:sym typeface="Symbol" panose="05050102010706020507" pitchFamily="18" charset="2"/>
              </a:rPr>
              <a:t>B</a:t>
            </a:r>
            <a:r>
              <a:rPr lang="en-US" altLang="zh-CN" sz="2000" b="1" i="0" baseline="30000">
                <a:solidFill>
                  <a:srgbClr val="333399"/>
                </a:solidFill>
                <a:latin typeface="+mn-lt"/>
                <a:ea typeface="华文楷体" panose="02010600040101010101" pitchFamily="2" charset="-122"/>
                <a:sym typeface="Symbol" panose="05050102010706020507" pitchFamily="18" charset="2"/>
              </a:rPr>
              <a:t>.</a:t>
            </a:r>
            <a:r>
              <a:rPr lang="en-US" altLang="zh-CN" sz="2000" baseline="30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对非终结符 </a:t>
            </a:r>
            <a:r>
              <a:rPr lang="en-US" altLang="zh-CN">
                <a:solidFill>
                  <a:srgbClr val="333399"/>
                </a:solidFill>
                <a:latin typeface="+mn-lt"/>
                <a:ea typeface="华文楷体" panose="02010600040101010101" pitchFamily="2" charset="-122"/>
              </a:rPr>
              <a:t>B</a:t>
            </a:r>
            <a:r>
              <a:rPr lang="zh-CN" altLang="en-US" b="1" i="0">
                <a:solidFill>
                  <a:srgbClr val="333399"/>
                </a:solidFill>
                <a:latin typeface="+mn-lt"/>
                <a:ea typeface="华文楷体" panose="02010600040101010101" pitchFamily="2" charset="-122"/>
              </a:rPr>
              <a:t>，构造如下函数</a:t>
            </a:r>
            <a:endParaRPr lang="zh-CN" altLang="en-US" b="1" i="0">
              <a:solidFill>
                <a:srgbClr val="333399"/>
              </a:solidFill>
              <a:latin typeface="+mn-lt"/>
              <a:ea typeface="华文楷体" panose="02010600040101010101" pitchFamily="2" charset="-122"/>
            </a:endParaRPr>
          </a:p>
        </p:txBody>
      </p:sp>
      <p:sp>
        <p:nvSpPr>
          <p:cNvPr id="4915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915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915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4915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82664" name="Rectangle 8"/>
          <p:cNvSpPr>
            <a:spLocks noChangeArrowheads="1"/>
          </p:cNvSpPr>
          <p:nvPr/>
        </p:nvSpPr>
        <p:spPr bwMode="auto">
          <a:xfrm>
            <a:off x="1692275" y="3641725"/>
            <a:ext cx="6461125" cy="2835275"/>
          </a:xfrm>
          <a:prstGeom prst="rect">
            <a:avLst/>
          </a:prstGeom>
          <a:noFill/>
          <a:ln w="9525">
            <a:noFill/>
            <a:miter lim="800000"/>
          </a:ln>
        </p:spPr>
        <p:txBody>
          <a:bodyPr>
            <a:spAutoFit/>
          </a:bodyPr>
          <a:lstStyle/>
          <a:p>
            <a:pPr algn="l"/>
            <a:r>
              <a:rPr lang="en-US" altLang="zh-CN" sz="2000" i="0">
                <a:solidFill>
                  <a:srgbClr val="333399"/>
                </a:solidFill>
                <a:latin typeface="+mn-lt"/>
                <a:ea typeface="华文楷体" panose="02010600040101010101" pitchFamily="2" charset="-122"/>
              </a:rPr>
              <a:t>float ParseB( int </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if (lookahead==‘0’)  { MatchToken(‘0’);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a:solidFill>
                  <a:srgbClr val="333399"/>
                </a:solidFill>
                <a:latin typeface="+mn-lt"/>
                <a:ea typeface="华文楷体" panose="02010600040101010101" pitchFamily="2" charset="-122"/>
              </a:rPr>
              <a:t>v</a:t>
            </a:r>
            <a:r>
              <a:rPr lang="en-US" altLang="zh-CN" sz="2000" i="0">
                <a:solidFill>
                  <a:srgbClr val="333399"/>
                </a:solidFill>
                <a:latin typeface="+mn-lt"/>
                <a:ea typeface="华文楷体" panose="02010600040101010101" pitchFamily="2" charset="-122"/>
              </a:rPr>
              <a:t> : = 0 } </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else if  (lookahead== ‘1’ )  { </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MatchToken(‘1’);   </a:t>
            </a:r>
            <a:r>
              <a:rPr lang="en-US" altLang="zh-CN" sz="2000">
                <a:solidFill>
                  <a:srgbClr val="333399"/>
                </a:solidFill>
                <a:latin typeface="+mn-lt"/>
                <a:ea typeface="华文楷体" panose="02010600040101010101" pitchFamily="2" charset="-122"/>
                <a:sym typeface="Symbol" panose="05050102010706020507" pitchFamily="18" charset="2"/>
              </a:rPr>
              <a:t>Bv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2^(-f)</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else { printf("syntax error \n"); exit(0); }</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    return </a:t>
            </a:r>
            <a:r>
              <a:rPr lang="en-US" altLang="zh-CN" sz="2000">
                <a:solidFill>
                  <a:srgbClr val="333399"/>
                </a:solidFill>
                <a:latin typeface="+mn-lt"/>
                <a:ea typeface="华文楷体" panose="02010600040101010101" pitchFamily="2" charset="-122"/>
                <a:sym typeface="Symbol" panose="05050102010706020507" pitchFamily="18" charset="2"/>
              </a:rPr>
              <a:t>Bv</a:t>
            </a:r>
            <a:r>
              <a:rPr lang="en-US" altLang="zh-CN" sz="2000" i="0">
                <a:solidFill>
                  <a:srgbClr val="333399"/>
                </a:solidFill>
                <a:latin typeface="+mn-lt"/>
                <a:ea typeface="华文楷体" panose="02010600040101010101" pitchFamily="2" charset="-122"/>
              </a:rPr>
              <a:t>;</a:t>
            </a:r>
            <a:endParaRPr lang="en-US" altLang="zh-CN" sz="2000" i="0">
              <a:solidFill>
                <a:srgbClr val="333399"/>
              </a:solidFill>
              <a:latin typeface="+mn-lt"/>
              <a:ea typeface="华文楷体" panose="02010600040101010101" pitchFamily="2" charset="-122"/>
            </a:endParaRPr>
          </a:p>
          <a:p>
            <a:pPr algn="l"/>
            <a:r>
              <a:rPr lang="en-US" altLang="zh-CN" sz="2000" i="0">
                <a:solidFill>
                  <a:srgbClr val="333399"/>
                </a:solidFill>
                <a:latin typeface="+mn-lt"/>
                <a:ea typeface="华文楷体" panose="02010600040101010101" pitchFamily="2" charset="-122"/>
              </a:rPr>
              <a:t>}</a:t>
            </a:r>
            <a:endParaRPr lang="en-US" altLang="zh-CN" sz="2000" i="0">
              <a:solidFill>
                <a:srgbClr val="333399"/>
              </a:solidFill>
              <a:latin typeface="+mn-lt"/>
              <a:ea typeface="华文楷体" panose="02010600040101010101" pitchFamily="2" charset="-122"/>
            </a:endParaRPr>
          </a:p>
        </p:txBody>
      </p:sp>
      <p:sp>
        <p:nvSpPr>
          <p:cNvPr id="49160" name="Rectangle 9"/>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2664"/>
                                        </p:tgtEl>
                                        <p:attrNameLst>
                                          <p:attrName>style.visibility</p:attrName>
                                        </p:attrNameLst>
                                      </p:cBhvr>
                                      <p:to>
                                        <p:strVal val="visible"/>
                                      </p:to>
                                    </p:set>
                                    <p:animEffect transition="in" filter="slide(fromBottom)">
                                      <p:cBhvr>
                                        <p:cTn id="7" dur="500"/>
                                        <p:tgtEl>
                                          <p:spTgt spid="582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0"/>
          <p:cNvSpPr txBox="1">
            <a:spLocks noChangeArrowheads="1"/>
          </p:cNvSpPr>
          <p:nvPr/>
        </p:nvSpPr>
        <p:spPr bwMode="auto">
          <a:xfrm>
            <a:off x="768350" y="1203325"/>
            <a:ext cx="7842250" cy="14636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消除翻译模式中左递归的一种变换方法</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如下是</a:t>
            </a:r>
            <a:r>
              <a:rPr lang="zh-CN" altLang="en-US" b="1" i="0">
                <a:latin typeface="+mn-lt"/>
                <a:ea typeface="华文楷体" panose="02010600040101010101" pitchFamily="2" charset="-122"/>
              </a:rPr>
              <a:t>常量表达式求值</a:t>
            </a:r>
            <a:r>
              <a:rPr lang="zh-CN" altLang="en-US" b="1" i="0">
                <a:solidFill>
                  <a:srgbClr val="333399"/>
                </a:solidFill>
                <a:latin typeface="+mn-lt"/>
                <a:ea typeface="华文楷体" panose="02010600040101010101" pitchFamily="2" charset="-122"/>
              </a:rPr>
              <a:t>的翻译模式</a:t>
            </a:r>
            <a:endParaRPr lang="zh-CN" altLang="en-US"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但含有左递归，因而不能用 </a:t>
            </a:r>
            <a:r>
              <a:rPr lang="en-US" altLang="zh-CN" i="0">
                <a:solidFill>
                  <a:srgbClr val="333399"/>
                </a:solidFill>
                <a:latin typeface="+mn-lt"/>
                <a:ea typeface="华文楷体" panose="02010600040101010101" pitchFamily="2" charset="-122"/>
              </a:rPr>
              <a:t>LL</a:t>
            </a:r>
            <a:r>
              <a:rPr lang="zh-CN" altLang="en-US" i="0">
                <a:solidFill>
                  <a:srgbClr val="333399"/>
                </a:solidFill>
                <a:latin typeface="+mn-lt"/>
                <a:ea typeface="华文楷体" panose="02010600040101010101" pitchFamily="2" charset="-122"/>
              </a:rPr>
              <a:t>（</a:t>
            </a:r>
            <a:r>
              <a:rPr lang="en-US" altLang="zh-CN" i="0">
                <a:solidFill>
                  <a:srgbClr val="333399"/>
                </a:solidFill>
                <a:latin typeface="+mn-lt"/>
                <a:ea typeface="华文楷体" panose="02010600040101010101" pitchFamily="2" charset="-122"/>
              </a:rPr>
              <a:t>1</a:t>
            </a:r>
            <a:r>
              <a:rPr lang="zh-CN" altLang="en-US"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方法</a:t>
            </a:r>
            <a:endParaRPr lang="zh-CN" altLang="en-US" b="1" i="0">
              <a:solidFill>
                <a:srgbClr val="333399"/>
              </a:solidFill>
              <a:latin typeface="+mn-lt"/>
              <a:ea typeface="华文楷体" panose="02010600040101010101" pitchFamily="2" charset="-122"/>
            </a:endParaRPr>
          </a:p>
        </p:txBody>
      </p:sp>
      <p:sp>
        <p:nvSpPr>
          <p:cNvPr id="50179"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0180"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0181"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0182"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83696" name="Text Box 16"/>
          <p:cNvSpPr txBox="1">
            <a:spLocks noChangeArrowheads="1"/>
          </p:cNvSpPr>
          <p:nvPr/>
        </p:nvSpPr>
        <p:spPr bwMode="auto">
          <a:xfrm>
            <a:off x="1225550" y="5075238"/>
            <a:ext cx="7689850" cy="1415772"/>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若需要</a:t>
            </a:r>
            <a:r>
              <a:rPr lang="zh-CN" altLang="en-US" b="1" i="0">
                <a:latin typeface="+mn-lt"/>
                <a:ea typeface="华文楷体" panose="02010600040101010101" pitchFamily="2" charset="-122"/>
              </a:rPr>
              <a:t>消除翻译模式</a:t>
            </a:r>
            <a:r>
              <a:rPr lang="zh-CN" altLang="en-US" b="1" i="0">
                <a:solidFill>
                  <a:srgbClr val="333399"/>
                </a:solidFill>
                <a:latin typeface="+mn-lt"/>
                <a:ea typeface="华文楷体" panose="02010600040101010101" pitchFamily="2" charset="-122"/>
              </a:rPr>
              <a:t>之基础文法中</a:t>
            </a:r>
            <a:r>
              <a:rPr lang="zh-CN" altLang="en-US" b="1" i="0">
                <a:latin typeface="+mn-lt"/>
                <a:ea typeface="华文楷体" panose="02010600040101010101" pitchFamily="2" charset="-122"/>
              </a:rPr>
              <a:t>的左递归</a:t>
            </a:r>
            <a:r>
              <a:rPr lang="zh-CN" altLang="en-US" b="1" i="0">
                <a:solidFill>
                  <a:srgbClr val="333399"/>
                </a:solidFill>
                <a:latin typeface="+mn-lt"/>
                <a:ea typeface="华文楷体" panose="02010600040101010101" pitchFamily="2" charset="-122"/>
              </a:rPr>
              <a:t>，那么翻</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译模式应该如何变化呢？</a:t>
            </a:r>
            <a:endParaRPr lang="zh-CN" altLang="en-US"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随后介绍较简单但常用的一种情形</a:t>
            </a:r>
            <a:endParaRPr lang="zh-CN" altLang="en-US" b="1" i="0">
              <a:solidFill>
                <a:srgbClr val="333399"/>
              </a:solidFill>
              <a:latin typeface="+mn-lt"/>
              <a:ea typeface="华文楷体" panose="02010600040101010101" pitchFamily="2" charset="-122"/>
            </a:endParaRPr>
          </a:p>
        </p:txBody>
      </p:sp>
      <p:sp>
        <p:nvSpPr>
          <p:cNvPr id="50184" name="Text Box 21"/>
          <p:cNvSpPr txBox="1">
            <a:spLocks noChangeArrowheads="1"/>
          </p:cNvSpPr>
          <p:nvPr/>
        </p:nvSpPr>
        <p:spPr bwMode="auto">
          <a:xfrm>
            <a:off x="1808163" y="2743200"/>
            <a:ext cx="4592637" cy="2225675"/>
          </a:xfrm>
          <a:prstGeom prst="rect">
            <a:avLst/>
          </a:prstGeom>
          <a:noFill/>
          <a:ln w="9525">
            <a:noFill/>
            <a:miter lim="800000"/>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S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E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2000">
                <a:solidFill>
                  <a:srgbClr val="333399"/>
                </a:solidFill>
                <a:latin typeface="+mn-lt"/>
                <a:ea typeface="华文楷体" panose="02010600040101010101" pitchFamily="2" charset="-122"/>
                <a:cs typeface="Times New Roman" panose="02020603050405020304" pitchFamily="18" charset="0"/>
              </a:rPr>
              <a:t>rint(E</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endParaRPr kumimoji="0"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E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E</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 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E</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E</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 T</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E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E</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T</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T</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F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T</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F</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F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F</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F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 E )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F</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E</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F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d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F</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d</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lexval</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50185" name="Rectangle 2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3696"/>
                                        </p:tgtEl>
                                        <p:attrNameLst>
                                          <p:attrName>style.visibility</p:attrName>
                                        </p:attrNameLst>
                                      </p:cBhvr>
                                      <p:to>
                                        <p:strVal val="visible"/>
                                      </p:to>
                                    </p:set>
                                    <p:animEffect transition="in" filter="slide(fromBottom)">
                                      <p:cBhvr>
                                        <p:cTn id="7" dur="500"/>
                                        <p:tgtEl>
                                          <p:spTgt spid="583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768350" y="1066800"/>
            <a:ext cx="8070850" cy="5472267"/>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消除翻译模式中左递归的一种变换方法</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假设有如下翻译模式：</a:t>
            </a:r>
            <a:endParaRPr lang="zh-CN" altLang="en-US" b="1" i="0">
              <a:solidFill>
                <a:srgbClr val="333399"/>
              </a:solidFill>
              <a:latin typeface="+mn-lt"/>
              <a:ea typeface="华文楷体" panose="02010600040101010101" pitchFamily="2" charset="-122"/>
            </a:endParaRPr>
          </a:p>
          <a:p>
            <a:pPr lvl="1"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anose="05050102010706020507" pitchFamily="18" charset="2"/>
              </a:rPr>
              <a:t>A </a:t>
            </a: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A</a:t>
            </a:r>
            <a:r>
              <a:rPr lang="en-US" altLang="zh-CN" i="0" baseline="-25000">
                <a:solidFill>
                  <a:srgbClr val="333399"/>
                </a:solidFill>
                <a:latin typeface="+mn-lt"/>
                <a:ea typeface="华文楷体" panose="02010600040101010101" pitchFamily="2" charset="-122"/>
                <a:sym typeface="Symbol" panose="05050102010706020507" pitchFamily="18" charset="2"/>
              </a:rPr>
              <a:t>1 </a:t>
            </a:r>
            <a:r>
              <a:rPr lang="en-US" altLang="zh-CN" i="0">
                <a:solidFill>
                  <a:srgbClr val="333399"/>
                </a:solidFill>
                <a:latin typeface="+mn-lt"/>
                <a:ea typeface="华文楷体" panose="02010600040101010101" pitchFamily="2" charset="-122"/>
                <a:sym typeface="Symbol" panose="05050102010706020507" pitchFamily="18" charset="2"/>
              </a:rPr>
              <a:t>Y   { </a:t>
            </a:r>
            <a:r>
              <a:rPr lang="en-US" altLang="zh-CN">
                <a:solidFill>
                  <a:srgbClr val="333399"/>
                </a:solidFill>
                <a:latin typeface="+mn-lt"/>
                <a:ea typeface="华文楷体" panose="02010600040101010101" pitchFamily="2" charset="-122"/>
                <a:sym typeface="Symbol" panose="05050102010706020507" pitchFamily="18" charset="2"/>
              </a:rPr>
              <a:t>A</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a</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rPr>
              <a:t>g</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sym typeface="Symbol" panose="05050102010706020507" pitchFamily="18" charset="2"/>
              </a:rPr>
              <a:t>A</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a</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rPr>
              <a:t>Y.y</a:t>
            </a:r>
            <a:r>
              <a:rPr lang="en-US" altLang="zh-CN" i="0">
                <a:solidFill>
                  <a:srgbClr val="333399"/>
                </a:solidFill>
                <a:latin typeface="+mn-lt"/>
                <a:ea typeface="华文楷体" panose="02010600040101010101" pitchFamily="2" charset="-122"/>
              </a:rPr>
              <a:t>) </a:t>
            </a:r>
            <a:r>
              <a:rPr lang="en-US" altLang="zh-CN" i="0">
                <a:solidFill>
                  <a:srgbClr val="333399"/>
                </a:solidFill>
                <a:latin typeface="+mn-lt"/>
                <a:ea typeface="华文楷体" panose="02010600040101010101" pitchFamily="2" charset="-122"/>
                <a:sym typeface="Symbol" panose="05050102010706020507" pitchFamily="18" charset="2"/>
              </a:rPr>
              <a:t>}</a:t>
            </a:r>
            <a:endParaRPr lang="en-US" altLang="zh-CN" i="0">
              <a:solidFill>
                <a:srgbClr val="333399"/>
              </a:solidFill>
              <a:latin typeface="+mn-lt"/>
              <a:ea typeface="华文楷体" panose="02010600040101010101" pitchFamily="2" charset="-122"/>
            </a:endParaRPr>
          </a:p>
          <a:p>
            <a:pPr algn="just">
              <a:spcBef>
                <a:spcPct val="20000"/>
              </a:spcBef>
              <a:buClrTx/>
              <a:buFontTx/>
              <a:buNone/>
            </a:pP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anose="05050102010706020507" pitchFamily="18" charset="2"/>
              </a:rPr>
              <a:t>A </a:t>
            </a: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rPr>
              <a:t>X</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sym typeface="Symbol" panose="05050102010706020507" pitchFamily="18" charset="2"/>
              </a:rPr>
              <a:t>A</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a</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rPr>
              <a:t>f</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X.x</a:t>
            </a:r>
            <a:r>
              <a:rPr lang="en-US" altLang="zh-CN" i="0">
                <a:solidFill>
                  <a:srgbClr val="333399"/>
                </a:solidFill>
                <a:latin typeface="+mn-lt"/>
                <a:ea typeface="华文楷体" panose="02010600040101010101" pitchFamily="2" charset="-122"/>
              </a:rPr>
              <a:t>) }</a:t>
            </a:r>
            <a:endParaRPr lang="en-US" altLang="zh-CN" i="0">
              <a:solidFill>
                <a:srgbClr val="333399"/>
              </a:solidFill>
              <a:latin typeface="+mn-lt"/>
              <a:ea typeface="华文楷体" panose="02010600040101010101" pitchFamily="2" charset="-122"/>
            </a:endParaRPr>
          </a:p>
          <a:p>
            <a:pPr algn="just">
              <a:spcBef>
                <a:spcPct val="20000"/>
              </a:spcBef>
              <a:buClrTx/>
              <a:buFontTx/>
              <a:buNone/>
            </a:pPr>
            <a:endParaRPr lang="en-US" altLang="zh-CN" sz="1000" i="0">
              <a:solidFill>
                <a:srgbClr val="333399"/>
              </a:solidFill>
              <a:latin typeface="+mn-lt"/>
              <a:ea typeface="华文楷体" panose="02010600040101010101" pitchFamily="2" charset="-122"/>
            </a:endParaRPr>
          </a:p>
          <a:p>
            <a:pPr algn="just">
              <a:spcBef>
                <a:spcPct val="20000"/>
              </a:spcBef>
              <a:buClrTx/>
              <a:buFontTx/>
              <a:buNone/>
            </a:pPr>
            <a:r>
              <a:rPr lang="en-US" altLang="zh-CN"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消去关于</a:t>
            </a:r>
            <a:r>
              <a:rPr lang="en-US" altLang="zh-CN">
                <a:solidFill>
                  <a:srgbClr val="333399"/>
                </a:solidFill>
                <a:latin typeface="+mn-lt"/>
                <a:ea typeface="华文楷体" panose="02010600040101010101" pitchFamily="2" charset="-122"/>
              </a:rPr>
              <a:t>A</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的直接左递归，基础文法变换为</a:t>
            </a:r>
            <a:endParaRPr lang="zh-CN" altLang="en-US" b="1" i="0">
              <a:solidFill>
                <a:srgbClr val="333399"/>
              </a:solidFill>
              <a:latin typeface="+mn-lt"/>
              <a:ea typeface="华文楷体" panose="02010600040101010101" pitchFamily="2" charset="-122"/>
            </a:endParaRPr>
          </a:p>
          <a:p>
            <a:pPr algn="just">
              <a:spcBef>
                <a:spcPct val="20000"/>
              </a:spcBef>
              <a:buClrTx/>
              <a:buFontTx/>
              <a:buNone/>
            </a:pPr>
            <a:endParaRPr lang="zh-CN" altLang="en-US" sz="1000" b="1" i="0">
              <a:solidFill>
                <a:srgbClr val="333399"/>
              </a:solidFill>
              <a:latin typeface="+mn-lt"/>
              <a:ea typeface="华文楷体" panose="02010600040101010101" pitchFamily="2" charset="-122"/>
            </a:endParaRPr>
          </a:p>
          <a:p>
            <a:pPr algn="just">
              <a:spcBef>
                <a:spcPct val="20000"/>
              </a:spcBef>
              <a:buClrTx/>
              <a:buFontTx/>
              <a:buNone/>
            </a:pPr>
            <a:r>
              <a:rPr lang="zh-CN" altLang="en-US" b="1"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anose="05050102010706020507" pitchFamily="18" charset="2"/>
              </a:rPr>
              <a:t>A </a:t>
            </a: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rPr>
              <a:t>X R  </a:t>
            </a:r>
            <a:r>
              <a:rPr lang="en-US" altLang="zh-CN">
                <a:solidFill>
                  <a:srgbClr val="333399"/>
                </a:solidFill>
                <a:latin typeface="+mn-lt"/>
                <a:ea typeface="华文楷体" panose="02010600040101010101" pitchFamily="2" charset="-122"/>
                <a:sym typeface="Symbol" panose="05050102010706020507" pitchFamily="18" charset="2"/>
              </a:rPr>
              <a:t>   R </a:t>
            </a: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rPr>
              <a:t>Y R </a:t>
            </a: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a:t>
            </a:r>
            <a:endParaRPr lang="en-US" altLang="zh-CN">
              <a:solidFill>
                <a:srgbClr val="333399"/>
              </a:solidFill>
              <a:latin typeface="+mn-lt"/>
              <a:ea typeface="华文楷体" panose="02010600040101010101" pitchFamily="2" charset="-122"/>
              <a:sym typeface="Symbol" panose="05050102010706020507" pitchFamily="18" charset="2"/>
            </a:endParaRPr>
          </a:p>
          <a:p>
            <a:pPr algn="just">
              <a:spcBef>
                <a:spcPct val="20000"/>
              </a:spcBef>
              <a:buClrTx/>
              <a:buFontTx/>
              <a:buNone/>
            </a:pPr>
            <a:endParaRPr lang="en-US" altLang="zh-CN" sz="1000">
              <a:solidFill>
                <a:srgbClr val="333399"/>
              </a:solidFill>
              <a:latin typeface="+mn-lt"/>
              <a:ea typeface="华文楷体" panose="02010600040101010101" pitchFamily="2" charset="-122"/>
              <a:sym typeface="Symbol" panose="05050102010706020507" pitchFamily="18" charset="2"/>
            </a:endParaRPr>
          </a:p>
          <a:p>
            <a:pPr algn="just">
              <a:spcBef>
                <a:spcPct val="20000"/>
              </a:spcBef>
              <a:buClrTx/>
              <a:buFontTx/>
              <a:buNone/>
            </a:pP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再考虑语义动作，翻译模式变换为</a:t>
            </a:r>
            <a:endParaRPr lang="zh-CN" altLang="en-US" b="1" i="0">
              <a:solidFill>
                <a:srgbClr val="333399"/>
              </a:solidFill>
              <a:latin typeface="+mn-lt"/>
              <a:ea typeface="华文楷体" panose="02010600040101010101" pitchFamily="2" charset="-122"/>
            </a:endParaRPr>
          </a:p>
          <a:p>
            <a:pPr algn="just">
              <a:spcBef>
                <a:spcPct val="20000"/>
              </a:spcBef>
              <a:buClrTx/>
              <a:buFontTx/>
              <a:buNone/>
            </a:pPr>
            <a:endParaRPr lang="zh-CN" altLang="en-US" sz="1000" b="1">
              <a:solidFill>
                <a:srgbClr val="333399"/>
              </a:solidFill>
              <a:latin typeface="+mn-lt"/>
              <a:ea typeface="华文楷体" panose="02010600040101010101" pitchFamily="2" charset="-122"/>
              <a:sym typeface="Symbol" panose="05050102010706020507" pitchFamily="18" charset="2"/>
            </a:endParaRPr>
          </a:p>
          <a:p>
            <a:pPr algn="just">
              <a:spcBef>
                <a:spcPct val="20000"/>
              </a:spcBef>
              <a:buClrTx/>
              <a:buFontTx/>
              <a:buNone/>
            </a:pPr>
            <a:r>
              <a:rPr lang="zh-CN" altLang="en-US" b="1">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A </a:t>
            </a: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rPr>
              <a:t>X </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anose="05050102010706020507" pitchFamily="18" charset="2"/>
              </a:rPr>
              <a:t>R</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i</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rPr>
              <a:t>f</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X.x</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rPr>
              <a:t> R  </a:t>
            </a: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A</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a</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sym typeface="Symbol" panose="05050102010706020507" pitchFamily="18" charset="2"/>
              </a:rPr>
              <a:t>R</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s </a:t>
            </a:r>
            <a:r>
              <a:rPr lang="en-US" altLang="zh-CN" i="0">
                <a:solidFill>
                  <a:srgbClr val="333399"/>
                </a:solidFill>
                <a:latin typeface="+mn-lt"/>
                <a:ea typeface="华文楷体" panose="02010600040101010101" pitchFamily="2" charset="-122"/>
                <a:sym typeface="Symbol" panose="05050102010706020507" pitchFamily="18" charset="2"/>
              </a:rPr>
              <a:t>}</a:t>
            </a:r>
            <a:endParaRPr lang="en-US" altLang="zh-CN">
              <a:solidFill>
                <a:srgbClr val="333399"/>
              </a:solidFill>
              <a:latin typeface="+mn-lt"/>
              <a:ea typeface="华文楷体" panose="02010600040101010101" pitchFamily="2" charset="-122"/>
            </a:endParaRPr>
          </a:p>
          <a:p>
            <a:pPr algn="just">
              <a:spcBef>
                <a:spcPct val="20000"/>
              </a:spcBef>
              <a:buClrTx/>
              <a:buFontTx/>
              <a:buNone/>
            </a:pPr>
            <a:r>
              <a:rPr lang="en-US" altLang="zh-CN">
                <a:solidFill>
                  <a:srgbClr val="333399"/>
                </a:solidFill>
                <a:latin typeface="+mn-lt"/>
                <a:ea typeface="华文楷体" panose="02010600040101010101" pitchFamily="2" charset="-122"/>
                <a:sym typeface="Symbol" panose="05050102010706020507" pitchFamily="18" charset="2"/>
              </a:rPr>
              <a:t>               R </a:t>
            </a: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rPr>
              <a:t>Y </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anose="05050102010706020507" pitchFamily="18" charset="2"/>
              </a:rPr>
              <a:t>R</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i</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rPr>
              <a:t>g</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sym typeface="Symbol" panose="05050102010706020507" pitchFamily="18" charset="2"/>
              </a:rPr>
              <a:t>R</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i</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rPr>
              <a:t>Y.y</a:t>
            </a:r>
            <a:r>
              <a:rPr lang="en-US" altLang="zh-CN" i="0">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anose="05050102010706020507" pitchFamily="18" charset="2"/>
              </a:rPr>
              <a:t>R</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a:solidFill>
                  <a:srgbClr val="333399"/>
                </a:solidFill>
                <a:latin typeface="+mn-lt"/>
                <a:ea typeface="华文楷体" panose="02010600040101010101" pitchFamily="2" charset="-122"/>
              </a:rPr>
              <a:t> </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sym typeface="Symbol" panose="05050102010706020507" pitchFamily="18" charset="2"/>
              </a:rPr>
              <a:t>R</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s</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sym typeface="Symbol" panose="05050102010706020507" pitchFamily="18" charset="2"/>
              </a:rPr>
              <a:t>R</a:t>
            </a:r>
            <a:r>
              <a:rPr lang="en-US" altLang="zh-CN" i="0" baseline="-25000">
                <a:solidFill>
                  <a:srgbClr val="333399"/>
                </a:solidFill>
                <a:latin typeface="+mn-lt"/>
                <a:ea typeface="华文楷体" panose="02010600040101010101" pitchFamily="2" charset="-122"/>
                <a:sym typeface="Symbol" panose="05050102010706020507" pitchFamily="18" charset="2"/>
              </a:rPr>
              <a:t>1</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s</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endParaRPr lang="en-US" altLang="zh-CN">
              <a:solidFill>
                <a:srgbClr val="333399"/>
              </a:solidFill>
              <a:latin typeface="+mn-lt"/>
              <a:ea typeface="华文楷体" panose="02010600040101010101" pitchFamily="2" charset="-122"/>
              <a:sym typeface="Symbol" panose="05050102010706020507" pitchFamily="18" charset="2"/>
            </a:endParaRPr>
          </a:p>
          <a:p>
            <a:pPr algn="just">
              <a:spcBef>
                <a:spcPct val="20000"/>
              </a:spcBef>
              <a:buClrTx/>
              <a:buFontTx/>
              <a:buNone/>
            </a:pPr>
            <a:r>
              <a:rPr lang="en-US" altLang="zh-CN">
                <a:solidFill>
                  <a:srgbClr val="333399"/>
                </a:solidFill>
                <a:latin typeface="+mn-lt"/>
                <a:ea typeface="华文楷体" panose="02010600040101010101" pitchFamily="2" charset="-122"/>
              </a:rPr>
              <a:t>               </a:t>
            </a:r>
            <a:r>
              <a:rPr lang="en-US" altLang="zh-CN">
                <a:solidFill>
                  <a:srgbClr val="333399"/>
                </a:solidFill>
                <a:latin typeface="+mn-lt"/>
                <a:ea typeface="华文楷体" panose="02010600040101010101" pitchFamily="2" charset="-122"/>
                <a:sym typeface="Symbol" panose="05050102010706020507" pitchFamily="18" charset="2"/>
              </a:rPr>
              <a:t>R </a:t>
            </a:r>
            <a:r>
              <a:rPr lang="en-US" altLang="zh-CN" i="0">
                <a:solidFill>
                  <a:srgbClr val="333399"/>
                </a:solidFill>
                <a:latin typeface="+mn-lt"/>
                <a:ea typeface="华文楷体" panose="02010600040101010101" pitchFamily="2" charset="-122"/>
                <a:sym typeface="Symbol" panose="05050102010706020507" pitchFamily="18" charset="2"/>
              </a:rPr>
              <a:t>  </a:t>
            </a:r>
            <a:r>
              <a:rPr lang="en-US" altLang="zh-CN">
                <a:solidFill>
                  <a:srgbClr val="333399"/>
                </a:solidFill>
                <a:latin typeface="+mn-lt"/>
                <a:ea typeface="华文楷体" panose="02010600040101010101" pitchFamily="2" charset="-122"/>
                <a:sym typeface="Symbol" panose="05050102010706020507" pitchFamily="18" charset="2"/>
              </a:rPr>
              <a:t> </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sym typeface="Symbol" panose="05050102010706020507" pitchFamily="18" charset="2"/>
              </a:rPr>
              <a:t>R</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s</a:t>
            </a:r>
            <a:r>
              <a:rPr lang="en-US" altLang="zh-CN" i="0">
                <a:solidFill>
                  <a:srgbClr val="333399"/>
                </a:solidFill>
                <a:latin typeface="+mn-lt"/>
                <a:ea typeface="华文楷体" panose="02010600040101010101" pitchFamily="2" charset="-122"/>
              </a:rPr>
              <a:t>: = </a:t>
            </a:r>
            <a:r>
              <a:rPr lang="en-US" altLang="zh-CN">
                <a:solidFill>
                  <a:srgbClr val="333399"/>
                </a:solidFill>
                <a:latin typeface="+mn-lt"/>
                <a:ea typeface="华文楷体" panose="02010600040101010101" pitchFamily="2" charset="-122"/>
                <a:sym typeface="Symbol" panose="05050102010706020507" pitchFamily="18" charset="2"/>
              </a:rPr>
              <a:t>R</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i</a:t>
            </a:r>
            <a:r>
              <a:rPr lang="en-US" altLang="zh-CN" i="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endParaRPr lang="en-US" altLang="zh-CN">
              <a:solidFill>
                <a:srgbClr val="333399"/>
              </a:solidFill>
              <a:latin typeface="+mn-lt"/>
              <a:ea typeface="华文楷体" panose="02010600040101010101" pitchFamily="2" charset="-122"/>
            </a:endParaRPr>
          </a:p>
        </p:txBody>
      </p:sp>
      <p:sp>
        <p:nvSpPr>
          <p:cNvPr id="51203"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1204"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1205"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1206"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1207" name="Rectangle 1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684213" y="12192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属性文法举例</a:t>
            </a:r>
            <a:endParaRPr lang="zh-CN" altLang="en-US" sz="3200" b="1" i="0">
              <a:latin typeface="+mn-lt"/>
              <a:ea typeface="华文楷体" panose="02010600040101010101" pitchFamily="2" charset="-122"/>
            </a:endParaRPr>
          </a:p>
        </p:txBody>
      </p:sp>
      <p:sp>
        <p:nvSpPr>
          <p:cNvPr id="9219"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922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922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922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9223" name="Rectangle 9"/>
          <p:cNvSpPr>
            <a:spLocks noChangeArrowheads="1"/>
          </p:cNvSpPr>
          <p:nvPr/>
        </p:nvSpPr>
        <p:spPr bwMode="auto">
          <a:xfrm>
            <a:off x="1008063" y="1905000"/>
            <a:ext cx="7956550" cy="94615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识别语言 </a:t>
            </a:r>
            <a:r>
              <a:rPr lang="pt-BR" altLang="zh-CN" b="1">
                <a:latin typeface="+mn-lt"/>
                <a:ea typeface="华文楷体" panose="02010600040101010101" pitchFamily="2" charset="-122"/>
              </a:rPr>
              <a:t>L</a:t>
            </a:r>
            <a:r>
              <a:rPr lang="pt-BR" altLang="zh-CN" b="1" i="0">
                <a:latin typeface="+mn-lt"/>
                <a:ea typeface="华文楷体" panose="02010600040101010101" pitchFamily="2" charset="-122"/>
              </a:rPr>
              <a:t> = { </a:t>
            </a:r>
            <a:r>
              <a:rPr lang="pt-BR" altLang="zh-CN" b="1">
                <a:latin typeface="+mn-lt"/>
                <a:ea typeface="华文楷体" panose="02010600040101010101" pitchFamily="2" charset="-122"/>
              </a:rPr>
              <a:t>a</a:t>
            </a:r>
            <a:r>
              <a:rPr lang="pt-BR" altLang="zh-CN" b="1" baseline="30000">
                <a:latin typeface="+mn-lt"/>
                <a:ea typeface="华文楷体" panose="02010600040101010101" pitchFamily="2" charset="-122"/>
              </a:rPr>
              <a:t>i</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j</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k</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anose="05050102010706020507" pitchFamily="18" charset="2"/>
              </a:rPr>
              <a:t></a:t>
            </a:r>
            <a:r>
              <a:rPr lang="pt-BR" altLang="zh-CN" b="1" i="0">
                <a:latin typeface="+mn-lt"/>
                <a:ea typeface="华文楷体" panose="02010600040101010101" pitchFamily="2" charset="-122"/>
              </a:rPr>
              <a:t> </a:t>
            </a:r>
            <a:r>
              <a:rPr lang="pt-BR" altLang="zh-CN" b="1">
                <a:latin typeface="+mn-lt"/>
                <a:ea typeface="华文楷体" panose="02010600040101010101" pitchFamily="2" charset="-122"/>
              </a:rPr>
              <a:t>i, j, k</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anose="05050102010706020507"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a:t>
            </a:r>
            <a:endParaRPr lang="pt-BR" altLang="zh-CN">
              <a:latin typeface="+mn-lt"/>
              <a:ea typeface="华文楷体" panose="02010600040101010101" pitchFamily="2" charset="-122"/>
            </a:endParaRPr>
          </a:p>
          <a:p>
            <a:pPr algn="l">
              <a:buClrTx/>
              <a:buFont typeface="Symbol" panose="05050102010706020507" pitchFamily="18" charset="2"/>
              <a:buNone/>
            </a:pPr>
            <a:r>
              <a:rPr lang="zh-CN" altLang="pt-BR" b="1" i="0">
                <a:latin typeface="+mn-lt"/>
                <a:ea typeface="华文楷体" panose="02010600040101010101" pitchFamily="2" charset="-122"/>
              </a:rPr>
              <a:t>     </a:t>
            </a:r>
            <a:r>
              <a:rPr lang="zh-CN" altLang="pt-BR" sz="2800" b="1" i="0">
                <a:solidFill>
                  <a:srgbClr val="333399"/>
                </a:solidFill>
                <a:latin typeface="+mn-lt"/>
                <a:ea typeface="华文楷体" panose="02010600040101010101" pitchFamily="2" charset="-122"/>
              </a:rPr>
              <a:t>不含限定条件，但显示</a:t>
            </a:r>
            <a:r>
              <a:rPr lang="pt-BR" altLang="zh-CN" b="1">
                <a:latin typeface="+mn-lt"/>
                <a:ea typeface="华文楷体" panose="02010600040101010101" pitchFamily="2" charset="-122"/>
              </a:rPr>
              <a:t> a</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n</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anose="05050102010706020507" pitchFamily="18" charset="2"/>
              </a:rPr>
              <a:t>(</a:t>
            </a:r>
            <a:r>
              <a:rPr lang="pt-BR" altLang="zh-CN" b="1">
                <a:latin typeface="+mn-lt"/>
                <a:ea typeface="华文楷体" panose="02010600040101010101" pitchFamily="2" charset="-122"/>
              </a:rPr>
              <a:t>n</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anose="05050102010706020507"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 </a:t>
            </a:r>
            <a:r>
              <a:rPr lang="zh-CN" altLang="pt-BR" sz="2800" b="1" i="0">
                <a:solidFill>
                  <a:srgbClr val="333399"/>
                </a:solidFill>
                <a:latin typeface="+mn-lt"/>
                <a:ea typeface="华文楷体" panose="02010600040101010101" pitchFamily="2" charset="-122"/>
              </a:rPr>
              <a:t>是合法的</a:t>
            </a:r>
            <a:endParaRPr lang="zh-CN" altLang="en-US" sz="2800" b="1" i="0">
              <a:solidFill>
                <a:srgbClr val="333399"/>
              </a:solidFill>
              <a:latin typeface="+mn-lt"/>
              <a:ea typeface="华文楷体" panose="02010600040101010101" pitchFamily="2" charset="-122"/>
            </a:endParaRPr>
          </a:p>
        </p:txBody>
      </p:sp>
      <p:sp>
        <p:nvSpPr>
          <p:cNvPr id="9224" name="Text Box 11"/>
          <p:cNvSpPr txBox="1">
            <a:spLocks noChangeArrowheads="1"/>
          </p:cNvSpPr>
          <p:nvPr/>
        </p:nvSpPr>
        <p:spPr bwMode="auto">
          <a:xfrm>
            <a:off x="1258888" y="2997200"/>
            <a:ext cx="1873250" cy="3322638"/>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产生式</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S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ABC</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b</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C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C</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c</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C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c</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608268" name="Text Box 12"/>
          <p:cNvSpPr txBox="1">
            <a:spLocks noChangeArrowheads="1"/>
          </p:cNvSpPr>
          <p:nvPr/>
        </p:nvSpPr>
        <p:spPr bwMode="auto">
          <a:xfrm>
            <a:off x="3419475" y="2997200"/>
            <a:ext cx="5473700" cy="3322638"/>
          </a:xfrm>
          <a:prstGeom prst="rect">
            <a:avLst/>
          </a:prstGeom>
          <a:noFill/>
          <a:ln w="9525">
            <a:noFill/>
            <a:miter lim="800000"/>
          </a:ln>
        </p:spPr>
        <p:txBody>
          <a:bodyPr>
            <a:spAutoFit/>
          </a:bodyPr>
          <a:lstStyle/>
          <a:p>
            <a:pPr algn="l">
              <a:buClrTx/>
            </a:pPr>
            <a:r>
              <a:rPr kumimoji="0" lang="en-US" altLang="zh-CN" b="1" i="0">
                <a:latin typeface="+mn-lt"/>
                <a:ea typeface="华文楷体" panose="02010600040101010101" pitchFamily="2" charset="-122"/>
                <a:sym typeface="Symbol" panose="05050102010706020507" pitchFamily="18" charset="2"/>
              </a:rPr>
              <a:t>                     </a:t>
            </a:r>
            <a:r>
              <a:rPr kumimoji="0" lang="zh-CN" altLang="en-US" b="1" i="0">
                <a:latin typeface="+mn-lt"/>
                <a:ea typeface="华文楷体" panose="02010600040101010101" pitchFamily="2" charset="-122"/>
                <a:sym typeface="Symbol" panose="05050102010706020507" pitchFamily="18" charset="2"/>
              </a:rPr>
              <a:t>语义动作</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if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a:t>
            </a:r>
            <a:r>
              <a:rPr lang="en-US"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num=B</a:t>
            </a:r>
            <a:r>
              <a:rPr lang="en-US"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num</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and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rPr>
              <a:t>B</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i="0">
                <a:solidFill>
                  <a:srgbClr val="333399"/>
                </a:solidFill>
                <a:latin typeface="+mn-lt"/>
                <a:ea typeface="华文楷体" panose="02010600040101010101" pitchFamily="2" charset="-122"/>
              </a:rPr>
              <a:t>)</a:t>
            </a:r>
            <a:endParaRPr lang="en-US" altLang="zh-CN" sz="2000" i="0">
              <a:solidFill>
                <a:srgbClr val="333399"/>
              </a:solidFill>
              <a:latin typeface="+mn-lt"/>
              <a:ea typeface="华文楷体" panose="02010600040101010101" pitchFamily="2" charset="-122"/>
            </a:endParaRPr>
          </a:p>
          <a:p>
            <a:pPr algn="l">
              <a:buClrTx/>
            </a:pPr>
            <a:r>
              <a:rPr lang="en-US" altLang="zh-CN" sz="2000" i="0">
                <a:solidFill>
                  <a:srgbClr val="333399"/>
                </a:solidFill>
                <a:latin typeface="+mn-lt"/>
                <a:ea typeface="华文楷体" panose="02010600040101010101" pitchFamily="2" charset="-122"/>
              </a:rPr>
              <a:t>  then</a:t>
            </a:r>
            <a:r>
              <a:rPr lang="en-US" altLang="zh-CN" sz="2000">
                <a:solidFill>
                  <a:srgbClr val="333399"/>
                </a:solidFill>
                <a:latin typeface="+mn-lt"/>
                <a:ea typeface="华文楷体" panose="02010600040101010101" pitchFamily="2" charset="-122"/>
              </a:rPr>
              <a:t> print(</a:t>
            </a:r>
            <a:r>
              <a:rPr lang="pt-BR" altLang="zh-CN" sz="2000">
                <a:solidFill>
                  <a:srgbClr val="333399"/>
                </a:solidFill>
                <a:latin typeface="+mn-lt"/>
                <a:ea typeface="华文楷体" panose="02010600040101010101" pitchFamily="2" charset="-122"/>
              </a:rPr>
              <a:t>“Accepted!” </a:t>
            </a:r>
            <a:r>
              <a:rPr lang="en-US" altLang="zh-CN" sz="2000">
                <a:solidFill>
                  <a:srgbClr val="333399"/>
                </a:solidFill>
                <a:latin typeface="+mn-lt"/>
                <a:ea typeface="华文楷体" panose="02010600040101010101" pitchFamily="2" charset="-122"/>
              </a:rPr>
              <a:t>) </a:t>
            </a:r>
            <a:endParaRPr lang="en-US" altLang="zh-CN" sz="2000">
              <a:solidFill>
                <a:srgbClr val="333399"/>
              </a:solidFill>
              <a:latin typeface="+mn-lt"/>
              <a:ea typeface="华文楷体" panose="02010600040101010101" pitchFamily="2" charset="-122"/>
            </a:endParaRPr>
          </a:p>
          <a:p>
            <a:pPr algn="l">
              <a:buClrTx/>
            </a:pPr>
            <a:r>
              <a:rPr lang="en-US" altLang="zh-CN" sz="2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rPr>
              <a:t>else</a:t>
            </a:r>
            <a:r>
              <a:rPr lang="en-US" altLang="zh-CN" sz="2000">
                <a:solidFill>
                  <a:srgbClr val="333399"/>
                </a:solidFill>
                <a:latin typeface="+mn-lt"/>
                <a:ea typeface="华文楷体" panose="02010600040101010101" pitchFamily="2" charset="-122"/>
              </a:rPr>
              <a:t> print(</a:t>
            </a:r>
            <a:r>
              <a:rPr lang="pt-BR" altLang="zh-CN" sz="2000">
                <a:solidFill>
                  <a:srgbClr val="333399"/>
                </a:solidFill>
                <a:latin typeface="+mn-lt"/>
                <a:ea typeface="华文楷体" panose="02010600040101010101" pitchFamily="2" charset="-122"/>
              </a:rPr>
              <a:t>“Refused!” </a:t>
            </a:r>
            <a:r>
              <a:rPr lang="en-US" altLang="zh-CN" sz="2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kumimoji="0"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A</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+ 1</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A</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1</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+ 1</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1</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C</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C</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+ 1</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1</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i="0">
              <a:solidFill>
                <a:srgbClr val="333399"/>
              </a:solidFill>
              <a:latin typeface="+mn-lt"/>
              <a:ea typeface="华文楷体" panose="02010600040101010101" pitchFamily="2" charset="-122"/>
              <a:sym typeface="Symbol" panose="05050102010706020507" pitchFamily="18" charset="2"/>
            </a:endParaRPr>
          </a:p>
        </p:txBody>
      </p:sp>
      <p:sp>
        <p:nvSpPr>
          <p:cNvPr id="9226" name="Rectangle 13"/>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本讲导引</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08268"/>
                                        </p:tgtEl>
                                        <p:attrNameLst>
                                          <p:attrName>style.visibility</p:attrName>
                                        </p:attrNameLst>
                                      </p:cBhvr>
                                      <p:to>
                                        <p:strVal val="visible"/>
                                      </p:to>
                                    </p:set>
                                    <p:animEffect transition="in" filter="slide(fromBottom)">
                                      <p:cBhvr>
                                        <p:cTn id="7" dur="500"/>
                                        <p:tgtEl>
                                          <p:spTgt spid="608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762000" y="1295400"/>
            <a:ext cx="8070850" cy="16160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消除翻译模式中左递归的一种变换方法</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理解这种变换方法</a:t>
            </a:r>
            <a:endParaRPr lang="zh-CN" altLang="en-US" b="1" i="0">
              <a:solidFill>
                <a:srgbClr val="333399"/>
              </a:solidFill>
              <a:latin typeface="+mn-lt"/>
              <a:ea typeface="华文楷体" panose="02010600040101010101" pitchFamily="2" charset="-122"/>
            </a:endParaRPr>
          </a:p>
          <a:p>
            <a:pPr lvl="1"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变换前后代表两种不同的计算方式</a:t>
            </a:r>
            <a:endParaRPr lang="zh-CN" altLang="en-US" b="1" i="0">
              <a:solidFill>
                <a:srgbClr val="333399"/>
              </a:solidFill>
              <a:latin typeface="+mn-lt"/>
              <a:ea typeface="华文楷体" panose="02010600040101010101" pitchFamily="2" charset="-122"/>
            </a:endParaRPr>
          </a:p>
        </p:txBody>
      </p:sp>
      <p:sp>
        <p:nvSpPr>
          <p:cNvPr id="5222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222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222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223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2231" name="Rectangle 9"/>
          <p:cNvSpPr>
            <a:spLocks noChangeArrowheads="1"/>
          </p:cNvSpPr>
          <p:nvPr/>
        </p:nvSpPr>
        <p:spPr bwMode="auto">
          <a:xfrm>
            <a:off x="1128713" y="3200400"/>
            <a:ext cx="33528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A.a = g(g(</a:t>
            </a:r>
            <a:r>
              <a:rPr lang="en-US" altLang="zh-CN" sz="2000" b="1">
                <a:solidFill>
                  <a:srgbClr val="333399"/>
                </a:solidFill>
                <a:latin typeface="+mn-lt"/>
                <a:ea typeface="华文楷体" panose="02010600040101010101" pitchFamily="2" charset="-122"/>
                <a:sym typeface="Symbol" panose="05050102010706020507" pitchFamily="18" charset="2"/>
              </a:rPr>
              <a:t>f(X.x)</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1</a:t>
            </a:r>
            <a:r>
              <a:rPr lang="en-US" altLang="zh-CN" sz="2000" b="1">
                <a:solidFill>
                  <a:srgbClr val="333399"/>
                </a:solidFill>
                <a:latin typeface="+mn-lt"/>
                <a:ea typeface="华文楷体" panose="02010600040101010101" pitchFamily="2" charset="-122"/>
              </a:rPr>
              <a:t>.y)</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2</a:t>
            </a:r>
            <a:r>
              <a:rPr lang="en-US" altLang="zh-CN" sz="2000" b="1">
                <a:solidFill>
                  <a:srgbClr val="333399"/>
                </a:solidFill>
                <a:latin typeface="+mn-lt"/>
                <a:ea typeface="华文楷体" panose="02010600040101010101" pitchFamily="2" charset="-122"/>
              </a:rPr>
              <a:t>.y)</a:t>
            </a:r>
            <a:r>
              <a:rPr lang="en-US" altLang="zh-CN" sz="2000" b="1" i="0">
                <a:solidFill>
                  <a:srgbClr val="333399"/>
                </a:solidFill>
                <a:latin typeface="+mn-lt"/>
                <a:ea typeface="华文楷体" panose="02010600040101010101" pitchFamily="2" charset="-122"/>
              </a:rPr>
              <a:t> </a:t>
            </a:r>
            <a:endParaRPr lang="en-US" altLang="zh-CN" sz="2000" b="1" i="0">
              <a:solidFill>
                <a:srgbClr val="333399"/>
              </a:solidFill>
              <a:latin typeface="+mn-lt"/>
              <a:ea typeface="华文楷体" panose="02010600040101010101" pitchFamily="2" charset="-122"/>
            </a:endParaRPr>
          </a:p>
        </p:txBody>
      </p:sp>
      <p:sp>
        <p:nvSpPr>
          <p:cNvPr id="52232" name="Line 10"/>
          <p:cNvSpPr>
            <a:spLocks noChangeShapeType="1"/>
          </p:cNvSpPr>
          <p:nvPr/>
        </p:nvSpPr>
        <p:spPr bwMode="auto">
          <a:xfrm flipH="1" flipV="1">
            <a:off x="3186113" y="3597275"/>
            <a:ext cx="457200" cy="4572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52233" name="Line 11"/>
          <p:cNvSpPr>
            <a:spLocks noChangeShapeType="1"/>
          </p:cNvSpPr>
          <p:nvPr/>
        </p:nvSpPr>
        <p:spPr bwMode="auto">
          <a:xfrm flipV="1">
            <a:off x="2463800" y="3597275"/>
            <a:ext cx="417513" cy="422275"/>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52234" name="Line 12"/>
          <p:cNvSpPr>
            <a:spLocks noChangeShapeType="1"/>
          </p:cNvSpPr>
          <p:nvPr/>
        </p:nvSpPr>
        <p:spPr bwMode="auto">
          <a:xfrm flipV="1">
            <a:off x="1738313" y="4359275"/>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52235" name="Rectangle 18"/>
          <p:cNvSpPr>
            <a:spLocks noChangeArrowheads="1"/>
          </p:cNvSpPr>
          <p:nvPr/>
        </p:nvSpPr>
        <p:spPr bwMode="auto">
          <a:xfrm>
            <a:off x="2816225" y="4724400"/>
            <a:ext cx="45076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1</a:t>
            </a:r>
            <a:endParaRPr lang="en-US" altLang="zh-CN" sz="2000" i="0" baseline="-25000">
              <a:solidFill>
                <a:srgbClr val="333399"/>
              </a:solidFill>
              <a:latin typeface="+mn-lt"/>
              <a:ea typeface="华文楷体" panose="02010600040101010101" pitchFamily="2" charset="-122"/>
            </a:endParaRPr>
          </a:p>
        </p:txBody>
      </p:sp>
      <p:sp>
        <p:nvSpPr>
          <p:cNvPr id="52236" name="Rectangle 23"/>
          <p:cNvSpPr>
            <a:spLocks noChangeArrowheads="1"/>
          </p:cNvSpPr>
          <p:nvPr/>
        </p:nvSpPr>
        <p:spPr bwMode="auto">
          <a:xfrm>
            <a:off x="1509713" y="5410200"/>
            <a:ext cx="364202"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X</a:t>
            </a:r>
            <a:endParaRPr lang="en-US" altLang="zh-CN" sz="2000" b="1">
              <a:solidFill>
                <a:srgbClr val="333399"/>
              </a:solidFill>
              <a:latin typeface="+mn-lt"/>
              <a:ea typeface="华文楷体" panose="02010600040101010101" pitchFamily="2" charset="-122"/>
            </a:endParaRPr>
          </a:p>
        </p:txBody>
      </p:sp>
      <p:sp>
        <p:nvSpPr>
          <p:cNvPr id="52237" name="Line 24"/>
          <p:cNvSpPr>
            <a:spLocks noChangeShapeType="1"/>
          </p:cNvSpPr>
          <p:nvPr/>
        </p:nvSpPr>
        <p:spPr bwMode="auto">
          <a:xfrm flipV="1">
            <a:off x="1682750" y="5045075"/>
            <a:ext cx="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52238" name="Line 35"/>
          <p:cNvSpPr>
            <a:spLocks noChangeShapeType="1"/>
          </p:cNvSpPr>
          <p:nvPr/>
        </p:nvSpPr>
        <p:spPr bwMode="auto">
          <a:xfrm flipH="1" flipV="1">
            <a:off x="2424113" y="4359275"/>
            <a:ext cx="457200" cy="4572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52239" name="Rectangle 36"/>
          <p:cNvSpPr>
            <a:spLocks noChangeArrowheads="1"/>
          </p:cNvSpPr>
          <p:nvPr/>
        </p:nvSpPr>
        <p:spPr bwMode="auto">
          <a:xfrm>
            <a:off x="3578225" y="3902075"/>
            <a:ext cx="45076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2</a:t>
            </a:r>
            <a:endParaRPr lang="en-US" altLang="zh-CN" sz="2000" i="0" baseline="-25000">
              <a:solidFill>
                <a:srgbClr val="333399"/>
              </a:solidFill>
              <a:latin typeface="+mn-lt"/>
              <a:ea typeface="华文楷体" panose="02010600040101010101" pitchFamily="2" charset="-122"/>
            </a:endParaRPr>
          </a:p>
        </p:txBody>
      </p:sp>
      <p:sp>
        <p:nvSpPr>
          <p:cNvPr id="52240" name="Rectangle 37"/>
          <p:cNvSpPr>
            <a:spLocks noChangeArrowheads="1"/>
          </p:cNvSpPr>
          <p:nvPr/>
        </p:nvSpPr>
        <p:spPr bwMode="auto">
          <a:xfrm>
            <a:off x="900113" y="3962400"/>
            <a:ext cx="24384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A.a = g(</a:t>
            </a:r>
            <a:r>
              <a:rPr lang="en-US" altLang="zh-CN" sz="2000" b="1">
                <a:solidFill>
                  <a:srgbClr val="333399"/>
                </a:solidFill>
                <a:latin typeface="+mn-lt"/>
                <a:ea typeface="华文楷体" panose="02010600040101010101" pitchFamily="2" charset="-122"/>
                <a:sym typeface="Symbol" panose="05050102010706020507" pitchFamily="18" charset="2"/>
              </a:rPr>
              <a:t>f(X.x)</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1</a:t>
            </a:r>
            <a:r>
              <a:rPr lang="en-US" altLang="zh-CN" sz="2000" b="1">
                <a:solidFill>
                  <a:srgbClr val="333399"/>
                </a:solidFill>
                <a:latin typeface="+mn-lt"/>
                <a:ea typeface="华文楷体" panose="02010600040101010101" pitchFamily="2" charset="-122"/>
              </a:rPr>
              <a:t>.y)</a:t>
            </a:r>
            <a:r>
              <a:rPr lang="en-US" altLang="zh-CN" sz="2000" b="1" i="0">
                <a:solidFill>
                  <a:srgbClr val="333399"/>
                </a:solidFill>
                <a:latin typeface="+mn-lt"/>
                <a:ea typeface="华文楷体" panose="02010600040101010101" pitchFamily="2" charset="-122"/>
              </a:rPr>
              <a:t> </a:t>
            </a:r>
            <a:endParaRPr lang="en-US" altLang="zh-CN" sz="2000" b="1" i="0">
              <a:solidFill>
                <a:srgbClr val="333399"/>
              </a:solidFill>
              <a:latin typeface="+mn-lt"/>
              <a:ea typeface="华文楷体" panose="02010600040101010101" pitchFamily="2" charset="-122"/>
            </a:endParaRPr>
          </a:p>
        </p:txBody>
      </p:sp>
      <p:sp>
        <p:nvSpPr>
          <p:cNvPr id="52241" name="Rectangle 38"/>
          <p:cNvSpPr>
            <a:spLocks noChangeArrowheads="1"/>
          </p:cNvSpPr>
          <p:nvPr/>
        </p:nvSpPr>
        <p:spPr bwMode="auto">
          <a:xfrm>
            <a:off x="976313" y="4664075"/>
            <a:ext cx="1524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A.a = </a:t>
            </a:r>
            <a:r>
              <a:rPr lang="en-US" altLang="zh-CN" sz="2000" b="1">
                <a:solidFill>
                  <a:srgbClr val="333399"/>
                </a:solidFill>
                <a:latin typeface="+mn-lt"/>
                <a:ea typeface="华文楷体" panose="02010600040101010101" pitchFamily="2" charset="-122"/>
                <a:sym typeface="Symbol" panose="05050102010706020507" pitchFamily="18" charset="2"/>
              </a:rPr>
              <a:t>f(X.x)</a:t>
            </a:r>
            <a:r>
              <a:rPr lang="en-US" altLang="zh-CN" sz="2000" b="1" i="0">
                <a:solidFill>
                  <a:srgbClr val="333399"/>
                </a:solidFill>
                <a:latin typeface="+mn-lt"/>
                <a:ea typeface="华文楷体" panose="02010600040101010101" pitchFamily="2" charset="-122"/>
              </a:rPr>
              <a:t> </a:t>
            </a:r>
            <a:endParaRPr lang="en-US" altLang="zh-CN" sz="2000" b="1" i="0">
              <a:solidFill>
                <a:srgbClr val="333399"/>
              </a:solidFill>
              <a:latin typeface="+mn-lt"/>
              <a:ea typeface="华文楷体" panose="02010600040101010101" pitchFamily="2" charset="-122"/>
            </a:endParaRPr>
          </a:p>
        </p:txBody>
      </p:sp>
      <p:sp>
        <p:nvSpPr>
          <p:cNvPr id="52242" name="Rectangle 39"/>
          <p:cNvSpPr>
            <a:spLocks noChangeArrowheads="1"/>
          </p:cNvSpPr>
          <p:nvPr/>
        </p:nvSpPr>
        <p:spPr bwMode="auto">
          <a:xfrm>
            <a:off x="5395913" y="3200400"/>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A</a:t>
            </a:r>
            <a:endParaRPr lang="en-US" altLang="zh-CN" sz="2000" b="1" i="0">
              <a:solidFill>
                <a:srgbClr val="333399"/>
              </a:solidFill>
              <a:latin typeface="+mn-lt"/>
              <a:ea typeface="华文楷体" panose="02010600040101010101" pitchFamily="2" charset="-122"/>
            </a:endParaRPr>
          </a:p>
        </p:txBody>
      </p:sp>
      <p:sp>
        <p:nvSpPr>
          <p:cNvPr id="52243" name="Line 40"/>
          <p:cNvSpPr>
            <a:spLocks noChangeShapeType="1"/>
          </p:cNvSpPr>
          <p:nvPr/>
        </p:nvSpPr>
        <p:spPr bwMode="auto">
          <a:xfrm flipH="1" flipV="1">
            <a:off x="5700713" y="3581400"/>
            <a:ext cx="2286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52244" name="Line 41"/>
          <p:cNvSpPr>
            <a:spLocks noChangeShapeType="1"/>
          </p:cNvSpPr>
          <p:nvPr/>
        </p:nvSpPr>
        <p:spPr bwMode="auto">
          <a:xfrm flipV="1">
            <a:off x="4978400" y="3581400"/>
            <a:ext cx="417513" cy="422275"/>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52245" name="Line 42"/>
          <p:cNvSpPr>
            <a:spLocks noChangeShapeType="1"/>
          </p:cNvSpPr>
          <p:nvPr/>
        </p:nvSpPr>
        <p:spPr bwMode="auto">
          <a:xfrm flipV="1">
            <a:off x="5395913" y="4267200"/>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52246" name="Rectangle 43"/>
          <p:cNvSpPr>
            <a:spLocks noChangeArrowheads="1"/>
          </p:cNvSpPr>
          <p:nvPr/>
        </p:nvSpPr>
        <p:spPr bwMode="auto">
          <a:xfrm>
            <a:off x="5014913" y="4572000"/>
            <a:ext cx="45076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1</a:t>
            </a:r>
            <a:endParaRPr lang="en-US" altLang="zh-CN" sz="2000" i="0" baseline="-25000">
              <a:solidFill>
                <a:srgbClr val="333399"/>
              </a:solidFill>
              <a:latin typeface="+mn-lt"/>
              <a:ea typeface="华文楷体" panose="02010600040101010101" pitchFamily="2" charset="-122"/>
            </a:endParaRPr>
          </a:p>
        </p:txBody>
      </p:sp>
      <p:sp>
        <p:nvSpPr>
          <p:cNvPr id="52247" name="Rectangle 47"/>
          <p:cNvSpPr>
            <a:spLocks noChangeArrowheads="1"/>
          </p:cNvSpPr>
          <p:nvPr/>
        </p:nvSpPr>
        <p:spPr bwMode="auto">
          <a:xfrm>
            <a:off x="5559425" y="5318125"/>
            <a:ext cx="450764" cy="400110"/>
          </a:xfrm>
          <a:prstGeom prst="rect">
            <a:avLst/>
          </a:prstGeom>
          <a:noFill/>
          <a:ln w="9525">
            <a:noFill/>
            <a:miter lim="800000"/>
          </a:ln>
        </p:spPr>
        <p:txBody>
          <a:bodyPr wrap="none">
            <a:spAutoFit/>
          </a:bodyPr>
          <a:lstStyle/>
          <a:p>
            <a:pPr algn="l">
              <a:buClrTx/>
              <a:buFontTx/>
              <a:buNone/>
            </a:pP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2</a:t>
            </a:r>
            <a:endParaRPr lang="en-US" altLang="zh-CN" sz="2000" i="0" baseline="-25000">
              <a:solidFill>
                <a:srgbClr val="333399"/>
              </a:solidFill>
              <a:latin typeface="+mn-lt"/>
              <a:ea typeface="华文楷体" panose="02010600040101010101" pitchFamily="2" charset="-122"/>
            </a:endParaRPr>
          </a:p>
        </p:txBody>
      </p:sp>
      <p:sp>
        <p:nvSpPr>
          <p:cNvPr id="52248" name="Rectangle 48"/>
          <p:cNvSpPr>
            <a:spLocks noChangeArrowheads="1"/>
          </p:cNvSpPr>
          <p:nvPr/>
        </p:nvSpPr>
        <p:spPr bwMode="auto">
          <a:xfrm>
            <a:off x="4710113" y="3946525"/>
            <a:ext cx="4572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sym typeface="Symbol" panose="05050102010706020507" pitchFamily="18" charset="2"/>
              </a:rPr>
              <a:t>X</a:t>
            </a:r>
            <a:endParaRPr lang="en-US" altLang="zh-CN" sz="2000" b="1" i="0">
              <a:solidFill>
                <a:srgbClr val="333399"/>
              </a:solidFill>
              <a:latin typeface="+mn-lt"/>
              <a:ea typeface="华文楷体" panose="02010600040101010101" pitchFamily="2" charset="-122"/>
            </a:endParaRPr>
          </a:p>
        </p:txBody>
      </p:sp>
      <p:sp>
        <p:nvSpPr>
          <p:cNvPr id="52249" name="Rectangle 49"/>
          <p:cNvSpPr>
            <a:spLocks noChangeArrowheads="1"/>
          </p:cNvSpPr>
          <p:nvPr/>
        </p:nvSpPr>
        <p:spPr bwMode="auto">
          <a:xfrm>
            <a:off x="5624513" y="3946525"/>
            <a:ext cx="1524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R.i = </a:t>
            </a:r>
            <a:r>
              <a:rPr lang="en-US" altLang="zh-CN" sz="2000" b="1">
                <a:solidFill>
                  <a:srgbClr val="333399"/>
                </a:solidFill>
                <a:latin typeface="+mn-lt"/>
                <a:ea typeface="华文楷体" panose="02010600040101010101" pitchFamily="2" charset="-122"/>
                <a:sym typeface="Symbol" panose="05050102010706020507" pitchFamily="18" charset="2"/>
              </a:rPr>
              <a:t>f(X.x)</a:t>
            </a:r>
            <a:r>
              <a:rPr lang="en-US" altLang="zh-CN" sz="2000" b="1" i="0">
                <a:solidFill>
                  <a:srgbClr val="333399"/>
                </a:solidFill>
                <a:latin typeface="+mn-lt"/>
                <a:ea typeface="华文楷体" panose="02010600040101010101" pitchFamily="2" charset="-122"/>
              </a:rPr>
              <a:t> </a:t>
            </a:r>
            <a:endParaRPr lang="en-US" altLang="zh-CN" sz="2000" b="1" i="0">
              <a:solidFill>
                <a:srgbClr val="333399"/>
              </a:solidFill>
              <a:latin typeface="+mn-lt"/>
              <a:ea typeface="华文楷体" panose="02010600040101010101" pitchFamily="2" charset="-122"/>
            </a:endParaRPr>
          </a:p>
        </p:txBody>
      </p:sp>
      <p:sp>
        <p:nvSpPr>
          <p:cNvPr id="52250" name="Rectangle 50"/>
          <p:cNvSpPr>
            <a:spLocks noChangeArrowheads="1"/>
          </p:cNvSpPr>
          <p:nvPr/>
        </p:nvSpPr>
        <p:spPr bwMode="auto">
          <a:xfrm>
            <a:off x="4427538" y="5622925"/>
            <a:ext cx="33528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R.i = g(g(</a:t>
            </a:r>
            <a:r>
              <a:rPr lang="en-US" altLang="zh-CN" sz="2000" b="1">
                <a:solidFill>
                  <a:srgbClr val="333399"/>
                </a:solidFill>
                <a:latin typeface="+mn-lt"/>
                <a:ea typeface="华文楷体" panose="02010600040101010101" pitchFamily="2" charset="-122"/>
                <a:sym typeface="Symbol" panose="05050102010706020507" pitchFamily="18" charset="2"/>
              </a:rPr>
              <a:t>f(X.x)</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1</a:t>
            </a:r>
            <a:r>
              <a:rPr lang="en-US" altLang="zh-CN" sz="2000" b="1">
                <a:solidFill>
                  <a:srgbClr val="333399"/>
                </a:solidFill>
                <a:latin typeface="+mn-lt"/>
                <a:ea typeface="华文楷体" panose="02010600040101010101" pitchFamily="2" charset="-122"/>
              </a:rPr>
              <a:t>.y)</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2</a:t>
            </a:r>
            <a:r>
              <a:rPr lang="en-US" altLang="zh-CN" sz="2000" b="1">
                <a:solidFill>
                  <a:srgbClr val="333399"/>
                </a:solidFill>
                <a:latin typeface="+mn-lt"/>
                <a:ea typeface="华文楷体" panose="02010600040101010101" pitchFamily="2" charset="-122"/>
              </a:rPr>
              <a:t>.y)</a:t>
            </a:r>
            <a:r>
              <a:rPr lang="en-US" altLang="zh-CN" sz="2000" b="1" i="0">
                <a:solidFill>
                  <a:srgbClr val="333399"/>
                </a:solidFill>
                <a:latin typeface="+mn-lt"/>
                <a:ea typeface="华文楷体" panose="02010600040101010101" pitchFamily="2" charset="-122"/>
              </a:rPr>
              <a:t> </a:t>
            </a:r>
            <a:endParaRPr lang="en-US" altLang="zh-CN" sz="2000" b="1" i="0">
              <a:solidFill>
                <a:srgbClr val="333399"/>
              </a:solidFill>
              <a:latin typeface="+mn-lt"/>
              <a:ea typeface="华文楷体" panose="02010600040101010101" pitchFamily="2" charset="-122"/>
            </a:endParaRPr>
          </a:p>
        </p:txBody>
      </p:sp>
      <p:sp>
        <p:nvSpPr>
          <p:cNvPr id="52251" name="Rectangle 51"/>
          <p:cNvSpPr>
            <a:spLocks noChangeArrowheads="1"/>
          </p:cNvSpPr>
          <p:nvPr/>
        </p:nvSpPr>
        <p:spPr bwMode="auto">
          <a:xfrm>
            <a:off x="5580063" y="4632325"/>
            <a:ext cx="2438400"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R.i = g(</a:t>
            </a:r>
            <a:r>
              <a:rPr lang="en-US" altLang="zh-CN" sz="2000" b="1">
                <a:solidFill>
                  <a:srgbClr val="333399"/>
                </a:solidFill>
                <a:latin typeface="+mn-lt"/>
                <a:ea typeface="华文楷体" panose="02010600040101010101" pitchFamily="2" charset="-122"/>
                <a:sym typeface="Symbol" panose="05050102010706020507" pitchFamily="18" charset="2"/>
              </a:rPr>
              <a:t>f(X.x)</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Y</a:t>
            </a:r>
            <a:r>
              <a:rPr lang="en-US" altLang="zh-CN" sz="2000" i="0" baseline="-25000">
                <a:solidFill>
                  <a:srgbClr val="333399"/>
                </a:solidFill>
                <a:latin typeface="+mn-lt"/>
                <a:ea typeface="华文楷体" panose="02010600040101010101" pitchFamily="2" charset="-122"/>
              </a:rPr>
              <a:t>1</a:t>
            </a:r>
            <a:r>
              <a:rPr lang="en-US" altLang="zh-CN" sz="2000" b="1">
                <a:solidFill>
                  <a:srgbClr val="333399"/>
                </a:solidFill>
                <a:latin typeface="+mn-lt"/>
                <a:ea typeface="华文楷体" panose="02010600040101010101" pitchFamily="2" charset="-122"/>
              </a:rPr>
              <a:t>.y)</a:t>
            </a:r>
            <a:r>
              <a:rPr lang="en-US" altLang="zh-CN" sz="2000" b="1" i="0">
                <a:solidFill>
                  <a:srgbClr val="333399"/>
                </a:solidFill>
                <a:latin typeface="+mn-lt"/>
                <a:ea typeface="华文楷体" panose="02010600040101010101" pitchFamily="2" charset="-122"/>
              </a:rPr>
              <a:t> </a:t>
            </a:r>
            <a:endParaRPr lang="en-US" altLang="zh-CN" sz="2000" b="1" i="0">
              <a:solidFill>
                <a:srgbClr val="333399"/>
              </a:solidFill>
              <a:latin typeface="+mn-lt"/>
              <a:ea typeface="华文楷体" panose="02010600040101010101" pitchFamily="2" charset="-122"/>
            </a:endParaRPr>
          </a:p>
        </p:txBody>
      </p:sp>
      <p:sp>
        <p:nvSpPr>
          <p:cNvPr id="52252" name="Line 53"/>
          <p:cNvSpPr>
            <a:spLocks noChangeShapeType="1"/>
          </p:cNvSpPr>
          <p:nvPr/>
        </p:nvSpPr>
        <p:spPr bwMode="auto">
          <a:xfrm flipH="1" flipV="1">
            <a:off x="6081713" y="4267200"/>
            <a:ext cx="2286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52253" name="Line 54"/>
          <p:cNvSpPr>
            <a:spLocks noChangeShapeType="1"/>
          </p:cNvSpPr>
          <p:nvPr/>
        </p:nvSpPr>
        <p:spPr bwMode="auto">
          <a:xfrm flipH="1" flipV="1">
            <a:off x="6538913" y="5029200"/>
            <a:ext cx="381000" cy="6858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52254" name="Line 55"/>
          <p:cNvSpPr>
            <a:spLocks noChangeShapeType="1"/>
          </p:cNvSpPr>
          <p:nvPr/>
        </p:nvSpPr>
        <p:spPr bwMode="auto">
          <a:xfrm flipV="1">
            <a:off x="5929313" y="5029200"/>
            <a:ext cx="381000" cy="381000"/>
          </a:xfrm>
          <a:prstGeom prst="line">
            <a:avLst/>
          </a:prstGeom>
          <a:noFill/>
          <a:ln w="9525">
            <a:solidFill>
              <a:srgbClr val="000080"/>
            </a:solidFill>
            <a:round/>
          </a:ln>
        </p:spPr>
        <p:txBody>
          <a:bodyPr>
            <a:spAutoFit/>
          </a:bodyPr>
          <a:lstStyle/>
          <a:p>
            <a:endParaRPr lang="zh-CN" altLang="en-US">
              <a:latin typeface="+mn-lt"/>
              <a:ea typeface="华文楷体" panose="02010600040101010101" pitchFamily="2" charset="-122"/>
            </a:endParaRPr>
          </a:p>
        </p:txBody>
      </p:sp>
      <p:sp>
        <p:nvSpPr>
          <p:cNvPr id="586808" name="Rectangle 56"/>
          <p:cNvSpPr>
            <a:spLocks noChangeArrowheads="1"/>
          </p:cNvSpPr>
          <p:nvPr/>
        </p:nvSpPr>
        <p:spPr bwMode="auto">
          <a:xfrm>
            <a:off x="8208963" y="5661025"/>
            <a:ext cx="827087"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R.s</a:t>
            </a:r>
            <a:endParaRPr lang="en-US" altLang="zh-CN" sz="2000" b="1" i="0">
              <a:solidFill>
                <a:srgbClr val="333399"/>
              </a:solidFill>
              <a:latin typeface="+mn-lt"/>
              <a:ea typeface="华文楷体" panose="02010600040101010101" pitchFamily="2" charset="-122"/>
            </a:endParaRPr>
          </a:p>
        </p:txBody>
      </p:sp>
      <p:sp>
        <p:nvSpPr>
          <p:cNvPr id="586809" name="Line 57"/>
          <p:cNvSpPr>
            <a:spLocks noChangeShapeType="1"/>
          </p:cNvSpPr>
          <p:nvPr/>
        </p:nvSpPr>
        <p:spPr bwMode="auto">
          <a:xfrm>
            <a:off x="7740650" y="5876925"/>
            <a:ext cx="503238" cy="0"/>
          </a:xfrm>
          <a:prstGeom prst="line">
            <a:avLst/>
          </a:prstGeom>
          <a:noFill/>
          <a:ln w="9525">
            <a:solidFill>
              <a:schemeClr val="tx1"/>
            </a:solidFill>
            <a:round/>
            <a:tailEnd type="triangle" w="med" len="med"/>
          </a:ln>
        </p:spPr>
        <p:txBody>
          <a:bodyPr>
            <a:spAutoFit/>
          </a:bodyPr>
          <a:lstStyle/>
          <a:p>
            <a:endParaRPr lang="zh-CN" altLang="en-US">
              <a:latin typeface="+mn-lt"/>
              <a:ea typeface="华文楷体" panose="02010600040101010101" pitchFamily="2" charset="-122"/>
            </a:endParaRPr>
          </a:p>
        </p:txBody>
      </p:sp>
      <p:sp>
        <p:nvSpPr>
          <p:cNvPr id="586810" name="Line 58"/>
          <p:cNvSpPr>
            <a:spLocks noChangeShapeType="1"/>
          </p:cNvSpPr>
          <p:nvPr/>
        </p:nvSpPr>
        <p:spPr bwMode="auto">
          <a:xfrm flipH="1" flipV="1">
            <a:off x="8459788" y="5084763"/>
            <a:ext cx="1587" cy="576262"/>
          </a:xfrm>
          <a:prstGeom prst="line">
            <a:avLst/>
          </a:prstGeom>
          <a:noFill/>
          <a:ln w="9525">
            <a:solidFill>
              <a:schemeClr val="tx1"/>
            </a:solidFill>
            <a:round/>
            <a:tailEnd type="triangle" w="med" len="med"/>
          </a:ln>
        </p:spPr>
        <p:txBody>
          <a:bodyPr>
            <a:spAutoFit/>
          </a:bodyPr>
          <a:lstStyle/>
          <a:p>
            <a:endParaRPr lang="zh-CN" altLang="en-US">
              <a:latin typeface="+mn-lt"/>
              <a:ea typeface="华文楷体" panose="02010600040101010101" pitchFamily="2" charset="-122"/>
            </a:endParaRPr>
          </a:p>
        </p:txBody>
      </p:sp>
      <p:sp>
        <p:nvSpPr>
          <p:cNvPr id="586811" name="Rectangle 59"/>
          <p:cNvSpPr>
            <a:spLocks noChangeArrowheads="1"/>
          </p:cNvSpPr>
          <p:nvPr/>
        </p:nvSpPr>
        <p:spPr bwMode="auto">
          <a:xfrm>
            <a:off x="8137525" y="4652963"/>
            <a:ext cx="827088"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R.s</a:t>
            </a:r>
            <a:endParaRPr lang="en-US" altLang="zh-CN" sz="2000" b="1" i="0">
              <a:solidFill>
                <a:srgbClr val="333399"/>
              </a:solidFill>
              <a:latin typeface="+mn-lt"/>
              <a:ea typeface="华文楷体" panose="02010600040101010101" pitchFamily="2" charset="-122"/>
            </a:endParaRPr>
          </a:p>
        </p:txBody>
      </p:sp>
      <p:sp>
        <p:nvSpPr>
          <p:cNvPr id="586812" name="Rectangle 60"/>
          <p:cNvSpPr>
            <a:spLocks noChangeArrowheads="1"/>
          </p:cNvSpPr>
          <p:nvPr/>
        </p:nvSpPr>
        <p:spPr bwMode="auto">
          <a:xfrm>
            <a:off x="7561263" y="3933825"/>
            <a:ext cx="827087"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R.s</a:t>
            </a:r>
            <a:endParaRPr lang="en-US" altLang="zh-CN" sz="2000" b="1" i="0">
              <a:solidFill>
                <a:srgbClr val="333399"/>
              </a:solidFill>
              <a:latin typeface="+mn-lt"/>
              <a:ea typeface="华文楷体" panose="02010600040101010101" pitchFamily="2" charset="-122"/>
            </a:endParaRPr>
          </a:p>
        </p:txBody>
      </p:sp>
      <p:sp>
        <p:nvSpPr>
          <p:cNvPr id="586813" name="Rectangle 61"/>
          <p:cNvSpPr>
            <a:spLocks noChangeArrowheads="1"/>
          </p:cNvSpPr>
          <p:nvPr/>
        </p:nvSpPr>
        <p:spPr bwMode="auto">
          <a:xfrm>
            <a:off x="6481763" y="3213100"/>
            <a:ext cx="827087" cy="396875"/>
          </a:xfrm>
          <a:prstGeom prst="rect">
            <a:avLst/>
          </a:prstGeom>
          <a:noFill/>
          <a:ln w="9525">
            <a:noFill/>
            <a:miter lim="800000"/>
          </a:ln>
        </p:spPr>
        <p:txBody>
          <a:bodyPr>
            <a:spAutoFit/>
          </a:bodyPr>
          <a:lstStyle/>
          <a:p>
            <a:pPr algn="l">
              <a:buClrTx/>
              <a:buFontTx/>
              <a:buNone/>
            </a:pPr>
            <a:r>
              <a:rPr lang="en-US" altLang="zh-CN" sz="2000" b="1">
                <a:solidFill>
                  <a:srgbClr val="333399"/>
                </a:solidFill>
                <a:latin typeface="+mn-lt"/>
                <a:ea typeface="华文楷体" panose="02010600040101010101" pitchFamily="2" charset="-122"/>
              </a:rPr>
              <a:t>A.a</a:t>
            </a:r>
            <a:endParaRPr lang="en-US" altLang="zh-CN" sz="2000" b="1" i="0">
              <a:solidFill>
                <a:srgbClr val="333399"/>
              </a:solidFill>
              <a:latin typeface="+mn-lt"/>
              <a:ea typeface="华文楷体" panose="02010600040101010101" pitchFamily="2" charset="-122"/>
            </a:endParaRPr>
          </a:p>
        </p:txBody>
      </p:sp>
      <p:sp>
        <p:nvSpPr>
          <p:cNvPr id="586814" name="Line 62"/>
          <p:cNvSpPr>
            <a:spLocks noChangeShapeType="1"/>
          </p:cNvSpPr>
          <p:nvPr/>
        </p:nvSpPr>
        <p:spPr bwMode="auto">
          <a:xfrm flipH="1" flipV="1">
            <a:off x="7956550" y="4292600"/>
            <a:ext cx="503238" cy="431800"/>
          </a:xfrm>
          <a:prstGeom prst="line">
            <a:avLst/>
          </a:prstGeom>
          <a:noFill/>
          <a:ln w="9525">
            <a:solidFill>
              <a:schemeClr val="tx1"/>
            </a:solidFill>
            <a:round/>
            <a:tailEnd type="triangle" w="med" len="med"/>
          </a:ln>
        </p:spPr>
        <p:txBody>
          <a:bodyPr>
            <a:spAutoFit/>
          </a:bodyPr>
          <a:lstStyle/>
          <a:p>
            <a:endParaRPr lang="zh-CN" altLang="en-US">
              <a:latin typeface="+mn-lt"/>
              <a:ea typeface="华文楷体" panose="02010600040101010101" pitchFamily="2" charset="-122"/>
            </a:endParaRPr>
          </a:p>
        </p:txBody>
      </p:sp>
      <p:sp>
        <p:nvSpPr>
          <p:cNvPr id="586815" name="Line 63"/>
          <p:cNvSpPr>
            <a:spLocks noChangeShapeType="1"/>
          </p:cNvSpPr>
          <p:nvPr/>
        </p:nvSpPr>
        <p:spPr bwMode="auto">
          <a:xfrm flipH="1" flipV="1">
            <a:off x="7019925" y="3500438"/>
            <a:ext cx="503238" cy="431800"/>
          </a:xfrm>
          <a:prstGeom prst="line">
            <a:avLst/>
          </a:prstGeom>
          <a:noFill/>
          <a:ln w="9525">
            <a:solidFill>
              <a:schemeClr val="tx1"/>
            </a:solidFill>
            <a:round/>
            <a:tailEnd type="triangle" w="med" len="med"/>
          </a:ln>
        </p:spPr>
        <p:txBody>
          <a:bodyPr>
            <a:spAutoFit/>
          </a:bodyPr>
          <a:lstStyle/>
          <a:p>
            <a:endParaRPr lang="zh-CN" altLang="en-US">
              <a:latin typeface="+mn-lt"/>
              <a:ea typeface="华文楷体" panose="02010600040101010101" pitchFamily="2" charset="-122"/>
            </a:endParaRPr>
          </a:p>
        </p:txBody>
      </p:sp>
      <p:sp>
        <p:nvSpPr>
          <p:cNvPr id="52263" name="Rectangle 6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86809"/>
                                        </p:tgtEl>
                                        <p:attrNameLst>
                                          <p:attrName>style.visibility</p:attrName>
                                        </p:attrNameLst>
                                      </p:cBhvr>
                                      <p:to>
                                        <p:strVal val="visible"/>
                                      </p:to>
                                    </p:set>
                                    <p:animEffect transition="in" filter="slide(fromLeft)">
                                      <p:cBhvr>
                                        <p:cTn id="7" dur="500"/>
                                        <p:tgtEl>
                                          <p:spTgt spid="586809"/>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586808"/>
                                        </p:tgtEl>
                                        <p:attrNameLst>
                                          <p:attrName>style.visibility</p:attrName>
                                        </p:attrNameLst>
                                      </p:cBhvr>
                                      <p:to>
                                        <p:strVal val="visible"/>
                                      </p:to>
                                    </p:set>
                                    <p:animEffect transition="in" filter="slide(fromLeft)">
                                      <p:cBhvr>
                                        <p:cTn id="10" dur="500"/>
                                        <p:tgtEl>
                                          <p:spTgt spid="586808"/>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86810"/>
                                        </p:tgtEl>
                                        <p:attrNameLst>
                                          <p:attrName>style.visibility</p:attrName>
                                        </p:attrNameLst>
                                      </p:cBhvr>
                                      <p:to>
                                        <p:strVal val="visible"/>
                                      </p:to>
                                    </p:set>
                                    <p:animEffect transition="in" filter="slide(fromBottom)">
                                      <p:cBhvr>
                                        <p:cTn id="15" dur="500"/>
                                        <p:tgtEl>
                                          <p:spTgt spid="58681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586811"/>
                                        </p:tgtEl>
                                        <p:attrNameLst>
                                          <p:attrName>style.visibility</p:attrName>
                                        </p:attrNameLst>
                                      </p:cBhvr>
                                      <p:to>
                                        <p:strVal val="visible"/>
                                      </p:to>
                                    </p:set>
                                    <p:animEffect transition="in" filter="slide(fromBottom)">
                                      <p:cBhvr>
                                        <p:cTn id="18" dur="500"/>
                                        <p:tgtEl>
                                          <p:spTgt spid="5868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586814"/>
                                        </p:tgtEl>
                                        <p:attrNameLst>
                                          <p:attrName>style.visibility</p:attrName>
                                        </p:attrNameLst>
                                      </p:cBhvr>
                                      <p:to>
                                        <p:strVal val="visible"/>
                                      </p:to>
                                    </p:set>
                                    <p:animEffect transition="in" filter="slide(fromBottom)">
                                      <p:cBhvr>
                                        <p:cTn id="23" dur="500"/>
                                        <p:tgtEl>
                                          <p:spTgt spid="586814"/>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586812"/>
                                        </p:tgtEl>
                                        <p:attrNameLst>
                                          <p:attrName>style.visibility</p:attrName>
                                        </p:attrNameLst>
                                      </p:cBhvr>
                                      <p:to>
                                        <p:strVal val="visible"/>
                                      </p:to>
                                    </p:set>
                                    <p:animEffect transition="in" filter="slide(fromBottom)">
                                      <p:cBhvr>
                                        <p:cTn id="26" dur="500"/>
                                        <p:tgtEl>
                                          <p:spTgt spid="58681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86815"/>
                                        </p:tgtEl>
                                        <p:attrNameLst>
                                          <p:attrName>style.visibility</p:attrName>
                                        </p:attrNameLst>
                                      </p:cBhvr>
                                      <p:to>
                                        <p:strVal val="visible"/>
                                      </p:to>
                                    </p:set>
                                    <p:animEffect transition="in" filter="slide(fromBottom)">
                                      <p:cBhvr>
                                        <p:cTn id="31" dur="500"/>
                                        <p:tgtEl>
                                          <p:spTgt spid="58681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586813"/>
                                        </p:tgtEl>
                                        <p:attrNameLst>
                                          <p:attrName>style.visibility</p:attrName>
                                        </p:attrNameLst>
                                      </p:cBhvr>
                                      <p:to>
                                        <p:strVal val="visible"/>
                                      </p:to>
                                    </p:set>
                                    <p:animEffect transition="in" filter="slide(fromBottom)">
                                      <p:cBhvr>
                                        <p:cTn id="34" dur="500"/>
                                        <p:tgtEl>
                                          <p:spTgt spid="586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808" grpId="0"/>
      <p:bldP spid="586809" grpId="0" animBg="1"/>
      <p:bldP spid="586810" grpId="0" animBg="1"/>
      <p:bldP spid="586811" grpId="0"/>
      <p:bldP spid="586812" grpId="0"/>
      <p:bldP spid="586813" grpId="0"/>
      <p:bldP spid="586814" grpId="0" animBg="1"/>
      <p:bldP spid="58681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027"/>
          <p:cNvSpPr txBox="1">
            <a:spLocks noChangeArrowheads="1"/>
          </p:cNvSpPr>
          <p:nvPr/>
        </p:nvSpPr>
        <p:spPr bwMode="auto">
          <a:xfrm>
            <a:off x="381000" y="1066800"/>
            <a:ext cx="8070850" cy="14636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消除翻译模式中左递归的一种变换方法</a:t>
            </a:r>
            <a:r>
              <a:rPr lang="zh-CN" altLang="en-US" sz="2800" b="1" i="0">
                <a:latin typeface="+mn-lt"/>
                <a:ea typeface="华文楷体" panose="02010600040101010101" pitchFamily="2" charset="-122"/>
              </a:rPr>
              <a:t>举例</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消除右边翻译模</a:t>
            </a:r>
            <a:endParaRPr lang="zh-CN" altLang="en-US" b="1" i="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式中的左递归</a:t>
            </a:r>
            <a:endParaRPr lang="zh-CN" altLang="en-US" b="1" i="0">
              <a:solidFill>
                <a:srgbClr val="333399"/>
              </a:solidFill>
              <a:latin typeface="+mn-lt"/>
              <a:ea typeface="华文楷体" panose="02010600040101010101" pitchFamily="2" charset="-122"/>
            </a:endParaRPr>
          </a:p>
        </p:txBody>
      </p:sp>
      <p:sp>
        <p:nvSpPr>
          <p:cNvPr id="53251" name="Text Box 1059"/>
          <p:cNvSpPr txBox="1">
            <a:spLocks noChangeArrowheads="1"/>
          </p:cNvSpPr>
          <p:nvPr/>
        </p:nvSpPr>
        <p:spPr bwMode="auto">
          <a:xfrm>
            <a:off x="3733800" y="1584325"/>
            <a:ext cx="4876800" cy="2235200"/>
          </a:xfrm>
          <a:prstGeom prst="rect">
            <a:avLst/>
          </a:prstGeom>
          <a:noFill/>
          <a:ln w="9525" cap="rnd">
            <a:solidFill>
              <a:srgbClr val="333399"/>
            </a:solidFill>
            <a:prstDash val="sysDot"/>
            <a:miter lim="800000"/>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S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E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2000">
                <a:solidFill>
                  <a:srgbClr val="333399"/>
                </a:solidFill>
                <a:latin typeface="+mn-lt"/>
                <a:ea typeface="华文楷体" panose="02010600040101010101" pitchFamily="2" charset="-122"/>
                <a:cs typeface="Times New Roman" panose="02020603050405020304" pitchFamily="18" charset="0"/>
              </a:rPr>
              <a:t>rint(E</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endParaRPr kumimoji="0"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E </a:t>
            </a:r>
            <a:r>
              <a:rPr lang="en-US" altLang="zh-CN" sz="2000" i="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 E</a:t>
            </a:r>
            <a:r>
              <a:rPr lang="en-US" altLang="zh-CN" sz="2000" i="0" baseline="-25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 + T    </a:t>
            </a:r>
            <a:r>
              <a:rPr lang="en-US" altLang="zh-CN" sz="2000" i="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E</a:t>
            </a:r>
            <a:r>
              <a:rPr lang="en-US" altLang="zh-CN" sz="2000" b="1">
                <a:solidFill>
                  <a:srgbClr val="990099"/>
                </a:solidFill>
                <a:latin typeface="+mn-lt"/>
                <a:ea typeface="华文楷体" panose="02010600040101010101" pitchFamily="2" charset="-122"/>
                <a:cs typeface="Times New Roman" panose="02020603050405020304" pitchFamily="18" charset="0"/>
              </a:rPr>
              <a:t>.</a:t>
            </a:r>
            <a:r>
              <a:rPr lang="en-US" altLang="zh-CN" sz="2000">
                <a:solidFill>
                  <a:srgbClr val="990099"/>
                </a:solidFill>
                <a:latin typeface="+mn-lt"/>
                <a:ea typeface="华文楷体" panose="02010600040101010101" pitchFamily="2" charset="-122"/>
                <a:cs typeface="Times New Roman" panose="02020603050405020304" pitchFamily="18" charset="0"/>
              </a:rPr>
              <a:t>val</a:t>
            </a:r>
            <a:r>
              <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 E</a:t>
            </a:r>
            <a:r>
              <a:rPr lang="en-US" altLang="zh-CN" sz="2000" i="0" baseline="-25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b="1">
                <a:solidFill>
                  <a:srgbClr val="990099"/>
                </a:solidFill>
                <a:latin typeface="+mn-lt"/>
                <a:ea typeface="华文楷体" panose="02010600040101010101" pitchFamily="2" charset="-122"/>
                <a:cs typeface="Times New Roman" panose="02020603050405020304" pitchFamily="18" charset="0"/>
              </a:rPr>
              <a:t>.</a:t>
            </a:r>
            <a:r>
              <a:rPr lang="en-US" altLang="zh-CN" sz="2000">
                <a:solidFill>
                  <a:srgbClr val="990099"/>
                </a:solidFill>
                <a:latin typeface="+mn-lt"/>
                <a:ea typeface="华文楷体" panose="02010600040101010101" pitchFamily="2" charset="-122"/>
                <a:cs typeface="Times New Roman" panose="02020603050405020304" pitchFamily="18" charset="0"/>
              </a:rPr>
              <a:t>val</a:t>
            </a:r>
            <a:r>
              <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 + T</a:t>
            </a:r>
            <a:r>
              <a:rPr lang="en-US" altLang="zh-CN" sz="2000" b="1">
                <a:solidFill>
                  <a:srgbClr val="990099"/>
                </a:solidFill>
                <a:latin typeface="+mn-lt"/>
                <a:ea typeface="华文楷体" panose="02010600040101010101" pitchFamily="2" charset="-122"/>
                <a:cs typeface="Times New Roman" panose="02020603050405020304" pitchFamily="18" charset="0"/>
              </a:rPr>
              <a:t>.</a:t>
            </a:r>
            <a:r>
              <a:rPr lang="en-US" altLang="zh-CN" sz="2000">
                <a:solidFill>
                  <a:srgbClr val="990099"/>
                </a:solidFill>
                <a:latin typeface="+mn-lt"/>
                <a:ea typeface="华文楷体" panose="02010600040101010101" pitchFamily="2" charset="-122"/>
                <a:cs typeface="Times New Roman" panose="02020603050405020304" pitchFamily="18" charset="0"/>
              </a:rPr>
              <a:t>val</a:t>
            </a:r>
            <a:r>
              <a:rPr lang="en-US" altLang="zh-CN" sz="2000" i="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9900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E </a:t>
            </a:r>
            <a:r>
              <a:rPr lang="en-US" altLang="zh-CN" sz="2000" i="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 T            </a:t>
            </a:r>
            <a:r>
              <a:rPr lang="en-US" altLang="zh-CN" sz="2000" i="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E</a:t>
            </a:r>
            <a:r>
              <a:rPr lang="en-US" altLang="zh-CN" sz="2000" b="1">
                <a:solidFill>
                  <a:srgbClr val="990099"/>
                </a:solidFill>
                <a:latin typeface="+mn-lt"/>
                <a:ea typeface="华文楷体" panose="02010600040101010101" pitchFamily="2" charset="-122"/>
                <a:cs typeface="Times New Roman" panose="02020603050405020304" pitchFamily="18" charset="0"/>
              </a:rPr>
              <a:t>.</a:t>
            </a:r>
            <a:r>
              <a:rPr lang="en-US" altLang="zh-CN" sz="2000">
                <a:solidFill>
                  <a:srgbClr val="990099"/>
                </a:solidFill>
                <a:latin typeface="+mn-lt"/>
                <a:ea typeface="华文楷体" panose="02010600040101010101" pitchFamily="2" charset="-122"/>
                <a:cs typeface="Times New Roman" panose="02020603050405020304" pitchFamily="18" charset="0"/>
              </a:rPr>
              <a:t>val</a:t>
            </a:r>
            <a:r>
              <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 T</a:t>
            </a:r>
            <a:r>
              <a:rPr lang="en-US" altLang="zh-CN" sz="2000" b="1">
                <a:solidFill>
                  <a:srgbClr val="990099"/>
                </a:solidFill>
                <a:latin typeface="+mn-lt"/>
                <a:ea typeface="华文楷体" panose="02010600040101010101" pitchFamily="2" charset="-122"/>
                <a:cs typeface="Times New Roman" panose="02020603050405020304" pitchFamily="18" charset="0"/>
              </a:rPr>
              <a:t>.</a:t>
            </a:r>
            <a:r>
              <a:rPr lang="en-US" altLang="zh-CN" sz="2000">
                <a:solidFill>
                  <a:srgbClr val="990099"/>
                </a:solidFill>
                <a:latin typeface="+mn-lt"/>
                <a:ea typeface="华文楷体" panose="02010600040101010101" pitchFamily="2" charset="-122"/>
                <a:cs typeface="Times New Roman" panose="02020603050405020304" pitchFamily="18" charset="0"/>
              </a:rPr>
              <a:t>val</a:t>
            </a:r>
            <a:r>
              <a:rPr lang="en-US" altLang="zh-CN" sz="2000" i="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9900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T </a:t>
            </a:r>
            <a:r>
              <a:rPr lang="en-US" altLang="zh-CN" sz="2000" i="0">
                <a:solidFill>
                  <a:srgbClr val="008000"/>
                </a:solidFill>
                <a:latin typeface="+mn-lt"/>
                <a:ea typeface="华文楷体" panose="02010600040101010101" pitchFamily="2" charset="-122"/>
                <a:sym typeface="Symbol" panose="05050102010706020507" pitchFamily="18" charset="2"/>
              </a:rPr>
              <a:t></a:t>
            </a:r>
            <a:r>
              <a:rPr lang="en-US" altLang="zh-CN" sz="2000">
                <a:solidFill>
                  <a:srgbClr val="008000"/>
                </a:solidFill>
                <a:latin typeface="+mn-lt"/>
                <a:ea typeface="华文楷体" panose="02010600040101010101" pitchFamily="2" charset="-122"/>
                <a:sym typeface="Symbol" panose="05050102010706020507" pitchFamily="18" charset="2"/>
              </a:rPr>
              <a:t> T</a:t>
            </a:r>
            <a:r>
              <a:rPr lang="en-US" altLang="zh-CN" sz="2000" i="0" baseline="-25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a:solidFill>
                  <a:srgbClr val="008000"/>
                </a:solidFill>
                <a:latin typeface="+mn-lt"/>
                <a:ea typeface="华文楷体" panose="02010600040101010101" pitchFamily="2" charset="-122"/>
                <a:sym typeface="Symbol" panose="05050102010706020507" pitchFamily="18" charset="2"/>
              </a:rPr>
              <a:t>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F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T</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val</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T</a:t>
            </a:r>
            <a:r>
              <a:rPr lang="en-US" altLang="zh-CN" sz="2000" i="0" baseline="-25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val</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b="1"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F</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val</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T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F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T</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val</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F</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val</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F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 E )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F</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E</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F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d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F</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d</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lexval</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grpSp>
        <p:nvGrpSpPr>
          <p:cNvPr id="2" name="Group 1062"/>
          <p:cNvGrpSpPr/>
          <p:nvPr/>
        </p:nvGrpSpPr>
        <p:grpSpPr bwMode="auto">
          <a:xfrm>
            <a:off x="996950" y="3429000"/>
            <a:ext cx="7537450" cy="3352800"/>
            <a:chOff x="628" y="2160"/>
            <a:chExt cx="4748" cy="2112"/>
          </a:xfrm>
        </p:grpSpPr>
        <p:sp>
          <p:nvSpPr>
            <p:cNvPr id="53258" name="Text Box 1057"/>
            <p:cNvSpPr txBox="1">
              <a:spLocks noChangeArrowheads="1"/>
            </p:cNvSpPr>
            <p:nvPr/>
          </p:nvSpPr>
          <p:spPr bwMode="auto">
            <a:xfrm>
              <a:off x="628" y="2160"/>
              <a:ext cx="956" cy="288"/>
            </a:xfrm>
            <a:prstGeom prst="rect">
              <a:avLst/>
            </a:prstGeom>
            <a:noFill/>
            <a:ln w="9525">
              <a:noFill/>
              <a:miter lim="800000"/>
            </a:ln>
          </p:spPr>
          <p:txBody>
            <a:bodyPr>
              <a:spAutoFit/>
            </a:bodyPr>
            <a:lstStyle/>
            <a:p>
              <a:pPr algn="l">
                <a:buClrTx/>
                <a:buFont typeface="Symbol" panose="05050102010706020507" pitchFamily="18" charset="2"/>
                <a:buNone/>
              </a:pPr>
              <a:r>
                <a:rPr lang="en-US" altLang="zh-CN" b="1" i="0">
                  <a:solidFill>
                    <a:srgbClr val="333399"/>
                  </a:solidFill>
                  <a:latin typeface="+mn-lt"/>
                  <a:ea typeface="华文楷体" panose="02010600040101010101" pitchFamily="2" charset="-122"/>
                </a:rPr>
                <a:t>  </a:t>
              </a:r>
              <a:r>
                <a:rPr lang="en-US" altLang="zh-CN" b="1" i="0">
                  <a:solidFill>
                    <a:srgbClr val="333399"/>
                  </a:solidFill>
                  <a:latin typeface="+mn-lt"/>
                  <a:ea typeface="华文楷体" panose="02010600040101010101" pitchFamily="2" charset="-122"/>
                  <a:sym typeface="Symbol" panose="05050102010706020507" pitchFamily="18" charset="2"/>
                </a:rPr>
                <a:t></a:t>
              </a:r>
              <a:endParaRPr lang="en-US" altLang="zh-CN" b="1" i="0">
                <a:solidFill>
                  <a:srgbClr val="333399"/>
                </a:solidFill>
                <a:latin typeface="+mn-lt"/>
                <a:ea typeface="华文楷体" panose="02010600040101010101" pitchFamily="2" charset="-122"/>
              </a:endParaRPr>
            </a:p>
          </p:txBody>
        </p:sp>
        <p:sp>
          <p:nvSpPr>
            <p:cNvPr id="53259" name="Text Box 1060"/>
            <p:cNvSpPr txBox="1">
              <a:spLocks noChangeArrowheads="1"/>
            </p:cNvSpPr>
            <p:nvPr/>
          </p:nvSpPr>
          <p:spPr bwMode="auto">
            <a:xfrm>
              <a:off x="816" y="2486"/>
              <a:ext cx="4560" cy="1786"/>
            </a:xfrm>
            <a:prstGeom prst="rect">
              <a:avLst/>
            </a:prstGeom>
            <a:noFill/>
            <a:ln w="9525">
              <a:noFill/>
              <a:miter lim="800000"/>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S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E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2000">
                  <a:solidFill>
                    <a:srgbClr val="333399"/>
                  </a:solidFill>
                  <a:latin typeface="+mn-lt"/>
                  <a:ea typeface="华文楷体" panose="02010600040101010101" pitchFamily="2" charset="-122"/>
                  <a:cs typeface="Times New Roman" panose="02020603050405020304" pitchFamily="18" charset="0"/>
                </a:rPr>
                <a:t>rint(E</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endParaRPr kumimoji="0"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E </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 T  </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R</a:t>
              </a:r>
              <a:r>
                <a:rPr lang="en-US" altLang="zh-CN" sz="2000" b="1">
                  <a:latin typeface="+mn-lt"/>
                  <a:ea typeface="华文楷体" panose="02010600040101010101" pitchFamily="2" charset="-122"/>
                  <a:cs typeface="Times New Roman" panose="02020603050405020304" pitchFamily="18" charset="0"/>
                </a:rPr>
                <a:t>.</a:t>
              </a:r>
              <a:r>
                <a:rPr lang="en-US" altLang="zh-CN" sz="2000">
                  <a:latin typeface="+mn-lt"/>
                  <a:ea typeface="华文楷体" panose="02010600040101010101" pitchFamily="2" charset="-122"/>
                  <a:cs typeface="Times New Roman" panose="02020603050405020304" pitchFamily="18" charset="0"/>
                </a:rPr>
                <a:t>i</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 T</a:t>
              </a:r>
              <a:r>
                <a:rPr lang="en-US" altLang="zh-CN" sz="2000" b="1">
                  <a:latin typeface="+mn-lt"/>
                  <a:ea typeface="华文楷体" panose="02010600040101010101" pitchFamily="2" charset="-122"/>
                  <a:cs typeface="Times New Roman" panose="02020603050405020304" pitchFamily="18" charset="0"/>
                </a:rPr>
                <a:t>.</a:t>
              </a:r>
              <a:r>
                <a:rPr lang="en-US" altLang="zh-CN" sz="2000">
                  <a:latin typeface="+mn-lt"/>
                  <a:ea typeface="华文楷体" panose="02010600040101010101" pitchFamily="2" charset="-122"/>
                  <a:cs typeface="Times New Roman" panose="02020603050405020304" pitchFamily="18" charset="0"/>
                </a:rPr>
                <a:t>val</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latin typeface="+mn-lt"/>
                  <a:ea typeface="华文楷体" panose="02010600040101010101" pitchFamily="2" charset="-122"/>
                  <a:sym typeface="Symbol" panose="05050102010706020507" pitchFamily="18" charset="2"/>
                </a:rPr>
                <a:t>  R  </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E</a:t>
              </a:r>
              <a:r>
                <a:rPr lang="en-US" altLang="zh-CN" sz="2000" b="1">
                  <a:latin typeface="+mn-lt"/>
                  <a:ea typeface="华文楷体" panose="02010600040101010101" pitchFamily="2" charset="-122"/>
                  <a:cs typeface="Times New Roman" panose="02020603050405020304" pitchFamily="18" charset="0"/>
                </a:rPr>
                <a:t>.</a:t>
              </a:r>
              <a:r>
                <a:rPr lang="en-US" altLang="zh-CN" sz="2000">
                  <a:latin typeface="+mn-lt"/>
                  <a:ea typeface="华文楷体" panose="02010600040101010101" pitchFamily="2" charset="-122"/>
                  <a:cs typeface="Times New Roman" panose="02020603050405020304" pitchFamily="18" charset="0"/>
                </a:rPr>
                <a:t>val</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 R</a:t>
              </a:r>
              <a:r>
                <a:rPr lang="en-US" altLang="zh-CN" sz="2000" b="1">
                  <a:latin typeface="+mn-lt"/>
                  <a:ea typeface="华文楷体" panose="02010600040101010101" pitchFamily="2" charset="-122"/>
                  <a:cs typeface="Times New Roman" panose="02020603050405020304" pitchFamily="18" charset="0"/>
                </a:rPr>
                <a:t>.</a:t>
              </a:r>
              <a:r>
                <a:rPr lang="en-US" altLang="zh-CN" sz="2000">
                  <a:latin typeface="+mn-lt"/>
                  <a:ea typeface="华文楷体" panose="02010600040101010101" pitchFamily="2" charset="-122"/>
                  <a:cs typeface="Times New Roman" panose="02020603050405020304" pitchFamily="18" charset="0"/>
                </a:rPr>
                <a:t>s</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latin typeface="+mn-lt"/>
                <a:ea typeface="华文楷体" panose="02010600040101010101" pitchFamily="2" charset="-122"/>
                <a:sym typeface="Symbol" panose="05050102010706020507" pitchFamily="18" charset="2"/>
              </a:endParaRPr>
            </a:p>
            <a:p>
              <a:pPr algn="l">
                <a:buClrTx/>
              </a:pPr>
              <a:r>
                <a:rPr lang="en-US" altLang="zh-CN" sz="2000">
                  <a:latin typeface="+mn-lt"/>
                  <a:ea typeface="华文楷体" panose="02010600040101010101" pitchFamily="2" charset="-122"/>
                  <a:sym typeface="Symbol" panose="05050102010706020507" pitchFamily="18" charset="2"/>
                </a:rPr>
                <a:t>R </a:t>
              </a:r>
              <a:r>
                <a:rPr lang="en-US" altLang="zh-CN" sz="2000" i="0">
                  <a:latin typeface="+mn-lt"/>
                  <a:ea typeface="华文楷体" panose="02010600040101010101" pitchFamily="2" charset="-122"/>
                  <a:sym typeface="Symbol" panose="05050102010706020507" pitchFamily="18" charset="2"/>
                </a:rPr>
                <a:t></a:t>
              </a:r>
              <a:r>
                <a:rPr lang="en-US" altLang="zh-CN" sz="2000">
                  <a:latin typeface="+mn-lt"/>
                  <a:ea typeface="华文楷体" panose="02010600040101010101" pitchFamily="2" charset="-122"/>
                  <a:sym typeface="Symbol" panose="05050102010706020507" pitchFamily="18" charset="2"/>
                </a:rPr>
                <a:t> + T </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latin typeface="+mn-lt"/>
                  <a:ea typeface="华文楷体" panose="02010600040101010101" pitchFamily="2" charset="-122"/>
                  <a:sym typeface="Symbol" panose="05050102010706020507" pitchFamily="18" charset="2"/>
                </a:rPr>
                <a:t>R</a:t>
              </a:r>
              <a:r>
                <a:rPr lang="en-US" altLang="zh-CN" sz="2000" i="0" baseline="-25000">
                  <a:latin typeface="+mn-lt"/>
                  <a:ea typeface="华文楷体" panose="02010600040101010101" pitchFamily="2" charset="-122"/>
                  <a:sym typeface="Symbol" panose="05050102010706020507" pitchFamily="18" charset="2"/>
                </a:rPr>
                <a:t>1</a:t>
              </a:r>
              <a:r>
                <a:rPr lang="en-US" altLang="zh-CN" sz="2000" b="1">
                  <a:latin typeface="+mn-lt"/>
                  <a:ea typeface="华文楷体" panose="02010600040101010101" pitchFamily="2" charset="-122"/>
                  <a:cs typeface="Times New Roman" panose="02020603050405020304" pitchFamily="18" charset="0"/>
                </a:rPr>
                <a:t>.</a:t>
              </a:r>
              <a:r>
                <a:rPr lang="en-US" altLang="zh-CN" sz="2000">
                  <a:latin typeface="+mn-lt"/>
                  <a:ea typeface="华文楷体" panose="02010600040101010101" pitchFamily="2" charset="-122"/>
                  <a:cs typeface="Times New Roman" panose="02020603050405020304" pitchFamily="18" charset="0"/>
                </a:rPr>
                <a:t>i</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 R</a:t>
              </a:r>
              <a:r>
                <a:rPr lang="en-US" altLang="zh-CN" sz="2000" b="1">
                  <a:latin typeface="+mn-lt"/>
                  <a:ea typeface="华文楷体" panose="02010600040101010101" pitchFamily="2" charset="-122"/>
                  <a:cs typeface="Times New Roman" panose="02020603050405020304" pitchFamily="18" charset="0"/>
                </a:rPr>
                <a:t>.</a:t>
              </a:r>
              <a:r>
                <a:rPr lang="en-US" altLang="zh-CN" sz="2000">
                  <a:latin typeface="+mn-lt"/>
                  <a:ea typeface="华文楷体" panose="02010600040101010101" pitchFamily="2" charset="-122"/>
                  <a:cs typeface="Times New Roman" panose="02020603050405020304" pitchFamily="18" charset="0"/>
                </a:rPr>
                <a:t>i</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 + T</a:t>
              </a:r>
              <a:r>
                <a:rPr lang="en-US" altLang="zh-CN" sz="2000" b="1">
                  <a:latin typeface="+mn-lt"/>
                  <a:ea typeface="华文楷体" panose="02010600040101010101" pitchFamily="2" charset="-122"/>
                  <a:cs typeface="Times New Roman" panose="02020603050405020304" pitchFamily="18" charset="0"/>
                </a:rPr>
                <a:t>.</a:t>
              </a:r>
              <a:r>
                <a:rPr lang="en-US" altLang="zh-CN" sz="2000">
                  <a:latin typeface="+mn-lt"/>
                  <a:ea typeface="华文楷体" panose="02010600040101010101" pitchFamily="2" charset="-122"/>
                  <a:cs typeface="Times New Roman" panose="02020603050405020304" pitchFamily="18" charset="0"/>
                </a:rPr>
                <a:t>val</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latin typeface="+mn-lt"/>
                  <a:ea typeface="华文楷体" panose="02010600040101010101" pitchFamily="2" charset="-122"/>
                  <a:sym typeface="Symbol" panose="05050102010706020507" pitchFamily="18" charset="2"/>
                </a:rPr>
                <a:t> R</a:t>
              </a:r>
              <a:r>
                <a:rPr lang="en-US" altLang="zh-CN" sz="2000" i="0" baseline="-25000">
                  <a:latin typeface="+mn-lt"/>
                  <a:ea typeface="华文楷体" panose="02010600040101010101" pitchFamily="2" charset="-122"/>
                  <a:sym typeface="Symbol" panose="05050102010706020507" pitchFamily="18" charset="2"/>
                </a:rPr>
                <a:t>1</a:t>
              </a:r>
              <a:r>
                <a:rPr lang="en-US" altLang="zh-CN" sz="2000">
                  <a:latin typeface="+mn-lt"/>
                  <a:ea typeface="华文楷体" panose="02010600040101010101" pitchFamily="2" charset="-122"/>
                  <a:sym typeface="Symbol" panose="05050102010706020507" pitchFamily="18" charset="2"/>
                </a:rPr>
                <a:t> </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R</a:t>
              </a:r>
              <a:r>
                <a:rPr lang="en-US" altLang="zh-CN" sz="2000" b="1">
                  <a:latin typeface="+mn-lt"/>
                  <a:ea typeface="华文楷体" panose="02010600040101010101" pitchFamily="2" charset="-122"/>
                  <a:cs typeface="Times New Roman" panose="02020603050405020304" pitchFamily="18" charset="0"/>
                </a:rPr>
                <a:t>.</a:t>
              </a:r>
              <a:r>
                <a:rPr lang="en-US" altLang="zh-CN" sz="2000">
                  <a:latin typeface="+mn-lt"/>
                  <a:ea typeface="华文楷体" panose="02010600040101010101" pitchFamily="2" charset="-122"/>
                  <a:cs typeface="Times New Roman" panose="02020603050405020304" pitchFamily="18" charset="0"/>
                </a:rPr>
                <a:t>s</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latin typeface="+mn-lt"/>
                  <a:ea typeface="华文楷体" panose="02010600040101010101" pitchFamily="2" charset="-122"/>
                  <a:sym typeface="Symbol" panose="05050102010706020507" pitchFamily="18" charset="2"/>
                </a:rPr>
                <a:t>R</a:t>
              </a:r>
              <a:r>
                <a:rPr lang="en-US" altLang="zh-CN" sz="2000" i="0" baseline="-25000">
                  <a:latin typeface="+mn-lt"/>
                  <a:ea typeface="华文楷体" panose="02010600040101010101" pitchFamily="2" charset="-122"/>
                  <a:sym typeface="Symbol" panose="05050102010706020507" pitchFamily="18" charset="2"/>
                </a:rPr>
                <a:t>1</a:t>
              </a:r>
              <a:r>
                <a:rPr lang="en-US" altLang="zh-CN" sz="2000" b="1">
                  <a:latin typeface="+mn-lt"/>
                  <a:ea typeface="华文楷体" panose="02010600040101010101" pitchFamily="2" charset="-122"/>
                  <a:cs typeface="Times New Roman" panose="02020603050405020304" pitchFamily="18" charset="0"/>
                </a:rPr>
                <a:t>.</a:t>
              </a:r>
              <a:r>
                <a:rPr lang="en-US" altLang="zh-CN" sz="2000">
                  <a:latin typeface="+mn-lt"/>
                  <a:ea typeface="华文楷体" panose="02010600040101010101" pitchFamily="2" charset="-122"/>
                  <a:cs typeface="Times New Roman" panose="02020603050405020304" pitchFamily="18" charset="0"/>
                </a:rPr>
                <a:t>s</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 } </a:t>
              </a:r>
              <a:endPar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latin typeface="+mn-lt"/>
                  <a:ea typeface="华文楷体" panose="02010600040101010101" pitchFamily="2" charset="-122"/>
                  <a:sym typeface="Symbol" panose="05050102010706020507" pitchFamily="18" charset="2"/>
                </a:rPr>
                <a:t>R </a:t>
              </a:r>
              <a:r>
                <a:rPr lang="en-US" altLang="zh-CN" sz="2000" i="0">
                  <a:latin typeface="+mn-lt"/>
                  <a:ea typeface="华文楷体" panose="02010600040101010101" pitchFamily="2" charset="-122"/>
                  <a:sym typeface="Symbol" panose="05050102010706020507" pitchFamily="18" charset="2"/>
                </a:rPr>
                <a:t></a:t>
              </a:r>
              <a:r>
                <a:rPr lang="en-US" altLang="zh-CN" sz="2000" b="1" i="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b="1">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R</a:t>
              </a:r>
              <a:r>
                <a:rPr lang="en-US" altLang="zh-CN" sz="2000" b="1">
                  <a:latin typeface="+mn-lt"/>
                  <a:ea typeface="华文楷体" panose="02010600040101010101" pitchFamily="2" charset="-122"/>
                  <a:cs typeface="Times New Roman" panose="02020603050405020304" pitchFamily="18" charset="0"/>
                </a:rPr>
                <a:t>.</a:t>
              </a:r>
              <a:r>
                <a:rPr lang="en-US" altLang="zh-CN" sz="2000">
                  <a:latin typeface="+mn-lt"/>
                  <a:ea typeface="华文楷体" panose="02010600040101010101" pitchFamily="2" charset="-122"/>
                  <a:cs typeface="Times New Roman" panose="02020603050405020304" pitchFamily="18" charset="0"/>
                </a:rPr>
                <a:t>s</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 R</a:t>
              </a:r>
              <a:r>
                <a:rPr lang="en-US" altLang="zh-CN" sz="2000" b="1">
                  <a:latin typeface="+mn-lt"/>
                  <a:ea typeface="华文楷体" panose="02010600040101010101" pitchFamily="2" charset="-122"/>
                  <a:cs typeface="Times New Roman" panose="02020603050405020304" pitchFamily="18" charset="0"/>
                </a:rPr>
                <a:t>.</a:t>
              </a:r>
              <a:r>
                <a:rPr lang="en-US" altLang="zh-CN" sz="2000">
                  <a:latin typeface="+mn-lt"/>
                  <a:ea typeface="华文楷体" panose="02010600040101010101" pitchFamily="2" charset="-122"/>
                  <a:cs typeface="Times New Roman" panose="02020603050405020304" pitchFamily="18" charset="0"/>
                </a:rPr>
                <a:t>i</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b="1">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T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F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i</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F</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val</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P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T</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val</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P</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s</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P </a:t>
              </a:r>
              <a:r>
                <a:rPr lang="en-US" altLang="zh-CN" sz="2000" i="0">
                  <a:solidFill>
                    <a:srgbClr val="008000"/>
                  </a:solidFill>
                  <a:latin typeface="+mn-lt"/>
                  <a:ea typeface="华文楷体" panose="02010600040101010101" pitchFamily="2" charset="-122"/>
                  <a:sym typeface="Symbol" panose="05050102010706020507" pitchFamily="18" charset="2"/>
                </a:rPr>
                <a:t></a:t>
              </a:r>
              <a:r>
                <a:rPr lang="en-US" altLang="zh-CN" sz="2000">
                  <a:solidFill>
                    <a:srgbClr val="008000"/>
                  </a:solidFill>
                  <a:latin typeface="+mn-lt"/>
                  <a:ea typeface="华文楷体" panose="02010600040101010101" pitchFamily="2" charset="-122"/>
                  <a:sym typeface="Symbol" panose="05050102010706020507" pitchFamily="18" charset="2"/>
                </a:rPr>
                <a:t>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F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sym typeface="Symbol" panose="05050102010706020507" pitchFamily="18" charset="2"/>
                </a:rPr>
                <a:t>P</a:t>
              </a:r>
              <a:r>
                <a:rPr lang="en-US" altLang="zh-CN" sz="2000" i="0" baseline="-25000">
                  <a:solidFill>
                    <a:srgbClr val="008000"/>
                  </a:solidFill>
                  <a:latin typeface="+mn-lt"/>
                  <a:ea typeface="华文楷体" panose="02010600040101010101" pitchFamily="2" charset="-122"/>
                  <a:sym typeface="Symbol" panose="05050102010706020507" pitchFamily="18" charset="2"/>
                </a:rPr>
                <a:t>1</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i</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sym typeface="Symbol" panose="05050102010706020507" pitchFamily="18" charset="2"/>
                </a:rPr>
                <a:t>P</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i</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b="1"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F</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val</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 </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sym typeface="Symbol" panose="05050102010706020507" pitchFamily="18" charset="2"/>
                </a:rPr>
                <a:t>P</a:t>
              </a:r>
              <a:r>
                <a:rPr lang="en-US" altLang="zh-CN" sz="2000" i="0" baseline="-25000">
                  <a:solidFill>
                    <a:srgbClr val="008000"/>
                  </a:solidFill>
                  <a:latin typeface="+mn-lt"/>
                  <a:ea typeface="华文楷体" panose="02010600040101010101" pitchFamily="2" charset="-122"/>
                  <a:sym typeface="Symbol" panose="05050102010706020507" pitchFamily="18" charset="2"/>
                </a:rPr>
                <a:t>1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s</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sym typeface="Symbol" panose="05050102010706020507" pitchFamily="18" charset="2"/>
                </a:rPr>
                <a:t>P</a:t>
              </a:r>
              <a:r>
                <a:rPr lang="en-US" altLang="zh-CN" sz="2000" i="0" baseline="-25000">
                  <a:solidFill>
                    <a:srgbClr val="008000"/>
                  </a:solidFill>
                  <a:latin typeface="+mn-lt"/>
                  <a:ea typeface="华文楷体" panose="02010600040101010101" pitchFamily="2" charset="-122"/>
                  <a:sym typeface="Symbol" panose="05050102010706020507" pitchFamily="18" charset="2"/>
                </a:rPr>
                <a:t>1</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s</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 </a:t>
              </a:r>
              <a:endPar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008000"/>
                  </a:solidFill>
                  <a:latin typeface="+mn-lt"/>
                  <a:ea typeface="华文楷体" panose="02010600040101010101" pitchFamily="2" charset="-122"/>
                  <a:sym typeface="Symbol" panose="05050102010706020507" pitchFamily="18" charset="2"/>
                </a:rPr>
                <a:t>P </a:t>
              </a:r>
              <a:r>
                <a:rPr lang="en-US" altLang="zh-CN" sz="2000" i="0">
                  <a:solidFill>
                    <a:srgbClr val="008000"/>
                  </a:solidFill>
                  <a:latin typeface="+mn-lt"/>
                  <a:ea typeface="华文楷体" panose="02010600040101010101" pitchFamily="2" charset="-122"/>
                  <a:sym typeface="Symbol" panose="05050102010706020507" pitchFamily="18" charset="2"/>
                </a:rPr>
                <a:t></a:t>
              </a:r>
              <a:r>
                <a:rPr lang="en-US" altLang="zh-CN" sz="2000" b="1"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b="1">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s</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P</a:t>
              </a:r>
              <a:r>
                <a:rPr lang="en-US" altLang="zh-CN" sz="2000" b="1">
                  <a:solidFill>
                    <a:srgbClr val="008000"/>
                  </a:solidFill>
                  <a:latin typeface="+mn-lt"/>
                  <a:ea typeface="华文楷体" panose="02010600040101010101" pitchFamily="2" charset="-122"/>
                  <a:cs typeface="Times New Roman" panose="02020603050405020304" pitchFamily="18" charset="0"/>
                </a:rPr>
                <a:t>.</a:t>
              </a:r>
              <a:r>
                <a:rPr lang="en-US" altLang="zh-CN" sz="2000">
                  <a:solidFill>
                    <a:srgbClr val="008000"/>
                  </a:solidFill>
                  <a:latin typeface="+mn-lt"/>
                  <a:ea typeface="华文楷体" panose="02010600040101010101" pitchFamily="2" charset="-122"/>
                  <a:cs typeface="Times New Roman" panose="02020603050405020304" pitchFamily="18" charset="0"/>
                </a:rPr>
                <a:t>i</a:t>
              </a:r>
              <a:r>
                <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008000"/>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F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 E )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F</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E</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F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d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F</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val</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d</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lexval</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53253" name="AutoShape 102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3254" name="AutoShape 102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3255" name="AutoShape 103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3256" name="AutoShape 103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3257" name="Rectangle 1063"/>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3"/>
          <p:cNvSpPr txBox="1">
            <a:spLocks noChangeArrowheads="1"/>
          </p:cNvSpPr>
          <p:nvPr/>
        </p:nvSpPr>
        <p:spPr bwMode="auto">
          <a:xfrm>
            <a:off x="768350" y="1282700"/>
            <a:ext cx="8223250" cy="501675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dirty="0">
                <a:latin typeface="+mn-lt"/>
                <a:ea typeface="华文楷体" panose="02010600040101010101" pitchFamily="2" charset="-122"/>
              </a:rPr>
              <a:t> </a:t>
            </a:r>
            <a:r>
              <a:rPr lang="zh-CN" altLang="en-US" sz="2800" b="1" i="0" dirty="0">
                <a:latin typeface="+mn-lt"/>
                <a:ea typeface="华文楷体" panose="02010600040101010101" pitchFamily="2" charset="-122"/>
              </a:rPr>
              <a:t>基于翻译模式的自下而上语义计算</a:t>
            </a:r>
            <a:endParaRPr lang="zh-CN" altLang="en-US" sz="2800" b="1" i="0" dirty="0">
              <a:latin typeface="+mn-lt"/>
              <a:ea typeface="华文楷体" panose="02010600040101010101" pitchFamily="2" charset="-122"/>
            </a:endParaRPr>
          </a:p>
          <a:p>
            <a:pPr algn="l">
              <a:buClrTx/>
            </a:pPr>
            <a:endParaRPr lang="zh-CN" altLang="en-US" sz="1000" b="1" i="0" dirty="0">
              <a:latin typeface="+mn-lt"/>
              <a:ea typeface="华文楷体" panose="02010600040101010101" pitchFamily="2" charset="-122"/>
            </a:endParaRPr>
          </a:p>
          <a:p>
            <a:pPr lvl="1" algn="l">
              <a:buClrTx/>
              <a:buFont typeface="Symbol" panose="05050102010706020507" pitchFamily="18" charset="2"/>
              <a:buChar char="-"/>
            </a:pPr>
            <a:r>
              <a:rPr lang="zh-CN" altLang="en-US" sz="2800" b="1" i="0" dirty="0">
                <a:latin typeface="+mn-lt"/>
                <a:ea typeface="华文楷体" panose="02010600040101010101" pitchFamily="2" charset="-122"/>
              </a:rPr>
              <a:t>  </a:t>
            </a:r>
            <a:r>
              <a:rPr lang="zh-CN" altLang="en-US" b="1" i="0" dirty="0">
                <a:latin typeface="+mn-lt"/>
                <a:ea typeface="华文楷体" panose="02010600040101010101" pitchFamily="2" charset="-122"/>
              </a:rPr>
              <a:t>扩展前述的关于</a:t>
            </a:r>
            <a:r>
              <a:rPr lang="en-US" altLang="zh-CN" i="0" dirty="0">
                <a:latin typeface="+mn-lt"/>
                <a:ea typeface="华文楷体" panose="02010600040101010101" pitchFamily="2" charset="-122"/>
              </a:rPr>
              <a:t>S-</a:t>
            </a:r>
            <a:r>
              <a:rPr lang="zh-CN" altLang="en-US" b="1" i="0" dirty="0">
                <a:latin typeface="+mn-lt"/>
                <a:ea typeface="华文楷体" panose="02010600040101010101" pitchFamily="2" charset="-122"/>
              </a:rPr>
              <a:t>属性文法的自下而上计算技术</a:t>
            </a:r>
            <a:endParaRPr lang="zh-CN" altLang="en-US" b="1" i="0" dirty="0">
              <a:latin typeface="+mn-lt"/>
              <a:ea typeface="华文楷体" panose="02010600040101010101" pitchFamily="2" charset="-122"/>
            </a:endParaRPr>
          </a:p>
          <a:p>
            <a:pPr lvl="1" algn="l">
              <a:buClrTx/>
              <a:buFont typeface="Symbol" panose="05050102010706020507" pitchFamily="18" charset="2"/>
              <a:buNone/>
            </a:pPr>
            <a:r>
              <a:rPr lang="zh-CN" altLang="en-US" b="1" i="0" dirty="0">
                <a:solidFill>
                  <a:srgbClr val="333399"/>
                </a:solidFill>
                <a:latin typeface="+mn-lt"/>
                <a:ea typeface="华文楷体" panose="02010600040101010101" pitchFamily="2" charset="-122"/>
              </a:rPr>
              <a:t>      （即在分析栈中增加存放属性值的域）</a:t>
            </a:r>
            <a:endParaRPr lang="zh-CN" altLang="en-US" b="1" i="0" dirty="0">
              <a:solidFill>
                <a:srgbClr val="333399"/>
              </a:solidFill>
              <a:latin typeface="+mn-lt"/>
              <a:ea typeface="华文楷体" panose="02010600040101010101" pitchFamily="2" charset="-122"/>
            </a:endParaRPr>
          </a:p>
          <a:p>
            <a:pPr lvl="1" algn="l">
              <a:buClrTx/>
              <a:buFont typeface="Symbol" panose="05050102010706020507" pitchFamily="18" charset="2"/>
              <a:buNone/>
            </a:pPr>
            <a:endParaRPr lang="zh-CN" altLang="en-US" sz="1000" b="1" i="0" dirty="0">
              <a:solidFill>
                <a:srgbClr val="333399"/>
              </a:solidFill>
              <a:latin typeface="+mn-lt"/>
              <a:ea typeface="华文楷体" panose="02010600040101010101" pitchFamily="2" charset="-122"/>
            </a:endParaRPr>
          </a:p>
          <a:p>
            <a:pPr lvl="1" algn="l">
              <a:buClrTx/>
              <a:buFont typeface="Symbol" panose="05050102010706020507" pitchFamily="18" charset="2"/>
              <a:buChar char="-"/>
            </a:pPr>
            <a:r>
              <a:rPr lang="zh-CN" altLang="en-US" sz="2800"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翻译模式中综合属性的求值采用前述的计算方法</a:t>
            </a:r>
            <a:endParaRPr lang="zh-CN" altLang="en-US" b="1" i="0" dirty="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sz="1000" b="1" i="0" dirty="0">
                <a:solidFill>
                  <a:srgbClr val="333399"/>
                </a:solidFill>
                <a:latin typeface="+mn-lt"/>
                <a:ea typeface="华文楷体" panose="02010600040101010101" pitchFamily="2" charset="-122"/>
              </a:rPr>
              <a:t> </a:t>
            </a:r>
            <a:endParaRPr lang="zh-CN" altLang="en-US" b="1" i="0" dirty="0">
              <a:solidFill>
                <a:srgbClr val="333399"/>
              </a:solidFill>
              <a:latin typeface="+mn-lt"/>
              <a:ea typeface="华文楷体" panose="02010600040101010101" pitchFamily="2" charset="-122"/>
            </a:endParaRPr>
          </a:p>
          <a:p>
            <a:pPr lvl="1" algn="l">
              <a:buClrTx/>
              <a:buFont typeface="Symbol" panose="05050102010706020507" pitchFamily="18" charset="2"/>
              <a:buChar char="-"/>
            </a:pPr>
            <a:r>
              <a:rPr lang="zh-CN" altLang="en-US" sz="2800"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对于前述受限的翻译模式，</a:t>
            </a:r>
            <a:r>
              <a:rPr lang="zh-CN" altLang="en-US" b="1" i="0" dirty="0">
                <a:latin typeface="+mn-lt"/>
                <a:ea typeface="华文楷体" panose="02010600040101010101" pitchFamily="2" charset="-122"/>
              </a:rPr>
              <a:t>核心问题</a:t>
            </a:r>
            <a:r>
              <a:rPr lang="zh-CN" altLang="en-US" b="1" i="0" dirty="0">
                <a:solidFill>
                  <a:srgbClr val="333399"/>
                </a:solidFill>
                <a:latin typeface="+mn-lt"/>
                <a:ea typeface="华文楷体" panose="02010600040101010101" pitchFamily="2" charset="-122"/>
              </a:rPr>
              <a:t>实际上是</a:t>
            </a:r>
            <a:r>
              <a:rPr lang="en-US" altLang="zh-CN" i="0" dirty="0">
                <a:latin typeface="+mn-lt"/>
                <a:ea typeface="华文楷体" panose="02010600040101010101" pitchFamily="2" charset="-122"/>
              </a:rPr>
              <a:t>L-</a:t>
            </a:r>
            <a:r>
              <a:rPr lang="zh-CN" altLang="en-US" b="1" i="0" dirty="0">
                <a:latin typeface="+mn-lt"/>
                <a:ea typeface="华文楷体" panose="02010600040101010101" pitchFamily="2" charset="-122"/>
              </a:rPr>
              <a:t>翻译</a:t>
            </a:r>
            <a:endParaRPr lang="zh-CN" altLang="en-US" b="1" i="0" dirty="0">
              <a:latin typeface="+mn-lt"/>
              <a:ea typeface="华文楷体" panose="02010600040101010101" pitchFamily="2" charset="-122"/>
            </a:endParaRPr>
          </a:p>
          <a:p>
            <a:pPr lvl="1" algn="l">
              <a:buClrTx/>
              <a:buFont typeface="Symbol" panose="05050102010706020507" pitchFamily="18" charset="2"/>
              <a:buNone/>
            </a:pPr>
            <a:r>
              <a:rPr lang="zh-CN" altLang="en-US" b="1" i="0" dirty="0">
                <a:latin typeface="+mn-lt"/>
                <a:ea typeface="华文楷体" panose="02010600040101010101" pitchFamily="2" charset="-122"/>
              </a:rPr>
              <a:t>     模式的自下而上计算</a:t>
            </a:r>
            <a:r>
              <a:rPr lang="zh-CN" altLang="en-US" b="1" i="0" dirty="0">
                <a:solidFill>
                  <a:srgbClr val="333399"/>
                </a:solidFill>
                <a:latin typeface="+mn-lt"/>
                <a:ea typeface="华文楷体" panose="02010600040101010101" pitchFamily="2" charset="-122"/>
              </a:rPr>
              <a:t>，该问题的讨论较复杂，本节仅</a:t>
            </a:r>
            <a:endParaRPr lang="zh-CN" altLang="en-US" b="1" i="0" dirty="0">
              <a:solidFill>
                <a:srgbClr val="333399"/>
              </a:solidFill>
              <a:latin typeface="+mn-lt"/>
              <a:ea typeface="华文楷体" panose="02010600040101010101" pitchFamily="2" charset="-122"/>
            </a:endParaRPr>
          </a:p>
          <a:p>
            <a:pPr lvl="1" algn="l">
              <a:buClrTx/>
              <a:buFont typeface="Symbol" panose="05050102010706020507" pitchFamily="18" charset="2"/>
              <a:buNone/>
            </a:pPr>
            <a:r>
              <a:rPr lang="zh-CN" altLang="en-US" b="1" i="0" dirty="0">
                <a:solidFill>
                  <a:srgbClr val="333399"/>
                </a:solidFill>
                <a:latin typeface="+mn-lt"/>
                <a:ea typeface="华文楷体" panose="02010600040101010101" pitchFamily="2" charset="-122"/>
              </a:rPr>
              <a:t>     涉及如下 </a:t>
            </a:r>
            <a:r>
              <a:rPr lang="en-US" altLang="zh-CN" b="1" i="0" dirty="0">
                <a:solidFill>
                  <a:srgbClr val="333399"/>
                </a:solidFill>
                <a:latin typeface="+mn-lt"/>
                <a:ea typeface="华文楷体" panose="02010600040101010101" pitchFamily="2" charset="-122"/>
              </a:rPr>
              <a:t>3 </a:t>
            </a:r>
            <a:r>
              <a:rPr lang="zh-CN" altLang="en-US" b="1" i="0" dirty="0">
                <a:solidFill>
                  <a:srgbClr val="333399"/>
                </a:solidFill>
                <a:latin typeface="+mn-lt"/>
                <a:ea typeface="华文楷体" panose="02010600040101010101" pitchFamily="2" charset="-122"/>
              </a:rPr>
              <a:t>个方面的简介</a:t>
            </a:r>
            <a:endParaRPr lang="zh-CN" altLang="en-US" sz="1000" b="1" i="0" dirty="0">
              <a:solidFill>
                <a:srgbClr val="333399"/>
              </a:solidFill>
              <a:latin typeface="+mn-lt"/>
              <a:ea typeface="华文楷体" panose="02010600040101010101" pitchFamily="2" charset="-122"/>
            </a:endParaRPr>
          </a:p>
          <a:p>
            <a:pPr lvl="1" algn="l">
              <a:buFont typeface="Symbol" panose="05050102010706020507" pitchFamily="18" charset="2"/>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翻译模式中去掉嵌在产生式中间的语义动作</a:t>
            </a:r>
            <a:endParaRPr lang="zh-CN" altLang="en-US" b="1" i="0" dirty="0">
              <a:solidFill>
                <a:srgbClr val="333399"/>
              </a:solidFill>
              <a:latin typeface="+mn-lt"/>
              <a:ea typeface="华文楷体" panose="02010600040101010101" pitchFamily="2" charset="-122"/>
            </a:endParaRPr>
          </a:p>
          <a:p>
            <a:pPr lvl="2" algn="l">
              <a:buClrTx/>
              <a:buFontTx/>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分析栈中继承属性的访问及继承属性的模拟求值</a:t>
            </a:r>
            <a:endParaRPr lang="zh-CN" altLang="en-US" b="1" i="0" dirty="0">
              <a:solidFill>
                <a:srgbClr val="333399"/>
              </a:solidFill>
              <a:latin typeface="+mn-lt"/>
              <a:ea typeface="华文楷体" panose="02010600040101010101" pitchFamily="2" charset="-122"/>
            </a:endParaRPr>
          </a:p>
          <a:p>
            <a:pPr lvl="2" algn="l">
              <a:buClrTx/>
              <a:buFontTx/>
              <a:buNone/>
            </a:pPr>
            <a:endParaRPr lang="zh-CN" altLang="en-US" sz="1000" b="1" i="0" dirty="0">
              <a:solidFill>
                <a:srgbClr val="333399"/>
              </a:solidFill>
              <a:latin typeface="+mn-lt"/>
              <a:ea typeface="华文楷体" panose="02010600040101010101" pitchFamily="2" charset="-122"/>
            </a:endParaRPr>
          </a:p>
          <a:p>
            <a:pPr lvl="2" algn="l">
              <a:buClrTx/>
              <a:buFontTx/>
              <a:buChar char="•"/>
            </a:pPr>
            <a:r>
              <a:rPr lang="zh-CN" altLang="en-US" b="1" i="0" dirty="0">
                <a:latin typeface="+mn-lt"/>
                <a:ea typeface="华文楷体" panose="02010600040101010101" pitchFamily="2" charset="-122"/>
              </a:rPr>
              <a:t>  </a:t>
            </a:r>
            <a:r>
              <a:rPr lang="zh-CN" altLang="en-US" b="1" i="0" dirty="0">
                <a:solidFill>
                  <a:srgbClr val="333399"/>
                </a:solidFill>
                <a:latin typeface="+mn-lt"/>
                <a:ea typeface="华文楷体" panose="02010600040101010101" pitchFamily="2" charset="-122"/>
              </a:rPr>
              <a:t>用综合属性代替继承属性</a:t>
            </a:r>
            <a:endParaRPr lang="zh-CN" altLang="en-US" b="1" i="0" dirty="0">
              <a:solidFill>
                <a:srgbClr val="333399"/>
              </a:solidFill>
              <a:latin typeface="+mn-lt"/>
              <a:ea typeface="华文楷体" panose="02010600040101010101" pitchFamily="2" charset="-122"/>
            </a:endParaRPr>
          </a:p>
        </p:txBody>
      </p:sp>
      <p:sp>
        <p:nvSpPr>
          <p:cNvPr id="5427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427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427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427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4279" name="Rectangle 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635000" y="1285875"/>
            <a:ext cx="8223250" cy="53244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latin typeface="+mn-lt"/>
                <a:ea typeface="华文楷体" panose="02010600040101010101" pitchFamily="2" charset="-122"/>
              </a:rPr>
              <a:t>从翻译模式中去掉嵌在产生式中间的语义规则集</a:t>
            </a:r>
            <a:endParaRPr lang="zh-CN" altLang="en-US" b="1" i="0">
              <a:latin typeface="+mn-lt"/>
              <a:ea typeface="华文楷体" panose="02010600040101010101" pitchFamily="2" charset="-122"/>
            </a:endParaRPr>
          </a:p>
          <a:p>
            <a:pPr lvl="1" algn="l">
              <a:buClrTx/>
              <a:buFont typeface="Symbol" panose="05050102010706020507" pitchFamily="18" charset="2"/>
              <a:buNone/>
            </a:pPr>
            <a:endParaRPr lang="zh-CN" altLang="en-US" sz="1000" b="1" i="0">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  若语义规则集中未关联任何属性，引入新的非终结</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符</a:t>
            </a:r>
            <a:r>
              <a:rPr lang="en-US" altLang="zh-CN">
                <a:solidFill>
                  <a:srgbClr val="333399"/>
                </a:solidFill>
                <a:latin typeface="+mn-lt"/>
                <a:ea typeface="华文楷体" panose="02010600040101010101" pitchFamily="2" charset="-122"/>
              </a:rPr>
              <a:t>N</a:t>
            </a:r>
            <a:r>
              <a:rPr lang="zh-CN" altLang="en-US" b="1" i="0">
                <a:solidFill>
                  <a:srgbClr val="333399"/>
                </a:solidFill>
                <a:latin typeface="+mn-lt"/>
                <a:ea typeface="华文楷体" panose="02010600040101010101" pitchFamily="2" charset="-122"/>
              </a:rPr>
              <a:t>和产生式</a:t>
            </a:r>
            <a:r>
              <a:rPr lang="en-US" altLang="zh-CN">
                <a:solidFill>
                  <a:srgbClr val="333399"/>
                </a:solidFill>
                <a:latin typeface="+mn-lt"/>
                <a:ea typeface="华文楷体" panose="02010600040101010101" pitchFamily="2" charset="-122"/>
              </a:rPr>
              <a:t>N</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b="1" i="0">
                <a:solidFill>
                  <a:srgbClr val="333399"/>
                </a:solidFill>
                <a:latin typeface="+mn-lt"/>
                <a:ea typeface="华文楷体" panose="02010600040101010101" pitchFamily="2" charset="-122"/>
              </a:rPr>
              <a:t>ε,</a:t>
            </a:r>
            <a:r>
              <a:rPr lang="zh-CN" altLang="en-US" b="1" i="0">
                <a:solidFill>
                  <a:srgbClr val="333399"/>
                </a:solidFill>
                <a:latin typeface="+mn-lt"/>
                <a:ea typeface="华文楷体" panose="02010600040101010101" pitchFamily="2" charset="-122"/>
              </a:rPr>
              <a:t>把嵌入在产生式中间的动作用</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非终结符</a:t>
            </a:r>
            <a:r>
              <a:rPr lang="en-US" altLang="zh-CN">
                <a:solidFill>
                  <a:srgbClr val="333399"/>
                </a:solidFill>
                <a:latin typeface="+mn-lt"/>
                <a:ea typeface="华文楷体" panose="02010600040101010101" pitchFamily="2" charset="-122"/>
              </a:rPr>
              <a:t>N</a:t>
            </a:r>
            <a:r>
              <a:rPr lang="zh-CN" altLang="en-US" b="1" i="0">
                <a:solidFill>
                  <a:srgbClr val="333399"/>
                </a:solidFill>
                <a:latin typeface="+mn-lt"/>
                <a:ea typeface="华文楷体" panose="02010600040101010101" pitchFamily="2" charset="-122"/>
              </a:rPr>
              <a:t>代替</a:t>
            </a:r>
            <a:r>
              <a:rPr lang="en-US" altLang="zh-CN" b="1"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并把该语义规则集放在产生式后面</a:t>
            </a:r>
            <a:endParaRPr lang="zh-CN" altLang="en-US" b="1" i="0">
              <a:solidFill>
                <a:srgbClr val="333399"/>
              </a:solidFill>
              <a:latin typeface="+mn-lt"/>
              <a:ea typeface="华文楷体" panose="02010600040101010101" pitchFamily="2" charset="-122"/>
            </a:endParaRPr>
          </a:p>
          <a:p>
            <a:pPr lvl="2" algn="l">
              <a:buClrTx/>
              <a:buFontTx/>
              <a:buNone/>
            </a:pPr>
            <a:endParaRPr lang="zh-CN" altLang="en-US" sz="1000" b="1" i="0">
              <a:solidFill>
                <a:srgbClr val="333399"/>
              </a:solidFill>
              <a:latin typeface="+mn-lt"/>
              <a:ea typeface="华文楷体" panose="02010600040101010101" pitchFamily="2" charset="-122"/>
            </a:endParaRPr>
          </a:p>
          <a:p>
            <a:pPr lvl="2" algn="l">
              <a:buClr>
                <a:srgbClr val="990099"/>
              </a:buClr>
              <a:buFontTx/>
              <a:buChar char="•"/>
            </a:pPr>
            <a:r>
              <a:rPr lang="zh-CN" altLang="en-US" b="1" i="0">
                <a:solidFill>
                  <a:srgbClr val="333399"/>
                </a:solidFill>
                <a:latin typeface="+mn-lt"/>
                <a:ea typeface="华文楷体" panose="02010600040101010101" pitchFamily="2" charset="-122"/>
              </a:rPr>
              <a:t>  若语义规则集中有关联的属性，引入新的非终结</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符</a:t>
            </a:r>
            <a:r>
              <a:rPr lang="en-US" altLang="zh-CN">
                <a:solidFill>
                  <a:srgbClr val="333399"/>
                </a:solidFill>
                <a:latin typeface="+mn-lt"/>
                <a:ea typeface="华文楷体" panose="02010600040101010101" pitchFamily="2" charset="-122"/>
              </a:rPr>
              <a:t>N</a:t>
            </a:r>
            <a:r>
              <a:rPr lang="zh-CN" altLang="en-US" b="1" i="0">
                <a:solidFill>
                  <a:srgbClr val="333399"/>
                </a:solidFill>
                <a:latin typeface="+mn-lt"/>
                <a:ea typeface="华文楷体" panose="02010600040101010101" pitchFamily="2" charset="-122"/>
              </a:rPr>
              <a:t>和产生式</a:t>
            </a:r>
            <a:r>
              <a:rPr lang="en-US" altLang="zh-CN">
                <a:solidFill>
                  <a:srgbClr val="333399"/>
                </a:solidFill>
                <a:latin typeface="+mn-lt"/>
                <a:ea typeface="华文楷体" panose="02010600040101010101" pitchFamily="2" charset="-122"/>
              </a:rPr>
              <a:t>N</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b="1" i="0">
                <a:solidFill>
                  <a:srgbClr val="333399"/>
                </a:solidFill>
                <a:latin typeface="+mn-lt"/>
                <a:ea typeface="华文楷体" panose="02010600040101010101" pitchFamily="2" charset="-122"/>
              </a:rPr>
              <a:t>ε</a:t>
            </a:r>
            <a:r>
              <a:rPr lang="zh-CN" altLang="en-US" b="1" i="0">
                <a:solidFill>
                  <a:srgbClr val="333399"/>
                </a:solidFill>
                <a:latin typeface="+mn-lt"/>
                <a:ea typeface="华文楷体" panose="02010600040101010101" pitchFamily="2" charset="-122"/>
              </a:rPr>
              <a:t>，以及把该语义规则集放在产</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生式后面的同时，需要在适当的地方增加复写规则</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（可参照稍后关于分析栈中继承属性的模拟求值的</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解决方案）</a:t>
            </a:r>
            <a:endParaRPr lang="zh-CN" altLang="en-US" b="1" i="0">
              <a:solidFill>
                <a:srgbClr val="333399"/>
              </a:solidFill>
              <a:latin typeface="+mn-lt"/>
              <a:ea typeface="华文楷体" panose="02010600040101010101" pitchFamily="2" charset="-122"/>
            </a:endParaRPr>
          </a:p>
          <a:p>
            <a:pPr lvl="2" algn="l">
              <a:buClrTx/>
              <a:buFontTx/>
              <a:buNone/>
            </a:pPr>
            <a:endParaRPr lang="zh-CN" altLang="en-US" sz="1000" b="1" i="0">
              <a:solidFill>
                <a:srgbClr val="333399"/>
              </a:solidFill>
              <a:latin typeface="+mn-lt"/>
              <a:ea typeface="华文楷体" panose="02010600040101010101" pitchFamily="2" charset="-122"/>
            </a:endParaRPr>
          </a:p>
          <a:p>
            <a:pPr lvl="2" algn="l">
              <a:buClr>
                <a:srgbClr val="990099"/>
              </a:buClr>
              <a:buFontTx/>
              <a:buChar char="•"/>
            </a:pPr>
            <a:r>
              <a:rPr lang="zh-CN" altLang="en-US" b="1" i="0">
                <a:solidFill>
                  <a:srgbClr val="333399"/>
                </a:solidFill>
                <a:latin typeface="+mn-lt"/>
                <a:ea typeface="华文楷体" panose="02010600040101010101" pitchFamily="2" charset="-122"/>
              </a:rPr>
              <a:t>  </a:t>
            </a:r>
            <a:r>
              <a:rPr lang="zh-CN" altLang="en-US" b="1" i="0">
                <a:latin typeface="+mn-lt"/>
                <a:ea typeface="华文楷体" panose="02010600040101010101" pitchFamily="2" charset="-122"/>
              </a:rPr>
              <a:t>目的</a:t>
            </a:r>
            <a:r>
              <a:rPr lang="zh-CN" altLang="en-US" b="1" i="0">
                <a:solidFill>
                  <a:srgbClr val="333399"/>
                </a:solidFill>
                <a:latin typeface="+mn-lt"/>
                <a:ea typeface="华文楷体" panose="02010600040101010101" pitchFamily="2" charset="-122"/>
              </a:rPr>
              <a:t>：使所有嵌入的</a:t>
            </a:r>
            <a:r>
              <a:rPr lang="zh-CN" altLang="en-US" b="1" i="0">
                <a:latin typeface="+mn-lt"/>
                <a:ea typeface="华文楷体" panose="02010600040101010101" pitchFamily="2" charset="-122"/>
              </a:rPr>
              <a:t>除复写规则外的语义规则都出</a:t>
            </a:r>
            <a:endParaRPr lang="zh-CN" altLang="en-US" b="1" i="0">
              <a:latin typeface="+mn-lt"/>
              <a:ea typeface="华文楷体" panose="02010600040101010101" pitchFamily="2" charset="-122"/>
            </a:endParaRPr>
          </a:p>
          <a:p>
            <a:pPr lvl="2" algn="l">
              <a:buClr>
                <a:srgbClr val="990099"/>
              </a:buClr>
              <a:buFontTx/>
              <a:buNone/>
            </a:pPr>
            <a:r>
              <a:rPr lang="zh-CN" altLang="en-US" b="1" i="0">
                <a:latin typeface="+mn-lt"/>
                <a:ea typeface="华文楷体" panose="02010600040101010101" pitchFamily="2" charset="-122"/>
              </a:rPr>
              <a:t>  现在产生式的末端</a:t>
            </a:r>
            <a:r>
              <a:rPr lang="en-US" altLang="zh-CN" b="1"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以便自下而上计算综合属性</a:t>
            </a:r>
            <a:endParaRPr lang="zh-CN" altLang="en-US" b="1" i="0">
              <a:solidFill>
                <a:srgbClr val="333399"/>
              </a:solidFill>
              <a:latin typeface="+mn-lt"/>
              <a:ea typeface="华文楷体" panose="02010600040101010101" pitchFamily="2" charset="-122"/>
            </a:endParaRPr>
          </a:p>
        </p:txBody>
      </p:sp>
      <p:sp>
        <p:nvSpPr>
          <p:cNvPr id="55299"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5300"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5301"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5302"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5303" name="Rectangle 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685800" y="1219200"/>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从翻译模式中去掉嵌在产生式中间的语义规则集</a:t>
            </a:r>
            <a:r>
              <a:rPr lang="zh-CN" altLang="en-US" b="1" i="0">
                <a:latin typeface="+mn-lt"/>
                <a:ea typeface="华文楷体" panose="02010600040101010101" pitchFamily="2" charset="-122"/>
              </a:rPr>
              <a:t>举例</a:t>
            </a:r>
            <a:endParaRPr lang="zh-CN" altLang="en-US" sz="1000" b="1" i="0">
              <a:solidFill>
                <a:srgbClr val="333399"/>
              </a:solidFill>
              <a:latin typeface="+mn-lt"/>
              <a:ea typeface="华文楷体" panose="02010600040101010101" pitchFamily="2" charset="-122"/>
            </a:endParaRPr>
          </a:p>
        </p:txBody>
      </p:sp>
      <p:sp>
        <p:nvSpPr>
          <p:cNvPr id="56323"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6324"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6325"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6326"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6327" name="Text Box 9"/>
          <p:cNvSpPr txBox="1">
            <a:spLocks noChangeArrowheads="1"/>
          </p:cNvSpPr>
          <p:nvPr/>
        </p:nvSpPr>
        <p:spPr bwMode="auto">
          <a:xfrm>
            <a:off x="1143000" y="2590800"/>
            <a:ext cx="3429000" cy="1616075"/>
          </a:xfrm>
          <a:prstGeom prst="rect">
            <a:avLst/>
          </a:prstGeom>
          <a:noFill/>
          <a:ln w="9525">
            <a:noFill/>
            <a:miter lim="800000"/>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E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T  R</a:t>
            </a:r>
            <a:endParaRPr kumimoji="0"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R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 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print(‘+’)</a:t>
            </a:r>
            <a:r>
              <a:rPr lang="en-US" altLang="zh-CN" sz="2000" i="0">
                <a:solidFill>
                  <a:srgbClr val="333399"/>
                </a:solidFill>
                <a:latin typeface="+mn-lt"/>
                <a:ea typeface="华文楷体" panose="02010600040101010101" pitchFamily="2" charset="-122"/>
                <a:sym typeface="Symbol" panose="05050102010706020507" pitchFamily="18" charset="2"/>
              </a:rPr>
              <a:t> } </a:t>
            </a:r>
            <a:r>
              <a:rPr lang="en-US" altLang="zh-CN" sz="2000">
                <a:solidFill>
                  <a:srgbClr val="333399"/>
                </a:solidFill>
                <a:latin typeface="+mn-lt"/>
                <a:ea typeface="华文楷体" panose="02010600040101010101" pitchFamily="2" charset="-122"/>
                <a:sym typeface="Symbol" panose="05050102010706020507" pitchFamily="18" charset="2"/>
              </a:rPr>
              <a:t>R</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eaLnBrk="0" hangingPunct="0">
              <a:buClrTx/>
              <a:buFontTx/>
              <a:buNone/>
            </a:pPr>
            <a:r>
              <a:rPr lang="en-US" altLang="zh-CN" sz="2000">
                <a:solidFill>
                  <a:srgbClr val="333399"/>
                </a:solidFill>
                <a:latin typeface="+mn-lt"/>
                <a:ea typeface="华文楷体" panose="02010600040101010101" pitchFamily="2" charset="-122"/>
                <a:sym typeface="Symbol" panose="05050102010706020507" pitchFamily="18" charset="2"/>
              </a:rPr>
              <a:t>R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 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print(‘’)</a:t>
            </a:r>
            <a:r>
              <a:rPr lang="en-US" altLang="zh-CN" sz="2000" i="0">
                <a:solidFill>
                  <a:srgbClr val="333399"/>
                </a:solidFill>
                <a:latin typeface="+mn-lt"/>
                <a:ea typeface="华文楷体" panose="02010600040101010101" pitchFamily="2" charset="-122"/>
                <a:sym typeface="Symbol" panose="05050102010706020507" pitchFamily="18" charset="2"/>
              </a:rPr>
              <a:t> } </a:t>
            </a:r>
            <a:r>
              <a:rPr lang="en-US" altLang="zh-CN" sz="2000">
                <a:solidFill>
                  <a:srgbClr val="333399"/>
                </a:solidFill>
                <a:latin typeface="+mn-lt"/>
                <a:ea typeface="华文楷体" panose="02010600040101010101" pitchFamily="2" charset="-122"/>
                <a:sym typeface="Symbol" panose="05050102010706020507" pitchFamily="18" charset="2"/>
              </a:rPr>
              <a:t>R</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eaLnBrk="0" hangingPunct="0">
              <a:buClrTx/>
              <a:buFontTx/>
              <a:buNone/>
            </a:pPr>
            <a:r>
              <a:rPr lang="en-US" altLang="zh-CN" sz="2000">
                <a:solidFill>
                  <a:srgbClr val="333399"/>
                </a:solidFill>
                <a:latin typeface="+mn-lt"/>
                <a:ea typeface="华文楷体" panose="02010600040101010101" pitchFamily="2" charset="-122"/>
                <a:sym typeface="Symbol" panose="05050102010706020507" pitchFamily="18" charset="2"/>
              </a:rPr>
              <a:t>R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u="sng">
                <a:solidFill>
                  <a:srgbClr val="333399"/>
                </a:solidFill>
                <a:latin typeface="+mn-lt"/>
                <a:ea typeface="华文楷体" panose="02010600040101010101" pitchFamily="2" charset="-122"/>
                <a:sym typeface="Symbol" panose="05050102010706020507" pitchFamily="18" charset="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print(</a:t>
            </a:r>
            <a:r>
              <a:rPr lang="en-US" altLang="zh-CN" sz="2000" u="sng">
                <a:solidFill>
                  <a:srgbClr val="333399"/>
                </a:solidFill>
                <a:latin typeface="+mn-lt"/>
                <a:ea typeface="华文楷体" panose="02010600040101010101" pitchFamily="2" charset="-122"/>
                <a:sym typeface="Symbol" panose="05050102010706020507" pitchFamily="18" charset="2"/>
              </a:rPr>
              <a:t>num</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val</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grpSp>
        <p:nvGrpSpPr>
          <p:cNvPr id="2" name="Group 13"/>
          <p:cNvGrpSpPr/>
          <p:nvPr/>
        </p:nvGrpSpPr>
        <p:grpSpPr bwMode="auto">
          <a:xfrm>
            <a:off x="4583113" y="3392488"/>
            <a:ext cx="3951287" cy="3024187"/>
            <a:chOff x="2887" y="2137"/>
            <a:chExt cx="2489" cy="1905"/>
          </a:xfrm>
        </p:grpSpPr>
        <p:sp>
          <p:nvSpPr>
            <p:cNvPr id="56330" name="Text Box 10"/>
            <p:cNvSpPr txBox="1">
              <a:spLocks noChangeArrowheads="1"/>
            </p:cNvSpPr>
            <p:nvPr/>
          </p:nvSpPr>
          <p:spPr bwMode="auto">
            <a:xfrm>
              <a:off x="3120" y="2640"/>
              <a:ext cx="2256" cy="1402"/>
            </a:xfrm>
            <a:prstGeom prst="rect">
              <a:avLst/>
            </a:prstGeom>
            <a:noFill/>
            <a:ln w="9525">
              <a:noFill/>
              <a:miter lim="800000"/>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E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T  R</a:t>
              </a:r>
              <a:endParaRPr kumimoji="0"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R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 T </a:t>
              </a:r>
              <a:r>
                <a:rPr lang="en-US" altLang="zh-CN" sz="2000">
                  <a:solidFill>
                    <a:srgbClr val="333399"/>
                  </a:solidFill>
                  <a:latin typeface="+mn-lt"/>
                  <a:ea typeface="华文楷体" panose="02010600040101010101" pitchFamily="2" charset="-122"/>
                  <a:sym typeface="Symbol" panose="05050102010706020507" pitchFamily="18" charset="2"/>
                </a:rPr>
                <a:t>M</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R</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eaLnBrk="0" hangingPunct="0">
                <a:buClrTx/>
                <a:buFontTx/>
                <a:buNone/>
              </a:pPr>
              <a:r>
                <a:rPr lang="en-US" altLang="zh-CN" sz="2000">
                  <a:solidFill>
                    <a:srgbClr val="333399"/>
                  </a:solidFill>
                  <a:latin typeface="+mn-lt"/>
                  <a:ea typeface="华文楷体" panose="02010600040101010101" pitchFamily="2" charset="-122"/>
                  <a:sym typeface="Symbol" panose="05050102010706020507" pitchFamily="18" charset="2"/>
                </a:rPr>
                <a:t>R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 T N</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R</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eaLnBrk="0" hangingPunct="0">
                <a:buClrTx/>
                <a:buFontTx/>
                <a:buNone/>
              </a:pPr>
              <a:r>
                <a:rPr lang="en-US" altLang="zh-CN" sz="2000">
                  <a:solidFill>
                    <a:srgbClr val="333399"/>
                  </a:solidFill>
                  <a:latin typeface="+mn-lt"/>
                  <a:ea typeface="华文楷体" panose="02010600040101010101" pitchFamily="2" charset="-122"/>
                  <a:sym typeface="Symbol" panose="05050102010706020507" pitchFamily="18" charset="2"/>
                </a:rPr>
                <a:t>R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u="sng">
                  <a:solidFill>
                    <a:srgbClr val="333399"/>
                  </a:solidFill>
                  <a:latin typeface="+mn-lt"/>
                  <a:ea typeface="华文楷体" panose="02010600040101010101" pitchFamily="2" charset="-122"/>
                  <a:sym typeface="Symbol" panose="05050102010706020507" pitchFamily="18" charset="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print(</a:t>
              </a:r>
              <a:r>
                <a:rPr lang="en-US" altLang="zh-CN" sz="2000" u="sng">
                  <a:solidFill>
                    <a:srgbClr val="333399"/>
                  </a:solidFill>
                  <a:latin typeface="+mn-lt"/>
                  <a:ea typeface="华文楷体" panose="02010600040101010101" pitchFamily="2" charset="-122"/>
                  <a:sym typeface="Symbol" panose="05050102010706020507" pitchFamily="18" charset="2"/>
                </a:rPr>
                <a:t>num</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val</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M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print(‘+’)</a:t>
              </a:r>
              <a:r>
                <a:rPr lang="en-US" altLang="zh-CN" sz="2000" i="0">
                  <a:solidFill>
                    <a:srgbClr val="333399"/>
                  </a:solidFill>
                  <a:latin typeface="+mn-lt"/>
                  <a:ea typeface="华文楷体" panose="02010600040101010101" pitchFamily="2" charset="-122"/>
                  <a:sym typeface="Symbol" panose="05050102010706020507" pitchFamily="18" charset="2"/>
                </a:rPr>
                <a:t> }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N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print(‘’)</a:t>
              </a:r>
              <a:r>
                <a:rPr lang="en-US" altLang="zh-CN" sz="2000" i="0">
                  <a:solidFill>
                    <a:srgbClr val="333399"/>
                  </a:solidFill>
                  <a:latin typeface="+mn-lt"/>
                  <a:ea typeface="华文楷体" panose="02010600040101010101" pitchFamily="2" charset="-122"/>
                  <a:sym typeface="Symbol" panose="05050102010706020507" pitchFamily="18" charset="2"/>
                </a:rPr>
                <a:t> } </a:t>
              </a:r>
              <a:endParaRPr lang="en-US" altLang="zh-CN" sz="2000" i="0">
                <a:solidFill>
                  <a:srgbClr val="333399"/>
                </a:solidFill>
                <a:latin typeface="+mn-lt"/>
                <a:ea typeface="华文楷体" panose="02010600040101010101" pitchFamily="2" charset="-122"/>
                <a:sym typeface="Symbol" panose="05050102010706020507" pitchFamily="18" charset="2"/>
              </a:endParaRPr>
            </a:p>
          </p:txBody>
        </p:sp>
        <p:sp>
          <p:nvSpPr>
            <p:cNvPr id="56331" name="AutoShape 11"/>
            <p:cNvSpPr>
              <a:spLocks noChangeArrowheads="1"/>
            </p:cNvSpPr>
            <p:nvPr/>
          </p:nvSpPr>
          <p:spPr bwMode="auto">
            <a:xfrm>
              <a:off x="2887" y="2137"/>
              <a:ext cx="953" cy="409"/>
            </a:xfrm>
            <a:custGeom>
              <a:avLst/>
              <a:gdLst>
                <a:gd name="T0" fmla="*/ 476 w 21600"/>
                <a:gd name="T1" fmla="*/ 0 h 21600"/>
                <a:gd name="T2" fmla="*/ 119 w 21600"/>
                <a:gd name="T3" fmla="*/ 273 h 21600"/>
                <a:gd name="T4" fmla="*/ 476 w 21600"/>
                <a:gd name="T5" fmla="*/ 136 h 21600"/>
                <a:gd name="T6" fmla="*/ 1072 w 21600"/>
                <a:gd name="T7" fmla="*/ 273 h 21600"/>
                <a:gd name="T8" fmla="*/ 834 w 21600"/>
                <a:gd name="T9" fmla="*/ 409 h 21600"/>
                <a:gd name="T10" fmla="*/ 596 w 21600"/>
                <a:gd name="T11" fmla="*/ 273 h 21600"/>
                <a:gd name="T12" fmla="*/ 0 60000 65536"/>
                <a:gd name="T13" fmla="*/ 0 60000 65536"/>
                <a:gd name="T14" fmla="*/ 0 60000 65536"/>
                <a:gd name="T15" fmla="*/ 0 60000 65536"/>
                <a:gd name="T16" fmla="*/ 0 60000 65536"/>
                <a:gd name="T17" fmla="*/ 0 60000 65536"/>
                <a:gd name="T18" fmla="*/ 3173 w 21600"/>
                <a:gd name="T19" fmla="*/ 3171 h 21600"/>
                <a:gd name="T20" fmla="*/ 18427 w 21600"/>
                <a:gd name="T21" fmla="*/ 1842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2700" algn="ctr">
              <a:solidFill>
                <a:srgbClr val="000080"/>
              </a:solidFill>
              <a:prstDash val="sysDot"/>
              <a:miter lim="800000"/>
            </a:ln>
          </p:spPr>
          <p:txBody>
            <a:bodyPr anchor="ctr">
              <a:spAutoFit/>
            </a:bodyPr>
            <a:lstStyle/>
            <a:p>
              <a:endParaRPr lang="zh-CN" altLang="en-US">
                <a:latin typeface="+mn-lt"/>
                <a:ea typeface="华文楷体" panose="02010600040101010101" pitchFamily="2" charset="-122"/>
              </a:endParaRPr>
            </a:p>
          </p:txBody>
        </p:sp>
      </p:grpSp>
      <p:sp>
        <p:nvSpPr>
          <p:cNvPr id="56329" name="Rectangle 1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685800" y="1219200"/>
            <a:ext cx="8458200" cy="353943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latin typeface="+mn-lt"/>
                <a:ea typeface="华文楷体" panose="02010600040101010101" pitchFamily="2" charset="-122"/>
              </a:rPr>
              <a:t>分析栈中继承属性的访问</a:t>
            </a:r>
            <a:endParaRPr lang="zh-CN" altLang="en-US" b="1" i="0">
              <a:latin typeface="+mn-lt"/>
              <a:ea typeface="华文楷体" panose="02010600040101010101" pitchFamily="2" charset="-122"/>
            </a:endParaRPr>
          </a:p>
          <a:p>
            <a:pPr lvl="1" algn="l">
              <a:buClrTx/>
              <a:buFont typeface="Symbol" panose="05050102010706020507" pitchFamily="18" charset="2"/>
              <a:buNone/>
            </a:pPr>
            <a:endParaRPr lang="zh-CN" altLang="en-US" sz="1000" b="1" i="0">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 自下而上语义计算程序根据产生式 </a:t>
            </a:r>
            <a:r>
              <a:rPr lang="en-US" altLang="zh-CN" b="1">
                <a:solidFill>
                  <a:srgbClr val="333399"/>
                </a:solidFill>
                <a:latin typeface="+mn-lt"/>
                <a:ea typeface="华文楷体" panose="02010600040101010101" pitchFamily="2" charset="-122"/>
              </a:rPr>
              <a:t>A</a:t>
            </a:r>
            <a:r>
              <a:rPr lang="en-US" altLang="zh-CN" b="1">
                <a:solidFill>
                  <a:srgbClr val="333399"/>
                </a:solidFill>
                <a:latin typeface="+mn-lt"/>
                <a:ea typeface="华文楷体" panose="02010600040101010101" pitchFamily="2" charset="-122"/>
                <a:sym typeface="Symbol" panose="05050102010706020507" pitchFamily="18" charset="2"/>
              </a:rPr>
              <a:t></a:t>
            </a:r>
            <a:r>
              <a:rPr lang="en-US" altLang="zh-CN" b="1">
                <a:solidFill>
                  <a:srgbClr val="333399"/>
                </a:solidFill>
                <a:latin typeface="+mn-lt"/>
                <a:ea typeface="华文楷体" panose="02010600040101010101" pitchFamily="2" charset="-122"/>
              </a:rPr>
              <a:t>XY</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的归约</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过程中，假设</a:t>
            </a:r>
            <a:r>
              <a:rPr lang="en-US" altLang="zh-CN" b="1" i="0">
                <a:solidFill>
                  <a:srgbClr val="333399"/>
                </a:solidFill>
                <a:latin typeface="+mn-lt"/>
                <a:ea typeface="华文楷体" panose="02010600040101010101" pitchFamily="2" charset="-122"/>
              </a:rPr>
              <a:t>X</a:t>
            </a:r>
            <a:r>
              <a:rPr lang="zh-CN" altLang="en-US" b="1" i="0">
                <a:solidFill>
                  <a:srgbClr val="333399"/>
                </a:solidFill>
                <a:latin typeface="+mn-lt"/>
                <a:ea typeface="华文楷体" panose="02010600040101010101" pitchFamily="2" charset="-122"/>
              </a:rPr>
              <a:t>的综合属性 </a:t>
            </a:r>
            <a:r>
              <a:rPr lang="en-US" altLang="zh-CN" b="1">
                <a:solidFill>
                  <a:srgbClr val="333399"/>
                </a:solidFill>
                <a:latin typeface="+mn-lt"/>
                <a:ea typeface="华文楷体" panose="02010600040101010101" pitchFamily="2" charset="-122"/>
              </a:rPr>
              <a:t>X.s</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已经出现在语义栈</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上</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因为在</a:t>
            </a:r>
            <a:r>
              <a:rPr lang="en-US" altLang="zh-CN" b="1">
                <a:solidFill>
                  <a:srgbClr val="333399"/>
                </a:solidFill>
                <a:latin typeface="+mn-lt"/>
                <a:ea typeface="华文楷体" panose="02010600040101010101" pitchFamily="2" charset="-122"/>
              </a:rPr>
              <a:t>Y </a:t>
            </a:r>
            <a:r>
              <a:rPr lang="zh-CN" altLang="en-US" b="1" i="0">
                <a:solidFill>
                  <a:srgbClr val="333399"/>
                </a:solidFill>
                <a:latin typeface="+mn-lt"/>
                <a:ea typeface="华文楷体" panose="02010600040101010101" pitchFamily="2" charset="-122"/>
              </a:rPr>
              <a:t>以下子树的任何归约之前，</a:t>
            </a:r>
            <a:r>
              <a:rPr lang="en-US" altLang="zh-CN" b="1">
                <a:solidFill>
                  <a:srgbClr val="333399"/>
                </a:solidFill>
                <a:latin typeface="+mn-lt"/>
                <a:ea typeface="华文楷体" panose="02010600040101010101" pitchFamily="2" charset="-122"/>
              </a:rPr>
              <a:t>X.s</a:t>
            </a:r>
            <a:r>
              <a:rPr lang="zh-CN" altLang="en-US" b="1" i="0">
                <a:solidFill>
                  <a:srgbClr val="333399"/>
                </a:solidFill>
                <a:latin typeface="+mn-lt"/>
                <a:ea typeface="华文楷体" panose="02010600040101010101" pitchFamily="2" charset="-122"/>
              </a:rPr>
              <a:t>的值一</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直存在，因此它可以被</a:t>
            </a:r>
            <a:r>
              <a:rPr lang="en-US" altLang="zh-CN" b="1">
                <a:solidFill>
                  <a:srgbClr val="333399"/>
                </a:solidFill>
                <a:latin typeface="+mn-lt"/>
                <a:ea typeface="华文楷体" panose="02010600040101010101" pitchFamily="2" charset="-122"/>
              </a:rPr>
              <a:t>Y </a:t>
            </a:r>
            <a:r>
              <a:rPr lang="zh-CN" altLang="en-US" b="1" i="0">
                <a:solidFill>
                  <a:srgbClr val="333399"/>
                </a:solidFill>
                <a:latin typeface="+mn-lt"/>
                <a:ea typeface="华文楷体" panose="02010600040101010101" pitchFamily="2" charset="-122"/>
              </a:rPr>
              <a:t>继承</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如果用复写规则</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a:t>
            </a:r>
            <a:r>
              <a:rPr lang="en-US" altLang="zh-CN" b="1">
                <a:solidFill>
                  <a:srgbClr val="333399"/>
                </a:solidFill>
                <a:latin typeface="+mn-lt"/>
                <a:ea typeface="华文楷体" panose="02010600040101010101" pitchFamily="2" charset="-122"/>
              </a:rPr>
              <a:t>Y.i:=X.s </a:t>
            </a:r>
            <a:r>
              <a:rPr lang="zh-CN" altLang="en-US" b="1" i="0">
                <a:solidFill>
                  <a:srgbClr val="333399"/>
                </a:solidFill>
                <a:latin typeface="+mn-lt"/>
                <a:ea typeface="华文楷体" panose="02010600040101010101" pitchFamily="2" charset="-122"/>
              </a:rPr>
              <a:t>来定义 </a:t>
            </a:r>
            <a:r>
              <a:rPr lang="en-US" altLang="zh-CN" b="1">
                <a:solidFill>
                  <a:srgbClr val="333399"/>
                </a:solidFill>
                <a:latin typeface="+mn-lt"/>
                <a:ea typeface="华文楷体" panose="02010600040101010101" pitchFamily="2" charset="-122"/>
              </a:rPr>
              <a:t>Y</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的继承属性</a:t>
            </a:r>
            <a:r>
              <a:rPr lang="en-US" altLang="zh-CN" b="1">
                <a:solidFill>
                  <a:srgbClr val="333399"/>
                </a:solidFill>
                <a:latin typeface="+mn-lt"/>
                <a:ea typeface="华文楷体" panose="02010600040101010101" pitchFamily="2" charset="-122"/>
              </a:rPr>
              <a:t>Y.i</a:t>
            </a:r>
            <a:r>
              <a:rPr lang="zh-CN" altLang="en-US" b="1" i="0">
                <a:solidFill>
                  <a:srgbClr val="333399"/>
                </a:solidFill>
                <a:latin typeface="+mn-lt"/>
                <a:ea typeface="华文楷体" panose="02010600040101010101" pitchFamily="2" charset="-122"/>
              </a:rPr>
              <a:t>，则在需要</a:t>
            </a:r>
            <a:r>
              <a:rPr lang="en-US" altLang="zh-CN" b="1">
                <a:solidFill>
                  <a:srgbClr val="333399"/>
                </a:solidFill>
                <a:latin typeface="+mn-lt"/>
                <a:ea typeface="华文楷体" panose="02010600040101010101" pitchFamily="2" charset="-122"/>
              </a:rPr>
              <a:t>Y.i </a:t>
            </a:r>
            <a:r>
              <a:rPr lang="zh-CN" altLang="en-US" b="1" i="0">
                <a:solidFill>
                  <a:srgbClr val="333399"/>
                </a:solidFill>
                <a:latin typeface="+mn-lt"/>
                <a:ea typeface="华文楷体" panose="02010600040101010101" pitchFamily="2" charset="-122"/>
              </a:rPr>
              <a:t>时，</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可以使用</a:t>
            </a:r>
            <a:r>
              <a:rPr lang="en-US" altLang="zh-CN" b="1">
                <a:solidFill>
                  <a:srgbClr val="333399"/>
                </a:solidFill>
                <a:latin typeface="+mn-lt"/>
                <a:ea typeface="华文楷体" panose="02010600040101010101" pitchFamily="2" charset="-122"/>
              </a:rPr>
              <a:t>X.s</a:t>
            </a:r>
            <a:endParaRPr lang="en-US" altLang="zh-CN" b="1" i="0">
              <a:solidFill>
                <a:srgbClr val="333399"/>
              </a:solidFill>
              <a:latin typeface="+mn-lt"/>
              <a:ea typeface="华文楷体" panose="02010600040101010101" pitchFamily="2" charset="-122"/>
            </a:endParaRPr>
          </a:p>
        </p:txBody>
      </p:sp>
      <p:sp>
        <p:nvSpPr>
          <p:cNvPr id="5734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4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4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5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51" name="Rectangle 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1524000" y="2239963"/>
            <a:ext cx="7086600" cy="1877437"/>
          </a:xfrm>
          <a:prstGeom prst="rect">
            <a:avLst/>
          </a:prstGeom>
          <a:noFill/>
          <a:ln w="9525">
            <a:noFill/>
            <a:miter lim="800000"/>
          </a:ln>
        </p:spPr>
        <p:txBody>
          <a:bodyPr>
            <a:spAutoFit/>
          </a:bodyPr>
          <a:lstStyle/>
          <a:p>
            <a:pPr algn="l">
              <a:buClrTx/>
            </a:pPr>
            <a:r>
              <a:rPr kumimoji="0" lang="zh-CN" altLang="en-US" b="1" i="0" dirty="0">
                <a:latin typeface="+mn-lt"/>
                <a:ea typeface="华文楷体" panose="02010600040101010101" pitchFamily="2" charset="-122"/>
                <a:sym typeface="Symbol" panose="05050102010706020507" pitchFamily="18" charset="2"/>
              </a:rPr>
              <a:t>翻译模式</a:t>
            </a:r>
            <a:endParaRPr kumimoji="0" lang="zh-CN" altLang="en-US" i="0" dirty="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800"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D </a:t>
            </a:r>
            <a:r>
              <a:rPr lang="en-US" altLang="zh-CN" sz="2000"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T </a:t>
            </a:r>
            <a:r>
              <a:rPr lang="en-US" altLang="zh-CN" sz="2000"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dirty="0" err="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L</a:t>
            </a:r>
            <a:r>
              <a:rPr lang="en-US" altLang="zh-CN" sz="2000" b="1" dirty="0" err="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dirty="0" err="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in</a:t>
            </a:r>
            <a:r>
              <a:rPr lang="en-US" altLang="zh-CN" sz="2000" i="0" dirty="0">
                <a:solidFill>
                  <a:srgbClr val="333399"/>
                </a:solidFill>
                <a:latin typeface="+mn-lt"/>
                <a:ea typeface="华文楷体" panose="02010600040101010101" pitchFamily="2" charset="-122"/>
                <a:sym typeface="Symbol" panose="05050102010706020507" pitchFamily="18" charset="2"/>
              </a:rPr>
              <a:t> := </a:t>
            </a:r>
            <a:r>
              <a:rPr lang="en-US" altLang="zh-CN" sz="2000" dirty="0" err="1">
                <a:solidFill>
                  <a:srgbClr val="333399"/>
                </a:solidFill>
                <a:latin typeface="+mn-lt"/>
                <a:ea typeface="华文楷体" panose="02010600040101010101" pitchFamily="2" charset="-122"/>
                <a:sym typeface="Symbol" panose="05050102010706020507" pitchFamily="18" charset="2"/>
              </a:rPr>
              <a:t>T</a:t>
            </a:r>
            <a:r>
              <a:rPr lang="en-US" altLang="zh-CN" sz="2000" b="1" dirty="0" err="1">
                <a:solidFill>
                  <a:srgbClr val="333399"/>
                </a:solidFill>
                <a:latin typeface="+mn-lt"/>
                <a:ea typeface="华文楷体" panose="02010600040101010101" pitchFamily="2" charset="-122"/>
              </a:rPr>
              <a:t>.</a:t>
            </a:r>
            <a:r>
              <a:rPr lang="en-US" altLang="zh-CN" sz="2000" dirty="0" err="1">
                <a:solidFill>
                  <a:srgbClr val="333399"/>
                </a:solidFill>
                <a:latin typeface="+mn-lt"/>
                <a:ea typeface="华文楷体" panose="02010600040101010101" pitchFamily="2" charset="-122"/>
              </a:rPr>
              <a:t>type</a:t>
            </a:r>
            <a:r>
              <a:rPr lang="en-US" altLang="zh-CN" sz="2000" dirty="0">
                <a:solidFill>
                  <a:srgbClr val="333399"/>
                </a:solidFill>
                <a:latin typeface="+mn-lt"/>
                <a:ea typeface="华文楷体" panose="02010600040101010101" pitchFamily="2" charset="-122"/>
              </a:rPr>
              <a:t> </a:t>
            </a:r>
            <a:r>
              <a:rPr lang="en-US" altLang="zh-CN" sz="2000"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 L</a:t>
            </a:r>
            <a:endParaRPr kumimoji="0" lang="en-US" altLang="zh-CN" sz="20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dirty="0">
                <a:solidFill>
                  <a:srgbClr val="333399"/>
                </a:solidFill>
                <a:latin typeface="+mn-lt"/>
                <a:ea typeface="华文楷体" panose="02010600040101010101" pitchFamily="2" charset="-122"/>
                <a:sym typeface="Symbol" panose="05050102010706020507" pitchFamily="18" charset="2"/>
              </a:rPr>
              <a:t>T </a:t>
            </a:r>
            <a:r>
              <a:rPr lang="en-US" altLang="zh-CN" sz="2000"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u="sng" dirty="0" err="1">
                <a:solidFill>
                  <a:srgbClr val="333399"/>
                </a:solidFill>
                <a:latin typeface="+mn-lt"/>
                <a:ea typeface="华文楷体" panose="02010600040101010101" pitchFamily="2" charset="-122"/>
                <a:sym typeface="Symbol" panose="05050102010706020507" pitchFamily="18" charset="2"/>
              </a:rPr>
              <a:t>int</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i="0" dirty="0">
                <a:solidFill>
                  <a:srgbClr val="333399"/>
                </a:solidFill>
                <a:latin typeface="+mn-lt"/>
                <a:ea typeface="华文楷体" panose="02010600040101010101" pitchFamily="2" charset="-122"/>
                <a:sym typeface="Symbol" panose="05050102010706020507" pitchFamily="18" charset="2"/>
              </a:rPr>
              <a:t>{ </a:t>
            </a:r>
            <a:r>
              <a:rPr lang="en-US" altLang="zh-CN" sz="2000" dirty="0" err="1">
                <a:solidFill>
                  <a:srgbClr val="333399"/>
                </a:solidFill>
                <a:latin typeface="+mn-lt"/>
                <a:ea typeface="华文楷体" panose="02010600040101010101" pitchFamily="2" charset="-122"/>
                <a:sym typeface="Symbol" panose="05050102010706020507" pitchFamily="18" charset="2"/>
              </a:rPr>
              <a:t>T</a:t>
            </a:r>
            <a:r>
              <a:rPr lang="en-US" altLang="zh-CN" sz="2000" b="1" dirty="0" err="1">
                <a:solidFill>
                  <a:srgbClr val="333399"/>
                </a:solidFill>
                <a:latin typeface="+mn-lt"/>
                <a:ea typeface="华文楷体" panose="02010600040101010101" pitchFamily="2" charset="-122"/>
                <a:sym typeface="Symbol" panose="05050102010706020507" pitchFamily="18" charset="2"/>
              </a:rPr>
              <a:t>.</a:t>
            </a:r>
            <a:r>
              <a:rPr lang="en-US" altLang="zh-CN" sz="2000" dirty="0" err="1">
                <a:solidFill>
                  <a:srgbClr val="333399"/>
                </a:solidFill>
                <a:latin typeface="+mn-lt"/>
                <a:ea typeface="华文楷体" panose="02010600040101010101" pitchFamily="2" charset="-122"/>
                <a:sym typeface="Symbol" panose="05050102010706020507" pitchFamily="18" charset="2"/>
              </a:rPr>
              <a:t>type</a:t>
            </a:r>
            <a:r>
              <a:rPr lang="en-US" altLang="zh-CN" sz="2000" i="0" dirty="0">
                <a:solidFill>
                  <a:srgbClr val="333399"/>
                </a:solidFill>
                <a:latin typeface="+mn-lt"/>
                <a:ea typeface="华文楷体" panose="02010600040101010101" pitchFamily="2" charset="-122"/>
                <a:sym typeface="Symbol" panose="05050102010706020507" pitchFamily="18" charset="2"/>
              </a:rPr>
              <a:t> := </a:t>
            </a:r>
            <a:r>
              <a:rPr lang="en-US" altLang="zh-CN" sz="2000" dirty="0">
                <a:solidFill>
                  <a:srgbClr val="333399"/>
                </a:solidFill>
                <a:latin typeface="+mn-lt"/>
                <a:ea typeface="华文楷体" panose="02010600040101010101" pitchFamily="2" charset="-122"/>
                <a:sym typeface="Symbol" panose="05050102010706020507" pitchFamily="18" charset="2"/>
              </a:rPr>
              <a:t>integer</a:t>
            </a:r>
            <a:r>
              <a:rPr lang="en-US" altLang="zh-CN" sz="2000" dirty="0">
                <a:solidFill>
                  <a:srgbClr val="333399"/>
                </a:solidFill>
                <a:latin typeface="+mn-lt"/>
                <a:ea typeface="华文楷体" panose="02010600040101010101" pitchFamily="2" charset="-122"/>
              </a:rPr>
              <a:t> </a:t>
            </a:r>
            <a:r>
              <a:rPr lang="en-US" altLang="zh-CN" sz="2000" i="0" dirty="0">
                <a:solidFill>
                  <a:srgbClr val="333399"/>
                </a:solidFill>
                <a:latin typeface="+mn-lt"/>
                <a:ea typeface="华文楷体" panose="02010600040101010101" pitchFamily="2" charset="-122"/>
                <a:sym typeface="Symbol" panose="05050102010706020507" pitchFamily="18" charset="2"/>
              </a:rPr>
              <a:t>} </a:t>
            </a:r>
            <a:r>
              <a:rPr lang="en-US" altLang="zh-CN" b="1" i="0" dirty="0">
                <a:solidFill>
                  <a:srgbClr val="333399"/>
                </a:solidFill>
                <a:latin typeface="+mn-lt"/>
                <a:ea typeface="华文楷体" panose="02010600040101010101" pitchFamily="2" charset="-122"/>
                <a:sym typeface="Symbol" panose="05050102010706020507" pitchFamily="18" charset="2"/>
              </a:rPr>
              <a:t> </a:t>
            </a:r>
            <a:r>
              <a:rPr lang="en-US" altLang="zh-CN" sz="2000" u="sng" dirty="0">
                <a:solidFill>
                  <a:srgbClr val="333399"/>
                </a:solidFill>
                <a:latin typeface="+mn-lt"/>
                <a:ea typeface="华文楷体" panose="02010600040101010101" pitchFamily="2" charset="-122"/>
                <a:sym typeface="Symbol" panose="05050102010706020507" pitchFamily="18" charset="2"/>
              </a:rPr>
              <a:t>real</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i="0" dirty="0">
                <a:solidFill>
                  <a:srgbClr val="333399"/>
                </a:solidFill>
                <a:latin typeface="+mn-lt"/>
                <a:ea typeface="华文楷体" panose="02010600040101010101" pitchFamily="2" charset="-122"/>
                <a:sym typeface="Symbol" panose="05050102010706020507" pitchFamily="18" charset="2"/>
              </a:rPr>
              <a:t>{ </a:t>
            </a:r>
            <a:r>
              <a:rPr lang="en-US" altLang="zh-CN" sz="2000" dirty="0" err="1">
                <a:solidFill>
                  <a:srgbClr val="333399"/>
                </a:solidFill>
                <a:latin typeface="+mn-lt"/>
                <a:ea typeface="华文楷体" panose="02010600040101010101" pitchFamily="2" charset="-122"/>
                <a:sym typeface="Symbol" panose="05050102010706020507" pitchFamily="18" charset="2"/>
              </a:rPr>
              <a:t>T</a:t>
            </a:r>
            <a:r>
              <a:rPr lang="en-US" altLang="zh-CN" sz="2000" b="1" dirty="0" err="1">
                <a:solidFill>
                  <a:srgbClr val="333399"/>
                </a:solidFill>
                <a:latin typeface="+mn-lt"/>
                <a:ea typeface="华文楷体" panose="02010600040101010101" pitchFamily="2" charset="-122"/>
                <a:sym typeface="Symbol" panose="05050102010706020507" pitchFamily="18" charset="2"/>
              </a:rPr>
              <a:t>.</a:t>
            </a:r>
            <a:r>
              <a:rPr lang="en-US" altLang="zh-CN" sz="2000" dirty="0" err="1">
                <a:solidFill>
                  <a:srgbClr val="333399"/>
                </a:solidFill>
                <a:latin typeface="+mn-lt"/>
                <a:ea typeface="华文楷体" panose="02010600040101010101" pitchFamily="2" charset="-122"/>
                <a:sym typeface="Symbol" panose="05050102010706020507" pitchFamily="18" charset="2"/>
              </a:rPr>
              <a:t>type</a:t>
            </a:r>
            <a:r>
              <a:rPr lang="en-US" altLang="zh-CN" sz="2000" i="0" dirty="0">
                <a:solidFill>
                  <a:srgbClr val="333399"/>
                </a:solidFill>
                <a:latin typeface="+mn-lt"/>
                <a:ea typeface="华文楷体" panose="02010600040101010101" pitchFamily="2" charset="-122"/>
                <a:sym typeface="Symbol" panose="05050102010706020507" pitchFamily="18" charset="2"/>
              </a:rPr>
              <a:t> := </a:t>
            </a:r>
            <a:r>
              <a:rPr lang="en-US" altLang="zh-CN" sz="2000" dirty="0">
                <a:solidFill>
                  <a:srgbClr val="333399"/>
                </a:solidFill>
                <a:latin typeface="+mn-lt"/>
                <a:ea typeface="华文楷体" panose="02010600040101010101" pitchFamily="2" charset="-122"/>
                <a:sym typeface="Symbol" panose="05050102010706020507" pitchFamily="18" charset="2"/>
              </a:rPr>
              <a:t>real</a:t>
            </a:r>
            <a:r>
              <a:rPr lang="en-US" altLang="zh-CN" sz="2000" dirty="0">
                <a:solidFill>
                  <a:srgbClr val="333399"/>
                </a:solidFill>
                <a:latin typeface="+mn-lt"/>
                <a:ea typeface="华文楷体" panose="02010600040101010101" pitchFamily="2" charset="-122"/>
              </a:rPr>
              <a:t> </a:t>
            </a:r>
            <a:r>
              <a:rPr lang="en-US" altLang="zh-CN" sz="2000" i="0" dirty="0">
                <a:solidFill>
                  <a:srgbClr val="333399"/>
                </a:solidFill>
                <a:latin typeface="+mn-lt"/>
                <a:ea typeface="华文楷体" panose="02010600040101010101" pitchFamily="2" charset="-122"/>
                <a:sym typeface="Symbol" panose="05050102010706020507" pitchFamily="18" charset="2"/>
              </a:rPr>
              <a:t>}</a:t>
            </a:r>
            <a:endParaRPr lang="en-US" altLang="zh-CN" sz="2000" u="sng"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dirty="0">
                <a:solidFill>
                  <a:srgbClr val="333399"/>
                </a:solidFill>
                <a:latin typeface="+mn-lt"/>
                <a:ea typeface="华文楷体" panose="02010600040101010101" pitchFamily="2" charset="-122"/>
                <a:sym typeface="Symbol" panose="05050102010706020507" pitchFamily="18" charset="2"/>
              </a:rPr>
              <a:t>L </a:t>
            </a:r>
            <a:r>
              <a:rPr lang="en-US" altLang="zh-CN" sz="2000"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i="0" dirty="0">
                <a:solidFill>
                  <a:srgbClr val="333399"/>
                </a:solidFill>
                <a:latin typeface="+mn-lt"/>
                <a:ea typeface="华文楷体" panose="02010600040101010101" pitchFamily="2" charset="-122"/>
                <a:sym typeface="Symbol" panose="05050102010706020507" pitchFamily="18" charset="2"/>
              </a:rPr>
              <a:t>{ </a:t>
            </a:r>
            <a:r>
              <a:rPr lang="en-US" altLang="zh-CN" sz="2000" dirty="0">
                <a:solidFill>
                  <a:srgbClr val="333399"/>
                </a:solidFill>
                <a:latin typeface="+mn-lt"/>
                <a:ea typeface="华文楷体" panose="02010600040101010101" pitchFamily="2" charset="-122"/>
                <a:sym typeface="Symbol" panose="05050102010706020507" pitchFamily="18" charset="2"/>
              </a:rPr>
              <a:t>L</a:t>
            </a:r>
            <a:r>
              <a:rPr lang="en-US" altLang="zh-CN" sz="2000" i="0" baseline="-25000" dirty="0">
                <a:solidFill>
                  <a:srgbClr val="333399"/>
                </a:solidFill>
                <a:latin typeface="+mn-lt"/>
                <a:ea typeface="华文楷体" panose="02010600040101010101" pitchFamily="2" charset="-122"/>
                <a:sym typeface="Symbol" panose="05050102010706020507" pitchFamily="18" charset="2"/>
              </a:rPr>
              <a:t>1</a:t>
            </a:r>
            <a:r>
              <a:rPr lang="en-US" altLang="zh-CN" sz="2000" b="1"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in</a:t>
            </a:r>
            <a:r>
              <a:rPr lang="en-US" altLang="zh-CN" sz="2000" i="0" dirty="0">
                <a:solidFill>
                  <a:srgbClr val="333399"/>
                </a:solidFill>
                <a:latin typeface="+mn-lt"/>
                <a:ea typeface="华文楷体" panose="02010600040101010101" pitchFamily="2" charset="-122"/>
                <a:sym typeface="Symbol" panose="05050102010706020507" pitchFamily="18" charset="2"/>
              </a:rPr>
              <a:t> := </a:t>
            </a:r>
            <a:r>
              <a:rPr lang="en-US" altLang="zh-CN" sz="2000" dirty="0" err="1">
                <a:solidFill>
                  <a:srgbClr val="333399"/>
                </a:solidFill>
                <a:latin typeface="+mn-lt"/>
                <a:ea typeface="华文楷体" panose="02010600040101010101" pitchFamily="2" charset="-122"/>
                <a:sym typeface="Symbol" panose="05050102010706020507" pitchFamily="18" charset="2"/>
              </a:rPr>
              <a:t>L</a:t>
            </a:r>
            <a:r>
              <a:rPr lang="en-US" altLang="zh-CN" sz="2000" b="1" dirty="0" err="1">
                <a:solidFill>
                  <a:srgbClr val="333399"/>
                </a:solidFill>
                <a:latin typeface="+mn-lt"/>
                <a:ea typeface="华文楷体" panose="02010600040101010101" pitchFamily="2" charset="-122"/>
                <a:sym typeface="Symbol" panose="05050102010706020507" pitchFamily="18" charset="2"/>
              </a:rPr>
              <a:t>.</a:t>
            </a:r>
            <a:r>
              <a:rPr lang="en-US" altLang="zh-CN" sz="2000" dirty="0" err="1">
                <a:solidFill>
                  <a:srgbClr val="333399"/>
                </a:solidFill>
                <a:latin typeface="+mn-lt"/>
                <a:ea typeface="华文楷体" panose="02010600040101010101" pitchFamily="2" charset="-122"/>
                <a:sym typeface="Symbol" panose="05050102010706020507" pitchFamily="18" charset="2"/>
              </a:rPr>
              <a:t>in</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 L</a:t>
            </a:r>
            <a:r>
              <a:rPr lang="en-US" altLang="zh-CN" sz="2000" i="0" baseline="-25000" dirty="0">
                <a:solidFill>
                  <a:srgbClr val="333399"/>
                </a:solidFill>
                <a:latin typeface="+mn-lt"/>
                <a:ea typeface="华文楷体" panose="02010600040101010101" pitchFamily="2" charset="-122"/>
                <a:sym typeface="Symbol" panose="05050102010706020507" pitchFamily="18" charset="2"/>
              </a:rPr>
              <a:t>1</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b="1"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 v  </a:t>
            </a:r>
            <a:r>
              <a:rPr lang="en-US" altLang="zh-CN" sz="2000" i="0" dirty="0">
                <a:solidFill>
                  <a:srgbClr val="333399"/>
                </a:solidFill>
                <a:latin typeface="+mn-lt"/>
                <a:ea typeface="华文楷体" panose="02010600040101010101" pitchFamily="2" charset="-122"/>
                <a:sym typeface="Symbol" panose="05050102010706020507" pitchFamily="18" charset="2"/>
              </a:rPr>
              <a:t>{ </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dirty="0" err="1">
                <a:solidFill>
                  <a:srgbClr val="333399"/>
                </a:solidFill>
                <a:latin typeface="+mn-lt"/>
                <a:ea typeface="华文楷体" panose="02010600040101010101" pitchFamily="2" charset="-122"/>
                <a:sym typeface="Symbol" panose="05050102010706020507" pitchFamily="18" charset="2"/>
              </a:rPr>
              <a:t>addtype</a:t>
            </a:r>
            <a:r>
              <a:rPr lang="en-US" altLang="zh-CN" sz="2000" dirty="0">
                <a:solidFill>
                  <a:srgbClr val="333399"/>
                </a:solidFill>
                <a:latin typeface="+mn-lt"/>
                <a:ea typeface="华文楷体" panose="02010600040101010101" pitchFamily="2" charset="-122"/>
                <a:sym typeface="Symbol" panose="05050102010706020507" pitchFamily="18" charset="2"/>
              </a:rPr>
              <a:t>(</a:t>
            </a:r>
            <a:r>
              <a:rPr lang="en-US" altLang="zh-CN" sz="2000" dirty="0" err="1">
                <a:solidFill>
                  <a:srgbClr val="333399"/>
                </a:solidFill>
                <a:latin typeface="+mn-lt"/>
                <a:ea typeface="华文楷体" panose="02010600040101010101" pitchFamily="2" charset="-122"/>
                <a:sym typeface="Symbol" panose="05050102010706020507" pitchFamily="18" charset="2"/>
              </a:rPr>
              <a:t>v.entry,L</a:t>
            </a:r>
            <a:r>
              <a:rPr lang="en-US" altLang="zh-CN" sz="2000" b="1" dirty="0" err="1">
                <a:solidFill>
                  <a:srgbClr val="333399"/>
                </a:solidFill>
                <a:latin typeface="+mn-lt"/>
                <a:ea typeface="华文楷体" panose="02010600040101010101" pitchFamily="2" charset="-122"/>
                <a:sym typeface="Symbol" panose="05050102010706020507" pitchFamily="18" charset="2"/>
              </a:rPr>
              <a:t>.</a:t>
            </a:r>
            <a:r>
              <a:rPr lang="en-US" altLang="zh-CN" sz="2000" dirty="0" err="1">
                <a:solidFill>
                  <a:srgbClr val="333399"/>
                </a:solidFill>
                <a:latin typeface="+mn-lt"/>
                <a:ea typeface="华文楷体" panose="02010600040101010101" pitchFamily="2" charset="-122"/>
                <a:sym typeface="Symbol" panose="05050102010706020507" pitchFamily="18" charset="2"/>
              </a:rPr>
              <a:t>in</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i="0" dirty="0">
                <a:solidFill>
                  <a:srgbClr val="333399"/>
                </a:solidFill>
                <a:latin typeface="+mn-lt"/>
                <a:ea typeface="华文楷体" panose="02010600040101010101" pitchFamily="2" charset="-122"/>
                <a:sym typeface="Symbol" panose="05050102010706020507" pitchFamily="18" charset="2"/>
              </a:rPr>
              <a:t>}</a:t>
            </a:r>
            <a:endParaRPr lang="en-US" altLang="zh-CN" sz="2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dirty="0">
                <a:solidFill>
                  <a:srgbClr val="333399"/>
                </a:solidFill>
                <a:latin typeface="+mn-lt"/>
                <a:ea typeface="华文楷体" panose="02010600040101010101" pitchFamily="2" charset="-122"/>
                <a:sym typeface="Symbol" panose="05050102010706020507" pitchFamily="18" charset="2"/>
              </a:rPr>
              <a:t>L </a:t>
            </a:r>
            <a:r>
              <a:rPr lang="en-US" altLang="zh-CN" sz="2000" i="0" dirty="0">
                <a:solidFill>
                  <a:srgbClr val="333399"/>
                </a:solidFill>
                <a:latin typeface="+mn-lt"/>
                <a:ea typeface="华文楷体" panose="02010600040101010101" pitchFamily="2" charset="-122"/>
                <a:sym typeface="Symbol" panose="05050102010706020507" pitchFamily="18" charset="2"/>
              </a:rPr>
              <a:t> </a:t>
            </a:r>
            <a:r>
              <a:rPr lang="en-US" altLang="zh-CN" sz="2000" dirty="0">
                <a:solidFill>
                  <a:srgbClr val="333399"/>
                </a:solidFill>
                <a:latin typeface="+mn-lt"/>
                <a:ea typeface="华文楷体" panose="02010600040101010101" pitchFamily="2" charset="-122"/>
                <a:sym typeface="Symbol" panose="05050102010706020507" pitchFamily="18" charset="2"/>
              </a:rPr>
              <a:t>v  </a:t>
            </a:r>
            <a:r>
              <a:rPr lang="en-US" altLang="zh-CN" sz="2000" i="0" dirty="0">
                <a:solidFill>
                  <a:srgbClr val="333399"/>
                </a:solidFill>
                <a:latin typeface="+mn-lt"/>
                <a:ea typeface="华文楷体" panose="02010600040101010101" pitchFamily="2" charset="-122"/>
                <a:sym typeface="Symbol" panose="05050102010706020507" pitchFamily="18" charset="2"/>
              </a:rPr>
              <a:t>{ </a:t>
            </a:r>
            <a:r>
              <a:rPr lang="en-US" altLang="zh-CN" sz="2000" dirty="0" err="1">
                <a:solidFill>
                  <a:srgbClr val="333399"/>
                </a:solidFill>
                <a:latin typeface="+mn-lt"/>
                <a:ea typeface="华文楷体" panose="02010600040101010101" pitchFamily="2" charset="-122"/>
                <a:sym typeface="Symbol" panose="05050102010706020507" pitchFamily="18" charset="2"/>
              </a:rPr>
              <a:t>addtype</a:t>
            </a:r>
            <a:r>
              <a:rPr lang="en-US" altLang="zh-CN" sz="2000" dirty="0">
                <a:solidFill>
                  <a:srgbClr val="333399"/>
                </a:solidFill>
                <a:latin typeface="+mn-lt"/>
                <a:ea typeface="华文楷体" panose="02010600040101010101" pitchFamily="2" charset="-122"/>
                <a:sym typeface="Symbol" panose="05050102010706020507" pitchFamily="18" charset="2"/>
              </a:rPr>
              <a:t>(</a:t>
            </a:r>
            <a:r>
              <a:rPr lang="en-US" altLang="zh-CN" sz="2000" dirty="0" err="1">
                <a:solidFill>
                  <a:srgbClr val="333399"/>
                </a:solidFill>
                <a:latin typeface="+mn-lt"/>
                <a:ea typeface="华文楷体" panose="02010600040101010101" pitchFamily="2" charset="-122"/>
                <a:sym typeface="Symbol" panose="05050102010706020507" pitchFamily="18" charset="2"/>
              </a:rPr>
              <a:t>v.entry,L</a:t>
            </a:r>
            <a:r>
              <a:rPr lang="en-US" altLang="zh-CN" sz="2000" b="1" dirty="0" err="1">
                <a:solidFill>
                  <a:srgbClr val="333399"/>
                </a:solidFill>
                <a:latin typeface="+mn-lt"/>
                <a:ea typeface="华文楷体" panose="02010600040101010101" pitchFamily="2" charset="-122"/>
                <a:sym typeface="Symbol" panose="05050102010706020507" pitchFamily="18" charset="2"/>
              </a:rPr>
              <a:t>.</a:t>
            </a:r>
            <a:r>
              <a:rPr lang="en-US" altLang="zh-CN" sz="2000" dirty="0" err="1">
                <a:solidFill>
                  <a:srgbClr val="333399"/>
                </a:solidFill>
                <a:latin typeface="+mn-lt"/>
                <a:ea typeface="华文楷体" panose="02010600040101010101" pitchFamily="2" charset="-122"/>
                <a:sym typeface="Symbol" panose="05050102010706020507" pitchFamily="18" charset="2"/>
              </a:rPr>
              <a:t>in</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i="0" dirty="0">
                <a:solidFill>
                  <a:srgbClr val="333399"/>
                </a:solidFill>
                <a:latin typeface="+mn-lt"/>
                <a:ea typeface="华文楷体" panose="02010600040101010101" pitchFamily="2" charset="-122"/>
                <a:sym typeface="Symbol" panose="05050102010706020507" pitchFamily="18" charset="2"/>
              </a:rPr>
              <a:t>}</a:t>
            </a:r>
            <a:endParaRPr lang="en-US" altLang="zh-CN" sz="2000" i="0" dirty="0">
              <a:solidFill>
                <a:srgbClr val="333399"/>
              </a:solidFill>
              <a:latin typeface="+mn-lt"/>
              <a:ea typeface="华文楷体" panose="02010600040101010101" pitchFamily="2" charset="-122"/>
              <a:sym typeface="Symbol" panose="05050102010706020507" pitchFamily="18" charset="2"/>
            </a:endParaRPr>
          </a:p>
        </p:txBody>
      </p:sp>
      <p:sp>
        <p:nvSpPr>
          <p:cNvPr id="58371" name="Text Box 6"/>
          <p:cNvSpPr txBox="1">
            <a:spLocks noChangeArrowheads="1"/>
          </p:cNvSpPr>
          <p:nvPr/>
        </p:nvSpPr>
        <p:spPr bwMode="auto">
          <a:xfrm>
            <a:off x="685800" y="10509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举例</a:t>
            </a:r>
            <a:endParaRPr lang="zh-CN" altLang="en-US" sz="1000" b="1" i="0">
              <a:latin typeface="+mn-lt"/>
              <a:ea typeface="华文楷体" panose="02010600040101010101" pitchFamily="2" charset="-122"/>
            </a:endParaRPr>
          </a:p>
        </p:txBody>
      </p:sp>
      <p:sp>
        <p:nvSpPr>
          <p:cNvPr id="592908" name="Text Box 12"/>
          <p:cNvSpPr txBox="1">
            <a:spLocks noChangeArrowheads="1"/>
          </p:cNvSpPr>
          <p:nvPr/>
        </p:nvSpPr>
        <p:spPr bwMode="auto">
          <a:xfrm>
            <a:off x="1524000" y="4632325"/>
            <a:ext cx="7086600" cy="2073275"/>
          </a:xfrm>
          <a:prstGeom prst="rect">
            <a:avLst/>
          </a:prstGeom>
          <a:noFill/>
          <a:ln w="9525">
            <a:noFill/>
            <a:miter lim="800000"/>
          </a:ln>
        </p:spPr>
        <p:txBody>
          <a:bodyPr>
            <a:spAutoFit/>
          </a:bodyPr>
          <a:lstStyle/>
          <a:p>
            <a:pPr algn="l">
              <a:buClrTx/>
            </a:pPr>
            <a:r>
              <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D </a:t>
            </a:r>
            <a:r>
              <a:rPr lang="en-US" altLang="zh-CN" sz="2000"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T L</a:t>
            </a:r>
            <a:endParaRPr kumimoji="0" lang="en-US" altLang="zh-CN" sz="2000"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 </a:t>
            </a:r>
            <a:r>
              <a:rPr lang="en-US" altLang="zh-CN" sz="2000"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u="sng" dirty="0" err="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int</a:t>
            </a:r>
            <a:r>
              <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dirty="0" err="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val</a:t>
            </a:r>
            <a:r>
              <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top</a:t>
            </a:r>
            <a:r>
              <a:rPr lang="en-US" altLang="zh-CN" sz="2000"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 </a:t>
            </a:r>
            <a:r>
              <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integer</a:t>
            </a:r>
            <a:endPar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 </a:t>
            </a:r>
            <a:r>
              <a:rPr lang="en-US" altLang="zh-CN" sz="2000"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u="sng"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real</a:t>
            </a:r>
            <a:r>
              <a:rPr lang="en-US" altLang="zh-CN" sz="20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dirty="0" err="1">
                <a:solidFill>
                  <a:srgbClr val="333399"/>
                </a:solidFill>
                <a:latin typeface="+mn-lt"/>
                <a:ea typeface="华文楷体" panose="02010600040101010101" pitchFamily="2" charset="-122"/>
                <a:sym typeface="Symbol" panose="05050102010706020507" pitchFamily="18" charset="2"/>
              </a:rPr>
              <a:t>val</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top</a:t>
            </a:r>
            <a:r>
              <a:rPr lang="en-US" altLang="zh-CN" sz="2000" i="0" dirty="0">
                <a:solidFill>
                  <a:srgbClr val="333399"/>
                </a:solidFill>
                <a:latin typeface="+mn-lt"/>
                <a:ea typeface="华文楷体" panose="02010600040101010101" pitchFamily="2" charset="-122"/>
                <a:sym typeface="Symbol" panose="05050102010706020507" pitchFamily="18" charset="2"/>
              </a:rPr>
              <a:t>] := </a:t>
            </a:r>
            <a:r>
              <a:rPr lang="en-US" altLang="zh-CN" sz="2000" dirty="0">
                <a:solidFill>
                  <a:srgbClr val="333399"/>
                </a:solidFill>
                <a:latin typeface="+mn-lt"/>
                <a:ea typeface="华文楷体" panose="02010600040101010101" pitchFamily="2" charset="-122"/>
                <a:sym typeface="Symbol" panose="05050102010706020507" pitchFamily="18" charset="2"/>
              </a:rPr>
              <a:t>real</a:t>
            </a:r>
            <a:endParaRPr lang="en-US" altLang="zh-CN" sz="2000" u="sng"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dirty="0">
                <a:solidFill>
                  <a:srgbClr val="333399"/>
                </a:solidFill>
                <a:latin typeface="+mn-lt"/>
                <a:ea typeface="华文楷体" panose="02010600040101010101" pitchFamily="2" charset="-122"/>
                <a:sym typeface="Symbol" panose="05050102010706020507" pitchFamily="18" charset="2"/>
              </a:rPr>
              <a:t>L </a:t>
            </a:r>
            <a:r>
              <a:rPr lang="en-US" altLang="zh-CN" sz="2000"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 L </a:t>
            </a:r>
            <a:r>
              <a:rPr lang="en-US" altLang="zh-CN" sz="2000" b="1"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 v                 </a:t>
            </a:r>
            <a:r>
              <a:rPr lang="en-US" altLang="zh-CN" sz="2000" dirty="0" err="1">
                <a:solidFill>
                  <a:srgbClr val="333399"/>
                </a:solidFill>
                <a:latin typeface="+mn-lt"/>
                <a:ea typeface="华文楷体" panose="02010600040101010101" pitchFamily="2" charset="-122"/>
                <a:sym typeface="Symbol" panose="05050102010706020507" pitchFamily="18" charset="2"/>
              </a:rPr>
              <a:t>addtype</a:t>
            </a:r>
            <a:r>
              <a:rPr lang="en-US" altLang="zh-CN" sz="2000" dirty="0">
                <a:solidFill>
                  <a:srgbClr val="333399"/>
                </a:solidFill>
                <a:latin typeface="+mn-lt"/>
                <a:ea typeface="华文楷体" panose="02010600040101010101" pitchFamily="2" charset="-122"/>
                <a:sym typeface="Symbol" panose="05050102010706020507" pitchFamily="18" charset="2"/>
              </a:rPr>
              <a:t>(</a:t>
            </a:r>
            <a:r>
              <a:rPr lang="en-US" altLang="zh-CN" sz="2000" dirty="0" err="1">
                <a:solidFill>
                  <a:srgbClr val="333399"/>
                </a:solidFill>
                <a:latin typeface="+mn-lt"/>
                <a:ea typeface="华文楷体" panose="02010600040101010101" pitchFamily="2" charset="-122"/>
                <a:sym typeface="Symbol" panose="05050102010706020507" pitchFamily="18" charset="2"/>
              </a:rPr>
              <a:t>val</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top</a:t>
            </a:r>
            <a:r>
              <a:rPr lang="en-US" altLang="zh-CN" sz="2000"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 .entry</a:t>
            </a:r>
            <a:r>
              <a:rPr lang="en-US" altLang="zh-CN" sz="2000" i="0" dirty="0">
                <a:solidFill>
                  <a:srgbClr val="333399"/>
                </a:solidFill>
                <a:latin typeface="+mn-lt"/>
                <a:ea typeface="华文楷体" panose="02010600040101010101" pitchFamily="2" charset="-122"/>
                <a:sym typeface="Symbol" panose="05050102010706020507" pitchFamily="18" charset="2"/>
              </a:rPr>
              <a:t> </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dirty="0" err="1">
                <a:solidFill>
                  <a:srgbClr val="333399"/>
                </a:solidFill>
                <a:latin typeface="+mn-lt"/>
                <a:ea typeface="华文楷体" panose="02010600040101010101" pitchFamily="2" charset="-122"/>
                <a:sym typeface="Symbol" panose="05050102010706020507" pitchFamily="18" charset="2"/>
              </a:rPr>
              <a:t>val</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top-3</a:t>
            </a:r>
            <a:r>
              <a:rPr lang="en-US" altLang="zh-CN" sz="2000" i="0" dirty="0">
                <a:solidFill>
                  <a:srgbClr val="333399"/>
                </a:solidFill>
                <a:latin typeface="+mn-lt"/>
                <a:ea typeface="华文楷体" panose="02010600040101010101" pitchFamily="2" charset="-122"/>
                <a:sym typeface="Symbol" panose="05050102010706020507" pitchFamily="18" charset="2"/>
              </a:rPr>
              <a:t>] </a:t>
            </a:r>
            <a:r>
              <a:rPr lang="en-US" altLang="zh-CN" sz="2000" dirty="0">
                <a:solidFill>
                  <a:srgbClr val="333399"/>
                </a:solidFill>
                <a:latin typeface="+mn-lt"/>
                <a:ea typeface="华文楷体" panose="02010600040101010101" pitchFamily="2" charset="-122"/>
                <a:sym typeface="Symbol" panose="05050102010706020507" pitchFamily="18" charset="2"/>
              </a:rPr>
              <a:t>)</a:t>
            </a:r>
            <a:endParaRPr lang="en-US" altLang="zh-CN" sz="2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dirty="0">
                <a:solidFill>
                  <a:srgbClr val="333399"/>
                </a:solidFill>
                <a:latin typeface="+mn-lt"/>
                <a:ea typeface="华文楷体" panose="02010600040101010101" pitchFamily="2" charset="-122"/>
                <a:sym typeface="Symbol" panose="05050102010706020507" pitchFamily="18" charset="2"/>
              </a:rPr>
              <a:t>L </a:t>
            </a:r>
            <a:r>
              <a:rPr lang="en-US" altLang="zh-CN" sz="2000" i="0" dirty="0">
                <a:solidFill>
                  <a:srgbClr val="333399"/>
                </a:solidFill>
                <a:latin typeface="+mn-lt"/>
                <a:ea typeface="华文楷体" panose="02010600040101010101" pitchFamily="2" charset="-122"/>
                <a:sym typeface="Symbol" panose="05050102010706020507" pitchFamily="18" charset="2"/>
              </a:rPr>
              <a:t> </a:t>
            </a:r>
            <a:r>
              <a:rPr lang="en-US" altLang="zh-CN" sz="2000" dirty="0">
                <a:solidFill>
                  <a:srgbClr val="333399"/>
                </a:solidFill>
                <a:latin typeface="+mn-lt"/>
                <a:ea typeface="华文楷体" panose="02010600040101010101" pitchFamily="2" charset="-122"/>
                <a:sym typeface="Symbol" panose="05050102010706020507" pitchFamily="18" charset="2"/>
              </a:rPr>
              <a:t>v                      </a:t>
            </a:r>
            <a:r>
              <a:rPr lang="en-US" altLang="zh-CN" sz="2000" dirty="0" err="1">
                <a:solidFill>
                  <a:srgbClr val="333399"/>
                </a:solidFill>
                <a:latin typeface="+mn-lt"/>
                <a:ea typeface="华文楷体" panose="02010600040101010101" pitchFamily="2" charset="-122"/>
                <a:sym typeface="Symbol" panose="05050102010706020507" pitchFamily="18" charset="2"/>
              </a:rPr>
              <a:t>addtype</a:t>
            </a:r>
            <a:r>
              <a:rPr lang="en-US" altLang="zh-CN" sz="2000" dirty="0">
                <a:solidFill>
                  <a:srgbClr val="333399"/>
                </a:solidFill>
                <a:latin typeface="+mn-lt"/>
                <a:ea typeface="华文楷体" panose="02010600040101010101" pitchFamily="2" charset="-122"/>
                <a:sym typeface="Symbol" panose="05050102010706020507" pitchFamily="18" charset="2"/>
              </a:rPr>
              <a:t>(</a:t>
            </a:r>
            <a:r>
              <a:rPr lang="en-US" altLang="zh-CN" sz="2000" dirty="0" err="1">
                <a:solidFill>
                  <a:srgbClr val="333399"/>
                </a:solidFill>
                <a:latin typeface="+mn-lt"/>
                <a:ea typeface="华文楷体" panose="02010600040101010101" pitchFamily="2" charset="-122"/>
                <a:sym typeface="Symbol" panose="05050102010706020507" pitchFamily="18" charset="2"/>
              </a:rPr>
              <a:t>val</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top</a:t>
            </a:r>
            <a:r>
              <a:rPr lang="en-US" altLang="zh-CN" sz="2000"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 .entry</a:t>
            </a:r>
            <a:r>
              <a:rPr lang="en-US" altLang="zh-CN" sz="2000" i="0" dirty="0">
                <a:solidFill>
                  <a:srgbClr val="333399"/>
                </a:solidFill>
                <a:latin typeface="+mn-lt"/>
                <a:ea typeface="华文楷体" panose="02010600040101010101" pitchFamily="2" charset="-122"/>
                <a:sym typeface="Symbol" panose="05050102010706020507" pitchFamily="18" charset="2"/>
              </a:rPr>
              <a:t> </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dirty="0" err="1">
                <a:solidFill>
                  <a:srgbClr val="333399"/>
                </a:solidFill>
                <a:latin typeface="+mn-lt"/>
                <a:ea typeface="华文楷体" panose="02010600040101010101" pitchFamily="2" charset="-122"/>
                <a:sym typeface="Symbol" panose="05050102010706020507" pitchFamily="18" charset="2"/>
              </a:rPr>
              <a:t>val</a:t>
            </a:r>
            <a:r>
              <a:rPr lang="en-US" altLang="zh-CN" sz="2000" dirty="0">
                <a:solidFill>
                  <a:srgbClr val="333399"/>
                </a:solidFill>
                <a:latin typeface="+mn-lt"/>
                <a:ea typeface="华文楷体" panose="02010600040101010101" pitchFamily="2" charset="-122"/>
                <a:sym typeface="Symbol" panose="05050102010706020507" pitchFamily="18" charset="2"/>
              </a:rPr>
              <a:t> </a:t>
            </a:r>
            <a:r>
              <a:rPr lang="en-US" altLang="zh-CN" sz="2000" i="0" dirty="0">
                <a:solidFill>
                  <a:srgbClr val="333399"/>
                </a:solidFill>
                <a:latin typeface="+mn-lt"/>
                <a:ea typeface="华文楷体" panose="02010600040101010101" pitchFamily="2" charset="-122"/>
                <a:sym typeface="Symbol" panose="05050102010706020507" pitchFamily="18" charset="2"/>
              </a:rPr>
              <a:t>[</a:t>
            </a:r>
            <a:r>
              <a:rPr lang="en-US" altLang="zh-CN" sz="2000" dirty="0">
                <a:solidFill>
                  <a:srgbClr val="333399"/>
                </a:solidFill>
                <a:latin typeface="+mn-lt"/>
                <a:ea typeface="华文楷体" panose="02010600040101010101" pitchFamily="2" charset="-122"/>
                <a:sym typeface="Symbol" panose="05050102010706020507" pitchFamily="18" charset="2"/>
              </a:rPr>
              <a:t>top-1</a:t>
            </a:r>
            <a:r>
              <a:rPr lang="en-US" altLang="zh-CN" sz="2000" i="0" dirty="0">
                <a:solidFill>
                  <a:srgbClr val="333399"/>
                </a:solidFill>
                <a:latin typeface="+mn-lt"/>
                <a:ea typeface="华文楷体" panose="02010600040101010101" pitchFamily="2" charset="-122"/>
                <a:sym typeface="Symbol" panose="05050102010706020507" pitchFamily="18" charset="2"/>
              </a:rPr>
              <a:t>] </a:t>
            </a:r>
            <a:r>
              <a:rPr lang="en-US" altLang="zh-CN" sz="2000" dirty="0">
                <a:solidFill>
                  <a:srgbClr val="333399"/>
                </a:solidFill>
                <a:latin typeface="+mn-lt"/>
                <a:ea typeface="华文楷体" panose="02010600040101010101" pitchFamily="2" charset="-122"/>
                <a:sym typeface="Symbol" panose="05050102010706020507" pitchFamily="18" charset="2"/>
              </a:rPr>
              <a:t>)</a:t>
            </a:r>
            <a:endParaRPr lang="en-US" altLang="zh-CN" sz="20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10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
        <p:nvSpPr>
          <p:cNvPr id="592909" name="Text Box 13"/>
          <p:cNvSpPr txBox="1">
            <a:spLocks noChangeArrowheads="1"/>
          </p:cNvSpPr>
          <p:nvPr/>
        </p:nvSpPr>
        <p:spPr bwMode="auto">
          <a:xfrm>
            <a:off x="1600200" y="4191000"/>
            <a:ext cx="7239000" cy="457200"/>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58374"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8375"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8376"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8377"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58378" name="Rectangle 1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2898"/>
                                        </p:tgtEl>
                                        <p:attrNameLst>
                                          <p:attrName>style.visibility</p:attrName>
                                        </p:attrNameLst>
                                      </p:cBhvr>
                                      <p:to>
                                        <p:strVal val="visible"/>
                                      </p:to>
                                    </p:set>
                                    <p:animEffect transition="in" filter="dissolve">
                                      <p:cBhvr>
                                        <p:cTn id="7" dur="500"/>
                                        <p:tgtEl>
                                          <p:spTgt spid="5928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2909"/>
                                        </p:tgtEl>
                                        <p:attrNameLst>
                                          <p:attrName>style.visibility</p:attrName>
                                        </p:attrNameLst>
                                      </p:cBhvr>
                                      <p:to>
                                        <p:strVal val="visible"/>
                                      </p:to>
                                    </p:set>
                                    <p:animEffect transition="in" filter="dissolve">
                                      <p:cBhvr>
                                        <p:cTn id="12" dur="500"/>
                                        <p:tgtEl>
                                          <p:spTgt spid="59290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2908"/>
                                        </p:tgtEl>
                                        <p:attrNameLst>
                                          <p:attrName>style.visibility</p:attrName>
                                        </p:attrNameLst>
                                      </p:cBhvr>
                                      <p:to>
                                        <p:strVal val="visible"/>
                                      </p:to>
                                    </p:set>
                                    <p:animEffect transition="in" filter="dissolve">
                                      <p:cBhvr>
                                        <p:cTn id="17" dur="500"/>
                                        <p:tgtEl>
                                          <p:spTgt spid="592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8" grpId="0" autoUpdateAnimBg="0"/>
      <p:bldP spid="592908" grpId="0" autoUpdateAnimBg="0"/>
      <p:bldP spid="59290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a:spLocks noChangeArrowheads="1"/>
          </p:cNvSpPr>
          <p:nvPr/>
        </p:nvSpPr>
        <p:spPr bwMode="auto">
          <a:xfrm>
            <a:off x="685800" y="1219200"/>
            <a:ext cx="8223250" cy="3693319"/>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latin typeface="+mn-lt"/>
                <a:ea typeface="华文楷体" panose="02010600040101010101" pitchFamily="2" charset="-122"/>
              </a:rPr>
              <a:t>继承属性的模拟求值</a:t>
            </a:r>
            <a:endParaRPr lang="zh-CN" altLang="en-US" b="1" i="0">
              <a:latin typeface="+mn-lt"/>
              <a:ea typeface="华文楷体" panose="02010600040101010101" pitchFamily="2" charset="-122"/>
            </a:endParaRPr>
          </a:p>
          <a:p>
            <a:pPr lvl="1" algn="l">
              <a:buClrTx/>
              <a:buFont typeface="Symbol" panose="05050102010706020507" pitchFamily="18" charset="2"/>
              <a:buNone/>
            </a:pPr>
            <a:endParaRPr lang="zh-CN" altLang="en-US" sz="1000" b="1" i="0">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 从上面的讨论可知，分析栈中继承属性的访问是通</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过栈中已有文法符号的综合属性值间接进行的，因</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此设计翻译模式时需要做到的一点就是要保证继承</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属性总可以通过某个文法符号的综合属性体现出来</a:t>
            </a:r>
            <a:endParaRPr lang="zh-CN" altLang="en-US" b="1" i="0">
              <a:solidFill>
                <a:srgbClr val="333399"/>
              </a:solidFill>
              <a:latin typeface="+mn-lt"/>
              <a:ea typeface="华文楷体" panose="02010600040101010101" pitchFamily="2" charset="-122"/>
            </a:endParaRPr>
          </a:p>
          <a:p>
            <a:pPr lvl="2" algn="l">
              <a:buClrTx/>
              <a:buFontTx/>
              <a:buNone/>
            </a:pPr>
            <a:endParaRPr lang="zh-CN" altLang="en-US" sz="1000" b="1" i="0">
              <a:solidFill>
                <a:srgbClr val="333399"/>
              </a:solidFill>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必要时，通过</a:t>
            </a:r>
            <a:r>
              <a:rPr lang="zh-CN" altLang="en-US" b="1" i="0">
                <a:latin typeface="+mn-lt"/>
                <a:ea typeface="华文楷体" panose="02010600040101010101" pitchFamily="2" charset="-122"/>
              </a:rPr>
              <a:t>增加新的文法符号以及相应的复写规</a:t>
            </a:r>
            <a:endParaRPr lang="zh-CN" altLang="en-US" b="1" i="0">
              <a:latin typeface="+mn-lt"/>
              <a:ea typeface="华文楷体" panose="02010600040101010101" pitchFamily="2" charset="-122"/>
            </a:endParaRPr>
          </a:p>
          <a:p>
            <a:pPr lvl="2" algn="l">
              <a:buClrTx/>
              <a:buFontTx/>
              <a:buNone/>
            </a:pPr>
            <a:r>
              <a:rPr lang="zh-CN" altLang="en-US" b="1" i="0">
                <a:latin typeface="+mn-lt"/>
                <a:ea typeface="华文楷体" panose="02010600040101010101" pitchFamily="2" charset="-122"/>
              </a:rPr>
              <a:t>   则</a:t>
            </a:r>
            <a:r>
              <a:rPr lang="zh-CN" altLang="en-US" b="1" i="0">
                <a:solidFill>
                  <a:srgbClr val="333399"/>
                </a:solidFill>
                <a:latin typeface="+mn-lt"/>
                <a:ea typeface="华文楷体" panose="02010600040101010101" pitchFamily="2" charset="-122"/>
              </a:rPr>
              <a:t>常常可以达到上述目的</a:t>
            </a:r>
            <a:endParaRPr lang="zh-CN" altLang="en-US" b="1">
              <a:solidFill>
                <a:srgbClr val="333399"/>
              </a:solidFill>
              <a:latin typeface="+mn-lt"/>
              <a:ea typeface="华文楷体" panose="02010600040101010101" pitchFamily="2" charset="-122"/>
            </a:endParaRPr>
          </a:p>
        </p:txBody>
      </p:sp>
      <p:sp>
        <p:nvSpPr>
          <p:cNvPr id="5939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9" name="Rectangle 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304800" y="990600"/>
            <a:ext cx="8839200" cy="5816977"/>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继承属性的模拟求值</a:t>
            </a:r>
            <a:r>
              <a:rPr lang="zh-CN" altLang="en-US" b="1" i="0">
                <a:latin typeface="+mn-lt"/>
                <a:ea typeface="华文楷体" panose="02010600040101010101" pitchFamily="2" charset="-122"/>
              </a:rPr>
              <a:t>举例</a:t>
            </a:r>
            <a:endParaRPr lang="zh-CN" altLang="en-US" b="1" i="0">
              <a:latin typeface="+mn-lt"/>
              <a:ea typeface="华文楷体" panose="02010600040101010101" pitchFamily="2" charset="-122"/>
            </a:endParaRPr>
          </a:p>
          <a:p>
            <a:pPr lvl="1" algn="l">
              <a:buClrTx/>
              <a:buFont typeface="Symbol" panose="05050102010706020507" pitchFamily="18" charset="2"/>
              <a:buNone/>
            </a:pPr>
            <a:endParaRPr lang="zh-CN" altLang="en-US" sz="1000" b="1" i="0">
              <a:latin typeface="+mn-lt"/>
              <a:ea typeface="华文楷体" panose="02010600040101010101" pitchFamily="2" charset="-122"/>
            </a:endParaRPr>
          </a:p>
          <a:p>
            <a:pPr lvl="1"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考虑如下翻译模式：</a:t>
            </a:r>
            <a:endParaRPr lang="zh-CN" altLang="en-US" b="1" i="0">
              <a:solidFill>
                <a:srgbClr val="333399"/>
              </a:solidFill>
              <a:latin typeface="+mn-lt"/>
              <a:ea typeface="华文楷体" panose="02010600040101010101" pitchFamily="2" charset="-122"/>
            </a:endParaRPr>
          </a:p>
          <a:p>
            <a:pPr lvl="2" algn="l">
              <a:buClrTx/>
              <a:buFontTx/>
              <a:buNone/>
            </a:pPr>
            <a:endParaRPr lang="zh-CN" altLang="en-US" sz="1000" b="1" i="0">
              <a:solidFill>
                <a:srgbClr val="333399"/>
              </a:solidFill>
              <a:latin typeface="+mn-lt"/>
              <a:ea typeface="华文楷体" panose="02010600040101010101" pitchFamily="2" charset="-122"/>
            </a:endParaRPr>
          </a:p>
          <a:p>
            <a:pPr lvl="2" algn="just">
              <a:buClrTx/>
              <a:buFontTx/>
              <a:buNone/>
            </a:pPr>
            <a:r>
              <a:rPr lang="zh-CN" altLang="en-US" sz="2000" b="1" i="0">
                <a:solidFill>
                  <a:srgbClr val="333399"/>
                </a:solidFill>
                <a:latin typeface="+mn-lt"/>
                <a:ea typeface="华文楷体" panose="02010600040101010101" pitchFamily="2" charset="-122"/>
              </a:rPr>
              <a:t>                </a:t>
            </a:r>
            <a:r>
              <a:rPr lang="en-US" altLang="zh-CN" sz="2000" i="0">
                <a:latin typeface="+mn-lt"/>
                <a:ea typeface="华文楷体" panose="02010600040101010101" pitchFamily="2" charset="-122"/>
              </a:rPr>
              <a:t>S </a:t>
            </a:r>
            <a:r>
              <a:rPr lang="en-US" altLang="zh-CN" sz="2000" i="0">
                <a:latin typeface="+mn-lt"/>
                <a:ea typeface="华文楷体" panose="02010600040101010101" pitchFamily="2" charset="-122"/>
                <a:sym typeface="Symbol" panose="05050102010706020507" pitchFamily="18" charset="2"/>
              </a:rPr>
              <a:t></a:t>
            </a:r>
            <a:r>
              <a:rPr lang="en-US" altLang="zh-CN" sz="2000" i="0">
                <a:latin typeface="+mn-lt"/>
                <a:ea typeface="华文楷体" panose="02010600040101010101" pitchFamily="2" charset="-122"/>
              </a:rPr>
              <a:t> </a:t>
            </a:r>
            <a:r>
              <a:rPr lang="en-US" altLang="zh-CN" sz="2000">
                <a:latin typeface="+mn-lt"/>
                <a:ea typeface="华文楷体" panose="02010600040101010101" pitchFamily="2" charset="-122"/>
              </a:rPr>
              <a:t>a </a:t>
            </a:r>
            <a:r>
              <a:rPr lang="en-US" altLang="zh-CN" sz="2000" i="0">
                <a:latin typeface="+mn-lt"/>
                <a:ea typeface="华文楷体" panose="02010600040101010101" pitchFamily="2" charset="-122"/>
              </a:rPr>
              <a:t>A {C.i := A.s} C </a:t>
            </a:r>
            <a:r>
              <a:rPr lang="en-US" altLang="zh-CN" b="1" i="0">
                <a:latin typeface="+mn-lt"/>
                <a:ea typeface="华文楷体" panose="02010600040101010101" pitchFamily="2" charset="-122"/>
                <a:sym typeface="Symbol" panose="05050102010706020507" pitchFamily="18" charset="2"/>
              </a:rPr>
              <a:t></a:t>
            </a:r>
            <a:r>
              <a:rPr lang="en-US" altLang="zh-CN" sz="2000" i="0">
                <a:latin typeface="+mn-lt"/>
                <a:ea typeface="华文楷体" panose="02010600040101010101" pitchFamily="2" charset="-122"/>
              </a:rPr>
              <a:t> </a:t>
            </a:r>
            <a:r>
              <a:rPr lang="en-US" altLang="zh-CN" sz="2000">
                <a:latin typeface="+mn-lt"/>
                <a:ea typeface="华文楷体" panose="02010600040101010101" pitchFamily="2" charset="-122"/>
              </a:rPr>
              <a:t>b </a:t>
            </a:r>
            <a:r>
              <a:rPr lang="en-US" altLang="zh-CN" sz="2000" i="0">
                <a:latin typeface="+mn-lt"/>
                <a:ea typeface="华文楷体" panose="02010600040101010101" pitchFamily="2" charset="-122"/>
              </a:rPr>
              <a:t>A B {C.i := A.s} C  </a:t>
            </a:r>
            <a:endParaRPr lang="en-US" altLang="zh-CN" sz="2000" i="0">
              <a:latin typeface="+mn-lt"/>
              <a:ea typeface="华文楷体" panose="02010600040101010101" pitchFamily="2" charset="-122"/>
              <a:cs typeface="Times New Roman" panose="02020603050405020304" pitchFamily="18" charset="0"/>
            </a:endParaRPr>
          </a:p>
          <a:p>
            <a:pPr lvl="2" algn="just">
              <a:buClrTx/>
              <a:buFontTx/>
              <a:buNone/>
            </a:pPr>
            <a:r>
              <a:rPr lang="en-US" altLang="zh-CN" sz="2000" i="0">
                <a:latin typeface="+mn-lt"/>
                <a:ea typeface="华文楷体" panose="02010600040101010101" pitchFamily="2" charset="-122"/>
              </a:rPr>
              <a:t>                C </a:t>
            </a:r>
            <a:r>
              <a:rPr lang="en-US" altLang="zh-CN" sz="2000" i="0">
                <a:latin typeface="+mn-lt"/>
                <a:ea typeface="华文楷体" panose="02010600040101010101" pitchFamily="2" charset="-122"/>
                <a:sym typeface="Symbol" panose="05050102010706020507" pitchFamily="18" charset="2"/>
              </a:rPr>
              <a:t></a:t>
            </a:r>
            <a:r>
              <a:rPr lang="en-US" altLang="zh-CN" sz="2000" i="0">
                <a:latin typeface="+mn-lt"/>
                <a:ea typeface="华文楷体" panose="02010600040101010101" pitchFamily="2" charset="-122"/>
              </a:rPr>
              <a:t> </a:t>
            </a:r>
            <a:r>
              <a:rPr lang="en-US" altLang="zh-CN" sz="2000">
                <a:latin typeface="+mn-lt"/>
                <a:ea typeface="华文楷体" panose="02010600040101010101" pitchFamily="2" charset="-122"/>
              </a:rPr>
              <a:t>c </a:t>
            </a:r>
            <a:r>
              <a:rPr lang="en-US" altLang="zh-CN" sz="2000" i="0">
                <a:latin typeface="+mn-lt"/>
                <a:ea typeface="华文楷体" panose="02010600040101010101" pitchFamily="2" charset="-122"/>
              </a:rPr>
              <a:t>{C.s := g(C.i)}</a:t>
            </a:r>
            <a:endParaRPr lang="en-US" altLang="zh-CN" sz="2000" i="0">
              <a:latin typeface="+mn-lt"/>
              <a:ea typeface="华文楷体" panose="02010600040101010101" pitchFamily="2" charset="-122"/>
            </a:endParaRPr>
          </a:p>
          <a:p>
            <a:pPr lvl="2" algn="l">
              <a:buClrTx/>
              <a:buFontTx/>
              <a:buNone/>
            </a:pPr>
            <a:endParaRPr lang="en-US" altLang="zh-CN" sz="1000" i="0">
              <a:latin typeface="+mn-lt"/>
              <a:ea typeface="华文楷体" panose="02010600040101010101" pitchFamily="2" charset="-122"/>
            </a:endParaRPr>
          </a:p>
          <a:p>
            <a:pPr lvl="2" algn="l">
              <a:buClrTx/>
              <a:buFontTx/>
              <a:buNone/>
            </a:pPr>
            <a:r>
              <a:rPr lang="zh-CN" altLang="en-US" sz="2000" b="1" i="0">
                <a:solidFill>
                  <a:srgbClr val="333399"/>
                </a:solidFill>
                <a:latin typeface="+mn-lt"/>
                <a:ea typeface="华文楷体" panose="02010600040101010101" pitchFamily="2" charset="-122"/>
              </a:rPr>
              <a:t>若直接应用上述复写规则的计算方法，则在使用 </a:t>
            </a:r>
            <a:r>
              <a:rPr lang="en-US" altLang="zh-CN" sz="2000" i="0">
                <a:solidFill>
                  <a:srgbClr val="333399"/>
                </a:solidFill>
                <a:latin typeface="+mn-lt"/>
                <a:ea typeface="华文楷体" panose="02010600040101010101" pitchFamily="2" charset="-122"/>
              </a:rPr>
              <a:t>C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rPr>
              <a:t>c</a:t>
            </a:r>
            <a:r>
              <a:rPr lang="en-US" altLang="zh-CN" sz="2000" b="1">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进行归</a:t>
            </a:r>
            <a:endParaRPr lang="zh-CN" altLang="en-US" sz="2000" b="1" i="0">
              <a:solidFill>
                <a:srgbClr val="333399"/>
              </a:solidFill>
              <a:latin typeface="+mn-lt"/>
              <a:ea typeface="华文楷体" panose="02010600040101010101" pitchFamily="2" charset="-122"/>
            </a:endParaRPr>
          </a:p>
          <a:p>
            <a:pPr lvl="2" algn="l">
              <a:buClrTx/>
              <a:buFontTx/>
              <a:buNone/>
            </a:pPr>
            <a:r>
              <a:rPr lang="zh-CN" altLang="en-US" sz="2000" b="1" i="0">
                <a:solidFill>
                  <a:srgbClr val="333399"/>
                </a:solidFill>
                <a:latin typeface="+mn-lt"/>
                <a:ea typeface="华文楷体" panose="02010600040101010101" pitchFamily="2" charset="-122"/>
              </a:rPr>
              <a:t>约时，</a:t>
            </a:r>
            <a:r>
              <a:rPr lang="en-US" altLang="zh-CN" sz="2000" i="0">
                <a:solidFill>
                  <a:srgbClr val="333399"/>
                </a:solidFill>
                <a:latin typeface="+mn-lt"/>
                <a:ea typeface="华文楷体" panose="02010600040101010101" pitchFamily="2" charset="-122"/>
              </a:rPr>
              <a:t>C.i</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的值或存在于次栈顶（</a:t>
            </a:r>
            <a:r>
              <a:rPr lang="en-US" altLang="zh-CN" sz="2000">
                <a:solidFill>
                  <a:srgbClr val="333399"/>
                </a:solidFill>
                <a:latin typeface="+mn-lt"/>
                <a:ea typeface="华文楷体" panose="02010600040101010101" pitchFamily="2" charset="-122"/>
              </a:rPr>
              <a:t>top-1</a:t>
            </a:r>
            <a:r>
              <a:rPr lang="zh-CN" altLang="en-US" sz="2000" b="1" i="0">
                <a:solidFill>
                  <a:srgbClr val="333399"/>
                </a:solidFill>
                <a:latin typeface="+mn-lt"/>
                <a:ea typeface="华文楷体" panose="02010600040101010101" pitchFamily="2" charset="-122"/>
              </a:rPr>
              <a:t>），或存在于次次栈顶（</a:t>
            </a:r>
            <a:r>
              <a:rPr lang="en-US" altLang="zh-CN" sz="2000">
                <a:solidFill>
                  <a:srgbClr val="333399"/>
                </a:solidFill>
                <a:latin typeface="+mn-lt"/>
                <a:ea typeface="华文楷体" panose="02010600040101010101" pitchFamily="2" charset="-122"/>
              </a:rPr>
              <a:t>top-2</a:t>
            </a:r>
            <a:r>
              <a:rPr lang="zh-CN" altLang="en-US" sz="2000" b="1" i="0">
                <a:solidFill>
                  <a:srgbClr val="333399"/>
                </a:solidFill>
                <a:latin typeface="+mn-lt"/>
                <a:ea typeface="华文楷体" panose="02010600040101010101" pitchFamily="2" charset="-122"/>
              </a:rPr>
              <a:t>），不能确定用哪一个</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一种可行的做法是引入新的非终</a:t>
            </a:r>
            <a:endParaRPr lang="zh-CN" altLang="en-US" sz="2000" b="1" i="0">
              <a:solidFill>
                <a:srgbClr val="333399"/>
              </a:solidFill>
              <a:latin typeface="+mn-lt"/>
              <a:ea typeface="华文楷体" panose="02010600040101010101" pitchFamily="2" charset="-122"/>
            </a:endParaRPr>
          </a:p>
          <a:p>
            <a:pPr lvl="2" algn="l">
              <a:buClrTx/>
              <a:buFontTx/>
              <a:buNone/>
            </a:pPr>
            <a:r>
              <a:rPr lang="zh-CN" altLang="en-US" sz="2000" b="1" i="0">
                <a:solidFill>
                  <a:srgbClr val="333399"/>
                </a:solidFill>
                <a:latin typeface="+mn-lt"/>
                <a:ea typeface="华文楷体" panose="02010600040101010101" pitchFamily="2" charset="-122"/>
              </a:rPr>
              <a:t>结符 </a:t>
            </a:r>
            <a:r>
              <a:rPr lang="en-US" altLang="zh-CN" sz="2000">
                <a:solidFill>
                  <a:srgbClr val="333399"/>
                </a:solidFill>
                <a:latin typeface="+mn-lt"/>
                <a:ea typeface="华文楷体" panose="02010600040101010101" pitchFamily="2" charset="-122"/>
              </a:rPr>
              <a:t>M</a:t>
            </a:r>
            <a:r>
              <a:rPr lang="zh-CN" altLang="en-US" sz="2000" b="1" i="0">
                <a:solidFill>
                  <a:srgbClr val="333399"/>
                </a:solidFill>
                <a:latin typeface="+mn-lt"/>
                <a:ea typeface="华文楷体" panose="02010600040101010101" pitchFamily="2" charset="-122"/>
              </a:rPr>
              <a:t>，将以上翻译模式改造为：</a:t>
            </a:r>
            <a:endParaRPr lang="zh-CN" altLang="en-US" sz="2000" b="1" i="0">
              <a:solidFill>
                <a:srgbClr val="333399"/>
              </a:solidFill>
              <a:latin typeface="+mn-lt"/>
              <a:ea typeface="华文楷体" panose="02010600040101010101" pitchFamily="2" charset="-122"/>
            </a:endParaRPr>
          </a:p>
          <a:p>
            <a:pPr lvl="2" algn="l">
              <a:buClrTx/>
              <a:buFontTx/>
              <a:buNone/>
            </a:pPr>
            <a:r>
              <a:rPr lang="zh-CN" altLang="en-US" sz="1000" b="1" i="0">
                <a:solidFill>
                  <a:srgbClr val="333399"/>
                </a:solidFill>
                <a:latin typeface="+mn-lt"/>
                <a:ea typeface="华文楷体" panose="02010600040101010101" pitchFamily="2" charset="-122"/>
              </a:rPr>
              <a:t> </a:t>
            </a:r>
            <a:endParaRPr lang="zh-CN" altLang="en-US" sz="1000" b="1" i="0">
              <a:solidFill>
                <a:srgbClr val="333399"/>
              </a:solidFill>
              <a:latin typeface="+mn-lt"/>
              <a:ea typeface="华文楷体" panose="02010600040101010101" pitchFamily="2" charset="-122"/>
            </a:endParaRPr>
          </a:p>
          <a:p>
            <a:pPr lvl="2" algn="just">
              <a:buClrTx/>
              <a:buFontTx/>
              <a:buNone/>
            </a:pPr>
            <a:r>
              <a:rPr lang="zh-CN" altLang="en-US" sz="2000" i="0">
                <a:solidFill>
                  <a:srgbClr val="333399"/>
                </a:solidFill>
                <a:latin typeface="+mn-lt"/>
                <a:ea typeface="华文楷体" panose="02010600040101010101" pitchFamily="2" charset="-122"/>
              </a:rPr>
              <a:t>               </a:t>
            </a:r>
            <a:r>
              <a:rPr lang="en-US" altLang="zh-CN" sz="2000" i="0">
                <a:latin typeface="+mn-lt"/>
                <a:ea typeface="华文楷体" panose="02010600040101010101" pitchFamily="2" charset="-122"/>
              </a:rPr>
              <a:t>S </a:t>
            </a:r>
            <a:r>
              <a:rPr lang="en-US" altLang="zh-CN" sz="2000" i="0">
                <a:latin typeface="+mn-lt"/>
                <a:ea typeface="华文楷体" panose="02010600040101010101" pitchFamily="2" charset="-122"/>
                <a:sym typeface="Symbol" panose="05050102010706020507" pitchFamily="18" charset="2"/>
              </a:rPr>
              <a:t></a:t>
            </a:r>
            <a:r>
              <a:rPr lang="en-US" altLang="zh-CN" sz="2000" i="0">
                <a:latin typeface="+mn-lt"/>
                <a:ea typeface="华文楷体" panose="02010600040101010101" pitchFamily="2" charset="-122"/>
              </a:rPr>
              <a:t> </a:t>
            </a:r>
            <a:r>
              <a:rPr lang="en-US" altLang="zh-CN" sz="2000">
                <a:latin typeface="+mn-lt"/>
                <a:ea typeface="华文楷体" panose="02010600040101010101" pitchFamily="2" charset="-122"/>
              </a:rPr>
              <a:t>a </a:t>
            </a:r>
            <a:r>
              <a:rPr lang="en-US" altLang="zh-CN" sz="2000" i="0">
                <a:latin typeface="+mn-lt"/>
                <a:ea typeface="华文楷体" panose="02010600040101010101" pitchFamily="2" charset="-122"/>
              </a:rPr>
              <a:t>A {C.i := A.s} C </a:t>
            </a:r>
            <a:r>
              <a:rPr lang="en-US" altLang="zh-CN" b="1" i="0">
                <a:latin typeface="+mn-lt"/>
                <a:ea typeface="华文楷体" panose="02010600040101010101" pitchFamily="2" charset="-122"/>
                <a:sym typeface="Symbol" panose="05050102010706020507" pitchFamily="18" charset="2"/>
              </a:rPr>
              <a:t> </a:t>
            </a:r>
            <a:r>
              <a:rPr lang="en-US" altLang="zh-CN" sz="2000">
                <a:latin typeface="+mn-lt"/>
                <a:ea typeface="华文楷体" panose="02010600040101010101" pitchFamily="2" charset="-122"/>
              </a:rPr>
              <a:t>b </a:t>
            </a:r>
            <a:r>
              <a:rPr lang="en-US" altLang="zh-CN" sz="2000" i="0">
                <a:latin typeface="+mn-lt"/>
                <a:ea typeface="华文楷体" panose="02010600040101010101" pitchFamily="2" charset="-122"/>
              </a:rPr>
              <a:t>A B {M.i := A.s} M {C.i := M.s} C  </a:t>
            </a:r>
            <a:endParaRPr lang="en-US" altLang="zh-CN" sz="2000" i="0">
              <a:latin typeface="+mn-lt"/>
              <a:ea typeface="华文楷体" panose="02010600040101010101" pitchFamily="2" charset="-122"/>
            </a:endParaRPr>
          </a:p>
          <a:p>
            <a:pPr lvl="2" algn="just">
              <a:buClrTx/>
              <a:buFontTx/>
              <a:buNone/>
            </a:pPr>
            <a:r>
              <a:rPr lang="en-US" altLang="zh-CN" sz="2000" i="0">
                <a:latin typeface="+mn-lt"/>
                <a:ea typeface="华文楷体" panose="02010600040101010101" pitchFamily="2" charset="-122"/>
              </a:rPr>
              <a:t>               C </a:t>
            </a:r>
            <a:r>
              <a:rPr lang="en-US" altLang="zh-CN" sz="2000" i="0">
                <a:latin typeface="+mn-lt"/>
                <a:ea typeface="华文楷体" panose="02010600040101010101" pitchFamily="2" charset="-122"/>
                <a:sym typeface="Symbol" panose="05050102010706020507" pitchFamily="18" charset="2"/>
              </a:rPr>
              <a:t></a:t>
            </a:r>
            <a:r>
              <a:rPr lang="en-US" altLang="zh-CN" sz="2000" i="0">
                <a:latin typeface="+mn-lt"/>
                <a:ea typeface="华文楷体" panose="02010600040101010101" pitchFamily="2" charset="-122"/>
              </a:rPr>
              <a:t> </a:t>
            </a:r>
            <a:r>
              <a:rPr lang="en-US" altLang="zh-CN" sz="2000">
                <a:latin typeface="+mn-lt"/>
                <a:ea typeface="华文楷体" panose="02010600040101010101" pitchFamily="2" charset="-122"/>
              </a:rPr>
              <a:t>c  </a:t>
            </a:r>
            <a:r>
              <a:rPr lang="en-US" altLang="zh-CN" sz="2000" i="0">
                <a:latin typeface="+mn-lt"/>
                <a:ea typeface="华文楷体" panose="02010600040101010101" pitchFamily="2" charset="-122"/>
              </a:rPr>
              <a:t>{C.s := g(C.i)}</a:t>
            </a:r>
            <a:endParaRPr lang="en-US" altLang="zh-CN" sz="2000" i="0">
              <a:latin typeface="+mn-lt"/>
              <a:ea typeface="华文楷体" panose="02010600040101010101" pitchFamily="2" charset="-122"/>
            </a:endParaRPr>
          </a:p>
          <a:p>
            <a:pPr lvl="2" algn="just">
              <a:buClrTx/>
              <a:buFontTx/>
              <a:buNone/>
            </a:pPr>
            <a:r>
              <a:rPr lang="en-US" altLang="zh-CN" sz="2000" i="0">
                <a:latin typeface="+mn-lt"/>
                <a:ea typeface="华文楷体" panose="02010600040101010101" pitchFamily="2" charset="-122"/>
              </a:rPr>
              <a:t>               M </a:t>
            </a:r>
            <a:r>
              <a:rPr lang="en-US" altLang="zh-CN" sz="2000" i="0">
                <a:latin typeface="+mn-lt"/>
                <a:ea typeface="华文楷体" panose="02010600040101010101" pitchFamily="2" charset="-122"/>
                <a:sym typeface="Symbol" panose="05050102010706020507" pitchFamily="18" charset="2"/>
              </a:rPr>
              <a:t></a:t>
            </a:r>
            <a:r>
              <a:rPr lang="en-US" altLang="zh-CN" sz="2000" i="0">
                <a:latin typeface="+mn-lt"/>
                <a:ea typeface="华文楷体" panose="02010600040101010101" pitchFamily="2" charset="-122"/>
              </a:rPr>
              <a:t> </a:t>
            </a:r>
            <a:r>
              <a:rPr lang="en-US" altLang="zh-CN" sz="2000" b="1" i="0">
                <a:latin typeface="+mn-lt"/>
                <a:ea typeface="华文楷体" panose="02010600040101010101" pitchFamily="2" charset="-122"/>
              </a:rPr>
              <a:t>ε</a:t>
            </a:r>
            <a:r>
              <a:rPr lang="en-US" altLang="zh-CN" sz="2000">
                <a:latin typeface="+mn-lt"/>
                <a:ea typeface="华文楷体" panose="02010600040101010101" pitchFamily="2" charset="-122"/>
              </a:rPr>
              <a:t> </a:t>
            </a:r>
            <a:r>
              <a:rPr lang="en-US" altLang="zh-CN" sz="2000" i="0">
                <a:latin typeface="+mn-lt"/>
                <a:ea typeface="华文楷体" panose="02010600040101010101" pitchFamily="2" charset="-122"/>
              </a:rPr>
              <a:t> {M.s := M.i }</a:t>
            </a:r>
            <a:endParaRPr lang="en-US" altLang="zh-CN" sz="2000" i="0">
              <a:latin typeface="+mn-lt"/>
              <a:ea typeface="华文楷体" panose="02010600040101010101" pitchFamily="2" charset="-122"/>
            </a:endParaRPr>
          </a:p>
          <a:p>
            <a:pPr lvl="2" algn="just">
              <a:buClrTx/>
              <a:buFontTx/>
              <a:buNone/>
            </a:pPr>
            <a:endParaRPr lang="en-US" altLang="zh-CN" sz="1000" i="0">
              <a:latin typeface="+mn-lt"/>
              <a:ea typeface="华文楷体" panose="02010600040101010101" pitchFamily="2" charset="-122"/>
            </a:endParaRPr>
          </a:p>
          <a:p>
            <a:pPr lvl="2" algn="just">
              <a:buClrTx/>
              <a:buFontTx/>
              <a:buNone/>
            </a:pPr>
            <a:r>
              <a:rPr lang="zh-CN" altLang="en-US" sz="2000" b="1" i="0">
                <a:solidFill>
                  <a:srgbClr val="333399"/>
                </a:solidFill>
                <a:latin typeface="+mn-lt"/>
                <a:ea typeface="华文楷体" panose="02010600040101010101" pitchFamily="2" charset="-122"/>
              </a:rPr>
              <a:t>这样，在使用</a:t>
            </a:r>
            <a:r>
              <a:rPr lang="en-US" altLang="zh-CN" sz="2000" b="1" i="0">
                <a:solidFill>
                  <a:srgbClr val="333399"/>
                </a:solidFill>
                <a:latin typeface="+mn-lt"/>
                <a:ea typeface="华文楷体" panose="02010600040101010101" pitchFamily="2" charset="-122"/>
              </a:rPr>
              <a:t>C </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b="1" i="0">
                <a:solidFill>
                  <a:srgbClr val="333399"/>
                </a:solidFill>
                <a:latin typeface="+mn-lt"/>
                <a:ea typeface="华文楷体" panose="02010600040101010101" pitchFamily="2" charset="-122"/>
              </a:rPr>
              <a:t> </a:t>
            </a:r>
            <a:r>
              <a:rPr lang="en-US" altLang="zh-CN" sz="2000" b="1">
                <a:solidFill>
                  <a:srgbClr val="333399"/>
                </a:solidFill>
                <a:latin typeface="+mn-lt"/>
                <a:ea typeface="华文楷体" panose="02010600040101010101" pitchFamily="2" charset="-122"/>
              </a:rPr>
              <a:t>c </a:t>
            </a:r>
            <a:r>
              <a:rPr lang="zh-CN" altLang="en-US" sz="2000" b="1" i="0">
                <a:solidFill>
                  <a:srgbClr val="333399"/>
                </a:solidFill>
                <a:latin typeface="+mn-lt"/>
                <a:ea typeface="华文楷体" panose="02010600040101010101" pitchFamily="2" charset="-122"/>
              </a:rPr>
              <a:t>进行归约时， </a:t>
            </a:r>
            <a:r>
              <a:rPr lang="en-US" altLang="zh-CN" sz="2000" i="0">
                <a:solidFill>
                  <a:srgbClr val="333399"/>
                </a:solidFill>
                <a:latin typeface="+mn-lt"/>
                <a:ea typeface="华文楷体" panose="02010600040101010101" pitchFamily="2" charset="-122"/>
              </a:rPr>
              <a:t>C.i</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的值就一定可以通过访问次栈顶（</a:t>
            </a:r>
            <a:r>
              <a:rPr lang="en-US" altLang="zh-CN" sz="2000">
                <a:solidFill>
                  <a:srgbClr val="333399"/>
                </a:solidFill>
                <a:latin typeface="+mn-lt"/>
                <a:ea typeface="华文楷体" panose="02010600040101010101" pitchFamily="2" charset="-122"/>
              </a:rPr>
              <a:t>top-1</a:t>
            </a:r>
            <a:r>
              <a:rPr lang="zh-CN" altLang="en-US" sz="2000" b="1" i="0">
                <a:solidFill>
                  <a:srgbClr val="333399"/>
                </a:solidFill>
                <a:latin typeface="+mn-lt"/>
                <a:ea typeface="华文楷体" panose="02010600040101010101" pitchFamily="2" charset="-122"/>
              </a:rPr>
              <a:t>）得到 </a:t>
            </a:r>
            <a:endParaRPr lang="zh-CN" altLang="en-US" sz="2000" b="1" i="0">
              <a:solidFill>
                <a:srgbClr val="333399"/>
              </a:solidFill>
              <a:latin typeface="+mn-lt"/>
              <a:ea typeface="华文楷体" panose="02010600040101010101" pitchFamily="2" charset="-122"/>
            </a:endParaRPr>
          </a:p>
        </p:txBody>
      </p:sp>
      <p:sp>
        <p:nvSpPr>
          <p:cNvPr id="60419"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0420"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0421"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0422"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0423" name="Rectangle 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609600" y="1066800"/>
            <a:ext cx="8458200" cy="548640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继承属性的模拟求值</a:t>
            </a:r>
            <a:r>
              <a:rPr lang="zh-CN" altLang="en-US" b="1" i="0">
                <a:latin typeface="+mn-lt"/>
                <a:ea typeface="华文楷体" panose="02010600040101010101" pitchFamily="2" charset="-122"/>
              </a:rPr>
              <a:t>举例</a:t>
            </a:r>
            <a:endParaRPr lang="zh-CN" altLang="en-US" b="1" i="0">
              <a:latin typeface="+mn-lt"/>
              <a:ea typeface="华文楷体" panose="02010600040101010101" pitchFamily="2" charset="-122"/>
            </a:endParaRPr>
          </a:p>
          <a:p>
            <a:pPr lvl="1" algn="l">
              <a:buClrTx/>
              <a:buFont typeface="Symbol" panose="05050102010706020507" pitchFamily="18" charset="2"/>
              <a:buNone/>
            </a:pPr>
            <a:endParaRPr lang="zh-CN" altLang="en-US" sz="1000" b="1" i="0">
              <a:latin typeface="+mn-lt"/>
              <a:ea typeface="华文楷体" panose="02010600040101010101" pitchFamily="2" charset="-122"/>
            </a:endParaRPr>
          </a:p>
          <a:p>
            <a:pPr lvl="1" algn="l">
              <a:buClrTx/>
              <a:buFont typeface="Symbol" panose="05050102010706020507" pitchFamily="18" charset="2"/>
              <a:buNone/>
            </a:pPr>
            <a:r>
              <a:rPr lang="zh-CN" altLang="en-US" b="1" i="0">
                <a:solidFill>
                  <a:srgbClr val="333399"/>
                </a:solidFill>
                <a:latin typeface="+mn-lt"/>
                <a:ea typeface="华文楷体" panose="02010600040101010101" pitchFamily="2" charset="-122"/>
              </a:rPr>
              <a:t>     考虑如下翻译模式：</a:t>
            </a:r>
            <a:endParaRPr lang="zh-CN" altLang="en-US" b="1" i="0">
              <a:solidFill>
                <a:srgbClr val="333399"/>
              </a:solidFill>
              <a:latin typeface="+mn-lt"/>
              <a:ea typeface="华文楷体" panose="02010600040101010101" pitchFamily="2" charset="-122"/>
            </a:endParaRPr>
          </a:p>
          <a:p>
            <a:pPr lvl="2" algn="l">
              <a:buClrTx/>
              <a:buFontTx/>
              <a:buNone/>
            </a:pPr>
            <a:endParaRPr lang="zh-CN" altLang="en-US" sz="1000" b="1" i="0">
              <a:solidFill>
                <a:srgbClr val="333399"/>
              </a:solidFill>
              <a:latin typeface="+mn-lt"/>
              <a:ea typeface="华文楷体" panose="02010600040101010101" pitchFamily="2" charset="-122"/>
            </a:endParaRPr>
          </a:p>
          <a:p>
            <a:pPr lvl="2" algn="just">
              <a:buClrTx/>
              <a:buFontTx/>
              <a:buNone/>
            </a:pPr>
            <a:r>
              <a:rPr lang="zh-CN" altLang="en-US" sz="2000" b="1" i="0">
                <a:solidFill>
                  <a:srgbClr val="333399"/>
                </a:solidFill>
                <a:latin typeface="+mn-lt"/>
                <a:ea typeface="华文楷体" panose="02010600040101010101" pitchFamily="2" charset="-122"/>
              </a:rPr>
              <a:t>                </a:t>
            </a:r>
            <a:r>
              <a:rPr lang="en-US" altLang="zh-CN" sz="2000" i="0">
                <a:latin typeface="+mn-lt"/>
                <a:ea typeface="华文楷体" panose="02010600040101010101" pitchFamily="2" charset="-122"/>
                <a:cs typeface="Times New Roman" panose="02020603050405020304" pitchFamily="18" charset="0"/>
              </a:rPr>
              <a:t>S </a:t>
            </a:r>
            <a:r>
              <a:rPr lang="en-US" altLang="zh-CN" sz="2000" i="0">
                <a:latin typeface="+mn-lt"/>
                <a:ea typeface="华文楷体" panose="02010600040101010101" pitchFamily="2" charset="-122"/>
                <a:sym typeface="Symbol" panose="05050102010706020507" pitchFamily="18" charset="2"/>
              </a:rPr>
              <a:t></a:t>
            </a:r>
            <a:r>
              <a:rPr lang="en-US" altLang="zh-CN" sz="2000" i="0">
                <a:latin typeface="+mn-lt"/>
                <a:ea typeface="华文楷体" panose="02010600040101010101" pitchFamily="2" charset="-122"/>
                <a:cs typeface="Times New Roman" panose="02020603050405020304" pitchFamily="18" charset="0"/>
              </a:rPr>
              <a:t> </a:t>
            </a:r>
            <a:r>
              <a:rPr lang="en-US" altLang="zh-CN" sz="2000">
                <a:latin typeface="+mn-lt"/>
                <a:ea typeface="华文楷体" panose="02010600040101010101" pitchFamily="2" charset="-122"/>
                <a:cs typeface="Times New Roman" panose="02020603050405020304" pitchFamily="18" charset="0"/>
              </a:rPr>
              <a:t>a </a:t>
            </a:r>
            <a:r>
              <a:rPr lang="en-US" altLang="zh-CN" sz="2000" i="0">
                <a:latin typeface="+mn-lt"/>
                <a:ea typeface="华文楷体" panose="02010600040101010101" pitchFamily="2" charset="-122"/>
                <a:cs typeface="Times New Roman" panose="02020603050405020304" pitchFamily="18" charset="0"/>
              </a:rPr>
              <a:t>A {C.i := f(A.s)} C</a:t>
            </a:r>
            <a:r>
              <a:rPr lang="en-US" altLang="zh-CN" sz="2000" i="0">
                <a:solidFill>
                  <a:srgbClr val="333399"/>
                </a:solidFill>
                <a:latin typeface="+mn-lt"/>
                <a:ea typeface="华文楷体" panose="02010600040101010101" pitchFamily="2" charset="-122"/>
                <a:cs typeface="Times New Roman" panose="02020603050405020304" pitchFamily="18" charset="0"/>
              </a:rPr>
              <a:t> </a:t>
            </a:r>
            <a:endParaRPr lang="en-US" altLang="zh-CN" sz="2000" i="0">
              <a:solidFill>
                <a:srgbClr val="333399"/>
              </a:solidFill>
              <a:latin typeface="+mn-lt"/>
              <a:ea typeface="华文楷体" panose="02010600040101010101" pitchFamily="2" charset="-122"/>
              <a:cs typeface="Times New Roman" panose="02020603050405020304" pitchFamily="18" charset="0"/>
            </a:endParaRPr>
          </a:p>
          <a:p>
            <a:pPr lvl="2" algn="just">
              <a:buClrTx/>
              <a:buFontTx/>
              <a:buNone/>
            </a:pPr>
            <a:endParaRPr lang="en-US" altLang="zh-CN" sz="1000" i="0">
              <a:solidFill>
                <a:srgbClr val="333399"/>
              </a:solidFill>
              <a:latin typeface="+mn-lt"/>
              <a:ea typeface="华文楷体" panose="02010600040101010101" pitchFamily="2" charset="-122"/>
            </a:endParaRPr>
          </a:p>
          <a:p>
            <a:pPr lvl="2" algn="l">
              <a:buClrTx/>
              <a:buFontTx/>
              <a:buNone/>
            </a:pPr>
            <a:r>
              <a:rPr lang="zh-CN" altLang="en-US" sz="2000" b="1" i="0">
                <a:solidFill>
                  <a:srgbClr val="333399"/>
                </a:solidFill>
                <a:latin typeface="+mn-lt"/>
                <a:ea typeface="华文楷体" panose="02010600040101010101" pitchFamily="2" charset="-122"/>
              </a:rPr>
              <a:t>这里，继承属性 </a:t>
            </a:r>
            <a:r>
              <a:rPr lang="en-US" altLang="zh-CN" sz="2000" i="0">
                <a:solidFill>
                  <a:srgbClr val="333399"/>
                </a:solidFill>
                <a:latin typeface="+mn-lt"/>
                <a:ea typeface="华文楷体" panose="02010600040101010101" pitchFamily="2" charset="-122"/>
              </a:rPr>
              <a:t>C.i </a:t>
            </a:r>
            <a:r>
              <a:rPr lang="zh-CN" altLang="en-US" sz="2000" b="1" i="0">
                <a:solidFill>
                  <a:srgbClr val="333399"/>
                </a:solidFill>
                <a:latin typeface="+mn-lt"/>
                <a:ea typeface="华文楷体" panose="02010600040101010101" pitchFamily="2" charset="-122"/>
              </a:rPr>
              <a:t>不是通过复写规则来求值，而是通过普通函数 </a:t>
            </a:r>
            <a:r>
              <a:rPr lang="en-US" altLang="zh-CN" sz="2000" i="0">
                <a:solidFill>
                  <a:srgbClr val="333399"/>
                </a:solidFill>
                <a:latin typeface="+mn-lt"/>
                <a:ea typeface="华文楷体" panose="02010600040101010101" pitchFamily="2" charset="-122"/>
              </a:rPr>
              <a:t>f(A.s)</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调用来计算</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在计算 </a:t>
            </a:r>
            <a:r>
              <a:rPr lang="en-US" altLang="zh-CN" sz="2000" i="0">
                <a:solidFill>
                  <a:srgbClr val="333399"/>
                </a:solidFill>
                <a:latin typeface="+mn-lt"/>
                <a:ea typeface="华文楷体" panose="02010600040101010101" pitchFamily="2" charset="-122"/>
              </a:rPr>
              <a:t>C.i </a:t>
            </a:r>
            <a:r>
              <a:rPr lang="zh-CN" altLang="en-US" sz="2000" b="1" i="0">
                <a:solidFill>
                  <a:srgbClr val="333399"/>
                </a:solidFill>
                <a:latin typeface="+mn-lt"/>
                <a:ea typeface="华文楷体" panose="02010600040101010101" pitchFamily="2" charset="-122"/>
              </a:rPr>
              <a:t>时，</a:t>
            </a:r>
            <a:r>
              <a:rPr lang="en-US" altLang="zh-CN" sz="2000" i="0">
                <a:solidFill>
                  <a:srgbClr val="333399"/>
                </a:solidFill>
                <a:latin typeface="+mn-lt"/>
                <a:ea typeface="华文楷体" panose="02010600040101010101" pitchFamily="2" charset="-122"/>
              </a:rPr>
              <a:t>A.s </a:t>
            </a:r>
            <a:r>
              <a:rPr lang="zh-CN" altLang="en-US" sz="2000" b="1" i="0">
                <a:solidFill>
                  <a:srgbClr val="333399"/>
                </a:solidFill>
                <a:latin typeface="+mn-lt"/>
                <a:ea typeface="华文楷体" panose="02010600040101010101" pitchFamily="2" charset="-122"/>
              </a:rPr>
              <a:t>在语义栈上，但 </a:t>
            </a:r>
            <a:r>
              <a:rPr lang="en-US" altLang="zh-CN" sz="2000" i="0">
                <a:solidFill>
                  <a:srgbClr val="333399"/>
                </a:solidFill>
                <a:latin typeface="+mn-lt"/>
                <a:ea typeface="华文楷体" panose="02010600040101010101" pitchFamily="2" charset="-122"/>
              </a:rPr>
              <a:t>f(A.s)</a:t>
            </a:r>
            <a:r>
              <a:rPr lang="zh-CN" altLang="en-US" sz="2000" b="1" i="0">
                <a:solidFill>
                  <a:srgbClr val="333399"/>
                </a:solidFill>
                <a:latin typeface="+mn-lt"/>
                <a:ea typeface="华文楷体" panose="02010600040101010101" pitchFamily="2" charset="-122"/>
              </a:rPr>
              <a:t>并未存在于语义栈</a:t>
            </a:r>
            <a:r>
              <a:rPr lang="en-US" altLang="zh-CN" sz="2000" b="1" i="0">
                <a:solidFill>
                  <a:srgbClr val="333399"/>
                </a:solidFill>
                <a:latin typeface="+mn-lt"/>
                <a:ea typeface="华文楷体" panose="02010600040101010101" pitchFamily="2" charset="-122"/>
              </a:rPr>
              <a:t>. </a:t>
            </a:r>
            <a:r>
              <a:rPr lang="zh-CN" altLang="en-US" sz="2000" b="1" i="0">
                <a:solidFill>
                  <a:srgbClr val="333399"/>
                </a:solidFill>
                <a:latin typeface="+mn-lt"/>
                <a:ea typeface="华文楷体" panose="02010600040101010101" pitchFamily="2" charset="-122"/>
              </a:rPr>
              <a:t>同样，一种做法是引入新的非终结符</a:t>
            </a:r>
            <a:r>
              <a:rPr lang="en-US" altLang="zh-CN" sz="2000">
                <a:solidFill>
                  <a:srgbClr val="333399"/>
                </a:solidFill>
                <a:latin typeface="+mn-lt"/>
                <a:ea typeface="华文楷体" panose="02010600040101010101" pitchFamily="2" charset="-122"/>
              </a:rPr>
              <a:t>M</a:t>
            </a:r>
            <a:r>
              <a:rPr lang="zh-CN" altLang="en-US" sz="2000" b="1" i="0">
                <a:solidFill>
                  <a:srgbClr val="333399"/>
                </a:solidFill>
                <a:latin typeface="+mn-lt"/>
                <a:ea typeface="华文楷体" panose="02010600040101010101" pitchFamily="2" charset="-122"/>
              </a:rPr>
              <a:t>，将以上翻译模式改造为：</a:t>
            </a:r>
            <a:endParaRPr lang="zh-CN" altLang="en-US" sz="2000" b="1" i="0">
              <a:solidFill>
                <a:srgbClr val="333399"/>
              </a:solidFill>
              <a:latin typeface="+mn-lt"/>
              <a:ea typeface="华文楷体" panose="02010600040101010101" pitchFamily="2" charset="-122"/>
            </a:endParaRPr>
          </a:p>
          <a:p>
            <a:pPr lvl="2" algn="l">
              <a:buClrTx/>
              <a:buFontTx/>
              <a:buNone/>
            </a:pPr>
            <a:r>
              <a:rPr lang="zh-CN" altLang="en-US" sz="1000" b="1" i="0">
                <a:solidFill>
                  <a:srgbClr val="333399"/>
                </a:solidFill>
                <a:latin typeface="+mn-lt"/>
                <a:ea typeface="华文楷体" panose="02010600040101010101" pitchFamily="2" charset="-122"/>
              </a:rPr>
              <a:t> </a:t>
            </a:r>
            <a:endParaRPr lang="zh-CN" altLang="en-US" sz="1000" b="1" i="0">
              <a:solidFill>
                <a:srgbClr val="333399"/>
              </a:solidFill>
              <a:latin typeface="+mn-lt"/>
              <a:ea typeface="华文楷体" panose="02010600040101010101" pitchFamily="2" charset="-122"/>
            </a:endParaRPr>
          </a:p>
          <a:p>
            <a:pPr lvl="2" algn="just">
              <a:buClrTx/>
              <a:buFontTx/>
              <a:buNone/>
            </a:pPr>
            <a:r>
              <a:rPr lang="zh-CN" altLang="en-US" sz="2000" i="0">
                <a:solidFill>
                  <a:srgbClr val="333399"/>
                </a:solidFill>
                <a:latin typeface="+mn-lt"/>
                <a:ea typeface="华文楷体" panose="02010600040101010101" pitchFamily="2" charset="-122"/>
              </a:rPr>
              <a:t>               </a:t>
            </a:r>
            <a:r>
              <a:rPr lang="en-US" altLang="zh-CN" sz="2000" i="0">
                <a:latin typeface="+mn-lt"/>
                <a:ea typeface="华文楷体" panose="02010600040101010101" pitchFamily="2" charset="-122"/>
              </a:rPr>
              <a:t>S </a:t>
            </a:r>
            <a:r>
              <a:rPr lang="en-US" altLang="zh-CN" sz="2000" i="0">
                <a:latin typeface="+mn-lt"/>
                <a:ea typeface="华文楷体" panose="02010600040101010101" pitchFamily="2" charset="-122"/>
                <a:sym typeface="Symbol" panose="05050102010706020507" pitchFamily="18" charset="2"/>
              </a:rPr>
              <a:t></a:t>
            </a:r>
            <a:r>
              <a:rPr lang="en-US" altLang="zh-CN" sz="2000" i="0">
                <a:latin typeface="+mn-lt"/>
                <a:ea typeface="华文楷体" panose="02010600040101010101" pitchFamily="2" charset="-122"/>
              </a:rPr>
              <a:t> </a:t>
            </a:r>
            <a:r>
              <a:rPr lang="en-US" altLang="zh-CN" sz="2000">
                <a:latin typeface="+mn-lt"/>
                <a:ea typeface="华文楷体" panose="02010600040101010101" pitchFamily="2" charset="-122"/>
              </a:rPr>
              <a:t>a </a:t>
            </a:r>
            <a:r>
              <a:rPr lang="en-US" altLang="zh-CN" sz="2000" i="0">
                <a:latin typeface="+mn-lt"/>
                <a:ea typeface="华文楷体" panose="02010600040101010101" pitchFamily="2" charset="-122"/>
              </a:rPr>
              <a:t>A {M.i := A.s} M {C.i := M.s} C   </a:t>
            </a:r>
            <a:endParaRPr lang="en-US" altLang="zh-CN" sz="2000" i="0">
              <a:latin typeface="+mn-lt"/>
              <a:ea typeface="华文楷体" panose="02010600040101010101" pitchFamily="2" charset="-122"/>
            </a:endParaRPr>
          </a:p>
          <a:p>
            <a:pPr lvl="2" algn="just">
              <a:buClrTx/>
              <a:buFontTx/>
              <a:buNone/>
            </a:pPr>
            <a:r>
              <a:rPr lang="en-US" altLang="zh-CN" sz="2000" i="0">
                <a:latin typeface="+mn-lt"/>
                <a:ea typeface="华文楷体" panose="02010600040101010101" pitchFamily="2" charset="-122"/>
              </a:rPr>
              <a:t>               M </a:t>
            </a:r>
            <a:r>
              <a:rPr lang="en-US" altLang="zh-CN" sz="2000" i="0">
                <a:latin typeface="+mn-lt"/>
                <a:ea typeface="华文楷体" panose="02010600040101010101" pitchFamily="2" charset="-122"/>
                <a:sym typeface="Symbol" panose="05050102010706020507" pitchFamily="18" charset="2"/>
              </a:rPr>
              <a:t></a:t>
            </a:r>
            <a:r>
              <a:rPr lang="en-US" altLang="zh-CN" sz="2000" b="1" i="0">
                <a:latin typeface="+mn-lt"/>
                <a:ea typeface="华文楷体" panose="02010600040101010101" pitchFamily="2" charset="-122"/>
              </a:rPr>
              <a:t>ε</a:t>
            </a:r>
            <a:r>
              <a:rPr lang="en-US" altLang="zh-CN" sz="2000" i="0">
                <a:latin typeface="+mn-lt"/>
                <a:ea typeface="华文楷体" panose="02010600040101010101" pitchFamily="2" charset="-122"/>
              </a:rPr>
              <a:t> {M.s := f(M.i)} </a:t>
            </a:r>
            <a:endParaRPr lang="en-US" altLang="zh-CN" sz="2000" i="0">
              <a:latin typeface="+mn-lt"/>
              <a:ea typeface="华文楷体" panose="02010600040101010101" pitchFamily="2" charset="-122"/>
            </a:endParaRPr>
          </a:p>
          <a:p>
            <a:pPr lvl="2" algn="just">
              <a:buClrTx/>
              <a:buFontTx/>
              <a:buNone/>
            </a:pPr>
            <a:endParaRPr lang="en-US" altLang="zh-CN" sz="1000" i="0">
              <a:latin typeface="+mn-lt"/>
              <a:ea typeface="华文楷体" panose="02010600040101010101" pitchFamily="2" charset="-122"/>
            </a:endParaRPr>
          </a:p>
          <a:p>
            <a:pPr lvl="2" algn="just">
              <a:buClrTx/>
              <a:buFontTx/>
              <a:buNone/>
            </a:pPr>
            <a:r>
              <a:rPr lang="zh-CN" altLang="en-US" sz="2000" b="1" i="0">
                <a:solidFill>
                  <a:srgbClr val="333399"/>
                </a:solidFill>
                <a:latin typeface="+mn-lt"/>
                <a:ea typeface="华文楷体" panose="02010600040101010101" pitchFamily="2" charset="-122"/>
              </a:rPr>
              <a:t>这样，就解决了上述问题。想一想，为什么？</a:t>
            </a:r>
            <a:endParaRPr lang="zh-CN" altLang="en-US" sz="2000" b="1" i="0">
              <a:solidFill>
                <a:srgbClr val="333399"/>
              </a:solidFill>
              <a:latin typeface="+mn-lt"/>
              <a:ea typeface="华文楷体" panose="02010600040101010101" pitchFamily="2" charset="-122"/>
            </a:endParaRPr>
          </a:p>
          <a:p>
            <a:pPr lvl="2" algn="just">
              <a:buClrTx/>
              <a:buFontTx/>
              <a:buNone/>
            </a:pPr>
            <a:endParaRPr lang="zh-CN" altLang="en-US" sz="1000" b="1" i="0">
              <a:solidFill>
                <a:srgbClr val="333399"/>
              </a:solidFill>
              <a:latin typeface="+mn-lt"/>
              <a:ea typeface="华文楷体" panose="02010600040101010101" pitchFamily="2" charset="-122"/>
            </a:endParaRPr>
          </a:p>
          <a:p>
            <a:pPr lvl="2" algn="just">
              <a:buClrTx/>
              <a:buFontTx/>
              <a:buNone/>
            </a:pPr>
            <a:r>
              <a:rPr lang="zh-CN" altLang="en-US" sz="2000" b="1" i="0">
                <a:solidFill>
                  <a:srgbClr val="333399"/>
                </a:solidFill>
                <a:latin typeface="+mn-lt"/>
                <a:ea typeface="华文楷体" panose="02010600040101010101" pitchFamily="2" charset="-122"/>
              </a:rPr>
              <a:t>注：从翻译模式中去掉嵌在产生式中间的语义规则集时，若语义规则集中有关联的属性，则可参照此例的解决方案</a:t>
            </a:r>
            <a:endParaRPr lang="zh-CN" altLang="en-US" sz="2000" b="1" i="0">
              <a:solidFill>
                <a:srgbClr val="333399"/>
              </a:solidFill>
              <a:latin typeface="+mn-lt"/>
              <a:ea typeface="华文楷体" panose="02010600040101010101" pitchFamily="2" charset="-122"/>
            </a:endParaRPr>
          </a:p>
        </p:txBody>
      </p:sp>
      <p:sp>
        <p:nvSpPr>
          <p:cNvPr id="61443"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1444"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1445"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1446"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1447" name="Rectangle 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84213" y="12192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属性文法举例</a:t>
            </a:r>
            <a:endParaRPr lang="zh-CN" altLang="en-US" sz="3200" b="1" i="0">
              <a:latin typeface="+mn-lt"/>
              <a:ea typeface="华文楷体" panose="02010600040101010101" pitchFamily="2" charset="-122"/>
            </a:endParaRPr>
          </a:p>
        </p:txBody>
      </p:sp>
      <p:sp>
        <p:nvSpPr>
          <p:cNvPr id="10243"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244"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245"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246"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0247" name="Text Box 8"/>
          <p:cNvSpPr txBox="1">
            <a:spLocks noChangeArrowheads="1"/>
          </p:cNvSpPr>
          <p:nvPr/>
        </p:nvSpPr>
        <p:spPr bwMode="auto">
          <a:xfrm>
            <a:off x="1258888" y="2997200"/>
            <a:ext cx="1873250" cy="3322638"/>
          </a:xfrm>
          <a:prstGeom prst="rect">
            <a:avLst/>
          </a:prstGeom>
          <a:noFill/>
          <a:ln w="9525">
            <a:noFill/>
            <a:miter lim="800000"/>
          </a:ln>
        </p:spPr>
        <p:txBody>
          <a:bodyPr>
            <a:spAutoFit/>
          </a:bodyPr>
          <a:lstStyle/>
          <a:p>
            <a:pPr algn="l">
              <a:buClrTx/>
            </a:pPr>
            <a:r>
              <a:rPr kumimoji="0" lang="zh-CN" altLang="en-US" b="1" i="0">
                <a:latin typeface="+mn-lt"/>
                <a:ea typeface="华文楷体" panose="02010600040101010101" pitchFamily="2" charset="-122"/>
                <a:sym typeface="Symbol" panose="05050102010706020507" pitchFamily="18" charset="2"/>
              </a:rPr>
              <a:t>产生式</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S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ABC</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b</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C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C</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c</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C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c</a:t>
            </a:r>
            <a:endParaRPr lang="en-US" altLang="zh-CN" sz="2000">
              <a:solidFill>
                <a:srgbClr val="333399"/>
              </a:solidFill>
              <a:latin typeface="+mn-lt"/>
              <a:ea typeface="华文楷体" panose="02010600040101010101" pitchFamily="2" charset="-122"/>
              <a:sym typeface="Symbol" panose="05050102010706020507" pitchFamily="18" charset="2"/>
            </a:endParaRPr>
          </a:p>
        </p:txBody>
      </p:sp>
      <p:sp>
        <p:nvSpPr>
          <p:cNvPr id="634889" name="Text Box 9"/>
          <p:cNvSpPr txBox="1">
            <a:spLocks noChangeArrowheads="1"/>
          </p:cNvSpPr>
          <p:nvPr/>
        </p:nvSpPr>
        <p:spPr bwMode="auto">
          <a:xfrm>
            <a:off x="2987675" y="2997200"/>
            <a:ext cx="5905500" cy="3416320"/>
          </a:xfrm>
          <a:prstGeom prst="rect">
            <a:avLst/>
          </a:prstGeom>
          <a:noFill/>
          <a:ln w="9525">
            <a:noFill/>
            <a:miter lim="800000"/>
          </a:ln>
        </p:spPr>
        <p:txBody>
          <a:bodyPr>
            <a:spAutoFit/>
          </a:bodyPr>
          <a:lstStyle/>
          <a:p>
            <a:pPr algn="l">
              <a:buClrTx/>
            </a:pPr>
            <a:r>
              <a:rPr kumimoji="0" lang="en-US" altLang="zh-CN" b="1" i="0">
                <a:latin typeface="+mn-lt"/>
                <a:ea typeface="华文楷体" panose="02010600040101010101" pitchFamily="2" charset="-122"/>
                <a:sym typeface="Symbol" panose="05050102010706020507" pitchFamily="18" charset="2"/>
              </a:rPr>
              <a:t>                     </a:t>
            </a:r>
            <a:r>
              <a:rPr kumimoji="0" lang="zh-CN" altLang="en-US" b="1" i="0">
                <a:latin typeface="+mn-lt"/>
                <a:ea typeface="华文楷体" panose="02010600040101010101" pitchFamily="2" charset="-122"/>
                <a:sym typeface="Symbol" panose="05050102010706020507" pitchFamily="18" charset="2"/>
              </a:rPr>
              <a:t>语义动作</a:t>
            </a:r>
            <a:endParaRPr kumimoji="0" lang="zh-CN" altLang="en-US" i="0">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pt-BR" altLang="zh-CN" sz="2000">
                <a:solidFill>
                  <a:srgbClr val="333399"/>
                </a:solidFill>
                <a:latin typeface="+mn-lt"/>
                <a:ea typeface="华文楷体" panose="02010600040101010101" pitchFamily="2" charset="-122"/>
                <a:sym typeface="Symbol" panose="05050102010706020507" pitchFamily="18" charset="2"/>
              </a:rPr>
              <a:t>B</a:t>
            </a:r>
            <a:r>
              <a:rPr lang="pt-BR" altLang="zh-CN" sz="2000" b="1">
                <a:solidFill>
                  <a:srgbClr val="333399"/>
                </a:solidFill>
                <a:latin typeface="+mn-lt"/>
                <a:ea typeface="华文楷体" panose="02010600040101010101" pitchFamily="2" charset="-122"/>
                <a:sym typeface="Symbol" panose="05050102010706020507" pitchFamily="18" charset="2"/>
              </a:rPr>
              <a:t>.</a:t>
            </a:r>
            <a:r>
              <a:rPr lang="pt-BR" altLang="zh-CN" sz="2000">
                <a:solidFill>
                  <a:srgbClr val="333399"/>
                </a:solidFill>
                <a:latin typeface="+mn-lt"/>
                <a:ea typeface="华文楷体" panose="02010600040101010101" pitchFamily="2" charset="-122"/>
                <a:sym typeface="Symbol" panose="05050102010706020507" pitchFamily="18" charset="2"/>
              </a:rPr>
              <a:t>in</a:t>
            </a:r>
            <a:r>
              <a:rPr lang="pt-BR" altLang="zh-CN" sz="2000" b="1">
                <a:solidFill>
                  <a:srgbClr val="333399"/>
                </a:solidFill>
                <a:latin typeface="+mn-lt"/>
                <a:ea typeface="华文楷体" panose="02010600040101010101" pitchFamily="2" charset="-122"/>
                <a:sym typeface="Symbol" panose="05050102010706020507" pitchFamily="18" charset="2"/>
              </a:rPr>
              <a:t>_</a:t>
            </a:r>
            <a:r>
              <a:rPr lang="pt-BR" altLang="zh-CN" sz="2000">
                <a:solidFill>
                  <a:srgbClr val="333399"/>
                </a:solidFill>
                <a:latin typeface="+mn-lt"/>
                <a:ea typeface="华文楷体" panose="02010600040101010101" pitchFamily="2" charset="-122"/>
                <a:sym typeface="Symbol" panose="05050102010706020507" pitchFamily="18" charset="2"/>
              </a:rPr>
              <a:t>num := A </a:t>
            </a:r>
            <a:r>
              <a:rPr lang="pt-BR" altLang="zh-CN" sz="2000" b="1">
                <a:solidFill>
                  <a:srgbClr val="333399"/>
                </a:solidFill>
                <a:latin typeface="+mn-lt"/>
                <a:ea typeface="华文楷体" panose="02010600040101010101" pitchFamily="2" charset="-122"/>
                <a:sym typeface="Symbol" panose="05050102010706020507" pitchFamily="18" charset="2"/>
              </a:rPr>
              <a:t>.</a:t>
            </a:r>
            <a:r>
              <a:rPr lang="pt-BR" altLang="zh-CN" sz="2000">
                <a:solidFill>
                  <a:srgbClr val="333399"/>
                </a:solidFill>
                <a:latin typeface="+mn-lt"/>
                <a:ea typeface="华文楷体" panose="02010600040101010101" pitchFamily="2" charset="-122"/>
                <a:sym typeface="Symbol" panose="05050102010706020507" pitchFamily="18" charset="2"/>
              </a:rPr>
              <a:t>num; C</a:t>
            </a:r>
            <a:r>
              <a:rPr lang="pt-BR" altLang="zh-CN" sz="2000" b="1">
                <a:solidFill>
                  <a:srgbClr val="333399"/>
                </a:solidFill>
                <a:latin typeface="+mn-lt"/>
                <a:ea typeface="华文楷体" panose="02010600040101010101" pitchFamily="2" charset="-122"/>
                <a:sym typeface="Symbol" panose="05050102010706020507" pitchFamily="18" charset="2"/>
              </a:rPr>
              <a:t>.</a:t>
            </a:r>
            <a:r>
              <a:rPr lang="pt-BR" altLang="zh-CN" sz="2000">
                <a:solidFill>
                  <a:srgbClr val="333399"/>
                </a:solidFill>
                <a:latin typeface="+mn-lt"/>
                <a:ea typeface="华文楷体" panose="02010600040101010101" pitchFamily="2" charset="-122"/>
                <a:sym typeface="Symbol" panose="05050102010706020507" pitchFamily="18" charset="2"/>
              </a:rPr>
              <a:t>in</a:t>
            </a:r>
            <a:r>
              <a:rPr lang="pt-BR" altLang="zh-CN" sz="2000" b="1">
                <a:solidFill>
                  <a:srgbClr val="333399"/>
                </a:solidFill>
                <a:latin typeface="+mn-lt"/>
                <a:ea typeface="华文楷体" panose="02010600040101010101" pitchFamily="2" charset="-122"/>
                <a:sym typeface="Symbol" panose="05050102010706020507" pitchFamily="18" charset="2"/>
              </a:rPr>
              <a:t>_</a:t>
            </a:r>
            <a:r>
              <a:rPr lang="pt-BR" altLang="zh-CN" sz="2000">
                <a:solidFill>
                  <a:srgbClr val="333399"/>
                </a:solidFill>
                <a:latin typeface="+mn-lt"/>
                <a:ea typeface="华文楷体" panose="02010600040101010101" pitchFamily="2" charset="-122"/>
                <a:sym typeface="Symbol" panose="05050102010706020507" pitchFamily="18" charset="2"/>
              </a:rPr>
              <a:t>num := A </a:t>
            </a:r>
            <a:r>
              <a:rPr lang="pt-BR" altLang="zh-CN" sz="2000" b="1">
                <a:solidFill>
                  <a:srgbClr val="333399"/>
                </a:solidFill>
                <a:latin typeface="+mn-lt"/>
                <a:ea typeface="华文楷体" panose="02010600040101010101" pitchFamily="2" charset="-122"/>
                <a:sym typeface="Symbol" panose="05050102010706020507" pitchFamily="18" charset="2"/>
              </a:rPr>
              <a:t>.</a:t>
            </a:r>
            <a:r>
              <a:rPr lang="pt-BR" altLang="zh-CN" sz="2000">
                <a:solidFill>
                  <a:srgbClr val="333399"/>
                </a:solidFill>
                <a:latin typeface="+mn-lt"/>
                <a:ea typeface="华文楷体" panose="02010600040101010101" pitchFamily="2" charset="-122"/>
                <a:sym typeface="Symbol" panose="05050102010706020507" pitchFamily="18" charset="2"/>
              </a:rPr>
              <a:t>num;</a:t>
            </a:r>
            <a:endParaRPr lang="pt-BR"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pt-BR" altLang="zh-CN">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if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num=0</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and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num=0</a:t>
            </a:r>
            <a:r>
              <a:rPr lang="en-US" altLang="zh-CN" sz="2000" i="0">
                <a:solidFill>
                  <a:srgbClr val="333399"/>
                </a:solidFill>
                <a:latin typeface="+mn-lt"/>
                <a:ea typeface="华文楷体" panose="02010600040101010101" pitchFamily="2" charset="-122"/>
              </a:rPr>
              <a:t>) </a:t>
            </a:r>
            <a:endParaRPr lang="en-US" altLang="zh-CN" sz="2000" i="0">
              <a:solidFill>
                <a:srgbClr val="333399"/>
              </a:solidFill>
              <a:latin typeface="+mn-lt"/>
              <a:ea typeface="华文楷体" panose="02010600040101010101" pitchFamily="2" charset="-122"/>
            </a:endParaRPr>
          </a:p>
          <a:p>
            <a:pPr algn="l">
              <a:buClrTx/>
            </a:pPr>
            <a:r>
              <a:rPr lang="en-US" altLang="zh-CN" sz="2000" i="0">
                <a:solidFill>
                  <a:srgbClr val="333399"/>
                </a:solidFill>
                <a:latin typeface="+mn-lt"/>
                <a:ea typeface="华文楷体" panose="02010600040101010101" pitchFamily="2" charset="-122"/>
              </a:rPr>
              <a:t> then  </a:t>
            </a:r>
            <a:r>
              <a:rPr lang="en-US" altLang="zh-CN" sz="2000">
                <a:solidFill>
                  <a:srgbClr val="333399"/>
                </a:solidFill>
                <a:latin typeface="+mn-lt"/>
                <a:ea typeface="华文楷体" panose="02010600040101010101" pitchFamily="2" charset="-122"/>
              </a:rPr>
              <a:t>print(</a:t>
            </a:r>
            <a:r>
              <a:rPr lang="pt-BR" altLang="zh-CN" sz="2000">
                <a:solidFill>
                  <a:srgbClr val="333399"/>
                </a:solidFill>
                <a:latin typeface="+mn-lt"/>
                <a:ea typeface="华文楷体" panose="02010600040101010101" pitchFamily="2" charset="-122"/>
              </a:rPr>
              <a:t>“Accepted!” </a:t>
            </a:r>
            <a:r>
              <a:rPr lang="en-US" altLang="zh-CN" sz="2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rPr>
              <a:t>else </a:t>
            </a:r>
            <a:r>
              <a:rPr lang="en-US" altLang="zh-CN" sz="2000">
                <a:solidFill>
                  <a:srgbClr val="333399"/>
                </a:solidFill>
                <a:latin typeface="+mn-lt"/>
                <a:ea typeface="华文楷体" panose="02010600040101010101" pitchFamily="2" charset="-122"/>
              </a:rPr>
              <a:t>print(</a:t>
            </a:r>
            <a:r>
              <a:rPr lang="pt-BR" altLang="zh-CN" sz="2000">
                <a:solidFill>
                  <a:srgbClr val="333399"/>
                </a:solidFill>
                <a:latin typeface="+mn-lt"/>
                <a:ea typeface="华文楷体" panose="02010600040101010101" pitchFamily="2" charset="-122"/>
              </a:rPr>
              <a:t>“Refused!” </a:t>
            </a:r>
            <a:r>
              <a:rPr lang="en-US" altLang="zh-CN" sz="200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kumimoji="0"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A</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+ 1</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A</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1</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in_</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in_num</a:t>
            </a:r>
            <a:r>
              <a:rPr lang="en-US" altLang="zh-CN" sz="2000">
                <a:solidFill>
                  <a:srgbClr val="333399"/>
                </a:solidFill>
                <a:latin typeface="+mn-lt"/>
                <a:ea typeface="华文楷体" panose="02010600040101010101" pitchFamily="2" charset="-122"/>
                <a:sym typeface="Symbol" panose="05050102010706020507" pitchFamily="18" charset="2"/>
              </a:rPr>
              <a:t>; 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num-1</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in_</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-1</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C</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in_num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in_num</a:t>
            </a:r>
            <a:r>
              <a:rPr lang="en-US" altLang="zh-CN" sz="2000">
                <a:solidFill>
                  <a:srgbClr val="333399"/>
                </a:solidFill>
                <a:latin typeface="+mn-lt"/>
                <a:ea typeface="华文楷体" panose="02010600040101010101" pitchFamily="2" charset="-122"/>
                <a:sym typeface="Symbol" panose="05050102010706020507" pitchFamily="18" charset="2"/>
              </a:rPr>
              <a:t>; C</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C</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num-1</a:t>
            </a:r>
            <a:r>
              <a:rPr lang="en-US" altLang="zh-CN" sz="2000">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C</a:t>
            </a:r>
            <a:r>
              <a:rPr lang="en-US" altLang="zh-CN" sz="2000" b="1">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C</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in_</a:t>
            </a:r>
            <a:r>
              <a:rPr lang="en-US" altLang="zh-CN" sz="2000">
                <a:solidFill>
                  <a:srgbClr val="333399"/>
                </a:solidFill>
                <a:latin typeface="+mn-lt"/>
                <a:ea typeface="华文楷体" panose="02010600040101010101" pitchFamily="2" charset="-122"/>
              </a:rPr>
              <a:t>num</a:t>
            </a:r>
            <a:r>
              <a:rPr lang="en-US" altLang="zh-CN" sz="2000">
                <a:solidFill>
                  <a:srgbClr val="333399"/>
                </a:solidFill>
                <a:latin typeface="+mn-lt"/>
                <a:ea typeface="华文楷体" panose="02010600040101010101" pitchFamily="2" charset="-122"/>
                <a:sym typeface="Symbol" panose="05050102010706020507" pitchFamily="18" charset="2"/>
              </a:rPr>
              <a:t> -1</a:t>
            </a:r>
            <a:r>
              <a:rPr lang="en-US" altLang="zh-CN" sz="2000" i="0">
                <a:solidFill>
                  <a:srgbClr val="333399"/>
                </a:solidFill>
                <a:latin typeface="+mn-lt"/>
                <a:ea typeface="华文楷体" panose="02010600040101010101" pitchFamily="2" charset="-122"/>
                <a:sym typeface="Symbol" panose="05050102010706020507" pitchFamily="18" charset="2"/>
              </a:rPr>
              <a:t> }</a:t>
            </a:r>
            <a:endParaRPr lang="en-US" altLang="zh-CN" sz="2000" i="0">
              <a:solidFill>
                <a:srgbClr val="333399"/>
              </a:solidFill>
              <a:latin typeface="+mn-lt"/>
              <a:ea typeface="华文楷体" panose="02010600040101010101" pitchFamily="2" charset="-122"/>
              <a:sym typeface="Symbol" panose="05050102010706020507" pitchFamily="18" charset="2"/>
            </a:endParaRPr>
          </a:p>
        </p:txBody>
      </p:sp>
      <p:sp>
        <p:nvSpPr>
          <p:cNvPr id="10249" name="Rectangle 10"/>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本讲导引</a:t>
            </a:r>
            <a:endParaRPr lang="zh-CN" altLang="en-US" sz="4000" b="1" i="0">
              <a:ea typeface="华文行楷" panose="02010800040101010101" pitchFamily="2" charset="-122"/>
            </a:endParaRPr>
          </a:p>
        </p:txBody>
      </p:sp>
      <p:sp>
        <p:nvSpPr>
          <p:cNvPr id="10250" name="Rectangle 11"/>
          <p:cNvSpPr>
            <a:spLocks noChangeArrowheads="1"/>
          </p:cNvSpPr>
          <p:nvPr/>
        </p:nvSpPr>
        <p:spPr bwMode="auto">
          <a:xfrm>
            <a:off x="1008063" y="1905000"/>
            <a:ext cx="7956550" cy="94615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识别语言 </a:t>
            </a:r>
            <a:r>
              <a:rPr lang="pt-BR" altLang="zh-CN" b="1">
                <a:latin typeface="+mn-lt"/>
                <a:ea typeface="华文楷体" panose="02010600040101010101" pitchFamily="2" charset="-122"/>
              </a:rPr>
              <a:t>L</a:t>
            </a:r>
            <a:r>
              <a:rPr lang="pt-BR" altLang="zh-CN" b="1" i="0">
                <a:latin typeface="+mn-lt"/>
                <a:ea typeface="华文楷体" panose="02010600040101010101" pitchFamily="2" charset="-122"/>
              </a:rPr>
              <a:t> = { </a:t>
            </a:r>
            <a:r>
              <a:rPr lang="pt-BR" altLang="zh-CN" b="1">
                <a:latin typeface="+mn-lt"/>
                <a:ea typeface="华文楷体" panose="02010600040101010101" pitchFamily="2" charset="-122"/>
              </a:rPr>
              <a:t>a</a:t>
            </a:r>
            <a:r>
              <a:rPr lang="pt-BR" altLang="zh-CN" b="1" baseline="30000">
                <a:latin typeface="+mn-lt"/>
                <a:ea typeface="华文楷体" panose="02010600040101010101" pitchFamily="2" charset="-122"/>
              </a:rPr>
              <a:t>i</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j</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k</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anose="05050102010706020507" pitchFamily="18" charset="2"/>
              </a:rPr>
              <a:t></a:t>
            </a:r>
            <a:r>
              <a:rPr lang="pt-BR" altLang="zh-CN" b="1" i="0">
                <a:latin typeface="+mn-lt"/>
                <a:ea typeface="华文楷体" panose="02010600040101010101" pitchFamily="2" charset="-122"/>
              </a:rPr>
              <a:t> </a:t>
            </a:r>
            <a:r>
              <a:rPr lang="pt-BR" altLang="zh-CN" b="1">
                <a:latin typeface="+mn-lt"/>
                <a:ea typeface="华文楷体" panose="02010600040101010101" pitchFamily="2" charset="-122"/>
              </a:rPr>
              <a:t>i, j, k</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anose="05050102010706020507"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a:t>
            </a:r>
            <a:endParaRPr lang="pt-BR" altLang="zh-CN">
              <a:latin typeface="+mn-lt"/>
              <a:ea typeface="华文楷体" panose="02010600040101010101" pitchFamily="2" charset="-122"/>
            </a:endParaRPr>
          </a:p>
          <a:p>
            <a:pPr algn="l">
              <a:buClrTx/>
              <a:buFont typeface="Symbol" panose="05050102010706020507" pitchFamily="18" charset="2"/>
              <a:buNone/>
            </a:pPr>
            <a:r>
              <a:rPr lang="zh-CN" altLang="pt-BR" b="1" i="0">
                <a:latin typeface="+mn-lt"/>
                <a:ea typeface="华文楷体" panose="02010600040101010101" pitchFamily="2" charset="-122"/>
              </a:rPr>
              <a:t>     </a:t>
            </a:r>
            <a:r>
              <a:rPr lang="zh-CN" altLang="pt-BR" sz="2800" b="1" i="0">
                <a:solidFill>
                  <a:srgbClr val="333399"/>
                </a:solidFill>
                <a:latin typeface="+mn-lt"/>
                <a:ea typeface="华文楷体" panose="02010600040101010101" pitchFamily="2" charset="-122"/>
              </a:rPr>
              <a:t>显示</a:t>
            </a:r>
            <a:r>
              <a:rPr lang="pt-BR" altLang="zh-CN" b="1">
                <a:latin typeface="+mn-lt"/>
                <a:ea typeface="华文楷体" panose="02010600040101010101" pitchFamily="2" charset="-122"/>
              </a:rPr>
              <a:t> a</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n</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anose="05050102010706020507" pitchFamily="18" charset="2"/>
              </a:rPr>
              <a:t>(</a:t>
            </a:r>
            <a:r>
              <a:rPr lang="pt-BR" altLang="zh-CN" b="1">
                <a:latin typeface="+mn-lt"/>
                <a:ea typeface="华文楷体" panose="02010600040101010101" pitchFamily="2" charset="-122"/>
              </a:rPr>
              <a:t>n</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anose="05050102010706020507"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 </a:t>
            </a:r>
            <a:r>
              <a:rPr lang="zh-CN" altLang="pt-BR" sz="2800" b="1" i="0">
                <a:solidFill>
                  <a:srgbClr val="333399"/>
                </a:solidFill>
                <a:latin typeface="+mn-lt"/>
                <a:ea typeface="华文楷体" panose="02010600040101010101" pitchFamily="2" charset="-122"/>
              </a:rPr>
              <a:t>是合法的（另一种设计）</a:t>
            </a:r>
            <a:endParaRPr lang="zh-CN" altLang="en-US" sz="2800" b="1" i="0">
              <a:solidFill>
                <a:srgbClr val="333399"/>
              </a:solidFill>
              <a:latin typeface="+mn-lt"/>
              <a:ea typeface="华文楷体" panose="020106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4889"/>
                                        </p:tgtEl>
                                        <p:attrNameLst>
                                          <p:attrName>style.visibility</p:attrName>
                                        </p:attrNameLst>
                                      </p:cBhvr>
                                      <p:to>
                                        <p:strVal val="visible"/>
                                      </p:to>
                                    </p:set>
                                    <p:animEffect transition="in" filter="slide(fromBottom)">
                                      <p:cBhvr>
                                        <p:cTn id="7" dur="500"/>
                                        <p:tgtEl>
                                          <p:spTgt spid="634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533400" y="1066800"/>
            <a:ext cx="853440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继承属性的模拟求值（</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6246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246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246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247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2471" name="Text Box 8"/>
          <p:cNvSpPr txBox="1">
            <a:spLocks noChangeArrowheads="1"/>
          </p:cNvSpPr>
          <p:nvPr/>
        </p:nvSpPr>
        <p:spPr bwMode="auto">
          <a:xfrm>
            <a:off x="1447800" y="2209800"/>
            <a:ext cx="7086600" cy="1676400"/>
          </a:xfrm>
          <a:prstGeom prst="rect">
            <a:avLst/>
          </a:prstGeom>
          <a:noFill/>
          <a:ln w="9525">
            <a:noFill/>
            <a:miter lim="800000"/>
          </a:ln>
        </p:spPr>
        <p:txBody>
          <a:bodyPr>
            <a:spAutoFit/>
          </a:bodyPr>
          <a:lstStyle/>
          <a:p>
            <a:pPr algn="l">
              <a:buClrTx/>
            </a:pPr>
            <a:r>
              <a:rPr lang="en-US" altLang="zh-CN" sz="2000">
                <a:solidFill>
                  <a:srgbClr val="333399"/>
                </a:solidFill>
                <a:latin typeface="+mn-lt"/>
                <a:ea typeface="华文楷体" panose="02010600040101010101" pitchFamily="2" charset="-122"/>
                <a:sym typeface="Symbol" panose="05050102010706020507" pitchFamily="18" charset="2"/>
              </a:rPr>
              <a:t>N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b="1" i="0">
                <a:solidFill>
                  <a:srgbClr val="333399"/>
                </a:solidFill>
                <a:latin typeface="+mn-lt"/>
                <a:ea typeface="华文楷体" panose="02010600040101010101" pitchFamily="2" charset="-122"/>
                <a:sym typeface="Symbol" panose="05050102010706020507" pitchFamily="18" charset="2"/>
              </a:rPr>
              <a:t>.</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=1</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p</a:t>
            </a:r>
            <a:r>
              <a:rPr lang="en-US" altLang="zh-CN" sz="2000">
                <a:solidFill>
                  <a:srgbClr val="333399"/>
                </a:solidFill>
                <a:latin typeface="+mn-lt"/>
                <a:ea typeface="华文楷体" panose="02010600040101010101" pitchFamily="2" charset="-122"/>
              </a:rPr>
              <a:t>rint(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10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  {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+1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endParaRPr lang="en-US" altLang="zh-CN" sz="1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0 </a:t>
            </a:r>
            <a:r>
              <a:rPr lang="en-US" altLang="zh-CN" sz="2000" i="0">
                <a:solidFill>
                  <a:srgbClr val="333399"/>
                </a:solidFill>
                <a:latin typeface="+mn-lt"/>
                <a:ea typeface="华文楷体" panose="02010600040101010101" pitchFamily="2" charset="-122"/>
                <a:sym typeface="Symbol" panose="05050102010706020507" pitchFamily="18" charset="2"/>
              </a:rPr>
              <a:t>}</a:t>
            </a:r>
            <a:endParaRPr kumimoji="0" lang="en-US" altLang="zh-CN" sz="10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0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10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1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2^</a:t>
            </a:r>
            <a:r>
              <a:rPr lang="en-US" altLang="zh-CN" sz="2000">
                <a:solidFill>
                  <a:srgbClr val="333399"/>
                </a:solidFill>
                <a:latin typeface="+mn-lt"/>
                <a:ea typeface="华文楷体" panose="02010600040101010101" pitchFamily="2" charset="-122"/>
              </a:rPr>
              <a:t>(</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p:txBody>
      </p:sp>
      <p:grpSp>
        <p:nvGrpSpPr>
          <p:cNvPr id="2" name="Group 13"/>
          <p:cNvGrpSpPr/>
          <p:nvPr/>
        </p:nvGrpSpPr>
        <p:grpSpPr bwMode="auto">
          <a:xfrm>
            <a:off x="1447800" y="3536951"/>
            <a:ext cx="7620000" cy="2947988"/>
            <a:chOff x="912" y="2228"/>
            <a:chExt cx="4800" cy="1857"/>
          </a:xfrm>
        </p:grpSpPr>
        <p:sp>
          <p:nvSpPr>
            <p:cNvPr id="62474" name="Text Box 9"/>
            <p:cNvSpPr txBox="1">
              <a:spLocks noChangeArrowheads="1"/>
            </p:cNvSpPr>
            <p:nvPr/>
          </p:nvSpPr>
          <p:spPr bwMode="auto">
            <a:xfrm>
              <a:off x="912" y="2592"/>
              <a:ext cx="4800" cy="1493"/>
            </a:xfrm>
            <a:prstGeom prst="rect">
              <a:avLst/>
            </a:prstGeom>
            <a:noFill/>
            <a:ln w="9525">
              <a:noFill/>
              <a:miter lim="800000"/>
            </a:ln>
          </p:spPr>
          <p:txBody>
            <a:bodyPr>
              <a:spAutoFit/>
            </a:bodyPr>
            <a:lstStyle/>
            <a:p>
              <a:pPr algn="l">
                <a:buClrTx/>
              </a:pPr>
              <a:r>
                <a:rPr lang="en-US" altLang="zh-CN" sz="2000">
                  <a:solidFill>
                    <a:srgbClr val="333399"/>
                  </a:solidFill>
                  <a:latin typeface="+mn-lt"/>
                  <a:ea typeface="华文楷体" panose="02010600040101010101" pitchFamily="2" charset="-122"/>
                  <a:sym typeface="Symbol" panose="05050102010706020507" pitchFamily="18" charset="2"/>
                </a:rPr>
                <a:t>N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b="1" i="0">
                  <a:solidFill>
                    <a:srgbClr val="333399"/>
                  </a:solidFill>
                  <a:latin typeface="+mn-lt"/>
                  <a:ea typeface="华文楷体" panose="02010600040101010101" pitchFamily="2" charset="-122"/>
                  <a:sym typeface="Symbol" panose="05050102010706020507" pitchFamily="18" charset="2"/>
                </a:rPr>
                <a:t>.</a:t>
              </a:r>
              <a:r>
                <a:rPr lang="en-US" altLang="zh-CN">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M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 </a:t>
              </a:r>
              <a:r>
                <a:rPr lang="en-US" altLang="zh-CN" sz="2000">
                  <a:solidFill>
                    <a:srgbClr val="333399"/>
                  </a:solidFill>
                  <a:latin typeface="+mn-lt"/>
                  <a:ea typeface="华文楷体" panose="02010600040101010101" pitchFamily="2" charset="-122"/>
                  <a:sym typeface="Symbol" panose="05050102010706020507" pitchFamily="18" charset="2"/>
                </a:rPr>
                <a:t>M</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s</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p</a:t>
              </a:r>
              <a:r>
                <a:rPr lang="en-US" altLang="zh-CN" sz="2000">
                  <a:solidFill>
                    <a:srgbClr val="333399"/>
                  </a:solidFill>
                  <a:latin typeface="+mn-lt"/>
                  <a:ea typeface="华文楷体" panose="02010600040101010101" pitchFamily="2" charset="-122"/>
                </a:rPr>
                <a:t>rint(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a:solidFill>
                    <a:srgbClr val="333399"/>
                  </a:solidFill>
                  <a:latin typeface="+mn-lt"/>
                  <a:ea typeface="华文楷体" panose="02010600040101010101" pitchFamily="2" charset="-122"/>
                </a:rPr>
                <a:t>)</a:t>
              </a:r>
              <a:r>
                <a:rPr lang="en-US" altLang="zh-CN">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10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 {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B</a:t>
              </a:r>
              <a:r>
                <a:rPr lang="en-US" altLang="zh-CN">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P</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i </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P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f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P</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S</a:t>
              </a:r>
              <a:r>
                <a:rPr lang="en-US" altLang="zh-CN" sz="2000" i="0" baseline="-25000">
                  <a:solidFill>
                    <a:srgbClr val="333399"/>
                  </a:solidFill>
                  <a:latin typeface="+mn-lt"/>
                  <a:ea typeface="华文楷体" panose="02010600040101010101" pitchFamily="2" charset="-122"/>
                  <a:sym typeface="Symbol" panose="05050102010706020507" pitchFamily="18" charset="2"/>
                </a:rPr>
                <a:t>1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i="0" baseline="-25000">
                  <a:solidFill>
                    <a:srgbClr val="333399"/>
                  </a:solidFill>
                  <a:latin typeface="+mn-lt"/>
                  <a:ea typeface="华文楷体" panose="02010600040101010101" pitchFamily="2" charset="-122"/>
                  <a:sym typeface="Symbol" panose="05050102010706020507" pitchFamily="18" charset="2"/>
                </a:rPr>
                <a:t>1</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endParaRPr lang="en-US" altLang="zh-CN" sz="1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S</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0 </a:t>
              </a:r>
              <a:r>
                <a:rPr lang="en-US" altLang="zh-CN" sz="2000" i="0">
                  <a:solidFill>
                    <a:srgbClr val="333399"/>
                  </a:solidFill>
                  <a:latin typeface="+mn-lt"/>
                  <a:ea typeface="华文楷体" panose="02010600040101010101" pitchFamily="2" charset="-122"/>
                  <a:sym typeface="Symbol" panose="05050102010706020507" pitchFamily="18" charset="2"/>
                </a:rPr>
                <a:t>}</a:t>
              </a:r>
              <a:endParaRPr kumimoji="0" lang="en-US" altLang="zh-CN" sz="10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0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0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10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1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v </a:t>
              </a:r>
              <a:r>
                <a:rPr lang="en-US" altLang="zh-CN" sz="2000" i="0">
                  <a:solidFill>
                    <a:srgbClr val="333399"/>
                  </a:solidFill>
                  <a:latin typeface="+mn-lt"/>
                  <a:ea typeface="华文楷体" panose="02010600040101010101" pitchFamily="2" charset="-122"/>
                </a:rPr>
                <a:t>:= 2^</a:t>
              </a:r>
              <a:r>
                <a:rPr lang="en-US" altLang="zh-CN" sz="2000">
                  <a:solidFill>
                    <a:srgbClr val="333399"/>
                  </a:solidFill>
                  <a:latin typeface="+mn-lt"/>
                  <a:ea typeface="华文楷体" panose="02010600040101010101" pitchFamily="2" charset="-122"/>
                </a:rPr>
                <a:t>(</a:t>
              </a:r>
              <a:r>
                <a:rPr lang="en-US" altLang="zh-CN" sz="2000" i="0">
                  <a:solidFill>
                    <a:srgbClr val="333399"/>
                  </a:solidFill>
                  <a:latin typeface="+mn-lt"/>
                  <a:ea typeface="华文楷体" panose="02010600040101010101" pitchFamily="2" charset="-122"/>
                </a:rPr>
                <a:t>-</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f)</a:t>
              </a:r>
              <a:r>
                <a:rPr lang="en-US" altLang="zh-CN" sz="2000" i="0">
                  <a:solidFill>
                    <a:srgbClr val="333399"/>
                  </a:solidFill>
                  <a:latin typeface="+mn-lt"/>
                  <a:ea typeface="华文楷体" panose="02010600040101010101" pitchFamily="2" charset="-122"/>
                </a:rPr>
                <a:t>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M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M</a:t>
              </a:r>
              <a:r>
                <a:rPr lang="en-US" altLang="zh-CN" sz="2000" b="1"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rPr>
                <a:t>s</a:t>
              </a:r>
              <a:r>
                <a:rPr lang="en-US" altLang="zh-CN" sz="2000" i="0">
                  <a:solidFill>
                    <a:srgbClr val="333399"/>
                  </a:solidFill>
                  <a:latin typeface="+mn-lt"/>
                  <a:ea typeface="华文楷体" panose="02010600040101010101" pitchFamily="2" charset="-122"/>
                </a:rPr>
                <a:t> : =1</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sym typeface="Symbol" panose="05050102010706020507" pitchFamily="18" charset="2"/>
                </a:rPr>
                <a:t>P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b="1" i="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P</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s </a:t>
              </a:r>
              <a:r>
                <a:rPr lang="en-US" altLang="zh-CN" sz="2000" i="0">
                  <a:solidFill>
                    <a:srgbClr val="333399"/>
                  </a:solidFill>
                  <a:latin typeface="+mn-lt"/>
                  <a:ea typeface="华文楷体" panose="02010600040101010101" pitchFamily="2" charset="-122"/>
                </a:rPr>
                <a:t>:= </a:t>
              </a:r>
              <a:r>
                <a:rPr lang="en-US" altLang="zh-CN" sz="2000">
                  <a:solidFill>
                    <a:srgbClr val="333399"/>
                  </a:solidFill>
                  <a:latin typeface="+mn-lt"/>
                  <a:ea typeface="华文楷体" panose="02010600040101010101" pitchFamily="2" charset="-122"/>
                  <a:sym typeface="Symbol" panose="05050102010706020507" pitchFamily="18" charset="2"/>
                </a:rPr>
                <a:t>P</a:t>
              </a:r>
              <a:r>
                <a:rPr lang="en-US" altLang="zh-CN" sz="2000" b="1">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i +1 </a:t>
              </a:r>
              <a:r>
                <a:rPr lang="en-US" altLang="zh-CN" sz="2000" i="0">
                  <a:solidFill>
                    <a:srgbClr val="333399"/>
                  </a:solidFill>
                  <a:latin typeface="+mn-lt"/>
                  <a:ea typeface="华文楷体" panose="02010600040101010101" pitchFamily="2" charset="-122"/>
                  <a:sym typeface="Symbol" panose="05050102010706020507" pitchFamily="18" charset="2"/>
                </a:rPr>
                <a:t>}</a:t>
              </a:r>
              <a:endParaRPr lang="en-US" altLang="zh-CN" sz="2000" i="0">
                <a:solidFill>
                  <a:srgbClr val="333399"/>
                </a:solidFill>
                <a:latin typeface="+mn-lt"/>
                <a:ea typeface="华文楷体" panose="02010600040101010101" pitchFamily="2" charset="-122"/>
                <a:sym typeface="Symbol" panose="05050102010706020507" pitchFamily="18" charset="2"/>
              </a:endParaRPr>
            </a:p>
          </p:txBody>
        </p:sp>
        <p:sp>
          <p:nvSpPr>
            <p:cNvPr id="62475" name="AutoShape 10"/>
            <p:cNvSpPr>
              <a:spLocks noChangeArrowheads="1"/>
            </p:cNvSpPr>
            <p:nvPr/>
          </p:nvSpPr>
          <p:spPr bwMode="auto">
            <a:xfrm>
              <a:off x="2887" y="2228"/>
              <a:ext cx="953" cy="409"/>
            </a:xfrm>
            <a:custGeom>
              <a:avLst/>
              <a:gdLst>
                <a:gd name="T0" fmla="*/ 476 w 21600"/>
                <a:gd name="T1" fmla="*/ 0 h 21600"/>
                <a:gd name="T2" fmla="*/ 119 w 21600"/>
                <a:gd name="T3" fmla="*/ 273 h 21600"/>
                <a:gd name="T4" fmla="*/ 476 w 21600"/>
                <a:gd name="T5" fmla="*/ 136 h 21600"/>
                <a:gd name="T6" fmla="*/ 1072 w 21600"/>
                <a:gd name="T7" fmla="*/ 273 h 21600"/>
                <a:gd name="T8" fmla="*/ 834 w 21600"/>
                <a:gd name="T9" fmla="*/ 409 h 21600"/>
                <a:gd name="T10" fmla="*/ 596 w 21600"/>
                <a:gd name="T11" fmla="*/ 273 h 21600"/>
                <a:gd name="T12" fmla="*/ 0 60000 65536"/>
                <a:gd name="T13" fmla="*/ 0 60000 65536"/>
                <a:gd name="T14" fmla="*/ 0 60000 65536"/>
                <a:gd name="T15" fmla="*/ 0 60000 65536"/>
                <a:gd name="T16" fmla="*/ 0 60000 65536"/>
                <a:gd name="T17" fmla="*/ 0 60000 65536"/>
                <a:gd name="T18" fmla="*/ 3173 w 21600"/>
                <a:gd name="T19" fmla="*/ 3171 h 21600"/>
                <a:gd name="T20" fmla="*/ 18427 w 21600"/>
                <a:gd name="T21" fmla="*/ 1842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2700" algn="ctr">
              <a:solidFill>
                <a:srgbClr val="000080"/>
              </a:solidFill>
              <a:prstDash val="sysDot"/>
              <a:miter lim="800000"/>
            </a:ln>
          </p:spPr>
          <p:txBody>
            <a:bodyPr anchor="ctr">
              <a:spAutoFit/>
            </a:bodyPr>
            <a:lstStyle/>
            <a:p>
              <a:endParaRPr lang="zh-CN" altLang="en-US">
                <a:latin typeface="+mn-lt"/>
                <a:ea typeface="华文楷体" panose="02010600040101010101" pitchFamily="2" charset="-122"/>
              </a:endParaRPr>
            </a:p>
          </p:txBody>
        </p:sp>
      </p:grpSp>
      <p:sp>
        <p:nvSpPr>
          <p:cNvPr id="62473" name="Rectangle 1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3"/>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584718" name="Text Box 14"/>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
        <p:nvSpPr>
          <p:cNvPr id="584719" name="Text Box 15"/>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63493"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3494"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3495"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3496"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3497" name="Text Box 20"/>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2" name="Group 32"/>
          <p:cNvGrpSpPr/>
          <p:nvPr/>
        </p:nvGrpSpPr>
        <p:grpSpPr bwMode="auto">
          <a:xfrm>
            <a:off x="7524750" y="2924175"/>
            <a:ext cx="1368425" cy="3529013"/>
            <a:chOff x="4740" y="1842"/>
            <a:chExt cx="862" cy="2223"/>
          </a:xfrm>
        </p:grpSpPr>
        <p:sp>
          <p:nvSpPr>
            <p:cNvPr id="63506" name="Line 21"/>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3507" name="Line 22"/>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3508" name="Line 23"/>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3509" name="Line 24"/>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584729" name="Text Box 25"/>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584731" name="Rectangle 27"/>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584732" name="Rectangle 28"/>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584735" name="Rectangle 31"/>
          <p:cNvSpPr>
            <a:spLocks noChangeArrowheads="1"/>
          </p:cNvSpPr>
          <p:nvPr/>
        </p:nvSpPr>
        <p:spPr bwMode="auto">
          <a:xfrm>
            <a:off x="70929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584737" name="Rectangle 33"/>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584739" name="Rectangle 35"/>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3505" name="Rectangle 37"/>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4719"/>
                                        </p:tgtEl>
                                        <p:attrNameLst>
                                          <p:attrName>style.visibility</p:attrName>
                                        </p:attrNameLst>
                                      </p:cBhvr>
                                      <p:to>
                                        <p:strVal val="visible"/>
                                      </p:to>
                                    </p:set>
                                    <p:animEffect transition="in" filter="dissolve">
                                      <p:cBhvr>
                                        <p:cTn id="7" dur="500"/>
                                        <p:tgtEl>
                                          <p:spTgt spid="5847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4718"/>
                                        </p:tgtEl>
                                        <p:attrNameLst>
                                          <p:attrName>style.visibility</p:attrName>
                                        </p:attrNameLst>
                                      </p:cBhvr>
                                      <p:to>
                                        <p:strVal val="visible"/>
                                      </p:to>
                                    </p:set>
                                    <p:animEffect transition="in" filter="dissolve">
                                      <p:cBhvr>
                                        <p:cTn id="12" dur="500"/>
                                        <p:tgtEl>
                                          <p:spTgt spid="58471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84729"/>
                                        </p:tgtEl>
                                        <p:attrNameLst>
                                          <p:attrName>style.visibility</p:attrName>
                                        </p:attrNameLst>
                                      </p:cBhvr>
                                      <p:to>
                                        <p:strVal val="visible"/>
                                      </p:to>
                                    </p:set>
                                    <p:animEffect transition="in" filter="slide(fromBottom)">
                                      <p:cBhvr>
                                        <p:cTn id="17" dur="500"/>
                                        <p:tgtEl>
                                          <p:spTgt spid="58472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lide(fromBottom)">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84731"/>
                                        </p:tgtEl>
                                        <p:attrNameLst>
                                          <p:attrName>style.visibility</p:attrName>
                                        </p:attrNameLst>
                                      </p:cBhvr>
                                      <p:to>
                                        <p:strVal val="visible"/>
                                      </p:to>
                                    </p:set>
                                    <p:animEffect transition="in" filter="slide(fromBottom)">
                                      <p:cBhvr>
                                        <p:cTn id="27" dur="500"/>
                                        <p:tgtEl>
                                          <p:spTgt spid="58473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84732"/>
                                        </p:tgtEl>
                                        <p:attrNameLst>
                                          <p:attrName>style.visibility</p:attrName>
                                        </p:attrNameLst>
                                      </p:cBhvr>
                                      <p:to>
                                        <p:strVal val="visible"/>
                                      </p:to>
                                    </p:set>
                                    <p:animEffect transition="in" filter="slide(fromBottom)">
                                      <p:cBhvr>
                                        <p:cTn id="32" dur="500"/>
                                        <p:tgtEl>
                                          <p:spTgt spid="58473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584735"/>
                                        </p:tgtEl>
                                        <p:attrNameLst>
                                          <p:attrName>style.visibility</p:attrName>
                                        </p:attrNameLst>
                                      </p:cBhvr>
                                      <p:to>
                                        <p:strVal val="visible"/>
                                      </p:to>
                                    </p:set>
                                    <p:animEffect transition="in" filter="slide(fromLeft)">
                                      <p:cBhvr>
                                        <p:cTn id="37" dur="500"/>
                                        <p:tgtEl>
                                          <p:spTgt spid="58473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84737"/>
                                        </p:tgtEl>
                                        <p:attrNameLst>
                                          <p:attrName>style.visibility</p:attrName>
                                        </p:attrNameLst>
                                      </p:cBhvr>
                                      <p:to>
                                        <p:strVal val="visible"/>
                                      </p:to>
                                    </p:set>
                                    <p:animEffect transition="in" filter="slide(fromBottom)">
                                      <p:cBhvr>
                                        <p:cTn id="42" dur="500"/>
                                        <p:tgtEl>
                                          <p:spTgt spid="58473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84739"/>
                                        </p:tgtEl>
                                        <p:attrNameLst>
                                          <p:attrName>style.visibility</p:attrName>
                                        </p:attrNameLst>
                                      </p:cBhvr>
                                      <p:to>
                                        <p:strVal val="visible"/>
                                      </p:to>
                                    </p:set>
                                    <p:animEffect transition="in" filter="slide(fromBottom)">
                                      <p:cBhvr>
                                        <p:cTn id="47" dur="500"/>
                                        <p:tgtEl>
                                          <p:spTgt spid="584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8" grpId="0" autoUpdateAnimBg="0"/>
      <p:bldP spid="584719" grpId="0" autoUpdateAnimBg="0"/>
      <p:bldP spid="584729" grpId="0"/>
      <p:bldP spid="584731" grpId="0"/>
      <p:bldP spid="584732" grpId="0"/>
      <p:bldP spid="584735" grpId="0"/>
      <p:bldP spid="584737" grpId="0"/>
      <p:bldP spid="58473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64515"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6451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451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451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451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4520"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64521" name="Group 13"/>
          <p:cNvGrpSpPr/>
          <p:nvPr/>
        </p:nvGrpSpPr>
        <p:grpSpPr bwMode="auto">
          <a:xfrm>
            <a:off x="7524750" y="2924175"/>
            <a:ext cx="1368425" cy="3529013"/>
            <a:chOff x="4740" y="1842"/>
            <a:chExt cx="862" cy="2223"/>
          </a:xfrm>
        </p:grpSpPr>
        <p:sp>
          <p:nvSpPr>
            <p:cNvPr id="64532"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4533"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4534"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4535"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64522"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64523"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4524"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4525" name="Rectangle 21"/>
          <p:cNvSpPr>
            <a:spLocks noChangeArrowheads="1"/>
          </p:cNvSpPr>
          <p:nvPr/>
        </p:nvSpPr>
        <p:spPr bwMode="auto">
          <a:xfrm>
            <a:off x="7092950" y="5734050"/>
            <a:ext cx="360363" cy="396875"/>
          </a:xfrm>
          <a:prstGeom prst="rect">
            <a:avLst/>
          </a:prstGeom>
          <a:noFill/>
          <a:ln w="9525" algn="ctr">
            <a:noFill/>
            <a:miter lim="800000"/>
          </a:ln>
        </p:spPr>
        <p:txBody>
          <a:bodyPr>
            <a:spAutoFit/>
          </a:bodyPr>
          <a:lstStyle/>
          <a:p>
            <a:r>
              <a:rPr kumimoji="0" lang="en-US" altLang="zh-CN" sz="2000" b="1" i="0" dirty="0">
                <a:latin typeface="+mn-lt"/>
                <a:ea typeface="华文楷体" panose="02010600040101010101" pitchFamily="2" charset="-122"/>
                <a:sym typeface="Symbol" panose="05050102010706020507" pitchFamily="18" charset="2"/>
              </a:rPr>
              <a:t></a:t>
            </a:r>
            <a:endParaRPr kumimoji="0" lang="en-US" altLang="en-US" sz="2000" b="1" i="0" dirty="0">
              <a:latin typeface="+mn-lt"/>
              <a:ea typeface="华文楷体" panose="02010600040101010101" pitchFamily="2" charset="-122"/>
              <a:sym typeface="Symbol" panose="05050102010706020507" pitchFamily="18" charset="2"/>
            </a:endParaRPr>
          </a:p>
        </p:txBody>
      </p:sp>
      <p:sp>
        <p:nvSpPr>
          <p:cNvPr id="64526"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4527"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12376"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dirty="0">
                <a:latin typeface="+mn-lt"/>
                <a:ea typeface="华文楷体" panose="02010600040101010101" pitchFamily="2" charset="-122"/>
                <a:sym typeface="Symbol" panose="05050102010706020507" pitchFamily="18" charset="2"/>
              </a:rPr>
              <a:t>M</a:t>
            </a:r>
            <a:endParaRPr kumimoji="0" lang="en-US" altLang="zh-CN" sz="2000" b="1" dirty="0">
              <a:latin typeface="+mn-lt"/>
              <a:ea typeface="华文楷体" panose="02010600040101010101" pitchFamily="2" charset="-122"/>
              <a:sym typeface="Symbol" panose="05050102010706020507" pitchFamily="18" charset="2"/>
            </a:endParaRPr>
          </a:p>
        </p:txBody>
      </p:sp>
      <p:sp>
        <p:nvSpPr>
          <p:cNvPr id="612377"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64530" name="Rectangle 26"/>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2379" name="Text Box 27"/>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2376"/>
                                        </p:tgtEl>
                                        <p:attrNameLst>
                                          <p:attrName>style.visibility</p:attrName>
                                        </p:attrNameLst>
                                      </p:cBhvr>
                                      <p:to>
                                        <p:strVal val="visible"/>
                                      </p:to>
                                    </p:set>
                                    <p:animEffect transition="in" filter="slide(fromBottom)">
                                      <p:cBhvr>
                                        <p:cTn id="7" dur="500"/>
                                        <p:tgtEl>
                                          <p:spTgt spid="6123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2377"/>
                                        </p:tgtEl>
                                        <p:attrNameLst>
                                          <p:attrName>style.visibility</p:attrName>
                                        </p:attrNameLst>
                                      </p:cBhvr>
                                      <p:to>
                                        <p:strVal val="visible"/>
                                      </p:to>
                                    </p:set>
                                    <p:animEffect transition="in" filter="slide(fromBottom)">
                                      <p:cBhvr>
                                        <p:cTn id="12" dur="500"/>
                                        <p:tgtEl>
                                          <p:spTgt spid="612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76" grpId="0"/>
      <p:bldP spid="61237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65539"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6554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554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554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554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5544"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65545" name="Group 13"/>
          <p:cNvGrpSpPr/>
          <p:nvPr/>
        </p:nvGrpSpPr>
        <p:grpSpPr bwMode="auto">
          <a:xfrm>
            <a:off x="7524750" y="2924175"/>
            <a:ext cx="1368425" cy="3529013"/>
            <a:chOff x="4740" y="1842"/>
            <a:chExt cx="862" cy="2223"/>
          </a:xfrm>
        </p:grpSpPr>
        <p:sp>
          <p:nvSpPr>
            <p:cNvPr id="65558"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5559"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5560"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5561"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65546"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65547"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5548"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5549" name="Rectangle 21"/>
          <p:cNvSpPr>
            <a:spLocks noChangeArrowheads="1"/>
          </p:cNvSpPr>
          <p:nvPr/>
        </p:nvSpPr>
        <p:spPr bwMode="auto">
          <a:xfrm>
            <a:off x="7092950" y="53736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65550"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5551"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5552"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65553"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613402"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613403"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5556" name="Rectangle 2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3405" name="Text Box 29"/>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3402"/>
                                        </p:tgtEl>
                                        <p:attrNameLst>
                                          <p:attrName>style.visibility</p:attrName>
                                        </p:attrNameLst>
                                      </p:cBhvr>
                                      <p:to>
                                        <p:strVal val="visible"/>
                                      </p:to>
                                    </p:set>
                                    <p:animEffect transition="in" filter="slide(fromBottom)">
                                      <p:cBhvr>
                                        <p:cTn id="7" dur="500"/>
                                        <p:tgtEl>
                                          <p:spTgt spid="6134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3403"/>
                                        </p:tgtEl>
                                        <p:attrNameLst>
                                          <p:attrName>style.visibility</p:attrName>
                                        </p:attrNameLst>
                                      </p:cBhvr>
                                      <p:to>
                                        <p:strVal val="visible"/>
                                      </p:to>
                                    </p:set>
                                    <p:animEffect transition="in" filter="slide(fromBottom)">
                                      <p:cBhvr>
                                        <p:cTn id="12" dur="500"/>
                                        <p:tgtEl>
                                          <p:spTgt spid="613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02" grpId="0"/>
      <p:bldP spid="61340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66563"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6656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656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656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656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6568"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66569" name="Group 13"/>
          <p:cNvGrpSpPr/>
          <p:nvPr/>
        </p:nvGrpSpPr>
        <p:grpSpPr bwMode="auto">
          <a:xfrm>
            <a:off x="7524750" y="2924175"/>
            <a:ext cx="1368425" cy="3529013"/>
            <a:chOff x="4740" y="1842"/>
            <a:chExt cx="862" cy="2223"/>
          </a:xfrm>
        </p:grpSpPr>
        <p:sp>
          <p:nvSpPr>
            <p:cNvPr id="66582"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6583"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6584"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6585"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66570"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66571"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6572"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6573" name="Rectangle 21"/>
          <p:cNvSpPr>
            <a:spLocks noChangeArrowheads="1"/>
          </p:cNvSpPr>
          <p:nvPr/>
        </p:nvSpPr>
        <p:spPr bwMode="auto">
          <a:xfrm>
            <a:off x="7092950" y="50482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66574"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6575"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6576"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66577"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66578"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66579"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6580" name="Rectangle 2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4429" name="Text Box 29"/>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67587"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67588"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7589"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7590"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7591"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7592"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67593" name="Group 13"/>
          <p:cNvGrpSpPr/>
          <p:nvPr/>
        </p:nvGrpSpPr>
        <p:grpSpPr bwMode="auto">
          <a:xfrm>
            <a:off x="7524750" y="2924175"/>
            <a:ext cx="1368425" cy="3529013"/>
            <a:chOff x="4740" y="1842"/>
            <a:chExt cx="862" cy="2223"/>
          </a:xfrm>
        </p:grpSpPr>
        <p:sp>
          <p:nvSpPr>
            <p:cNvPr id="67608"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7609"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7610"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7611"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67594"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67595"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7596"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7597" name="Rectangle 21"/>
          <p:cNvSpPr>
            <a:spLocks noChangeArrowheads="1"/>
          </p:cNvSpPr>
          <p:nvPr/>
        </p:nvSpPr>
        <p:spPr bwMode="auto">
          <a:xfrm>
            <a:off x="7092950" y="50482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67598"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7599"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7600"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67601"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67602"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67603"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0.5</a:t>
            </a:r>
            <a:endParaRPr kumimoji="0" lang="en-US" altLang="zh-CN" sz="2000" b="1" i="0">
              <a:latin typeface="+mn-lt"/>
              <a:ea typeface="华文楷体" panose="02010600040101010101" pitchFamily="2" charset="-122"/>
              <a:sym typeface="Symbol" panose="05050102010706020507" pitchFamily="18" charset="2"/>
            </a:endParaRPr>
          </a:p>
        </p:txBody>
      </p:sp>
      <p:sp>
        <p:nvSpPr>
          <p:cNvPr id="615452"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615453"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2</a:t>
            </a:r>
            <a:endParaRPr kumimoji="0" lang="en-US" altLang="zh-CN" sz="2000" b="1" i="0">
              <a:latin typeface="+mn-lt"/>
              <a:ea typeface="华文楷体" panose="02010600040101010101" pitchFamily="2" charset="-122"/>
              <a:sym typeface="Symbol" panose="05050102010706020507" pitchFamily="18" charset="2"/>
            </a:endParaRPr>
          </a:p>
        </p:txBody>
      </p:sp>
      <p:sp>
        <p:nvSpPr>
          <p:cNvPr id="67606" name="Rectangle 3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5455" name="Text Box 31"/>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5452"/>
                                        </p:tgtEl>
                                        <p:attrNameLst>
                                          <p:attrName>style.visibility</p:attrName>
                                        </p:attrNameLst>
                                      </p:cBhvr>
                                      <p:to>
                                        <p:strVal val="visible"/>
                                      </p:to>
                                    </p:set>
                                    <p:animEffect transition="in" filter="slide(fromBottom)">
                                      <p:cBhvr>
                                        <p:cTn id="7" dur="500"/>
                                        <p:tgtEl>
                                          <p:spTgt spid="61545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5453"/>
                                        </p:tgtEl>
                                        <p:attrNameLst>
                                          <p:attrName>style.visibility</p:attrName>
                                        </p:attrNameLst>
                                      </p:cBhvr>
                                      <p:to>
                                        <p:strVal val="visible"/>
                                      </p:to>
                                    </p:set>
                                    <p:animEffect transition="in" filter="slide(fromBottom)">
                                      <p:cBhvr>
                                        <p:cTn id="12" dur="500"/>
                                        <p:tgtEl>
                                          <p:spTgt spid="615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52" grpId="0"/>
      <p:bldP spid="61545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68611"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6861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861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861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861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8616"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68617" name="Group 13"/>
          <p:cNvGrpSpPr/>
          <p:nvPr/>
        </p:nvGrpSpPr>
        <p:grpSpPr bwMode="auto">
          <a:xfrm>
            <a:off x="7524750" y="2924175"/>
            <a:ext cx="1368425" cy="3529013"/>
            <a:chOff x="4740" y="1842"/>
            <a:chExt cx="862" cy="2223"/>
          </a:xfrm>
        </p:grpSpPr>
        <p:sp>
          <p:nvSpPr>
            <p:cNvPr id="68634"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8635"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8636"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8637"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68618"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68619"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8620"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8621" name="Rectangle 21"/>
          <p:cNvSpPr>
            <a:spLocks noChangeArrowheads="1"/>
          </p:cNvSpPr>
          <p:nvPr/>
        </p:nvSpPr>
        <p:spPr bwMode="auto">
          <a:xfrm>
            <a:off x="7092950" y="46164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68622"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8623"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8624"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68625"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68626"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68627"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0.5</a:t>
            </a:r>
            <a:endParaRPr kumimoji="0" lang="en-US" altLang="zh-CN" sz="2000" b="1" i="0">
              <a:latin typeface="+mn-lt"/>
              <a:ea typeface="华文楷体" panose="02010600040101010101" pitchFamily="2" charset="-122"/>
              <a:sym typeface="Symbol" panose="05050102010706020507" pitchFamily="18" charset="2"/>
            </a:endParaRPr>
          </a:p>
        </p:txBody>
      </p:sp>
      <p:sp>
        <p:nvSpPr>
          <p:cNvPr id="68628"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68629"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2</a:t>
            </a:r>
            <a:endParaRPr kumimoji="0" lang="en-US" altLang="zh-CN" sz="2000" b="1" i="0">
              <a:latin typeface="+mn-lt"/>
              <a:ea typeface="华文楷体" panose="02010600040101010101" pitchFamily="2" charset="-122"/>
              <a:sym typeface="Symbol" panose="05050102010706020507" pitchFamily="18" charset="2"/>
            </a:endParaRPr>
          </a:p>
        </p:txBody>
      </p:sp>
      <p:sp>
        <p:nvSpPr>
          <p:cNvPr id="616478"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a:t>
            </a:r>
            <a:endParaRPr kumimoji="0" lang="en-US" altLang="zh-CN" sz="2000" b="1" i="0">
              <a:latin typeface="+mn-lt"/>
              <a:ea typeface="华文楷体" panose="02010600040101010101" pitchFamily="2" charset="-122"/>
              <a:sym typeface="Symbol" panose="05050102010706020507" pitchFamily="18" charset="2"/>
            </a:endParaRPr>
          </a:p>
        </p:txBody>
      </p:sp>
      <p:sp>
        <p:nvSpPr>
          <p:cNvPr id="616479"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8632" name="Rectangle 32"/>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6481" name="Text Box 33"/>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6478"/>
                                        </p:tgtEl>
                                        <p:attrNameLst>
                                          <p:attrName>style.visibility</p:attrName>
                                        </p:attrNameLst>
                                      </p:cBhvr>
                                      <p:to>
                                        <p:strVal val="visible"/>
                                      </p:to>
                                    </p:set>
                                    <p:animEffect transition="in" filter="slide(fromBottom)">
                                      <p:cBhvr>
                                        <p:cTn id="7" dur="500"/>
                                        <p:tgtEl>
                                          <p:spTgt spid="6164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6479"/>
                                        </p:tgtEl>
                                        <p:attrNameLst>
                                          <p:attrName>style.visibility</p:attrName>
                                        </p:attrNameLst>
                                      </p:cBhvr>
                                      <p:to>
                                        <p:strVal val="visible"/>
                                      </p:to>
                                    </p:set>
                                    <p:animEffect transition="in" filter="slide(fromBottom)">
                                      <p:cBhvr>
                                        <p:cTn id="12" dur="500"/>
                                        <p:tgtEl>
                                          <p:spTgt spid="616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78" grpId="0"/>
      <p:bldP spid="61647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69635"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6963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963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963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963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69640"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69641" name="Group 13"/>
          <p:cNvGrpSpPr/>
          <p:nvPr/>
        </p:nvGrpSpPr>
        <p:grpSpPr bwMode="auto">
          <a:xfrm>
            <a:off x="7524750" y="2924175"/>
            <a:ext cx="1368425" cy="3529013"/>
            <a:chOff x="4740" y="1842"/>
            <a:chExt cx="862" cy="2223"/>
          </a:xfrm>
        </p:grpSpPr>
        <p:sp>
          <p:nvSpPr>
            <p:cNvPr id="69658"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9659"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9660"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69661"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69642"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69643"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9644"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9645" name="Rectangle 21"/>
          <p:cNvSpPr>
            <a:spLocks noChangeArrowheads="1"/>
          </p:cNvSpPr>
          <p:nvPr/>
        </p:nvSpPr>
        <p:spPr bwMode="auto">
          <a:xfrm>
            <a:off x="7092950" y="4221163"/>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69646"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9647"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9648"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69649"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69650"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69651"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0.5</a:t>
            </a:r>
            <a:endParaRPr kumimoji="0" lang="en-US" altLang="zh-CN" sz="2000" b="1" i="0">
              <a:latin typeface="+mn-lt"/>
              <a:ea typeface="华文楷体" panose="02010600040101010101" pitchFamily="2" charset="-122"/>
              <a:sym typeface="Symbol" panose="05050102010706020507" pitchFamily="18" charset="2"/>
            </a:endParaRPr>
          </a:p>
        </p:txBody>
      </p:sp>
      <p:sp>
        <p:nvSpPr>
          <p:cNvPr id="69652"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69653"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2</a:t>
            </a:r>
            <a:endParaRPr kumimoji="0" lang="en-US" altLang="zh-CN" sz="2000" b="1" i="0">
              <a:latin typeface="+mn-lt"/>
              <a:ea typeface="华文楷体" panose="02010600040101010101" pitchFamily="2" charset="-122"/>
              <a:sym typeface="Symbol" panose="05050102010706020507" pitchFamily="18" charset="2"/>
            </a:endParaRPr>
          </a:p>
        </p:txBody>
      </p:sp>
      <p:sp>
        <p:nvSpPr>
          <p:cNvPr id="69654"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a:t>
            </a:r>
            <a:endParaRPr kumimoji="0" lang="en-US" altLang="zh-CN" sz="2000" b="1" i="0">
              <a:latin typeface="+mn-lt"/>
              <a:ea typeface="华文楷体" panose="02010600040101010101" pitchFamily="2" charset="-122"/>
              <a:sym typeface="Symbol" panose="05050102010706020507" pitchFamily="18" charset="2"/>
            </a:endParaRPr>
          </a:p>
        </p:txBody>
      </p:sp>
      <p:sp>
        <p:nvSpPr>
          <p:cNvPr id="69655"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9656" name="Rectangle 32"/>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7505" name="Text Box 33"/>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70659"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066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066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066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066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0664"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70665" name="Group 13"/>
          <p:cNvGrpSpPr/>
          <p:nvPr/>
        </p:nvGrpSpPr>
        <p:grpSpPr bwMode="auto">
          <a:xfrm>
            <a:off x="7524750" y="2924175"/>
            <a:ext cx="1368425" cy="3529013"/>
            <a:chOff x="4740" y="1842"/>
            <a:chExt cx="862" cy="2223"/>
          </a:xfrm>
        </p:grpSpPr>
        <p:sp>
          <p:nvSpPr>
            <p:cNvPr id="70684"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0685"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0686"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0687"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70666"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0667"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0668"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0669" name="Rectangle 21"/>
          <p:cNvSpPr>
            <a:spLocks noChangeArrowheads="1"/>
          </p:cNvSpPr>
          <p:nvPr/>
        </p:nvSpPr>
        <p:spPr bwMode="auto">
          <a:xfrm>
            <a:off x="7092950" y="4221163"/>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70670"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0671"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0672"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70673"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70674"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0675"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0.5</a:t>
            </a:r>
            <a:endParaRPr kumimoji="0" lang="en-US" altLang="zh-CN" sz="2000" b="1" i="0">
              <a:latin typeface="+mn-lt"/>
              <a:ea typeface="华文楷体" panose="02010600040101010101" pitchFamily="2" charset="-122"/>
              <a:sym typeface="Symbol" panose="05050102010706020507" pitchFamily="18" charset="2"/>
            </a:endParaRPr>
          </a:p>
        </p:txBody>
      </p:sp>
      <p:sp>
        <p:nvSpPr>
          <p:cNvPr id="70676"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0677"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2</a:t>
            </a:r>
            <a:endParaRPr kumimoji="0" lang="en-US" altLang="zh-CN" sz="2000" b="1" i="0">
              <a:latin typeface="+mn-lt"/>
              <a:ea typeface="华文楷体" panose="02010600040101010101" pitchFamily="2" charset="-122"/>
              <a:sym typeface="Symbol" panose="05050102010706020507" pitchFamily="18" charset="2"/>
            </a:endParaRPr>
          </a:p>
        </p:txBody>
      </p:sp>
      <p:sp>
        <p:nvSpPr>
          <p:cNvPr id="70678"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0679"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a:t>
            </a:r>
            <a:endParaRPr kumimoji="0" lang="en-US" altLang="zh-CN" sz="2000" b="1" i="0">
              <a:latin typeface="+mn-lt"/>
              <a:ea typeface="华文楷体" panose="02010600040101010101" pitchFamily="2" charset="-122"/>
              <a:sym typeface="Symbol" panose="05050102010706020507" pitchFamily="18" charset="2"/>
            </a:endParaRPr>
          </a:p>
        </p:txBody>
      </p:sp>
      <p:sp>
        <p:nvSpPr>
          <p:cNvPr id="618528" name="Rectangle 32"/>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618529" name="Rectangle 33"/>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3</a:t>
            </a:r>
            <a:endParaRPr kumimoji="0" lang="en-US" altLang="zh-CN" sz="2000" b="1" i="0">
              <a:latin typeface="+mn-lt"/>
              <a:ea typeface="华文楷体" panose="02010600040101010101" pitchFamily="2" charset="-122"/>
              <a:sym typeface="Symbol" panose="05050102010706020507" pitchFamily="18" charset="2"/>
            </a:endParaRPr>
          </a:p>
        </p:txBody>
      </p:sp>
      <p:sp>
        <p:nvSpPr>
          <p:cNvPr id="70682" name="Rectangle 3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8531" name="Text Box 35"/>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8528"/>
                                        </p:tgtEl>
                                        <p:attrNameLst>
                                          <p:attrName>style.visibility</p:attrName>
                                        </p:attrNameLst>
                                      </p:cBhvr>
                                      <p:to>
                                        <p:strVal val="visible"/>
                                      </p:to>
                                    </p:set>
                                    <p:animEffect transition="in" filter="slide(fromBottom)">
                                      <p:cBhvr>
                                        <p:cTn id="7" dur="500"/>
                                        <p:tgtEl>
                                          <p:spTgt spid="61852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8529"/>
                                        </p:tgtEl>
                                        <p:attrNameLst>
                                          <p:attrName>style.visibility</p:attrName>
                                        </p:attrNameLst>
                                      </p:cBhvr>
                                      <p:to>
                                        <p:strVal val="visible"/>
                                      </p:to>
                                    </p:set>
                                    <p:animEffect transition="in" filter="slide(fromBottom)">
                                      <p:cBhvr>
                                        <p:cTn id="12" dur="500"/>
                                        <p:tgtEl>
                                          <p:spTgt spid="618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28" grpId="0"/>
      <p:bldP spid="61852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71683"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168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168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168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168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1688"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71689" name="Group 13"/>
          <p:cNvGrpSpPr/>
          <p:nvPr/>
        </p:nvGrpSpPr>
        <p:grpSpPr bwMode="auto">
          <a:xfrm>
            <a:off x="7524750" y="2924175"/>
            <a:ext cx="1368425" cy="3529013"/>
            <a:chOff x="4740" y="1842"/>
            <a:chExt cx="862" cy="2223"/>
          </a:xfrm>
        </p:grpSpPr>
        <p:sp>
          <p:nvSpPr>
            <p:cNvPr id="71710"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1711"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1712"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1713"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71690"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1691"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1692"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1693" name="Rectangle 21"/>
          <p:cNvSpPr>
            <a:spLocks noChangeArrowheads="1"/>
          </p:cNvSpPr>
          <p:nvPr/>
        </p:nvSpPr>
        <p:spPr bwMode="auto">
          <a:xfrm>
            <a:off x="7092950" y="386080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71694"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1695"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1696"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71697"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71698"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1699"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0.5</a:t>
            </a:r>
            <a:endParaRPr kumimoji="0" lang="en-US" altLang="zh-CN" sz="2000" b="1" i="0">
              <a:latin typeface="+mn-lt"/>
              <a:ea typeface="华文楷体" panose="02010600040101010101" pitchFamily="2" charset="-122"/>
              <a:sym typeface="Symbol" panose="05050102010706020507" pitchFamily="18" charset="2"/>
            </a:endParaRPr>
          </a:p>
        </p:txBody>
      </p:sp>
      <p:sp>
        <p:nvSpPr>
          <p:cNvPr id="71700"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1701"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2</a:t>
            </a:r>
            <a:endParaRPr kumimoji="0" lang="en-US" altLang="zh-CN" sz="2000" b="1" i="0">
              <a:latin typeface="+mn-lt"/>
              <a:ea typeface="华文楷体" panose="02010600040101010101" pitchFamily="2" charset="-122"/>
              <a:sym typeface="Symbol" panose="05050102010706020507" pitchFamily="18" charset="2"/>
            </a:endParaRPr>
          </a:p>
        </p:txBody>
      </p:sp>
      <p:sp>
        <p:nvSpPr>
          <p:cNvPr id="71702"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1703"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a:t>
            </a:r>
            <a:endParaRPr kumimoji="0" lang="en-US" altLang="zh-CN" sz="2000" b="1" i="0">
              <a:latin typeface="+mn-lt"/>
              <a:ea typeface="华文楷体" panose="02010600040101010101" pitchFamily="2" charset="-122"/>
              <a:sym typeface="Symbol" panose="05050102010706020507" pitchFamily="18" charset="2"/>
            </a:endParaRPr>
          </a:p>
        </p:txBody>
      </p:sp>
      <p:sp>
        <p:nvSpPr>
          <p:cNvPr id="71704" name="Rectangle 32"/>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1705" name="Rectangle 33"/>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3</a:t>
            </a:r>
            <a:endParaRPr kumimoji="0" lang="en-US" altLang="zh-CN" sz="2000" b="1" i="0">
              <a:latin typeface="+mn-lt"/>
              <a:ea typeface="华文楷体" panose="02010600040101010101" pitchFamily="2" charset="-122"/>
              <a:sym typeface="Symbol" panose="05050102010706020507" pitchFamily="18" charset="2"/>
            </a:endParaRPr>
          </a:p>
        </p:txBody>
      </p:sp>
      <p:sp>
        <p:nvSpPr>
          <p:cNvPr id="619554" name="Rectangle 34"/>
          <p:cNvSpPr>
            <a:spLocks noChangeArrowheads="1"/>
          </p:cNvSpPr>
          <p:nvPr/>
        </p:nvSpPr>
        <p:spPr bwMode="auto">
          <a:xfrm>
            <a:off x="7524750" y="350043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619555" name="Rectangle 35"/>
          <p:cNvSpPr>
            <a:spLocks noChangeArrowheads="1"/>
          </p:cNvSpPr>
          <p:nvPr/>
        </p:nvSpPr>
        <p:spPr bwMode="auto">
          <a:xfrm>
            <a:off x="7956550" y="350043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1708" name="Rectangle 36"/>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9557" name="Text Box 37"/>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9554"/>
                                        </p:tgtEl>
                                        <p:attrNameLst>
                                          <p:attrName>style.visibility</p:attrName>
                                        </p:attrNameLst>
                                      </p:cBhvr>
                                      <p:to>
                                        <p:strVal val="visible"/>
                                      </p:to>
                                    </p:set>
                                    <p:animEffect transition="in" filter="slide(fromBottom)">
                                      <p:cBhvr>
                                        <p:cTn id="7" dur="500"/>
                                        <p:tgtEl>
                                          <p:spTgt spid="61955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9555"/>
                                        </p:tgtEl>
                                        <p:attrNameLst>
                                          <p:attrName>style.visibility</p:attrName>
                                        </p:attrNameLst>
                                      </p:cBhvr>
                                      <p:to>
                                        <p:strVal val="visible"/>
                                      </p:to>
                                    </p:set>
                                    <p:animEffect transition="in" filter="slide(fromBottom)">
                                      <p:cBhvr>
                                        <p:cTn id="12" dur="500"/>
                                        <p:tgtEl>
                                          <p:spTgt spid="61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54" grpId="0"/>
      <p:bldP spid="6195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684213" y="12192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翻译模式举例</a:t>
            </a:r>
            <a:endParaRPr lang="zh-CN" altLang="en-US" sz="3200" b="1" i="0">
              <a:latin typeface="+mn-lt"/>
              <a:ea typeface="华文楷体" panose="02010600040101010101" pitchFamily="2" charset="-122"/>
            </a:endParaRPr>
          </a:p>
        </p:txBody>
      </p:sp>
      <p:sp>
        <p:nvSpPr>
          <p:cNvPr id="11267" name="Rectangle 9"/>
          <p:cNvSpPr>
            <a:spLocks noChangeArrowheads="1"/>
          </p:cNvSpPr>
          <p:nvPr/>
        </p:nvSpPr>
        <p:spPr bwMode="auto">
          <a:xfrm>
            <a:off x="1008063" y="1905000"/>
            <a:ext cx="7451725" cy="94615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识别语言 </a:t>
            </a:r>
            <a:r>
              <a:rPr lang="pt-BR" altLang="zh-CN" b="1">
                <a:latin typeface="+mn-lt"/>
                <a:ea typeface="华文楷体" panose="02010600040101010101" pitchFamily="2" charset="-122"/>
              </a:rPr>
              <a:t>L</a:t>
            </a:r>
            <a:r>
              <a:rPr lang="pt-BR" altLang="zh-CN" b="1" i="0">
                <a:latin typeface="+mn-lt"/>
                <a:ea typeface="华文楷体" panose="02010600040101010101" pitchFamily="2" charset="-122"/>
              </a:rPr>
              <a:t> = { </a:t>
            </a:r>
            <a:r>
              <a:rPr lang="pt-BR" altLang="zh-CN" b="1">
                <a:latin typeface="+mn-lt"/>
                <a:ea typeface="华文楷体" panose="02010600040101010101" pitchFamily="2" charset="-122"/>
              </a:rPr>
              <a:t>a</a:t>
            </a:r>
            <a:r>
              <a:rPr lang="pt-BR" altLang="zh-CN" b="1" baseline="30000">
                <a:latin typeface="+mn-lt"/>
                <a:ea typeface="华文楷体" panose="02010600040101010101" pitchFamily="2" charset="-122"/>
              </a:rPr>
              <a:t>i</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j</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k</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anose="05050102010706020507" pitchFamily="18" charset="2"/>
              </a:rPr>
              <a:t></a:t>
            </a:r>
            <a:r>
              <a:rPr lang="pt-BR" altLang="zh-CN" b="1" i="0">
                <a:latin typeface="+mn-lt"/>
                <a:ea typeface="华文楷体" panose="02010600040101010101" pitchFamily="2" charset="-122"/>
              </a:rPr>
              <a:t> </a:t>
            </a:r>
            <a:r>
              <a:rPr lang="pt-BR" altLang="zh-CN" b="1">
                <a:latin typeface="+mn-lt"/>
                <a:ea typeface="华文楷体" panose="02010600040101010101" pitchFamily="2" charset="-122"/>
              </a:rPr>
              <a:t>i, j, k</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anose="05050102010706020507"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a:t>
            </a:r>
            <a:endParaRPr lang="pt-BR" altLang="zh-CN">
              <a:latin typeface="+mn-lt"/>
              <a:ea typeface="华文楷体" panose="02010600040101010101" pitchFamily="2" charset="-122"/>
            </a:endParaRPr>
          </a:p>
          <a:p>
            <a:pPr algn="l">
              <a:buClrTx/>
              <a:buFont typeface="Symbol" panose="05050102010706020507" pitchFamily="18" charset="2"/>
              <a:buNone/>
            </a:pPr>
            <a:r>
              <a:rPr lang="zh-CN" altLang="pt-BR" b="1" i="0">
                <a:latin typeface="+mn-lt"/>
                <a:ea typeface="华文楷体" panose="02010600040101010101" pitchFamily="2" charset="-122"/>
              </a:rPr>
              <a:t>     </a:t>
            </a:r>
            <a:r>
              <a:rPr lang="zh-CN" altLang="pt-BR" sz="2800" b="1" i="0">
                <a:solidFill>
                  <a:srgbClr val="333399"/>
                </a:solidFill>
                <a:latin typeface="+mn-lt"/>
                <a:ea typeface="华文楷体" panose="02010600040101010101" pitchFamily="2" charset="-122"/>
              </a:rPr>
              <a:t>显示</a:t>
            </a:r>
            <a:r>
              <a:rPr lang="pt-BR" altLang="zh-CN" b="1">
                <a:latin typeface="+mn-lt"/>
                <a:ea typeface="华文楷体" panose="02010600040101010101" pitchFamily="2" charset="-122"/>
              </a:rPr>
              <a:t> a</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b</a:t>
            </a:r>
            <a:r>
              <a:rPr lang="pt-BR" altLang="zh-CN" b="1" baseline="30000">
                <a:latin typeface="+mn-lt"/>
                <a:ea typeface="华文楷体" panose="02010600040101010101" pitchFamily="2" charset="-122"/>
              </a:rPr>
              <a:t>n</a:t>
            </a:r>
            <a:r>
              <a:rPr lang="pt-BR" altLang="zh-CN" b="1">
                <a:latin typeface="+mn-lt"/>
                <a:ea typeface="华文楷体" panose="02010600040101010101" pitchFamily="2" charset="-122"/>
              </a:rPr>
              <a:t>c</a:t>
            </a:r>
            <a:r>
              <a:rPr lang="pt-BR" altLang="zh-CN" b="1" baseline="30000">
                <a:latin typeface="+mn-lt"/>
                <a:ea typeface="华文楷体" panose="02010600040101010101" pitchFamily="2" charset="-122"/>
              </a:rPr>
              <a:t>n</a:t>
            </a:r>
            <a:r>
              <a:rPr lang="pt-BR" altLang="zh-CN" b="1" i="0">
                <a:latin typeface="+mn-lt"/>
                <a:ea typeface="华文楷体" panose="02010600040101010101" pitchFamily="2" charset="-122"/>
              </a:rPr>
              <a:t> </a:t>
            </a:r>
            <a:r>
              <a:rPr lang="pt-BR" altLang="zh-CN" b="1" i="0">
                <a:latin typeface="+mn-lt"/>
                <a:ea typeface="华文楷体" panose="02010600040101010101" pitchFamily="2" charset="-122"/>
                <a:sym typeface="Symbol" panose="05050102010706020507" pitchFamily="18" charset="2"/>
              </a:rPr>
              <a:t>(</a:t>
            </a:r>
            <a:r>
              <a:rPr lang="pt-BR" altLang="zh-CN" b="1">
                <a:latin typeface="+mn-lt"/>
                <a:ea typeface="华文楷体" panose="02010600040101010101" pitchFamily="2" charset="-122"/>
              </a:rPr>
              <a:t>n</a:t>
            </a:r>
            <a:r>
              <a:rPr lang="pt-BR" altLang="zh-CN" b="1" i="0">
                <a:latin typeface="+mn-lt"/>
                <a:ea typeface="华文楷体" panose="02010600040101010101" pitchFamily="2" charset="-122"/>
              </a:rPr>
              <a:t> </a:t>
            </a:r>
            <a:r>
              <a:rPr lang="en-US" altLang="zh-CN" b="1" i="0">
                <a:latin typeface="+mn-lt"/>
                <a:ea typeface="华文楷体" panose="02010600040101010101" pitchFamily="2" charset="-122"/>
                <a:sym typeface="Symbol" panose="05050102010706020507" pitchFamily="18" charset="2"/>
              </a:rPr>
              <a:t></a:t>
            </a:r>
            <a:r>
              <a:rPr lang="en-US" altLang="zh-CN" b="1" i="0">
                <a:latin typeface="+mn-lt"/>
                <a:ea typeface="华文楷体" panose="02010600040101010101" pitchFamily="2" charset="-122"/>
              </a:rPr>
              <a:t> </a:t>
            </a:r>
            <a:r>
              <a:rPr lang="pt-BR" altLang="zh-CN" b="1" i="0">
                <a:latin typeface="+mn-lt"/>
                <a:ea typeface="华文楷体" panose="02010600040101010101" pitchFamily="2" charset="-122"/>
              </a:rPr>
              <a:t>1) </a:t>
            </a:r>
            <a:r>
              <a:rPr lang="zh-CN" altLang="pt-BR" sz="2800" b="1" i="0">
                <a:solidFill>
                  <a:srgbClr val="333399"/>
                </a:solidFill>
                <a:latin typeface="+mn-lt"/>
                <a:ea typeface="华文楷体" panose="02010600040101010101" pitchFamily="2" charset="-122"/>
              </a:rPr>
              <a:t>是合法的</a:t>
            </a:r>
            <a:endParaRPr lang="zh-CN" altLang="en-US" sz="2800" i="0">
              <a:solidFill>
                <a:srgbClr val="333399"/>
              </a:solidFill>
              <a:latin typeface="+mn-lt"/>
              <a:ea typeface="华文楷体" panose="02010600040101010101" pitchFamily="2" charset="-122"/>
            </a:endParaRPr>
          </a:p>
        </p:txBody>
      </p:sp>
      <p:sp>
        <p:nvSpPr>
          <p:cNvPr id="11268" name="Text Box 11"/>
          <p:cNvSpPr txBox="1">
            <a:spLocks noChangeArrowheads="1"/>
          </p:cNvSpPr>
          <p:nvPr/>
        </p:nvSpPr>
        <p:spPr bwMode="auto">
          <a:xfrm>
            <a:off x="1403350" y="2997200"/>
            <a:ext cx="6985000" cy="3600986"/>
          </a:xfrm>
          <a:prstGeom prst="rect">
            <a:avLst/>
          </a:prstGeom>
          <a:noFill/>
          <a:ln w="9525">
            <a:noFill/>
            <a:miter lim="800000"/>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S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pt-BR"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B</a:t>
            </a:r>
            <a:r>
              <a:rPr lang="pt-BR"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pt-BR"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in</a:t>
            </a:r>
            <a:r>
              <a:rPr lang="pt-BR"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_</a:t>
            </a:r>
            <a:r>
              <a:rPr lang="pt-BR"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num := A </a:t>
            </a:r>
            <a:r>
              <a:rPr lang="pt-BR"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pt-BR"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num  </a:t>
            </a:r>
            <a:r>
              <a:rPr lang="pt-BR"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B</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  </a:t>
            </a:r>
            <a:r>
              <a:rPr lang="pt-BR"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C</a:t>
            </a:r>
            <a:r>
              <a:rPr lang="pt-BR"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pt-BR"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in</a:t>
            </a:r>
            <a:r>
              <a:rPr lang="pt-BR"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_</a:t>
            </a:r>
            <a:r>
              <a:rPr lang="pt-BR"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num := A </a:t>
            </a:r>
            <a:r>
              <a:rPr lang="pt-BR"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pt-BR"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num  </a:t>
            </a:r>
            <a:r>
              <a:rPr lang="pt-BR"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C</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r>
              <a:rPr kumimoji="0"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if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B</a:t>
            </a:r>
            <a:r>
              <a:rPr lang="en-US"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num=0</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and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rPr>
              <a:t>C</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num=0</a:t>
            </a:r>
            <a:r>
              <a:rPr lang="en-US" altLang="zh-CN" sz="2000" i="0">
                <a:solidFill>
                  <a:srgbClr val="333399"/>
                </a:solidFill>
                <a:latin typeface="+mn-lt"/>
                <a:ea typeface="华文楷体" panose="02010600040101010101" pitchFamily="2" charset="-122"/>
                <a:cs typeface="Times New Roman" panose="02020603050405020304" pitchFamily="18" charset="0"/>
              </a:rPr>
              <a:t>))</a:t>
            </a:r>
            <a:endParaRPr lang="en-US" altLang="zh-CN" sz="2000" i="0">
              <a:solidFill>
                <a:srgbClr val="333399"/>
              </a:solidFill>
              <a:latin typeface="+mn-lt"/>
              <a:ea typeface="华文楷体" panose="02010600040101010101" pitchFamily="2" charset="-122"/>
              <a:cs typeface="Times New Roman" panose="02020603050405020304" pitchFamily="18" charset="0"/>
            </a:endParaRPr>
          </a:p>
          <a:p>
            <a:pPr algn="l"/>
            <a:r>
              <a:rPr lang="en-US" altLang="zh-CN" sz="2000" i="0">
                <a:solidFill>
                  <a:srgbClr val="333399"/>
                </a:solidFill>
                <a:latin typeface="+mn-lt"/>
                <a:ea typeface="华文楷体" panose="02010600040101010101" pitchFamily="2" charset="-122"/>
                <a:cs typeface="Times New Roman" panose="02020603050405020304" pitchFamily="18" charset="0"/>
              </a:rPr>
              <a:t>           then  </a:t>
            </a:r>
            <a:r>
              <a:rPr lang="en-US" altLang="zh-CN" sz="2000">
                <a:solidFill>
                  <a:srgbClr val="333399"/>
                </a:solidFill>
                <a:latin typeface="+mn-lt"/>
                <a:ea typeface="华文楷体" panose="02010600040101010101" pitchFamily="2" charset="-122"/>
                <a:cs typeface="Times New Roman" panose="02020603050405020304" pitchFamily="18" charset="0"/>
              </a:rPr>
              <a:t>print(</a:t>
            </a:r>
            <a:r>
              <a:rPr lang="pt-BR" altLang="zh-CN" sz="2000">
                <a:solidFill>
                  <a:srgbClr val="333399"/>
                </a:solidFill>
                <a:latin typeface="+mn-lt"/>
                <a:ea typeface="华文楷体" panose="02010600040101010101" pitchFamily="2" charset="-122"/>
                <a:cs typeface="Times New Roman" panose="02020603050405020304" pitchFamily="18" charset="0"/>
              </a:rPr>
              <a:t>“Accepted!” </a:t>
            </a:r>
            <a:r>
              <a:rPr lang="en-US" altLang="zh-CN" sz="2000">
                <a:solidFill>
                  <a:srgbClr val="333399"/>
                </a:solidFill>
                <a:latin typeface="+mn-lt"/>
                <a:ea typeface="华文楷体" panose="02010600040101010101" pitchFamily="2" charset="-122"/>
                <a:cs typeface="Times New Roman" panose="02020603050405020304" pitchFamily="18" charset="0"/>
              </a:rPr>
              <a:t>)  </a:t>
            </a:r>
            <a:r>
              <a:rPr lang="en-US" altLang="zh-CN" sz="2000" i="0">
                <a:solidFill>
                  <a:srgbClr val="333399"/>
                </a:solidFill>
                <a:latin typeface="+mn-lt"/>
                <a:ea typeface="华文楷体" panose="02010600040101010101" pitchFamily="2" charset="-122"/>
                <a:cs typeface="Times New Roman" panose="02020603050405020304" pitchFamily="18" charset="0"/>
              </a:rPr>
              <a:t>else  </a:t>
            </a:r>
            <a:r>
              <a:rPr lang="en-US" altLang="zh-CN" sz="2000">
                <a:solidFill>
                  <a:srgbClr val="333399"/>
                </a:solidFill>
                <a:latin typeface="+mn-lt"/>
                <a:ea typeface="华文楷体" panose="02010600040101010101" pitchFamily="2" charset="-122"/>
                <a:cs typeface="Times New Roman" panose="02020603050405020304" pitchFamily="18" charset="0"/>
              </a:rPr>
              <a:t>print(</a:t>
            </a:r>
            <a:r>
              <a:rPr lang="pt-BR" altLang="zh-CN" sz="2000">
                <a:solidFill>
                  <a:srgbClr val="333399"/>
                </a:solidFill>
                <a:latin typeface="+mn-lt"/>
                <a:ea typeface="华文楷体" panose="02010600040101010101" pitchFamily="2" charset="-122"/>
                <a:cs typeface="Times New Roman" panose="02020603050405020304" pitchFamily="18" charset="0"/>
              </a:rPr>
              <a:t>“Refused!” </a:t>
            </a:r>
            <a:r>
              <a:rPr lang="en-US" altLang="zh-CN" sz="2000">
                <a:solidFill>
                  <a:srgbClr val="333399"/>
                </a:solidFill>
                <a:latin typeface="+mn-lt"/>
                <a:ea typeface="华文楷体" panose="02010600040101010101" pitchFamily="2" charset="-122"/>
                <a:cs typeface="Times New Roman" panose="02020603050405020304" pitchFamily="18" charset="0"/>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endParaRPr kumimoji="0"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a:t>
            </a:r>
            <a:r>
              <a:rPr lang="en-US"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rPr>
              <a:t>num</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num</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+ 1</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num</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1</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B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B</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in_</a:t>
            </a:r>
            <a:r>
              <a:rPr lang="en-US" altLang="zh-CN" sz="2000">
                <a:solidFill>
                  <a:srgbClr val="333399"/>
                </a:solidFill>
                <a:latin typeface="+mn-lt"/>
                <a:ea typeface="华文楷体" panose="02010600040101010101" pitchFamily="2" charset="-122"/>
                <a:cs typeface="Times New Roman" panose="02020603050405020304" pitchFamily="18" charset="0"/>
              </a:rPr>
              <a:t>num</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B</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in_num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sym typeface="Symbol" panose="05050102010706020507" pitchFamily="18" charset="2"/>
              </a:rPr>
              <a:t>B</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a:solidFill>
                  <a:srgbClr val="333399"/>
                </a:solidFill>
                <a:latin typeface="+mn-lt"/>
                <a:ea typeface="华文楷体" panose="02010600040101010101" pitchFamily="2" charset="-122"/>
                <a:sym typeface="Symbol" panose="05050102010706020507" pitchFamily="18" charset="2"/>
              </a:rPr>
              <a:t>b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B</a:t>
            </a:r>
            <a:r>
              <a:rPr lang="en-US"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rPr>
              <a:t>num</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B</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num-1</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B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b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B</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num</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B</a:t>
            </a:r>
            <a:r>
              <a:rPr lang="en-US"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in_</a:t>
            </a:r>
            <a:r>
              <a:rPr lang="en-US" altLang="zh-CN" sz="2000">
                <a:solidFill>
                  <a:srgbClr val="333399"/>
                </a:solidFill>
                <a:latin typeface="+mn-lt"/>
                <a:ea typeface="华文楷体" panose="02010600040101010101" pitchFamily="2" charset="-122"/>
                <a:cs typeface="Times New Roman" panose="02020603050405020304" pitchFamily="18" charset="0"/>
              </a:rPr>
              <a:t>num</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-1</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C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C</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in_</a:t>
            </a:r>
            <a:r>
              <a:rPr lang="en-US" altLang="zh-CN" sz="2000">
                <a:solidFill>
                  <a:srgbClr val="333399"/>
                </a:solidFill>
                <a:latin typeface="+mn-lt"/>
                <a:ea typeface="华文楷体" panose="02010600040101010101" pitchFamily="2" charset="-122"/>
                <a:cs typeface="Times New Roman" panose="02020603050405020304" pitchFamily="18" charset="0"/>
              </a:rPr>
              <a:t>num</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C</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in_num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C</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c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C</a:t>
            </a:r>
            <a:r>
              <a:rPr lang="en-US"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rPr>
              <a:t>num</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C</a:t>
            </a:r>
            <a:r>
              <a:rPr lang="en-US" altLang="zh-CN" sz="2000" i="0" baseline="-25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1</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num-1</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C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c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C</a:t>
            </a:r>
            <a:r>
              <a:rPr lang="en-US" altLang="zh-CN" sz="2000" b="1">
                <a:solidFill>
                  <a:srgbClr val="333399"/>
                </a:solidFill>
                <a:latin typeface="+mn-lt"/>
                <a:ea typeface="华文楷体" panose="02010600040101010101" pitchFamily="2" charset="-122"/>
                <a:cs typeface="Times New Roman" panose="02020603050405020304" pitchFamily="18" charset="0"/>
              </a:rPr>
              <a:t>.</a:t>
            </a:r>
            <a:r>
              <a:rPr lang="en-US" altLang="zh-CN" sz="2000">
                <a:solidFill>
                  <a:srgbClr val="333399"/>
                </a:solidFill>
                <a:latin typeface="+mn-lt"/>
                <a:ea typeface="华文楷体" panose="02010600040101010101" pitchFamily="2" charset="-122"/>
                <a:cs typeface="Times New Roman" panose="02020603050405020304" pitchFamily="18" charset="0"/>
              </a:rPr>
              <a:t>num</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C</a:t>
            </a:r>
            <a:r>
              <a:rPr lang="en-US"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in_</a:t>
            </a:r>
            <a:r>
              <a:rPr lang="en-US" altLang="zh-CN" sz="2000">
                <a:solidFill>
                  <a:srgbClr val="333399"/>
                </a:solidFill>
                <a:latin typeface="+mn-lt"/>
                <a:ea typeface="华文楷体" panose="02010600040101010101" pitchFamily="2" charset="-122"/>
                <a:cs typeface="Times New Roman" panose="02020603050405020304" pitchFamily="18" charset="0"/>
              </a:rPr>
              <a:t>num</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-1</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endPar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11269" name="AutoShape 5">
            <a:hlinkClick r:id="rId1"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127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127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127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11273" name="Rectangle 13"/>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本讲导引</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3"/>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72707" name="Text Box 5"/>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2708"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2709"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2710"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2711"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2712" name="Text Box 10"/>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72713" name="Group 11"/>
          <p:cNvGrpSpPr/>
          <p:nvPr/>
        </p:nvGrpSpPr>
        <p:grpSpPr bwMode="auto">
          <a:xfrm>
            <a:off x="7524750" y="2924175"/>
            <a:ext cx="1368425" cy="3529013"/>
            <a:chOff x="4740" y="1842"/>
            <a:chExt cx="862" cy="2223"/>
          </a:xfrm>
        </p:grpSpPr>
        <p:sp>
          <p:nvSpPr>
            <p:cNvPr id="72734" name="Line 12"/>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2735" name="Line 13"/>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2736" name="Line 14"/>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2737" name="Line 15"/>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72714" name="Text Box 16"/>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2715" name="Rectangle 17"/>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2716" name="Rectangle 18"/>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2717" name="Rectangle 19"/>
          <p:cNvSpPr>
            <a:spLocks noChangeArrowheads="1"/>
          </p:cNvSpPr>
          <p:nvPr/>
        </p:nvSpPr>
        <p:spPr bwMode="auto">
          <a:xfrm>
            <a:off x="7092950" y="350043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72718" name="Rectangle 20"/>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2719" name="Rectangle 21"/>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2720" name="Rectangle 22"/>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72721" name="Rectangle 23"/>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72722" name="Rectangle 24"/>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2723" name="Rectangle 25"/>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0.5</a:t>
            </a:r>
            <a:endParaRPr kumimoji="0" lang="en-US" altLang="zh-CN" sz="2000" b="1" i="0">
              <a:latin typeface="+mn-lt"/>
              <a:ea typeface="华文楷体" panose="02010600040101010101" pitchFamily="2" charset="-122"/>
              <a:sym typeface="Symbol" panose="05050102010706020507" pitchFamily="18" charset="2"/>
            </a:endParaRPr>
          </a:p>
        </p:txBody>
      </p:sp>
      <p:sp>
        <p:nvSpPr>
          <p:cNvPr id="72724" name="Rectangle 26"/>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2725" name="Rectangle 27"/>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2</a:t>
            </a:r>
            <a:endParaRPr kumimoji="0" lang="en-US" altLang="zh-CN" sz="2000" b="1" i="0">
              <a:latin typeface="+mn-lt"/>
              <a:ea typeface="华文楷体" panose="02010600040101010101" pitchFamily="2" charset="-122"/>
              <a:sym typeface="Symbol" panose="05050102010706020507" pitchFamily="18" charset="2"/>
            </a:endParaRPr>
          </a:p>
        </p:txBody>
      </p:sp>
      <p:sp>
        <p:nvSpPr>
          <p:cNvPr id="72726" name="Rectangle 28"/>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2727" name="Rectangle 29"/>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a:t>
            </a:r>
            <a:endParaRPr kumimoji="0" lang="en-US" altLang="zh-CN" sz="2000" b="1" i="0">
              <a:latin typeface="+mn-lt"/>
              <a:ea typeface="华文楷体" panose="02010600040101010101" pitchFamily="2" charset="-122"/>
              <a:sym typeface="Symbol" panose="05050102010706020507" pitchFamily="18" charset="2"/>
            </a:endParaRPr>
          </a:p>
        </p:txBody>
      </p:sp>
      <p:sp>
        <p:nvSpPr>
          <p:cNvPr id="72728" name="Rectangle 30"/>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2729" name="Rectangle 31"/>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3</a:t>
            </a:r>
            <a:endParaRPr kumimoji="0" lang="en-US" altLang="zh-CN" sz="2000" b="1" i="0">
              <a:latin typeface="+mn-lt"/>
              <a:ea typeface="华文楷体" panose="02010600040101010101" pitchFamily="2" charset="-122"/>
              <a:sym typeface="Symbol" panose="05050102010706020507" pitchFamily="18" charset="2"/>
            </a:endParaRPr>
          </a:p>
        </p:txBody>
      </p:sp>
      <p:sp>
        <p:nvSpPr>
          <p:cNvPr id="72730" name="Rectangle 32"/>
          <p:cNvSpPr>
            <a:spLocks noChangeArrowheads="1"/>
          </p:cNvSpPr>
          <p:nvPr/>
        </p:nvSpPr>
        <p:spPr bwMode="auto">
          <a:xfrm>
            <a:off x="7524750" y="350043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72731" name="Rectangle 33"/>
          <p:cNvSpPr>
            <a:spLocks noChangeArrowheads="1"/>
          </p:cNvSpPr>
          <p:nvPr/>
        </p:nvSpPr>
        <p:spPr bwMode="auto">
          <a:xfrm>
            <a:off x="7956550" y="350043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2732" name="Rectangle 3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5699" name="Text Box 35"/>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73731"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373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373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373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373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3736"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73737" name="Group 13"/>
          <p:cNvGrpSpPr/>
          <p:nvPr/>
        </p:nvGrpSpPr>
        <p:grpSpPr bwMode="auto">
          <a:xfrm>
            <a:off x="7524750" y="2924175"/>
            <a:ext cx="1368425" cy="3529013"/>
            <a:chOff x="4740" y="1842"/>
            <a:chExt cx="862" cy="2223"/>
          </a:xfrm>
        </p:grpSpPr>
        <p:sp>
          <p:nvSpPr>
            <p:cNvPr id="73760"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3761"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3762"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3763"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73738"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3739"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3740"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3741" name="Rectangle 21"/>
          <p:cNvSpPr>
            <a:spLocks noChangeArrowheads="1"/>
          </p:cNvSpPr>
          <p:nvPr/>
        </p:nvSpPr>
        <p:spPr bwMode="auto">
          <a:xfrm>
            <a:off x="7092950" y="350043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73742"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3743"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3744"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73745"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73746"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3747"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0.5</a:t>
            </a:r>
            <a:endParaRPr kumimoji="0" lang="en-US" altLang="zh-CN" sz="2000" b="1" i="0">
              <a:latin typeface="+mn-lt"/>
              <a:ea typeface="华文楷体" panose="02010600040101010101" pitchFamily="2" charset="-122"/>
              <a:sym typeface="Symbol" panose="05050102010706020507" pitchFamily="18" charset="2"/>
            </a:endParaRPr>
          </a:p>
        </p:txBody>
      </p:sp>
      <p:sp>
        <p:nvSpPr>
          <p:cNvPr id="73748"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3749"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2</a:t>
            </a:r>
            <a:endParaRPr kumimoji="0" lang="en-US" altLang="zh-CN" sz="2000" b="1" i="0">
              <a:latin typeface="+mn-lt"/>
              <a:ea typeface="华文楷体" panose="02010600040101010101" pitchFamily="2" charset="-122"/>
              <a:sym typeface="Symbol" panose="05050102010706020507" pitchFamily="18" charset="2"/>
            </a:endParaRPr>
          </a:p>
        </p:txBody>
      </p:sp>
      <p:sp>
        <p:nvSpPr>
          <p:cNvPr id="73750"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3751"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a:t>
            </a:r>
            <a:endParaRPr kumimoji="0" lang="en-US" altLang="zh-CN" sz="2000" b="1" i="0">
              <a:latin typeface="+mn-lt"/>
              <a:ea typeface="华文楷体" panose="02010600040101010101" pitchFamily="2" charset="-122"/>
              <a:sym typeface="Symbol" panose="05050102010706020507" pitchFamily="18" charset="2"/>
            </a:endParaRPr>
          </a:p>
        </p:txBody>
      </p:sp>
      <p:sp>
        <p:nvSpPr>
          <p:cNvPr id="73752" name="Rectangle 32"/>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3753" name="Rectangle 33"/>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3</a:t>
            </a:r>
            <a:endParaRPr kumimoji="0" lang="en-US" altLang="zh-CN" sz="2000" b="1" i="0">
              <a:latin typeface="+mn-lt"/>
              <a:ea typeface="华文楷体" panose="02010600040101010101" pitchFamily="2" charset="-122"/>
              <a:sym typeface="Symbol" panose="05050102010706020507" pitchFamily="18" charset="2"/>
            </a:endParaRPr>
          </a:p>
        </p:txBody>
      </p:sp>
      <p:sp>
        <p:nvSpPr>
          <p:cNvPr id="73754" name="Rectangle 34"/>
          <p:cNvSpPr>
            <a:spLocks noChangeArrowheads="1"/>
          </p:cNvSpPr>
          <p:nvPr/>
        </p:nvSpPr>
        <p:spPr bwMode="auto">
          <a:xfrm>
            <a:off x="7524750" y="3500438"/>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3755" name="Rectangle 35"/>
          <p:cNvSpPr>
            <a:spLocks noChangeArrowheads="1"/>
          </p:cNvSpPr>
          <p:nvPr/>
        </p:nvSpPr>
        <p:spPr bwMode="auto">
          <a:xfrm>
            <a:off x="7956550" y="350043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0.125</a:t>
            </a:r>
            <a:endParaRPr kumimoji="0" lang="en-US" altLang="zh-CN" sz="2000" b="1" i="0">
              <a:latin typeface="+mn-lt"/>
              <a:ea typeface="华文楷体" panose="02010600040101010101" pitchFamily="2" charset="-122"/>
              <a:sym typeface="Symbol" panose="05050102010706020507" pitchFamily="18" charset="2"/>
            </a:endParaRPr>
          </a:p>
        </p:txBody>
      </p:sp>
      <p:sp>
        <p:nvSpPr>
          <p:cNvPr id="620580" name="Rectangle 36"/>
          <p:cNvSpPr>
            <a:spLocks noChangeArrowheads="1"/>
          </p:cNvSpPr>
          <p:nvPr/>
        </p:nvSpPr>
        <p:spPr bwMode="auto">
          <a:xfrm>
            <a:off x="7524750" y="31416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620581" name="Rectangle 37"/>
          <p:cNvSpPr>
            <a:spLocks noChangeArrowheads="1"/>
          </p:cNvSpPr>
          <p:nvPr/>
        </p:nvSpPr>
        <p:spPr bwMode="auto">
          <a:xfrm>
            <a:off x="7956550" y="31416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4</a:t>
            </a:r>
            <a:endParaRPr kumimoji="0" lang="en-US" altLang="zh-CN" sz="2000" b="1" i="0">
              <a:latin typeface="+mn-lt"/>
              <a:ea typeface="华文楷体" panose="02010600040101010101" pitchFamily="2" charset="-122"/>
              <a:sym typeface="Symbol" panose="05050102010706020507" pitchFamily="18" charset="2"/>
            </a:endParaRPr>
          </a:p>
        </p:txBody>
      </p:sp>
      <p:sp>
        <p:nvSpPr>
          <p:cNvPr id="73758" name="Rectangle 3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0583" name="Text Box 39"/>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0580"/>
                                        </p:tgtEl>
                                        <p:attrNameLst>
                                          <p:attrName>style.visibility</p:attrName>
                                        </p:attrNameLst>
                                      </p:cBhvr>
                                      <p:to>
                                        <p:strVal val="visible"/>
                                      </p:to>
                                    </p:set>
                                    <p:animEffect transition="in" filter="slide(fromBottom)">
                                      <p:cBhvr>
                                        <p:cTn id="7" dur="500"/>
                                        <p:tgtEl>
                                          <p:spTgt spid="62058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20581"/>
                                        </p:tgtEl>
                                        <p:attrNameLst>
                                          <p:attrName>style.visibility</p:attrName>
                                        </p:attrNameLst>
                                      </p:cBhvr>
                                      <p:to>
                                        <p:strVal val="visible"/>
                                      </p:to>
                                    </p:set>
                                    <p:animEffect transition="in" filter="slide(fromBottom)">
                                      <p:cBhvr>
                                        <p:cTn id="12" dur="500"/>
                                        <p:tgtEl>
                                          <p:spTgt spid="620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80" grpId="0"/>
      <p:bldP spid="62058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74755"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475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475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475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475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4760"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74761" name="Group 13"/>
          <p:cNvGrpSpPr/>
          <p:nvPr/>
        </p:nvGrpSpPr>
        <p:grpSpPr bwMode="auto">
          <a:xfrm>
            <a:off x="7524750" y="2852738"/>
            <a:ext cx="1368425" cy="3600450"/>
            <a:chOff x="4740" y="1842"/>
            <a:chExt cx="862" cy="2223"/>
          </a:xfrm>
        </p:grpSpPr>
        <p:sp>
          <p:nvSpPr>
            <p:cNvPr id="74786"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4787"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4788"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4789"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74762"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4763"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4764"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4765" name="Rectangle 21"/>
          <p:cNvSpPr>
            <a:spLocks noChangeArrowheads="1"/>
          </p:cNvSpPr>
          <p:nvPr/>
        </p:nvSpPr>
        <p:spPr bwMode="auto">
          <a:xfrm>
            <a:off x="7092950" y="3103563"/>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74766"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4767"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4768"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74769"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74770"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4771"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0.5</a:t>
            </a:r>
            <a:endParaRPr kumimoji="0" lang="en-US" altLang="zh-CN" sz="2000" b="1" i="0">
              <a:latin typeface="+mn-lt"/>
              <a:ea typeface="华文楷体" panose="02010600040101010101" pitchFamily="2" charset="-122"/>
              <a:sym typeface="Symbol" panose="05050102010706020507" pitchFamily="18" charset="2"/>
            </a:endParaRPr>
          </a:p>
        </p:txBody>
      </p:sp>
      <p:sp>
        <p:nvSpPr>
          <p:cNvPr id="74772"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4773"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2</a:t>
            </a:r>
            <a:endParaRPr kumimoji="0" lang="en-US" altLang="zh-CN" sz="2000" b="1" i="0">
              <a:latin typeface="+mn-lt"/>
              <a:ea typeface="华文楷体" panose="02010600040101010101" pitchFamily="2" charset="-122"/>
              <a:sym typeface="Symbol" panose="05050102010706020507" pitchFamily="18" charset="2"/>
            </a:endParaRPr>
          </a:p>
        </p:txBody>
      </p:sp>
      <p:sp>
        <p:nvSpPr>
          <p:cNvPr id="74774"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4775"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a:t>
            </a:r>
            <a:endParaRPr kumimoji="0" lang="en-US" altLang="zh-CN" sz="2000" b="1" i="0">
              <a:latin typeface="+mn-lt"/>
              <a:ea typeface="华文楷体" panose="02010600040101010101" pitchFamily="2" charset="-122"/>
              <a:sym typeface="Symbol" panose="05050102010706020507" pitchFamily="18" charset="2"/>
            </a:endParaRPr>
          </a:p>
        </p:txBody>
      </p:sp>
      <p:sp>
        <p:nvSpPr>
          <p:cNvPr id="74776" name="Rectangle 32"/>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4777" name="Rectangle 33"/>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3</a:t>
            </a:r>
            <a:endParaRPr kumimoji="0" lang="en-US" altLang="zh-CN" sz="2000" b="1" i="0">
              <a:latin typeface="+mn-lt"/>
              <a:ea typeface="华文楷体" panose="02010600040101010101" pitchFamily="2" charset="-122"/>
              <a:sym typeface="Symbol" panose="05050102010706020507" pitchFamily="18" charset="2"/>
            </a:endParaRPr>
          </a:p>
        </p:txBody>
      </p:sp>
      <p:sp>
        <p:nvSpPr>
          <p:cNvPr id="74778" name="Rectangle 34"/>
          <p:cNvSpPr>
            <a:spLocks noChangeArrowheads="1"/>
          </p:cNvSpPr>
          <p:nvPr/>
        </p:nvSpPr>
        <p:spPr bwMode="auto">
          <a:xfrm>
            <a:off x="7524750" y="3500438"/>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4779" name="Rectangle 35"/>
          <p:cNvSpPr>
            <a:spLocks noChangeArrowheads="1"/>
          </p:cNvSpPr>
          <p:nvPr/>
        </p:nvSpPr>
        <p:spPr bwMode="auto">
          <a:xfrm>
            <a:off x="7956550" y="350043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0.125</a:t>
            </a:r>
            <a:endParaRPr kumimoji="0" lang="en-US" altLang="zh-CN" sz="2000" b="1" i="0">
              <a:latin typeface="+mn-lt"/>
              <a:ea typeface="华文楷体" panose="02010600040101010101" pitchFamily="2" charset="-122"/>
              <a:sym typeface="Symbol" panose="05050102010706020507" pitchFamily="18" charset="2"/>
            </a:endParaRPr>
          </a:p>
        </p:txBody>
      </p:sp>
      <p:sp>
        <p:nvSpPr>
          <p:cNvPr id="74780" name="Rectangle 36"/>
          <p:cNvSpPr>
            <a:spLocks noChangeArrowheads="1"/>
          </p:cNvSpPr>
          <p:nvPr/>
        </p:nvSpPr>
        <p:spPr bwMode="auto">
          <a:xfrm>
            <a:off x="7524750" y="31416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4781" name="Rectangle 37"/>
          <p:cNvSpPr>
            <a:spLocks noChangeArrowheads="1"/>
          </p:cNvSpPr>
          <p:nvPr/>
        </p:nvSpPr>
        <p:spPr bwMode="auto">
          <a:xfrm>
            <a:off x="7956550" y="31416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4</a:t>
            </a:r>
            <a:endParaRPr kumimoji="0" lang="en-US" altLang="zh-CN" sz="2000" b="1" i="0">
              <a:latin typeface="+mn-lt"/>
              <a:ea typeface="华文楷体" panose="02010600040101010101" pitchFamily="2" charset="-122"/>
              <a:sym typeface="Symbol" panose="05050102010706020507" pitchFamily="18" charset="2"/>
            </a:endParaRPr>
          </a:p>
        </p:txBody>
      </p:sp>
      <p:sp>
        <p:nvSpPr>
          <p:cNvPr id="622630" name="Rectangle 38"/>
          <p:cNvSpPr>
            <a:spLocks noChangeArrowheads="1"/>
          </p:cNvSpPr>
          <p:nvPr/>
        </p:nvSpPr>
        <p:spPr bwMode="auto">
          <a:xfrm>
            <a:off x="7524750" y="278130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S</a:t>
            </a:r>
            <a:endParaRPr kumimoji="0" lang="en-US" altLang="zh-CN" sz="2000" b="1">
              <a:latin typeface="+mn-lt"/>
              <a:ea typeface="华文楷体" panose="02010600040101010101" pitchFamily="2" charset="-122"/>
              <a:sym typeface="Symbol" panose="05050102010706020507" pitchFamily="18" charset="2"/>
            </a:endParaRPr>
          </a:p>
        </p:txBody>
      </p:sp>
      <p:sp>
        <p:nvSpPr>
          <p:cNvPr id="622631" name="Rectangle 39"/>
          <p:cNvSpPr>
            <a:spLocks noChangeArrowheads="1"/>
          </p:cNvSpPr>
          <p:nvPr/>
        </p:nvSpPr>
        <p:spPr bwMode="auto">
          <a:xfrm>
            <a:off x="7956550" y="278130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a:t>
            </a:r>
            <a:endParaRPr kumimoji="0" lang="en-US" altLang="zh-CN" sz="2000" b="1" i="0">
              <a:latin typeface="+mn-lt"/>
              <a:ea typeface="华文楷体" panose="02010600040101010101" pitchFamily="2" charset="-122"/>
              <a:sym typeface="Symbol" panose="05050102010706020507" pitchFamily="18" charset="2"/>
            </a:endParaRPr>
          </a:p>
        </p:txBody>
      </p:sp>
      <p:sp>
        <p:nvSpPr>
          <p:cNvPr id="74784" name="Rectangle 4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2633" name="Text Box 41"/>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2630"/>
                                        </p:tgtEl>
                                        <p:attrNameLst>
                                          <p:attrName>style.visibility</p:attrName>
                                        </p:attrNameLst>
                                      </p:cBhvr>
                                      <p:to>
                                        <p:strVal val="visible"/>
                                      </p:to>
                                    </p:set>
                                    <p:animEffect transition="in" filter="slide(fromBottom)">
                                      <p:cBhvr>
                                        <p:cTn id="7" dur="500"/>
                                        <p:tgtEl>
                                          <p:spTgt spid="62263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22631"/>
                                        </p:tgtEl>
                                        <p:attrNameLst>
                                          <p:attrName>style.visibility</p:attrName>
                                        </p:attrNameLst>
                                      </p:cBhvr>
                                      <p:to>
                                        <p:strVal val="visible"/>
                                      </p:to>
                                    </p:set>
                                    <p:animEffect transition="in" filter="slide(fromBottom)">
                                      <p:cBhvr>
                                        <p:cTn id="12" dur="500"/>
                                        <p:tgtEl>
                                          <p:spTgt spid="622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630" grpId="0"/>
      <p:bldP spid="62263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75779"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578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578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578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578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5784"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75785" name="Group 13"/>
          <p:cNvGrpSpPr/>
          <p:nvPr/>
        </p:nvGrpSpPr>
        <p:grpSpPr bwMode="auto">
          <a:xfrm>
            <a:off x="7524750" y="2852738"/>
            <a:ext cx="1368425" cy="3600450"/>
            <a:chOff x="4740" y="1842"/>
            <a:chExt cx="862" cy="2223"/>
          </a:xfrm>
        </p:grpSpPr>
        <p:sp>
          <p:nvSpPr>
            <p:cNvPr id="75810"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5811"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5812"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5813"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75786"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5787"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5788"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5789" name="Rectangle 21"/>
          <p:cNvSpPr>
            <a:spLocks noChangeArrowheads="1"/>
          </p:cNvSpPr>
          <p:nvPr/>
        </p:nvSpPr>
        <p:spPr bwMode="auto">
          <a:xfrm>
            <a:off x="7092950" y="27447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75790"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5791"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5792"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75793"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75794"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5795"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0.5</a:t>
            </a:r>
            <a:endParaRPr kumimoji="0" lang="en-US" altLang="zh-CN" sz="2000" b="1" i="0">
              <a:latin typeface="+mn-lt"/>
              <a:ea typeface="华文楷体" panose="02010600040101010101" pitchFamily="2" charset="-122"/>
              <a:sym typeface="Symbol" panose="05050102010706020507" pitchFamily="18" charset="2"/>
            </a:endParaRPr>
          </a:p>
        </p:txBody>
      </p:sp>
      <p:sp>
        <p:nvSpPr>
          <p:cNvPr id="75796"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5797"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2</a:t>
            </a:r>
            <a:endParaRPr kumimoji="0" lang="en-US" altLang="zh-CN" sz="2000" b="1" i="0">
              <a:latin typeface="+mn-lt"/>
              <a:ea typeface="华文楷体" panose="02010600040101010101" pitchFamily="2" charset="-122"/>
              <a:sym typeface="Symbol" panose="05050102010706020507" pitchFamily="18" charset="2"/>
            </a:endParaRPr>
          </a:p>
        </p:txBody>
      </p:sp>
      <p:sp>
        <p:nvSpPr>
          <p:cNvPr id="75798"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5799"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a:t>
            </a:r>
            <a:endParaRPr kumimoji="0" lang="en-US" altLang="zh-CN" sz="2000" b="1" i="0">
              <a:latin typeface="+mn-lt"/>
              <a:ea typeface="华文楷体" panose="02010600040101010101" pitchFamily="2" charset="-122"/>
              <a:sym typeface="Symbol" panose="05050102010706020507" pitchFamily="18" charset="2"/>
            </a:endParaRPr>
          </a:p>
        </p:txBody>
      </p:sp>
      <p:sp>
        <p:nvSpPr>
          <p:cNvPr id="75800" name="Rectangle 32"/>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5801" name="Rectangle 33"/>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3</a:t>
            </a:r>
            <a:endParaRPr kumimoji="0" lang="en-US" altLang="zh-CN" sz="2000" b="1" i="0">
              <a:latin typeface="+mn-lt"/>
              <a:ea typeface="华文楷体" panose="02010600040101010101" pitchFamily="2" charset="-122"/>
              <a:sym typeface="Symbol" panose="05050102010706020507" pitchFamily="18" charset="2"/>
            </a:endParaRPr>
          </a:p>
        </p:txBody>
      </p:sp>
      <p:sp>
        <p:nvSpPr>
          <p:cNvPr id="75802" name="Rectangle 34"/>
          <p:cNvSpPr>
            <a:spLocks noChangeArrowheads="1"/>
          </p:cNvSpPr>
          <p:nvPr/>
        </p:nvSpPr>
        <p:spPr bwMode="auto">
          <a:xfrm>
            <a:off x="7524750" y="3500438"/>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5803" name="Rectangle 35"/>
          <p:cNvSpPr>
            <a:spLocks noChangeArrowheads="1"/>
          </p:cNvSpPr>
          <p:nvPr/>
        </p:nvSpPr>
        <p:spPr bwMode="auto">
          <a:xfrm>
            <a:off x="7956550" y="350043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0.125</a:t>
            </a:r>
            <a:endParaRPr kumimoji="0" lang="en-US" altLang="zh-CN" sz="2000" b="1" i="0">
              <a:latin typeface="+mn-lt"/>
              <a:ea typeface="华文楷体" panose="02010600040101010101" pitchFamily="2" charset="-122"/>
              <a:sym typeface="Symbol" panose="05050102010706020507" pitchFamily="18" charset="2"/>
            </a:endParaRPr>
          </a:p>
        </p:txBody>
      </p:sp>
      <p:sp>
        <p:nvSpPr>
          <p:cNvPr id="75804" name="Rectangle 36"/>
          <p:cNvSpPr>
            <a:spLocks noChangeArrowheads="1"/>
          </p:cNvSpPr>
          <p:nvPr/>
        </p:nvSpPr>
        <p:spPr bwMode="auto">
          <a:xfrm>
            <a:off x="7524750" y="31416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5805" name="Rectangle 37"/>
          <p:cNvSpPr>
            <a:spLocks noChangeArrowheads="1"/>
          </p:cNvSpPr>
          <p:nvPr/>
        </p:nvSpPr>
        <p:spPr bwMode="auto">
          <a:xfrm>
            <a:off x="7956550" y="31416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4</a:t>
            </a:r>
            <a:endParaRPr kumimoji="0" lang="en-US" altLang="zh-CN" sz="2000" b="1" i="0">
              <a:latin typeface="+mn-lt"/>
              <a:ea typeface="华文楷体" panose="02010600040101010101" pitchFamily="2" charset="-122"/>
              <a:sym typeface="Symbol" panose="05050102010706020507" pitchFamily="18" charset="2"/>
            </a:endParaRPr>
          </a:p>
        </p:txBody>
      </p:sp>
      <p:sp>
        <p:nvSpPr>
          <p:cNvPr id="75806" name="Rectangle 38"/>
          <p:cNvSpPr>
            <a:spLocks noChangeArrowheads="1"/>
          </p:cNvSpPr>
          <p:nvPr/>
        </p:nvSpPr>
        <p:spPr bwMode="auto">
          <a:xfrm>
            <a:off x="7524750" y="278130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S</a:t>
            </a:r>
            <a:endParaRPr kumimoji="0" lang="en-US" altLang="zh-CN" sz="2000" b="1">
              <a:latin typeface="+mn-lt"/>
              <a:ea typeface="华文楷体" panose="02010600040101010101" pitchFamily="2" charset="-122"/>
              <a:sym typeface="Symbol" panose="05050102010706020507" pitchFamily="18" charset="2"/>
            </a:endParaRPr>
          </a:p>
        </p:txBody>
      </p:sp>
      <p:sp>
        <p:nvSpPr>
          <p:cNvPr id="75807" name="Rectangle 39"/>
          <p:cNvSpPr>
            <a:spLocks noChangeArrowheads="1"/>
          </p:cNvSpPr>
          <p:nvPr/>
        </p:nvSpPr>
        <p:spPr bwMode="auto">
          <a:xfrm>
            <a:off x="7956550" y="278130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a:t>
            </a:r>
            <a:endParaRPr kumimoji="0" lang="en-US" altLang="zh-CN" sz="2000" b="1" i="0">
              <a:latin typeface="+mn-lt"/>
              <a:ea typeface="华文楷体" panose="02010600040101010101" pitchFamily="2" charset="-122"/>
              <a:sym typeface="Symbol" panose="05050102010706020507" pitchFamily="18" charset="2"/>
            </a:endParaRPr>
          </a:p>
        </p:txBody>
      </p:sp>
      <p:sp>
        <p:nvSpPr>
          <p:cNvPr id="75808" name="Rectangle 4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3657" name="Text Box 41"/>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76803"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680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680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680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680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6808"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76809" name="Group 13"/>
          <p:cNvGrpSpPr/>
          <p:nvPr/>
        </p:nvGrpSpPr>
        <p:grpSpPr bwMode="auto">
          <a:xfrm>
            <a:off x="7524750" y="2852738"/>
            <a:ext cx="1368425" cy="3600450"/>
            <a:chOff x="4740" y="1842"/>
            <a:chExt cx="862" cy="2223"/>
          </a:xfrm>
        </p:grpSpPr>
        <p:sp>
          <p:nvSpPr>
            <p:cNvPr id="76830"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6831"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6832"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6833"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76810"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6811"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6812"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6813" name="Rectangle 21"/>
          <p:cNvSpPr>
            <a:spLocks noChangeArrowheads="1"/>
          </p:cNvSpPr>
          <p:nvPr/>
        </p:nvSpPr>
        <p:spPr bwMode="auto">
          <a:xfrm>
            <a:off x="7092950" y="3463925"/>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76814"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6815"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6816"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76817"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76818"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6819"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0.5</a:t>
            </a:r>
            <a:endParaRPr kumimoji="0" lang="en-US" altLang="zh-CN" sz="2000" b="1" i="0">
              <a:latin typeface="+mn-lt"/>
              <a:ea typeface="华文楷体" panose="02010600040101010101" pitchFamily="2" charset="-122"/>
              <a:sym typeface="Symbol" panose="05050102010706020507" pitchFamily="18" charset="2"/>
            </a:endParaRPr>
          </a:p>
        </p:txBody>
      </p:sp>
      <p:sp>
        <p:nvSpPr>
          <p:cNvPr id="76820"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6821"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2</a:t>
            </a:r>
            <a:endParaRPr kumimoji="0" lang="en-US" altLang="zh-CN" sz="2000" b="1" i="0">
              <a:latin typeface="+mn-lt"/>
              <a:ea typeface="华文楷体" panose="02010600040101010101" pitchFamily="2" charset="-122"/>
              <a:sym typeface="Symbol" panose="05050102010706020507" pitchFamily="18" charset="2"/>
            </a:endParaRPr>
          </a:p>
        </p:txBody>
      </p:sp>
      <p:sp>
        <p:nvSpPr>
          <p:cNvPr id="76822"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6823"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a:t>
            </a:r>
            <a:endParaRPr kumimoji="0" lang="en-US" altLang="zh-CN" sz="2000" b="1" i="0">
              <a:latin typeface="+mn-lt"/>
              <a:ea typeface="华文楷体" panose="02010600040101010101" pitchFamily="2" charset="-122"/>
              <a:sym typeface="Symbol" panose="05050102010706020507" pitchFamily="18" charset="2"/>
            </a:endParaRPr>
          </a:p>
        </p:txBody>
      </p:sp>
      <p:sp>
        <p:nvSpPr>
          <p:cNvPr id="76824" name="Rectangle 32"/>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6825" name="Rectangle 33"/>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3</a:t>
            </a:r>
            <a:endParaRPr kumimoji="0" lang="en-US" altLang="zh-CN" sz="2000" b="1" i="0">
              <a:latin typeface="+mn-lt"/>
              <a:ea typeface="华文楷体" panose="02010600040101010101" pitchFamily="2" charset="-122"/>
              <a:sym typeface="Symbol" panose="05050102010706020507" pitchFamily="18" charset="2"/>
            </a:endParaRPr>
          </a:p>
        </p:txBody>
      </p:sp>
      <p:sp>
        <p:nvSpPr>
          <p:cNvPr id="76826" name="Rectangle 34"/>
          <p:cNvSpPr>
            <a:spLocks noChangeArrowheads="1"/>
          </p:cNvSpPr>
          <p:nvPr/>
        </p:nvSpPr>
        <p:spPr bwMode="auto">
          <a:xfrm>
            <a:off x="7524750" y="3500438"/>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S</a:t>
            </a:r>
            <a:endParaRPr kumimoji="0" lang="en-US" altLang="zh-CN" sz="2000" b="1">
              <a:latin typeface="+mn-lt"/>
              <a:ea typeface="华文楷体" panose="02010600040101010101" pitchFamily="2" charset="-122"/>
              <a:sym typeface="Symbol" panose="05050102010706020507" pitchFamily="18" charset="2"/>
            </a:endParaRPr>
          </a:p>
        </p:txBody>
      </p:sp>
      <p:sp>
        <p:nvSpPr>
          <p:cNvPr id="76827" name="Rectangle 35"/>
          <p:cNvSpPr>
            <a:spLocks noChangeArrowheads="1"/>
          </p:cNvSpPr>
          <p:nvPr/>
        </p:nvSpPr>
        <p:spPr bwMode="auto">
          <a:xfrm>
            <a:off x="7956550" y="350043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0.125</a:t>
            </a:r>
            <a:endParaRPr kumimoji="0" lang="en-US" altLang="zh-CN" sz="2000" b="1" i="0">
              <a:latin typeface="+mn-lt"/>
              <a:ea typeface="华文楷体" panose="02010600040101010101" pitchFamily="2" charset="-122"/>
              <a:sym typeface="Symbol" panose="05050102010706020507" pitchFamily="18" charset="2"/>
            </a:endParaRPr>
          </a:p>
        </p:txBody>
      </p:sp>
      <p:sp>
        <p:nvSpPr>
          <p:cNvPr id="76828" name="Rectangle 4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7753" name="Text Box 41"/>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77827"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7828"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7829"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7830"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7831"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7832"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77833" name="Group 13"/>
          <p:cNvGrpSpPr/>
          <p:nvPr/>
        </p:nvGrpSpPr>
        <p:grpSpPr bwMode="auto">
          <a:xfrm>
            <a:off x="7524750" y="2852738"/>
            <a:ext cx="1368425" cy="3600450"/>
            <a:chOff x="4740" y="1842"/>
            <a:chExt cx="862" cy="2223"/>
          </a:xfrm>
        </p:grpSpPr>
        <p:sp>
          <p:nvSpPr>
            <p:cNvPr id="77850"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7851"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7852"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7853"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77834"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7835"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7836"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7837" name="Rectangle 21"/>
          <p:cNvSpPr>
            <a:spLocks noChangeArrowheads="1"/>
          </p:cNvSpPr>
          <p:nvPr/>
        </p:nvSpPr>
        <p:spPr bwMode="auto">
          <a:xfrm>
            <a:off x="7092950" y="4221163"/>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77838"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7839"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7840"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77841"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77842"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B</a:t>
            </a:r>
            <a:endParaRPr kumimoji="0" lang="en-US" altLang="zh-CN" sz="2000" b="1">
              <a:latin typeface="+mn-lt"/>
              <a:ea typeface="华文楷体" panose="02010600040101010101" pitchFamily="2" charset="-122"/>
              <a:sym typeface="Symbol" panose="05050102010706020507" pitchFamily="18" charset="2"/>
            </a:endParaRPr>
          </a:p>
        </p:txBody>
      </p:sp>
      <p:sp>
        <p:nvSpPr>
          <p:cNvPr id="77843"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0.5</a:t>
            </a:r>
            <a:endParaRPr kumimoji="0" lang="en-US" altLang="zh-CN" sz="2000" b="1" i="0">
              <a:latin typeface="+mn-lt"/>
              <a:ea typeface="华文楷体" panose="02010600040101010101" pitchFamily="2" charset="-122"/>
              <a:sym typeface="Symbol" panose="05050102010706020507" pitchFamily="18" charset="2"/>
            </a:endParaRPr>
          </a:p>
        </p:txBody>
      </p:sp>
      <p:sp>
        <p:nvSpPr>
          <p:cNvPr id="77844"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P</a:t>
            </a:r>
            <a:endParaRPr kumimoji="0" lang="en-US" altLang="zh-CN" sz="2000" b="1">
              <a:latin typeface="+mn-lt"/>
              <a:ea typeface="华文楷体" panose="02010600040101010101" pitchFamily="2" charset="-122"/>
              <a:sym typeface="Symbol" panose="05050102010706020507" pitchFamily="18" charset="2"/>
            </a:endParaRPr>
          </a:p>
        </p:txBody>
      </p:sp>
      <p:sp>
        <p:nvSpPr>
          <p:cNvPr id="77845"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2</a:t>
            </a:r>
            <a:endParaRPr kumimoji="0" lang="en-US" altLang="zh-CN" sz="2000" b="1" i="0">
              <a:latin typeface="+mn-lt"/>
              <a:ea typeface="华文楷体" panose="02010600040101010101" pitchFamily="2" charset="-122"/>
              <a:sym typeface="Symbol" panose="05050102010706020507" pitchFamily="18" charset="2"/>
            </a:endParaRPr>
          </a:p>
        </p:txBody>
      </p:sp>
      <p:sp>
        <p:nvSpPr>
          <p:cNvPr id="77846"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S</a:t>
            </a:r>
            <a:endParaRPr kumimoji="0" lang="en-US" altLang="zh-CN" sz="2000" b="1">
              <a:latin typeface="+mn-lt"/>
              <a:ea typeface="华文楷体" panose="02010600040101010101" pitchFamily="2" charset="-122"/>
              <a:sym typeface="Symbol" panose="05050102010706020507" pitchFamily="18" charset="2"/>
            </a:endParaRPr>
          </a:p>
        </p:txBody>
      </p:sp>
      <p:sp>
        <p:nvSpPr>
          <p:cNvPr id="77847"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0.125</a:t>
            </a:r>
            <a:endParaRPr kumimoji="0" lang="en-US" altLang="zh-CN" sz="2000" b="1" i="0">
              <a:latin typeface="+mn-lt"/>
              <a:ea typeface="华文楷体" panose="02010600040101010101" pitchFamily="2" charset="-122"/>
              <a:sym typeface="Symbol" panose="05050102010706020507" pitchFamily="18" charset="2"/>
            </a:endParaRPr>
          </a:p>
        </p:txBody>
      </p:sp>
      <p:sp>
        <p:nvSpPr>
          <p:cNvPr id="77848" name="Rectangle 36"/>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8773" name="Text Box 37"/>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78851"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885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885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885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885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8856"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78857" name="Group 13"/>
          <p:cNvGrpSpPr/>
          <p:nvPr/>
        </p:nvGrpSpPr>
        <p:grpSpPr bwMode="auto">
          <a:xfrm>
            <a:off x="7524750" y="2852738"/>
            <a:ext cx="1368425" cy="3600450"/>
            <a:chOff x="4740" y="1842"/>
            <a:chExt cx="862" cy="2223"/>
          </a:xfrm>
        </p:grpSpPr>
        <p:sp>
          <p:nvSpPr>
            <p:cNvPr id="78871"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8872"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8873"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8874"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78858"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8859"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8860"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8861" name="Rectangle 21"/>
          <p:cNvSpPr>
            <a:spLocks noChangeArrowheads="1"/>
          </p:cNvSpPr>
          <p:nvPr/>
        </p:nvSpPr>
        <p:spPr bwMode="auto">
          <a:xfrm>
            <a:off x="7092950" y="5013325"/>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78862"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8863"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8864"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M</a:t>
            </a:r>
            <a:endParaRPr kumimoji="0" lang="en-US" altLang="zh-CN" sz="2000" b="1">
              <a:latin typeface="+mn-lt"/>
              <a:ea typeface="华文楷体" panose="02010600040101010101" pitchFamily="2" charset="-122"/>
              <a:sym typeface="Symbol" panose="05050102010706020507" pitchFamily="18" charset="2"/>
            </a:endParaRPr>
          </a:p>
        </p:txBody>
      </p:sp>
      <p:sp>
        <p:nvSpPr>
          <p:cNvPr id="78865"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1</a:t>
            </a:r>
            <a:endParaRPr kumimoji="0" lang="en-US" altLang="zh-CN" sz="2000" b="1" i="0">
              <a:latin typeface="+mn-lt"/>
              <a:ea typeface="华文楷体" panose="02010600040101010101" pitchFamily="2" charset="-122"/>
              <a:sym typeface="Symbol" panose="05050102010706020507" pitchFamily="18" charset="2"/>
            </a:endParaRPr>
          </a:p>
        </p:txBody>
      </p:sp>
      <p:sp>
        <p:nvSpPr>
          <p:cNvPr id="78866"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S</a:t>
            </a:r>
            <a:endParaRPr kumimoji="0" lang="en-US" altLang="zh-CN" sz="2000" b="1">
              <a:latin typeface="+mn-lt"/>
              <a:ea typeface="华文楷体" panose="02010600040101010101" pitchFamily="2" charset="-122"/>
              <a:sym typeface="Symbol" panose="05050102010706020507" pitchFamily="18" charset="2"/>
            </a:endParaRPr>
          </a:p>
        </p:txBody>
      </p:sp>
      <p:sp>
        <p:nvSpPr>
          <p:cNvPr id="78867"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0.625</a:t>
            </a:r>
            <a:endParaRPr kumimoji="0" lang="en-US" altLang="zh-CN" sz="2000" b="1" i="0">
              <a:latin typeface="+mn-lt"/>
              <a:ea typeface="华文楷体" panose="02010600040101010101" pitchFamily="2" charset="-122"/>
              <a:sym typeface="Symbol" panose="05050102010706020507" pitchFamily="18" charset="2"/>
            </a:endParaRPr>
          </a:p>
        </p:txBody>
      </p:sp>
      <p:sp>
        <p:nvSpPr>
          <p:cNvPr id="629792" name="Text Box 32"/>
          <p:cNvSpPr txBox="1">
            <a:spLocks noChangeArrowheads="1"/>
          </p:cNvSpPr>
          <p:nvPr/>
        </p:nvSpPr>
        <p:spPr bwMode="auto">
          <a:xfrm>
            <a:off x="5724525" y="5048250"/>
            <a:ext cx="1584325" cy="396875"/>
          </a:xfrm>
          <a:prstGeom prst="rect">
            <a:avLst/>
          </a:prstGeom>
          <a:noFill/>
          <a:ln w="9525">
            <a:noFill/>
            <a:miter lim="800000"/>
          </a:ln>
        </p:spPr>
        <p:txBody>
          <a:bodyPr>
            <a:spAutoFit/>
          </a:bodyPr>
          <a:lstStyle/>
          <a:p>
            <a:pPr algn="l">
              <a:buClrTx/>
            </a:pPr>
            <a:r>
              <a:rPr kumimoji="0" lang="en-US" altLang="zh-CN" sz="2000" b="1">
                <a:solidFill>
                  <a:srgbClr val="333399"/>
                </a:solidFill>
                <a:latin typeface="+mn-lt"/>
                <a:ea typeface="华文楷体" panose="02010600040101010101" pitchFamily="2" charset="-122"/>
                <a:sym typeface="Symbol" panose="05050102010706020507" pitchFamily="18" charset="2"/>
              </a:rPr>
              <a:t>print</a:t>
            </a:r>
            <a:r>
              <a:rPr kumimoji="0" lang="en-US" altLang="zh-CN" sz="2000" b="1" i="0">
                <a:latin typeface="+mn-lt"/>
                <a:ea typeface="华文楷体" panose="02010600040101010101" pitchFamily="2" charset="-122"/>
                <a:sym typeface="Symbol" panose="05050102010706020507" pitchFamily="18" charset="2"/>
              </a:rPr>
              <a:t>  0.625</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8869" name="Rectangle 33"/>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9794" name="Text Box 34"/>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9792"/>
                                        </p:tgtEl>
                                        <p:attrNameLst>
                                          <p:attrName>style.visibility</p:attrName>
                                        </p:attrNameLst>
                                      </p:cBhvr>
                                      <p:to>
                                        <p:strVal val="visible"/>
                                      </p:to>
                                    </p:set>
                                    <p:animEffect transition="in" filter="slide(fromBottom)">
                                      <p:cBhvr>
                                        <p:cTn id="7" dur="500"/>
                                        <p:tgtEl>
                                          <p:spTgt spid="629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9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分析栈中继承属性的访问（</a:t>
            </a:r>
            <a:r>
              <a:rPr lang="zh-CN" altLang="en-US" b="1" i="0">
                <a:latin typeface="+mn-lt"/>
                <a:ea typeface="华文楷体" panose="02010600040101010101" pitchFamily="2" charset="-122"/>
              </a:rPr>
              <a:t>较复杂的例子</a:t>
            </a:r>
            <a:r>
              <a:rPr lang="zh-CN" altLang="en-US" b="1" i="0">
                <a:solidFill>
                  <a:srgbClr val="333399"/>
                </a:solidFill>
                <a:latin typeface="+mn-lt"/>
                <a:ea typeface="华文楷体" panose="02010600040101010101" pitchFamily="2" charset="-122"/>
              </a:rPr>
              <a:t>）</a:t>
            </a:r>
            <a:endParaRPr lang="zh-CN" altLang="en-US" b="1" i="0">
              <a:solidFill>
                <a:srgbClr val="333399"/>
              </a:solidFill>
              <a:latin typeface="+mn-lt"/>
              <a:ea typeface="华文楷体" panose="02010600040101010101" pitchFamily="2" charset="-122"/>
            </a:endParaRPr>
          </a:p>
        </p:txBody>
      </p:sp>
      <p:sp>
        <p:nvSpPr>
          <p:cNvPr id="79875"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产生式                   依产生式归约时语义计算的代码片断</a:t>
            </a:r>
            <a:endParaRPr kumimoji="0" lang="zh-CN" altLang="en-US"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987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987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987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987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79880"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latin typeface="+mn-lt"/>
                <a:ea typeface="华文楷体" panose="02010600040101010101" pitchFamily="2" charset="-122"/>
                <a:sym typeface="Symbol" panose="05050102010706020507" pitchFamily="18" charset="2"/>
              </a:rPr>
              <a:t>N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a:solidFill>
                  <a:srgbClr val="333399"/>
                </a:solidFill>
                <a:latin typeface="+mn-lt"/>
                <a:ea typeface="华文楷体" panose="02010600040101010101" pitchFamily="2" charset="-122"/>
              </a:rPr>
              <a:t>rint(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baseline="-250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 {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B</a:t>
            </a:r>
            <a:r>
              <a:rPr lang="en-US" altLang="zh-CN" sz="1800">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P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f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S</a:t>
            </a:r>
            <a:r>
              <a:rPr lang="en-US" altLang="zh-CN" sz="1800" i="0" baseline="-250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i="0" baseline="-25000">
                <a:solidFill>
                  <a:srgbClr val="333399"/>
                </a:solidFill>
                <a:latin typeface="+mn-lt"/>
                <a:ea typeface="华文楷体" panose="02010600040101010101" pitchFamily="2" charset="-122"/>
                <a:sym typeface="Symbol" panose="05050102010706020507" pitchFamily="18" charset="2"/>
              </a:rPr>
              <a:t>1</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a:t>
            </a:r>
            <a:endParaRPr lang="en-US" altLang="zh-CN" sz="180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 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S</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a:t>
            </a:r>
            <a:endParaRPr kumimoji="0" lang="en-US" altLang="zh-CN" sz="1800" b="1">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0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0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B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1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v </a:t>
            </a:r>
            <a:r>
              <a:rPr lang="en-US" altLang="zh-CN" sz="1800" i="0">
                <a:solidFill>
                  <a:srgbClr val="333399"/>
                </a:solidFill>
                <a:latin typeface="+mn-lt"/>
                <a:ea typeface="华文楷体" panose="02010600040101010101" pitchFamily="2" charset="-122"/>
              </a:rPr>
              <a:t>:= 2^</a:t>
            </a:r>
            <a:r>
              <a:rPr lang="en-US" altLang="zh-CN" sz="1800">
                <a:solidFill>
                  <a:srgbClr val="333399"/>
                </a:solidFill>
                <a:latin typeface="+mn-lt"/>
                <a:ea typeface="华文楷体" panose="02010600040101010101" pitchFamily="2" charset="-122"/>
              </a:rPr>
              <a:t>(</a:t>
            </a:r>
            <a:r>
              <a:rPr lang="en-US" altLang="zh-CN" sz="1800" i="0">
                <a:solidFill>
                  <a:srgbClr val="333399"/>
                </a:solidFill>
                <a:latin typeface="+mn-lt"/>
                <a:ea typeface="华文楷体" panose="02010600040101010101" pitchFamily="2" charset="-122"/>
              </a:rPr>
              <a:t>-</a:t>
            </a:r>
            <a:r>
              <a:rPr lang="en-US" altLang="zh-CN" sz="1800">
                <a:solidFill>
                  <a:srgbClr val="333399"/>
                </a:solidFill>
                <a:latin typeface="+mn-lt"/>
                <a:ea typeface="华文楷体" panose="02010600040101010101" pitchFamily="2" charset="-122"/>
                <a:sym typeface="Symbol" panose="05050102010706020507" pitchFamily="18" charset="2"/>
              </a:rPr>
              <a:t>B</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f)</a:t>
            </a:r>
            <a:r>
              <a:rPr lang="en-US" altLang="zh-CN" sz="1800" i="0">
                <a:solidFill>
                  <a:srgbClr val="333399"/>
                </a:solidFill>
                <a:latin typeface="+mn-lt"/>
                <a:ea typeface="华文楷体" panose="02010600040101010101" pitchFamily="2" charset="-122"/>
              </a:rPr>
              <a:t>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M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M</a:t>
            </a:r>
            <a:r>
              <a:rPr lang="en-US" altLang="zh-CN" sz="1800" b="1" i="0">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rPr>
              <a:t>s</a:t>
            </a:r>
            <a:r>
              <a:rPr lang="en-US" altLang="zh-CN" sz="1800" i="0">
                <a:solidFill>
                  <a:srgbClr val="333399"/>
                </a:solidFill>
                <a:latin typeface="+mn-lt"/>
                <a:ea typeface="华文楷体" panose="02010600040101010101" pitchFamily="2" charset="-122"/>
              </a:rPr>
              <a:t> : =1</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a:solidFill>
                  <a:srgbClr val="333399"/>
                </a:solidFill>
                <a:latin typeface="+mn-lt"/>
                <a:ea typeface="华文楷体" panose="02010600040101010101" pitchFamily="2" charset="-122"/>
                <a:sym typeface="Symbol" panose="05050102010706020507" pitchFamily="18" charset="2"/>
              </a:rPr>
              <a:t>P </a:t>
            </a:r>
            <a:r>
              <a:rPr lang="en-US" altLang="zh-CN" sz="1800" i="0">
                <a:solidFill>
                  <a:srgbClr val="333399"/>
                </a:solidFill>
                <a:latin typeface="+mn-lt"/>
                <a:ea typeface="华文楷体" panose="02010600040101010101" pitchFamily="2" charset="-122"/>
                <a:sym typeface="Symbol" panose="05050102010706020507" pitchFamily="18" charset="2"/>
              </a:rPr>
              <a:t></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 </a:t>
            </a:r>
            <a:r>
              <a:rPr lang="en-US" altLang="zh-CN" sz="1800" b="1" i="0">
                <a:solidFill>
                  <a:srgbClr val="333399"/>
                </a:solidFill>
                <a:latin typeface="+mn-lt"/>
                <a:ea typeface="华文楷体" panose="02010600040101010101" pitchFamily="2" charset="-122"/>
                <a:sym typeface="Symbol" panose="05050102010706020507" pitchFamily="18" charset="2"/>
              </a:rPr>
              <a:t> </a:t>
            </a:r>
            <a:r>
              <a:rPr lang="en-US" altLang="zh-CN" sz="1800" i="0">
                <a:solidFill>
                  <a:srgbClr val="333399"/>
                </a:solidFill>
                <a:latin typeface="+mn-lt"/>
                <a:ea typeface="华文楷体" panose="02010600040101010101" pitchFamily="2" charset="-122"/>
                <a:sym typeface="Symbol" panose="05050102010706020507" pitchFamily="18" charset="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s </a:t>
            </a:r>
            <a:r>
              <a:rPr lang="en-US" altLang="zh-CN" sz="1800" i="0">
                <a:solidFill>
                  <a:srgbClr val="333399"/>
                </a:solidFill>
                <a:latin typeface="+mn-lt"/>
                <a:ea typeface="华文楷体" panose="02010600040101010101" pitchFamily="2" charset="-122"/>
              </a:rPr>
              <a:t>:= </a:t>
            </a:r>
            <a:r>
              <a:rPr lang="en-US" altLang="zh-CN" sz="1800">
                <a:solidFill>
                  <a:srgbClr val="333399"/>
                </a:solidFill>
                <a:latin typeface="+mn-lt"/>
                <a:ea typeface="华文楷体" panose="02010600040101010101" pitchFamily="2" charset="-122"/>
                <a:sym typeface="Symbol" panose="05050102010706020507" pitchFamily="18" charset="2"/>
              </a:rPr>
              <a:t>P</a:t>
            </a:r>
            <a:r>
              <a:rPr lang="en-US" altLang="zh-CN" sz="1800" b="1">
                <a:solidFill>
                  <a:srgbClr val="333399"/>
                </a:solidFill>
                <a:latin typeface="+mn-lt"/>
                <a:ea typeface="华文楷体" panose="02010600040101010101" pitchFamily="2" charset="-122"/>
                <a:sym typeface="Symbol" panose="05050102010706020507" pitchFamily="18" charset="2"/>
              </a:rPr>
              <a:t>.</a:t>
            </a:r>
            <a:r>
              <a:rPr lang="en-US" altLang="zh-CN" sz="1800">
                <a:solidFill>
                  <a:srgbClr val="333399"/>
                </a:solidFill>
                <a:latin typeface="+mn-lt"/>
                <a:ea typeface="华文楷体" panose="02010600040101010101" pitchFamily="2" charset="-122"/>
                <a:sym typeface="Symbol" panose="05050102010706020507" pitchFamily="18" charset="2"/>
              </a:rPr>
              <a:t>i +1 </a:t>
            </a:r>
            <a:r>
              <a:rPr lang="en-US" altLang="zh-CN" sz="1800" i="0">
                <a:solidFill>
                  <a:srgbClr val="333399"/>
                </a:solidFill>
                <a:latin typeface="+mn-lt"/>
                <a:ea typeface="华文楷体" panose="02010600040101010101" pitchFamily="2" charset="-122"/>
                <a:sym typeface="Symbol" panose="05050102010706020507" pitchFamily="18" charset="2"/>
              </a:rPr>
              <a:t>}</a:t>
            </a:r>
            <a:endParaRPr lang="en-US" altLang="zh-CN" sz="1800" i="0">
              <a:solidFill>
                <a:srgbClr val="333399"/>
              </a:solidFill>
              <a:latin typeface="+mn-lt"/>
              <a:ea typeface="华文楷体" panose="02010600040101010101" pitchFamily="2" charset="-122"/>
              <a:sym typeface="Symbol" panose="05050102010706020507" pitchFamily="18" charset="2"/>
            </a:endParaRPr>
          </a:p>
        </p:txBody>
      </p:sp>
      <p:grpSp>
        <p:nvGrpSpPr>
          <p:cNvPr id="79881" name="Group 13"/>
          <p:cNvGrpSpPr/>
          <p:nvPr/>
        </p:nvGrpSpPr>
        <p:grpSpPr bwMode="auto">
          <a:xfrm>
            <a:off x="7524750" y="2852738"/>
            <a:ext cx="1368425" cy="3600450"/>
            <a:chOff x="4740" y="1842"/>
            <a:chExt cx="862" cy="2223"/>
          </a:xfrm>
        </p:grpSpPr>
        <p:sp>
          <p:nvSpPr>
            <p:cNvPr id="79891"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9892"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9893"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sp>
          <p:nvSpPr>
            <p:cNvPr id="79894"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latin typeface="+mn-lt"/>
                <a:ea typeface="华文楷体" panose="02010600040101010101" pitchFamily="2" charset="-122"/>
              </a:endParaRPr>
            </a:p>
          </p:txBody>
        </p:sp>
      </p:grpSp>
      <p:sp>
        <p:nvSpPr>
          <p:cNvPr id="79882"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latin typeface="+mn-lt"/>
                <a:ea typeface="华文楷体" panose="02010600040101010101" pitchFamily="2" charset="-122"/>
                <a:sym typeface="Symbol" panose="05050102010706020507" pitchFamily="18" charset="2"/>
              </a:rPr>
              <a:t>例</a:t>
            </a:r>
            <a:r>
              <a:rPr kumimoji="0" lang="en-US" altLang="zh-CN" sz="2000" b="1" i="0">
                <a:latin typeface="+mn-lt"/>
                <a:ea typeface="华文楷体" panose="02010600040101010101" pitchFamily="2" charset="-122"/>
                <a:sym typeface="Symbol" panose="05050102010706020507" pitchFamily="18" charset="2"/>
              </a:rPr>
              <a:t>: </a:t>
            </a:r>
            <a:r>
              <a:rPr kumimoji="0" lang="zh-CN" altLang="en-US" sz="2000" b="1" i="0">
                <a:solidFill>
                  <a:srgbClr val="333399"/>
                </a:solidFill>
                <a:latin typeface="+mn-lt"/>
                <a:ea typeface="华文楷体" panose="02010600040101010101" pitchFamily="2" charset="-122"/>
                <a:sym typeface="Symbol" panose="05050102010706020507" pitchFamily="18" charset="2"/>
              </a:rPr>
              <a:t>处理输入串</a:t>
            </a:r>
            <a:r>
              <a:rPr kumimoji="0" lang="zh-CN" altLang="en-US" sz="2000" b="1" i="0">
                <a:latin typeface="+mn-lt"/>
                <a:ea typeface="华文楷体" panose="02010600040101010101" pitchFamily="2" charset="-122"/>
                <a:sym typeface="Symbol" panose="05050102010706020507" pitchFamily="18" charset="2"/>
              </a:rPr>
              <a:t>   </a:t>
            </a:r>
            <a:r>
              <a:rPr kumimoji="0" lang="en-US" altLang="zh-CN" sz="2000" b="1" i="0">
                <a:latin typeface="+mn-lt"/>
                <a:ea typeface="华文楷体" panose="02010600040101010101" pitchFamily="2" charset="-122"/>
                <a:sym typeface="Symbol" panose="05050102010706020507" pitchFamily="18" charset="2"/>
              </a:rPr>
              <a:t>.101</a:t>
            </a:r>
            <a:endParaRPr kumimoji="0"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9883"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9884"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79885" name="Rectangle 21"/>
          <p:cNvSpPr>
            <a:spLocks noChangeArrowheads="1"/>
          </p:cNvSpPr>
          <p:nvPr/>
        </p:nvSpPr>
        <p:spPr bwMode="auto">
          <a:xfrm>
            <a:off x="7092950" y="5734050"/>
            <a:ext cx="360363"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en-US" sz="2000" b="1" i="0">
              <a:latin typeface="+mn-lt"/>
              <a:ea typeface="华文楷体" panose="02010600040101010101" pitchFamily="2" charset="-122"/>
              <a:sym typeface="Symbol" panose="05050102010706020507" pitchFamily="18" charset="2"/>
            </a:endParaRPr>
          </a:p>
        </p:txBody>
      </p:sp>
      <p:sp>
        <p:nvSpPr>
          <p:cNvPr id="79886"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a:latin typeface="+mn-lt"/>
                <a:ea typeface="华文楷体" panose="02010600040101010101" pitchFamily="2" charset="-122"/>
                <a:sym typeface="Symbol" panose="05050102010706020507" pitchFamily="18" charset="2"/>
              </a:rPr>
              <a:t>N</a:t>
            </a:r>
            <a:endParaRPr kumimoji="0" lang="en-US" altLang="zh-CN" sz="2000" b="1">
              <a:latin typeface="+mn-lt"/>
              <a:ea typeface="华文楷体" panose="02010600040101010101" pitchFamily="2" charset="-122"/>
              <a:sym typeface="Symbol" panose="05050102010706020507" pitchFamily="18" charset="2"/>
            </a:endParaRPr>
          </a:p>
        </p:txBody>
      </p:sp>
      <p:sp>
        <p:nvSpPr>
          <p:cNvPr id="79887"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latin typeface="+mn-lt"/>
                <a:ea typeface="华文楷体" panose="02010600040101010101" pitchFamily="2" charset="-122"/>
                <a:sym typeface="Symbol" panose="05050102010706020507" pitchFamily="18" charset="2"/>
              </a:rPr>
              <a:t>-</a:t>
            </a:r>
            <a:endParaRPr kumimoji="0" lang="en-US" altLang="zh-CN" sz="2000" b="1" i="0">
              <a:latin typeface="+mn-lt"/>
              <a:ea typeface="华文楷体" panose="02010600040101010101" pitchFamily="2" charset="-122"/>
              <a:sym typeface="Symbol" panose="05050102010706020507" pitchFamily="18" charset="2"/>
            </a:endParaRPr>
          </a:p>
        </p:txBody>
      </p:sp>
      <p:sp>
        <p:nvSpPr>
          <p:cNvPr id="630812" name="Text Box 28"/>
          <p:cNvSpPr txBox="1">
            <a:spLocks noChangeArrowheads="1"/>
          </p:cNvSpPr>
          <p:nvPr/>
        </p:nvSpPr>
        <p:spPr bwMode="auto">
          <a:xfrm>
            <a:off x="6588125" y="5734050"/>
            <a:ext cx="647700" cy="396875"/>
          </a:xfrm>
          <a:prstGeom prst="rect">
            <a:avLst/>
          </a:prstGeom>
          <a:noFill/>
          <a:ln w="9525">
            <a:noFill/>
            <a:miter lim="800000"/>
          </a:ln>
        </p:spPr>
        <p:txBody>
          <a:bodyPr>
            <a:spAutoFit/>
          </a:bodyPr>
          <a:lstStyle/>
          <a:p>
            <a:pPr algn="l">
              <a:buClrTx/>
            </a:pPr>
            <a:r>
              <a:rPr kumimoji="0" lang="en-US" altLang="zh-CN" sz="2000" b="1">
                <a:latin typeface="+mn-lt"/>
                <a:ea typeface="华文楷体" panose="02010600040101010101" pitchFamily="2" charset="-122"/>
                <a:sym typeface="Symbol" panose="05050102010706020507" pitchFamily="18" charset="2"/>
              </a:rPr>
              <a:t>acc</a:t>
            </a:r>
            <a:endParaRPr kumimoji="0" lang="en-US" altLang="zh-CN" sz="2000" b="1">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79889" name="Rectangle 29"/>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30814" name="Text Box 30"/>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N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b="1"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M S                 </a:t>
            </a:r>
            <a:r>
              <a:rPr lang="en-US" altLang="zh-CN" sz="1800" dirty="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p</a:t>
            </a:r>
            <a:r>
              <a:rPr lang="en-US" altLang="zh-CN" sz="1800" dirty="0">
                <a:solidFill>
                  <a:srgbClr val="333399"/>
                </a:solidFill>
                <a:latin typeface="+mn-lt"/>
                <a:ea typeface="华文楷体" panose="02010600040101010101" pitchFamily="2" charset="-122"/>
              </a:rPr>
              <a:t>rint(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dirty="0">
                <a:solidFill>
                  <a:srgbClr val="333399"/>
                </a:solidFill>
                <a:latin typeface="+mn-lt"/>
                <a:ea typeface="华文楷体" panose="02010600040101010101" pitchFamily="2" charset="-122"/>
              </a:rPr>
              <a:t>) </a:t>
            </a:r>
            <a:endParaRPr lang="en-US" altLang="zh-CN" sz="1800" i="0" baseline="-250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B</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P S</a:t>
            </a:r>
            <a:r>
              <a:rPr lang="en-US" altLang="zh-CN" sz="1800" i="0" baseline="-25000" dirty="0">
                <a:solidFill>
                  <a:srgbClr val="333399"/>
                </a:solidFill>
                <a:latin typeface="+mn-lt"/>
                <a:ea typeface="华文楷体" panose="02010600040101010101" pitchFamily="2" charset="-122"/>
                <a:sym typeface="Symbol" panose="05050102010706020507" pitchFamily="18" charset="2"/>
              </a:rPr>
              <a:t>1</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top-2</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S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kumimoji="0"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0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0</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B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1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v</a:t>
            </a:r>
            <a:r>
              <a:rPr lang="en-US" altLang="zh-CN" sz="1800" i="0" dirty="0">
                <a:solidFill>
                  <a:srgbClr val="333399"/>
                </a:solidFill>
                <a:latin typeface="+mn-lt"/>
                <a:ea typeface="华文楷体" panose="02010600040101010101" pitchFamily="2" charset="-122"/>
                <a:sym typeface="Symbol" panose="05050102010706020507" pitchFamily="18" charset="2"/>
              </a:rPr>
              <a:t> := 2^</a:t>
            </a:r>
            <a:r>
              <a:rPr lang="en-US" altLang="zh-CN" sz="1800" dirty="0">
                <a:solidFill>
                  <a:srgbClr val="333399"/>
                </a:solidFill>
                <a:latin typeface="+mn-lt"/>
                <a:ea typeface="华文楷体" panose="02010600040101010101" pitchFamily="2" charset="-122"/>
                <a:sym typeface="Symbol" panose="05050102010706020507" pitchFamily="18" charset="2"/>
              </a:rPr>
              <a:t>(</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M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a:solidFill>
                  <a:srgbClr val="333399"/>
                </a:solidFill>
                <a:latin typeface="+mn-lt"/>
                <a:ea typeface="华文楷体" panose="02010600040101010101" pitchFamily="2" charset="-122"/>
                <a:sym typeface="Symbol" panose="05050102010706020507" pitchFamily="18" charset="2"/>
              </a:rPr>
              <a:t>1</a:t>
            </a:r>
            <a:r>
              <a:rPr lang="en-US" altLang="zh-CN" sz="1800" i="0" dirty="0">
                <a:solidFill>
                  <a:srgbClr val="333399"/>
                </a:solidFill>
                <a:latin typeface="+mn-lt"/>
                <a:ea typeface="华文楷体" panose="02010600040101010101" pitchFamily="2" charset="-122"/>
                <a:sym typeface="Symbol" panose="05050102010706020507" pitchFamily="18" charset="2"/>
              </a:rPr>
              <a:t> </a:t>
            </a:r>
            <a:endParaRPr lang="en-US" altLang="zh-CN" sz="1800" i="0" dirty="0">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1800" dirty="0">
                <a:solidFill>
                  <a:srgbClr val="333399"/>
                </a:solidFill>
                <a:latin typeface="+mn-lt"/>
                <a:ea typeface="华文楷体" panose="02010600040101010101" pitchFamily="2" charset="-122"/>
                <a:sym typeface="Symbol" panose="05050102010706020507" pitchFamily="18" charset="2"/>
              </a:rPr>
              <a:t>P </a:t>
            </a:r>
            <a:r>
              <a:rPr lang="en-US" altLang="zh-CN" sz="1800" i="0" dirty="0">
                <a:solidFill>
                  <a:srgbClr val="333399"/>
                </a:solidFill>
                <a:latin typeface="+mn-lt"/>
                <a:ea typeface="华文楷体" panose="02010600040101010101" pitchFamily="2" charset="-122"/>
                <a:sym typeface="Symbol" panose="05050102010706020507" pitchFamily="18" charset="2"/>
              </a:rPr>
              <a:t> </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a:t>
            </a:r>
            <a:r>
              <a:rPr lang="en-US" altLang="zh-CN" sz="1800" i="0" dirty="0">
                <a:solidFill>
                  <a:srgbClr val="333399"/>
                </a:solidFill>
                <a:latin typeface="+mn-lt"/>
                <a:ea typeface="华文楷体" panose="02010600040101010101" pitchFamily="2" charset="-122"/>
                <a:sym typeface="Symbol" panose="05050102010706020507" pitchFamily="18" charset="2"/>
              </a:rPr>
              <a:t> := </a:t>
            </a:r>
            <a:r>
              <a:rPr lang="en-US" altLang="zh-CN" sz="1800" dirty="0" err="1">
                <a:solidFill>
                  <a:srgbClr val="333399"/>
                </a:solidFill>
                <a:latin typeface="+mn-lt"/>
                <a:ea typeface="华文楷体" panose="02010600040101010101" pitchFamily="2" charset="-122"/>
                <a:sym typeface="Symbol" panose="05050102010706020507" pitchFamily="18" charset="2"/>
              </a:rPr>
              <a:t>val</a:t>
            </a:r>
            <a:r>
              <a:rPr lang="en-US" altLang="zh-CN" sz="1800" dirty="0">
                <a:solidFill>
                  <a:srgbClr val="333399"/>
                </a:solidFill>
                <a:latin typeface="+mn-lt"/>
                <a:ea typeface="华文楷体" panose="02010600040101010101" pitchFamily="2" charset="-122"/>
                <a:sym typeface="Symbol" panose="05050102010706020507" pitchFamily="18" charset="2"/>
              </a:rPr>
              <a:t> </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top-1</a:t>
            </a:r>
            <a:r>
              <a:rPr lang="en-US" altLang="zh-CN" sz="1800" i="0" dirty="0">
                <a:solidFill>
                  <a:srgbClr val="333399"/>
                </a:solidFill>
                <a:latin typeface="+mn-lt"/>
                <a:ea typeface="华文楷体" panose="02010600040101010101" pitchFamily="2" charset="-122"/>
                <a:sym typeface="Symbol" panose="05050102010706020507" pitchFamily="18" charset="2"/>
              </a:rPr>
              <a:t>].</a:t>
            </a:r>
            <a:r>
              <a:rPr lang="en-US" altLang="zh-CN" sz="1800" dirty="0">
                <a:solidFill>
                  <a:srgbClr val="333399"/>
                </a:solidFill>
                <a:latin typeface="+mn-lt"/>
                <a:ea typeface="华文楷体" panose="02010600040101010101" pitchFamily="2" charset="-122"/>
                <a:sym typeface="Symbol" panose="05050102010706020507" pitchFamily="18" charset="2"/>
              </a:rPr>
              <a:t>s+1</a:t>
            </a:r>
            <a:endParaRPr lang="en-US" altLang="zh-CN" sz="1800" dirty="0">
              <a:solidFill>
                <a:srgbClr val="333399"/>
              </a:solidFill>
              <a:latin typeface="+mn-lt"/>
              <a:ea typeface="华文楷体" panose="02010600040101010101" pitchFamily="2" charset="-122"/>
              <a:sym typeface="Symbol" panose="05050102010706020507" pitchFamily="18" charset="2"/>
            </a:endParaRPr>
          </a:p>
          <a:p>
            <a:pPr algn="l">
              <a:buClrTx/>
            </a:pPr>
            <a:endParaRPr lang="en-US" altLang="zh-CN" sz="800" dirty="0">
              <a:solidFill>
                <a:srgbClr val="333399"/>
              </a:solidFill>
              <a:latin typeface="+mn-lt"/>
              <a:ea typeface="华文楷体" panose="02010600040101010101" pitchFamily="2" charset="-122"/>
              <a:sym typeface="Symbol" panose="05050102010706020507" pitchFamily="18" charset="2"/>
            </a:endParaRPr>
          </a:p>
          <a:p>
            <a:pPr algn="l">
              <a:buClrTx/>
            </a:pP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分析栈</a:t>
            </a:r>
            <a:r>
              <a:rPr kumimoji="0" lang="en-US" altLang="zh-CN" sz="2000" dirty="0" err="1">
                <a:solidFill>
                  <a:srgbClr val="333399"/>
                </a:solidFill>
                <a:latin typeface="+mn-lt"/>
                <a:ea typeface="华文楷体" panose="02010600040101010101" pitchFamily="2" charset="-122"/>
                <a:sym typeface="Symbol" panose="05050102010706020507" pitchFamily="18" charset="2"/>
              </a:rPr>
              <a:t>val</a:t>
            </a:r>
            <a:r>
              <a:rPr kumimoji="0" lang="en-US" altLang="zh-CN" sz="2000" dirty="0">
                <a:solidFill>
                  <a:srgbClr val="333399"/>
                </a:solidFill>
                <a:latin typeface="+mn-lt"/>
                <a:ea typeface="华文楷体" panose="02010600040101010101" pitchFamily="2" charset="-122"/>
                <a:sym typeface="Symbol" panose="05050102010706020507" pitchFamily="18" charset="2"/>
              </a:rPr>
              <a:t> </a:t>
            </a:r>
            <a:r>
              <a:rPr kumimoji="0" lang="zh-CN" altLang="en-US" sz="2000" b="1" i="0" dirty="0">
                <a:solidFill>
                  <a:srgbClr val="333399"/>
                </a:solidFill>
                <a:latin typeface="+mn-lt"/>
                <a:ea typeface="华文楷体" panose="02010600040101010101" pitchFamily="2" charset="-122"/>
                <a:sym typeface="Symbol" panose="05050102010706020507" pitchFamily="18" charset="2"/>
              </a:rPr>
              <a:t>存放文法符号的综合属性，</a:t>
            </a:r>
            <a:r>
              <a:rPr kumimoji="0" lang="en-US" altLang="zh-CN" sz="2000" dirty="0">
                <a:solidFill>
                  <a:srgbClr val="333399"/>
                </a:solidFill>
                <a:latin typeface="+mn-lt"/>
                <a:ea typeface="华文楷体" panose="02010600040101010101" pitchFamily="2" charset="-122"/>
                <a:sym typeface="Symbol" panose="05050102010706020507" pitchFamily="18" charset="2"/>
              </a:rPr>
              <a:t>top</a:t>
            </a:r>
            <a:r>
              <a:rPr kumimoji="0" lang="zh-CN" altLang="en-US" sz="2000" b="1" i="0" dirty="0">
                <a:solidFill>
                  <a:srgbClr val="333399"/>
                </a:solidFill>
                <a:latin typeface="+mn-lt"/>
                <a:ea typeface="华文楷体" panose="02010600040101010101" pitchFamily="2" charset="-122"/>
                <a:sym typeface="Symbol" panose="05050102010706020507" pitchFamily="18" charset="2"/>
              </a:rPr>
              <a:t>为栈顶指针</a:t>
            </a:r>
            <a:r>
              <a:rPr kumimoji="0" lang="en-US" altLang="zh-CN" sz="2000" b="1" i="0" dirty="0">
                <a:solidFill>
                  <a:srgbClr val="333399"/>
                </a:solidFill>
                <a:latin typeface="+mn-lt"/>
                <a:ea typeface="华文楷体" panose="02010600040101010101" pitchFamily="2" charset="-122"/>
                <a:sym typeface="Symbol" panose="05050102010706020507" pitchFamily="18" charset="2"/>
              </a:rPr>
              <a:t>)</a:t>
            </a:r>
            <a:endParaRPr kumimoji="0" lang="en-US" altLang="zh-CN" sz="2000" b="1" i="0" dirty="0">
              <a:solidFill>
                <a:srgbClr val="333399"/>
              </a:solidFill>
              <a:latin typeface="+mn-lt"/>
              <a:ea typeface="华文楷体" panose="02010600040101010101" pitchFamily="2" charset="-122"/>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0812"/>
                                        </p:tgtEl>
                                        <p:attrNameLst>
                                          <p:attrName>style.visibility</p:attrName>
                                        </p:attrNameLst>
                                      </p:cBhvr>
                                      <p:to>
                                        <p:strVal val="visible"/>
                                      </p:to>
                                    </p:set>
                                    <p:animEffect transition="in" filter="slide(fromBottom)">
                                      <p:cBhvr>
                                        <p:cTn id="7" dur="500"/>
                                        <p:tgtEl>
                                          <p:spTgt spid="630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2"/>
          <p:cNvSpPr txBox="1">
            <a:spLocks noChangeArrowheads="1"/>
          </p:cNvSpPr>
          <p:nvPr/>
        </p:nvSpPr>
        <p:spPr bwMode="auto">
          <a:xfrm>
            <a:off x="685800" y="1098550"/>
            <a:ext cx="8223250" cy="243143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latin typeface="+mn-lt"/>
                <a:ea typeface="华文楷体" panose="02010600040101010101" pitchFamily="2" charset="-122"/>
              </a:rPr>
              <a:t>用综合属性代替继承属性</a:t>
            </a:r>
            <a:endParaRPr lang="zh-CN" altLang="en-US" b="1" i="0">
              <a:latin typeface="+mn-lt"/>
              <a:ea typeface="华文楷体" panose="02010600040101010101" pitchFamily="2" charset="-122"/>
            </a:endParaRPr>
          </a:p>
          <a:p>
            <a:pPr lvl="1" algn="l">
              <a:buClrTx/>
              <a:buFont typeface="Symbol" panose="05050102010706020507" pitchFamily="18" charset="2"/>
              <a:buNone/>
            </a:pPr>
            <a:endParaRPr lang="zh-CN" altLang="en-US" sz="1000" b="1" i="0">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 有时，改变基础文法可能避免继承属性</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如下列文</a:t>
            </a:r>
            <a:endParaRPr lang="zh-CN" altLang="en-US" b="1" i="0">
              <a:solidFill>
                <a:srgbClr val="333399"/>
              </a:solidFill>
              <a:latin typeface="+mn-lt"/>
              <a:ea typeface="华文楷体" panose="02010600040101010101" pitchFamily="2" charset="-122"/>
            </a:endParaRPr>
          </a:p>
          <a:p>
            <a:pPr lvl="2" algn="l">
              <a:buClrTx/>
              <a:buFontTx/>
              <a:buNone/>
            </a:pPr>
            <a:r>
              <a:rPr lang="zh-CN" altLang="en-US" b="1" i="0">
                <a:solidFill>
                  <a:srgbClr val="333399"/>
                </a:solidFill>
                <a:latin typeface="+mn-lt"/>
                <a:ea typeface="华文楷体" panose="02010600040101010101" pitchFamily="2" charset="-122"/>
              </a:rPr>
              <a:t>    法可能用来描述 </a:t>
            </a:r>
            <a:r>
              <a:rPr lang="en-US" altLang="zh-CN" i="0">
                <a:solidFill>
                  <a:srgbClr val="333399"/>
                </a:solidFill>
                <a:latin typeface="+mn-lt"/>
                <a:ea typeface="华文楷体" panose="02010600040101010101" pitchFamily="2" charset="-122"/>
              </a:rPr>
              <a:t>Pascal</a:t>
            </a:r>
            <a:r>
              <a:rPr lang="en-US" altLang="zh-CN" b="1" i="0">
                <a:solidFill>
                  <a:srgbClr val="333399"/>
                </a:solidFill>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式的说明语句</a:t>
            </a:r>
            <a:endParaRPr lang="zh-CN" altLang="en-US" b="1" i="0">
              <a:solidFill>
                <a:srgbClr val="333399"/>
              </a:solidFill>
              <a:latin typeface="+mn-lt"/>
              <a:ea typeface="华文楷体" panose="02010600040101010101" pitchFamily="2" charset="-122"/>
            </a:endParaRPr>
          </a:p>
          <a:p>
            <a:pPr lvl="2" algn="l">
              <a:buClrTx/>
              <a:buFontTx/>
              <a:buNone/>
            </a:pPr>
            <a:endParaRPr lang="en-US" altLang="zh-CN" b="1" i="0">
              <a:solidFill>
                <a:srgbClr val="333399"/>
              </a:solidFill>
              <a:latin typeface="+mn-lt"/>
              <a:ea typeface="华文楷体" panose="02010600040101010101" pitchFamily="2" charset="-122"/>
            </a:endParaRPr>
          </a:p>
        </p:txBody>
      </p:sp>
      <p:sp>
        <p:nvSpPr>
          <p:cNvPr id="80899"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0900"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0901"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0902"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mn-lt"/>
              <a:ea typeface="华文楷体" panose="02010600040101010101" pitchFamily="2" charset="-122"/>
            </a:endParaRPr>
          </a:p>
        </p:txBody>
      </p:sp>
      <p:sp>
        <p:nvSpPr>
          <p:cNvPr id="80903" name="Text Box 17"/>
          <p:cNvSpPr txBox="1">
            <a:spLocks noChangeArrowheads="1"/>
          </p:cNvSpPr>
          <p:nvPr/>
        </p:nvSpPr>
        <p:spPr bwMode="auto">
          <a:xfrm>
            <a:off x="2667000" y="3124200"/>
            <a:ext cx="3200400" cy="1616075"/>
          </a:xfrm>
          <a:prstGeom prst="rect">
            <a:avLst/>
          </a:prstGeom>
          <a:noFill/>
          <a:ln w="9525">
            <a:noFill/>
            <a:miter lim="800000"/>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D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L</a:t>
            </a:r>
            <a:r>
              <a:rPr lang="zh-CN" altLang="en-US"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a:t>
            </a:r>
            <a:endParaRPr kumimoji="0"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u="sng">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int</a:t>
            </a:r>
            <a:endParaRPr lang="en-US" altLang="zh-CN" sz="2000" u="sng">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u="sng">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real</a:t>
            </a:r>
            <a:endParaRPr lang="en-US" altLang="zh-CN" sz="20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L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L</a:t>
            </a:r>
            <a:r>
              <a:rPr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v</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L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v</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p:txBody>
      </p:sp>
      <p:sp>
        <p:nvSpPr>
          <p:cNvPr id="80904" name="Text Box 19"/>
          <p:cNvSpPr txBox="1">
            <a:spLocks noChangeArrowheads="1"/>
          </p:cNvSpPr>
          <p:nvPr/>
        </p:nvSpPr>
        <p:spPr bwMode="auto">
          <a:xfrm>
            <a:off x="1828800" y="4800600"/>
            <a:ext cx="7010400" cy="1569660"/>
          </a:xfrm>
          <a:prstGeom prst="rect">
            <a:avLst/>
          </a:prstGeom>
          <a:noFill/>
          <a:ln w="9525">
            <a:noFill/>
            <a:miter lim="800000"/>
          </a:ln>
        </p:spPr>
        <p:txBody>
          <a:bodyPr>
            <a:spAutoFit/>
          </a:bodyPr>
          <a:lstStyle/>
          <a:p>
            <a:pPr algn="l" eaLnBrk="0" hangingPunct="0">
              <a:buClrTx/>
              <a:buFontTx/>
              <a:buNone/>
            </a:pPr>
            <a:r>
              <a:rPr lang="zh-CN" altLang="en-US" b="1" i="0">
                <a:solidFill>
                  <a:srgbClr val="333399"/>
                </a:solidFill>
                <a:latin typeface="+mn-lt"/>
                <a:ea typeface="华文楷体" panose="02010600040101010101" pitchFamily="2" charset="-122"/>
              </a:rPr>
              <a:t>因变量标识符由 </a:t>
            </a:r>
            <a:r>
              <a:rPr lang="en-US" altLang="zh-CN">
                <a:solidFill>
                  <a:srgbClr val="333399"/>
                </a:solidFill>
                <a:latin typeface="+mn-lt"/>
                <a:ea typeface="华文楷体" panose="02010600040101010101" pitchFamily="2" charset="-122"/>
              </a:rPr>
              <a:t>L </a:t>
            </a:r>
            <a:r>
              <a:rPr lang="zh-CN" altLang="en-US" b="1" i="0">
                <a:solidFill>
                  <a:srgbClr val="333399"/>
                </a:solidFill>
                <a:latin typeface="+mn-lt"/>
                <a:ea typeface="华文楷体" panose="02010600040101010101" pitchFamily="2" charset="-122"/>
              </a:rPr>
              <a:t>产生而类型不在 </a:t>
            </a:r>
            <a:r>
              <a:rPr lang="en-US" altLang="zh-CN">
                <a:solidFill>
                  <a:srgbClr val="333399"/>
                </a:solidFill>
                <a:latin typeface="+mn-lt"/>
                <a:ea typeface="华文楷体" panose="02010600040101010101" pitchFamily="2" charset="-122"/>
              </a:rPr>
              <a:t>L </a:t>
            </a:r>
            <a:r>
              <a:rPr lang="zh-CN" altLang="en-US" b="1" i="0">
                <a:solidFill>
                  <a:srgbClr val="333399"/>
                </a:solidFill>
                <a:latin typeface="+mn-lt"/>
                <a:ea typeface="华文楷体" panose="02010600040101010101" pitchFamily="2" charset="-122"/>
              </a:rPr>
              <a:t>的子树中，所以不能仅仅使用综合属性就把 </a:t>
            </a:r>
            <a:r>
              <a:rPr lang="en-US" altLang="zh-CN" sz="2000">
                <a:solidFill>
                  <a:srgbClr val="333399"/>
                </a:solidFill>
                <a:latin typeface="+mn-lt"/>
                <a:ea typeface="华文楷体" panose="02010600040101010101" pitchFamily="2" charset="-122"/>
              </a:rPr>
              <a:t>type </a:t>
            </a:r>
            <a:r>
              <a:rPr lang="zh-CN" altLang="en-US" b="1" i="0">
                <a:solidFill>
                  <a:srgbClr val="333399"/>
                </a:solidFill>
                <a:latin typeface="+mn-lt"/>
                <a:ea typeface="华文楷体" panose="02010600040101010101" pitchFamily="2" charset="-122"/>
              </a:rPr>
              <a:t>与标识符联系起来</a:t>
            </a:r>
            <a:r>
              <a:rPr lang="en-US" altLang="zh-CN" b="1"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从第一个产生式来看，似乎 </a:t>
            </a:r>
            <a:r>
              <a:rPr lang="en-US" altLang="zh-CN">
                <a:solidFill>
                  <a:srgbClr val="333399"/>
                </a:solidFill>
                <a:latin typeface="+mn-lt"/>
                <a:ea typeface="华文楷体" panose="02010600040101010101" pitchFamily="2" charset="-122"/>
              </a:rPr>
              <a:t>L </a:t>
            </a:r>
            <a:r>
              <a:rPr lang="zh-CN" altLang="en-US" b="1" i="0">
                <a:solidFill>
                  <a:srgbClr val="333399"/>
                </a:solidFill>
                <a:latin typeface="+mn-lt"/>
                <a:ea typeface="华文楷体" panose="02010600040101010101" pitchFamily="2" charset="-122"/>
              </a:rPr>
              <a:t>可以从它的右边 </a:t>
            </a:r>
            <a:r>
              <a:rPr lang="en-US" altLang="zh-CN">
                <a:solidFill>
                  <a:srgbClr val="333399"/>
                </a:solidFill>
                <a:latin typeface="+mn-lt"/>
                <a:ea typeface="华文楷体" panose="02010600040101010101" pitchFamily="2" charset="-122"/>
              </a:rPr>
              <a:t>T </a:t>
            </a:r>
            <a:r>
              <a:rPr lang="zh-CN" altLang="en-US" b="1" i="0">
                <a:solidFill>
                  <a:srgbClr val="333399"/>
                </a:solidFill>
                <a:latin typeface="+mn-lt"/>
                <a:ea typeface="华文楷体" panose="02010600040101010101" pitchFamily="2" charset="-122"/>
              </a:rPr>
              <a:t>中继承 </a:t>
            </a:r>
            <a:r>
              <a:rPr lang="en-US" altLang="zh-CN" sz="2000">
                <a:solidFill>
                  <a:srgbClr val="333399"/>
                </a:solidFill>
                <a:latin typeface="+mn-lt"/>
                <a:ea typeface="华文楷体" panose="02010600040101010101" pitchFamily="2" charset="-122"/>
              </a:rPr>
              <a:t>type</a:t>
            </a:r>
            <a:r>
              <a:rPr lang="zh-CN" altLang="en-US" b="1" i="0">
                <a:solidFill>
                  <a:srgbClr val="333399"/>
                </a:solidFill>
                <a:latin typeface="+mn-lt"/>
                <a:ea typeface="华文楷体" panose="02010600040101010101" pitchFamily="2" charset="-122"/>
              </a:rPr>
              <a:t>，但所得到的属性文法就不是 </a:t>
            </a:r>
            <a:r>
              <a:rPr lang="en-US" altLang="zh-CN" i="0">
                <a:solidFill>
                  <a:srgbClr val="333399"/>
                </a:solidFill>
                <a:latin typeface="+mn-lt"/>
                <a:ea typeface="华文楷体" panose="02010600040101010101" pitchFamily="2" charset="-122"/>
              </a:rPr>
              <a:t>L-</a:t>
            </a:r>
            <a:r>
              <a:rPr lang="zh-CN" altLang="en-US" b="1" i="0">
                <a:solidFill>
                  <a:srgbClr val="333399"/>
                </a:solidFill>
                <a:latin typeface="+mn-lt"/>
                <a:ea typeface="华文楷体" panose="02010600040101010101" pitchFamily="2" charset="-122"/>
              </a:rPr>
              <a:t>属性的</a:t>
            </a:r>
            <a:endParaRPr lang="zh-CN" altLang="en-US" b="1" i="0">
              <a:solidFill>
                <a:srgbClr val="333399"/>
              </a:solidFill>
              <a:latin typeface="+mn-lt"/>
              <a:ea typeface="华文楷体" panose="02010600040101010101" pitchFamily="2" charset="-122"/>
            </a:endParaRPr>
          </a:p>
        </p:txBody>
      </p:sp>
      <p:sp>
        <p:nvSpPr>
          <p:cNvPr id="80905" name="Rectangle 2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71"/>
          <p:cNvSpPr txBox="1">
            <a:spLocks noChangeArrowheads="1"/>
          </p:cNvSpPr>
          <p:nvPr/>
        </p:nvSpPr>
        <p:spPr bwMode="auto">
          <a:xfrm>
            <a:off x="685800" y="1219200"/>
            <a:ext cx="8223250" cy="167640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2800" b="1" i="0">
                <a:latin typeface="+mn-lt"/>
                <a:ea typeface="华文楷体" panose="02010600040101010101" pitchFamily="2" charset="-122"/>
              </a:rPr>
              <a:t>基于翻译模式的自下而上语义计算</a:t>
            </a:r>
            <a:endParaRPr lang="zh-CN" altLang="en-US" sz="2800" b="1" i="0">
              <a:latin typeface="+mn-lt"/>
              <a:ea typeface="华文楷体" panose="02010600040101010101" pitchFamily="2" charset="-122"/>
            </a:endParaRPr>
          </a:p>
          <a:p>
            <a:pPr algn="l">
              <a:buClrTx/>
            </a:pPr>
            <a:endParaRPr lang="zh-CN" altLang="en-US" sz="1000" b="1" i="0">
              <a:latin typeface="+mn-lt"/>
              <a:ea typeface="华文楷体" panose="02010600040101010101" pitchFamily="2" charset="-122"/>
            </a:endParaRPr>
          </a:p>
          <a:p>
            <a:pPr lvl="1" algn="l">
              <a:buClrTx/>
              <a:buFont typeface="Symbol" panose="05050102010706020507" pitchFamily="18" charset="2"/>
              <a:buChar char="-"/>
            </a:pPr>
            <a:r>
              <a:rPr lang="zh-CN" altLang="en-US" sz="2800" b="1" i="0">
                <a:latin typeface="+mn-lt"/>
                <a:ea typeface="华文楷体" panose="02010600040101010101" pitchFamily="2" charset="-122"/>
              </a:rPr>
              <a:t>  </a:t>
            </a:r>
            <a:r>
              <a:rPr lang="zh-CN" altLang="en-US" b="1" i="0">
                <a:latin typeface="+mn-lt"/>
                <a:ea typeface="华文楷体" panose="02010600040101010101" pitchFamily="2" charset="-122"/>
              </a:rPr>
              <a:t>用综合属性代替继承属性</a:t>
            </a:r>
            <a:endParaRPr lang="zh-CN" altLang="en-US" b="1" i="0">
              <a:latin typeface="+mn-lt"/>
              <a:ea typeface="华文楷体" panose="02010600040101010101" pitchFamily="2" charset="-122"/>
            </a:endParaRPr>
          </a:p>
          <a:p>
            <a:pPr lvl="1" algn="l">
              <a:buClrTx/>
              <a:buFont typeface="Symbol" panose="05050102010706020507" pitchFamily="18" charset="2"/>
              <a:buNone/>
            </a:pPr>
            <a:endParaRPr lang="zh-CN" altLang="en-US" sz="1000" b="1" i="0">
              <a:latin typeface="+mn-lt"/>
              <a:ea typeface="华文楷体" panose="02010600040101010101" pitchFamily="2" charset="-122"/>
            </a:endParaRPr>
          </a:p>
          <a:p>
            <a:pPr lvl="2" algn="l">
              <a:buClrTx/>
              <a:buFontTx/>
              <a:buChar char="•"/>
            </a:pPr>
            <a:r>
              <a:rPr lang="zh-CN" altLang="en-US" b="1" i="0">
                <a:latin typeface="+mn-lt"/>
                <a:ea typeface="华文楷体" panose="02010600040101010101" pitchFamily="2" charset="-122"/>
              </a:rPr>
              <a:t> </a:t>
            </a:r>
            <a:r>
              <a:rPr lang="zh-CN" altLang="en-US" b="1" i="0">
                <a:solidFill>
                  <a:srgbClr val="333399"/>
                </a:solidFill>
                <a:latin typeface="+mn-lt"/>
                <a:ea typeface="华文楷体" panose="02010600040101010101" pitchFamily="2" charset="-122"/>
              </a:rPr>
              <a:t> 若将上例中的基础文法变为</a:t>
            </a:r>
            <a:endParaRPr lang="zh-CN" altLang="en-US" b="1" i="0">
              <a:solidFill>
                <a:srgbClr val="333399"/>
              </a:solidFill>
              <a:latin typeface="+mn-lt"/>
              <a:ea typeface="华文楷体" panose="02010600040101010101" pitchFamily="2" charset="-122"/>
            </a:endParaRPr>
          </a:p>
        </p:txBody>
      </p:sp>
      <p:sp>
        <p:nvSpPr>
          <p:cNvPr id="81923" name="AutoShape 7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4" name="AutoShape 7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5" name="AutoShape 7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6" name="AutoShape 7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7" name="Text Box 76"/>
          <p:cNvSpPr txBox="1">
            <a:spLocks noChangeArrowheads="1"/>
          </p:cNvSpPr>
          <p:nvPr/>
        </p:nvSpPr>
        <p:spPr bwMode="auto">
          <a:xfrm>
            <a:off x="2667000" y="3032125"/>
            <a:ext cx="1905000" cy="1616075"/>
          </a:xfrm>
          <a:prstGeom prst="rect">
            <a:avLst/>
          </a:prstGeom>
          <a:noFill/>
          <a:ln w="9525">
            <a:noFill/>
            <a:miter lim="800000"/>
          </a:ln>
        </p:spPr>
        <p:txBody>
          <a:bodyPr>
            <a:spAutoFit/>
          </a:bodyPr>
          <a:lstStyle/>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D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v L</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L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v L</a:t>
            </a:r>
            <a:endPar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L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a:t>
            </a:r>
            <a:endParaRPr lang="en-US" altLang="zh-CN" sz="2000" b="1"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 </a:t>
            </a:r>
            <a:r>
              <a:rPr lang="en-US" altLang="zh-CN" sz="2000" i="0">
                <a:solidFill>
                  <a:srgbClr val="333399"/>
                </a:solidFill>
                <a:latin typeface="+mn-lt"/>
                <a:ea typeface="华文楷体" panose="02010600040101010101" pitchFamily="2" charset="-122"/>
                <a:sym typeface="Symbol" panose="05050102010706020507" pitchFamily="18" charset="2"/>
              </a:rPr>
              <a:t></a:t>
            </a:r>
            <a:r>
              <a:rPr lang="en-US" altLang="zh-CN" sz="2000">
                <a:solidFill>
                  <a:srgbClr val="333399"/>
                </a:solidFill>
                <a:latin typeface="+mn-lt"/>
                <a:ea typeface="华文楷体" panose="02010600040101010101" pitchFamily="2" charset="-122"/>
                <a:sym typeface="Symbol" panose="05050102010706020507" pitchFamily="18" charset="2"/>
              </a:rPr>
              <a:t> </a:t>
            </a:r>
            <a:r>
              <a:rPr lang="en-US" altLang="zh-CN" sz="2000" u="sng">
                <a:solidFill>
                  <a:srgbClr val="333399"/>
                </a:solidFill>
                <a:latin typeface="+mn-lt"/>
                <a:ea typeface="华文楷体" panose="02010600040101010101" pitchFamily="2" charset="-122"/>
                <a:sym typeface="Symbol" panose="05050102010706020507" pitchFamily="18" charset="2"/>
              </a:rPr>
              <a:t>int</a:t>
            </a:r>
            <a:endParaRPr lang="en-US" altLang="zh-CN" sz="2000" u="sng">
              <a:solidFill>
                <a:srgbClr val="333399"/>
              </a:solidFill>
              <a:latin typeface="+mn-lt"/>
              <a:ea typeface="华文楷体" panose="02010600040101010101" pitchFamily="2" charset="-122"/>
              <a:sym typeface="Symbol" panose="05050102010706020507" pitchFamily="18" charset="2"/>
            </a:endParaRPr>
          </a:p>
          <a:p>
            <a:pPr algn="l">
              <a:buClrTx/>
            </a:pP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T </a:t>
            </a:r>
            <a:r>
              <a:rPr lang="en-US" altLang="zh-CN" sz="2000" i="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a:t>
            </a:r>
            <a:r>
              <a:rPr lang="en-US" altLang="zh-CN" sz="2000">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 </a:t>
            </a:r>
            <a:r>
              <a:rPr lang="en-US" altLang="zh-CN" sz="2000" u="sng">
                <a:solidFill>
                  <a:srgbClr val="333399"/>
                </a:solidFill>
                <a:latin typeface="+mn-lt"/>
                <a:ea typeface="华文楷体" panose="02010600040101010101" pitchFamily="2" charset="-122"/>
                <a:cs typeface="Times New Roman" panose="02020603050405020304" pitchFamily="18" charset="0"/>
                <a:sym typeface="Symbol" panose="05050102010706020507" pitchFamily="18" charset="2"/>
              </a:rPr>
              <a:t>real</a:t>
            </a:r>
            <a:endParaRPr lang="en-US" altLang="zh-CN" sz="2000" u="sng">
              <a:solidFill>
                <a:srgbClr val="333399"/>
              </a:solidFill>
              <a:latin typeface="+mn-lt"/>
              <a:ea typeface="华文楷体" panose="02010600040101010101" pitchFamily="2" charset="-122"/>
              <a:sym typeface="Symbol" panose="05050102010706020507" pitchFamily="18" charset="2"/>
            </a:endParaRPr>
          </a:p>
        </p:txBody>
      </p:sp>
      <p:sp>
        <p:nvSpPr>
          <p:cNvPr id="81928" name="Text Box 78"/>
          <p:cNvSpPr txBox="1">
            <a:spLocks noChangeArrowheads="1"/>
          </p:cNvSpPr>
          <p:nvPr/>
        </p:nvSpPr>
        <p:spPr bwMode="auto">
          <a:xfrm>
            <a:off x="1828800" y="4800600"/>
            <a:ext cx="7010400" cy="1200329"/>
          </a:xfrm>
          <a:prstGeom prst="rect">
            <a:avLst/>
          </a:prstGeom>
          <a:noFill/>
          <a:ln w="9525">
            <a:noFill/>
            <a:miter lim="800000"/>
          </a:ln>
        </p:spPr>
        <p:txBody>
          <a:bodyPr>
            <a:spAutoFit/>
          </a:bodyPr>
          <a:lstStyle/>
          <a:p>
            <a:pPr algn="l" eaLnBrk="0" hangingPunct="0">
              <a:buClrTx/>
              <a:buFontTx/>
              <a:buNone/>
            </a:pPr>
            <a:r>
              <a:rPr lang="zh-CN" altLang="en-US" b="1" i="0">
                <a:solidFill>
                  <a:srgbClr val="333399"/>
                </a:solidFill>
                <a:latin typeface="+mn-lt"/>
                <a:ea typeface="华文楷体" panose="02010600040101010101" pitchFamily="2" charset="-122"/>
              </a:rPr>
              <a:t>这样，类型可以通过综合属性 </a:t>
            </a:r>
            <a:r>
              <a:rPr lang="en-US" altLang="zh-CN">
                <a:solidFill>
                  <a:srgbClr val="333399"/>
                </a:solidFill>
                <a:latin typeface="+mn-lt"/>
                <a:ea typeface="华文楷体" panose="02010600040101010101" pitchFamily="2" charset="-122"/>
              </a:rPr>
              <a:t>L.type </a:t>
            </a:r>
            <a:r>
              <a:rPr lang="zh-CN" altLang="en-US" b="1" i="0">
                <a:solidFill>
                  <a:srgbClr val="333399"/>
                </a:solidFill>
                <a:latin typeface="+mn-lt"/>
                <a:ea typeface="华文楷体" panose="02010600040101010101" pitchFamily="2" charset="-122"/>
              </a:rPr>
              <a:t>进行传递，当通过 </a:t>
            </a:r>
            <a:r>
              <a:rPr lang="en-US" altLang="zh-CN">
                <a:solidFill>
                  <a:srgbClr val="333399"/>
                </a:solidFill>
                <a:latin typeface="+mn-lt"/>
                <a:ea typeface="华文楷体" panose="02010600040101010101" pitchFamily="2" charset="-122"/>
              </a:rPr>
              <a:t>L </a:t>
            </a:r>
            <a:r>
              <a:rPr lang="zh-CN" altLang="en-US" b="1" i="0">
                <a:solidFill>
                  <a:srgbClr val="333399"/>
                </a:solidFill>
                <a:latin typeface="+mn-lt"/>
                <a:ea typeface="华文楷体" panose="02010600040101010101" pitchFamily="2" charset="-122"/>
              </a:rPr>
              <a:t>产生每个变量标识符时，它的类型就可以填入到符号表中</a:t>
            </a:r>
            <a:endParaRPr lang="zh-CN" altLang="en-US" b="1" i="0">
              <a:solidFill>
                <a:srgbClr val="333399"/>
              </a:solidFill>
              <a:latin typeface="+mn-lt"/>
              <a:ea typeface="华文楷体" panose="02010600040101010101" pitchFamily="2" charset="-122"/>
            </a:endParaRPr>
          </a:p>
        </p:txBody>
      </p:sp>
      <p:sp>
        <p:nvSpPr>
          <p:cNvPr id="81929" name="Rectangle 79"/>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7"/>
          <p:cNvSpPr>
            <a:spLocks noChangeArrowheads="1"/>
          </p:cNvSpPr>
          <p:nvPr/>
        </p:nvSpPr>
        <p:spPr bwMode="auto">
          <a:xfrm>
            <a:off x="971550" y="2276475"/>
            <a:ext cx="7921625" cy="3049588"/>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属性文法</a:t>
            </a:r>
            <a:r>
              <a:rPr lang="zh-CN" altLang="en-US" sz="2800" b="1" i="0">
                <a:solidFill>
                  <a:srgbClr val="333399"/>
                </a:solidFill>
                <a:latin typeface="+mn-lt"/>
                <a:ea typeface="华文楷体" panose="02010600040101010101" pitchFamily="2" charset="-122"/>
              </a:rPr>
              <a:t>（</a:t>
            </a:r>
            <a:r>
              <a:rPr lang="en-US" altLang="zh-CN" sz="2800">
                <a:solidFill>
                  <a:srgbClr val="333399"/>
                </a:solidFill>
                <a:latin typeface="+mn-lt"/>
                <a:ea typeface="华文楷体" panose="02010600040101010101" pitchFamily="2" charset="-122"/>
              </a:rPr>
              <a:t>Attribute Grammar</a:t>
            </a:r>
            <a:r>
              <a:rPr lang="zh-CN" altLang="en-US" sz="2800" b="1" i="0">
                <a:solidFill>
                  <a:srgbClr val="333399"/>
                </a:solidFill>
                <a:latin typeface="+mn-lt"/>
                <a:ea typeface="华文楷体" panose="02010600040101010101" pitchFamily="2" charset="-122"/>
              </a:rPr>
              <a:t>）在上下文无关</a:t>
            </a:r>
            <a:endParaRPr lang="zh-CN" altLang="en-US" sz="2800"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sz="2800" b="1" i="0">
                <a:solidFill>
                  <a:srgbClr val="333399"/>
                </a:solidFill>
                <a:latin typeface="+mn-lt"/>
                <a:ea typeface="华文楷体" panose="02010600040101010101" pitchFamily="2" charset="-122"/>
              </a:rPr>
              <a:t>    文法的基础上进行如下扩展：</a:t>
            </a:r>
            <a:endParaRPr lang="zh-CN" altLang="en-US" sz="2800" b="1" i="0">
              <a:solidFill>
                <a:srgbClr val="333399"/>
              </a:solidFill>
              <a:latin typeface="+mn-lt"/>
              <a:ea typeface="华文楷体" panose="02010600040101010101" pitchFamily="2" charset="-122"/>
            </a:endParaRPr>
          </a:p>
          <a:p>
            <a:pPr algn="l">
              <a:buClrTx/>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lvl="1" algn="l">
              <a:buFontTx/>
              <a:buChar char="•"/>
            </a:pPr>
            <a:r>
              <a:rPr lang="zh-CN" altLang="en-US" sz="2800">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为每个文法符号关联多个</a:t>
            </a:r>
            <a:r>
              <a:rPr lang="zh-CN" altLang="en-US" sz="2800" b="1" i="0">
                <a:latin typeface="+mn-lt"/>
                <a:ea typeface="华文楷体" panose="02010600040101010101" pitchFamily="2" charset="-122"/>
              </a:rPr>
              <a:t>属性</a:t>
            </a:r>
            <a:r>
              <a:rPr lang="zh-CN" altLang="en-US" sz="2800" b="1" i="0">
                <a:solidFill>
                  <a:srgbClr val="333399"/>
                </a:solidFill>
                <a:latin typeface="+mn-lt"/>
                <a:ea typeface="华文楷体" panose="02010600040101010101" pitchFamily="2" charset="-122"/>
              </a:rPr>
              <a:t>（</a:t>
            </a:r>
            <a:r>
              <a:rPr lang="en-US" altLang="zh-CN" sz="2800">
                <a:solidFill>
                  <a:srgbClr val="333399"/>
                </a:solidFill>
                <a:latin typeface="+mn-lt"/>
                <a:ea typeface="华文楷体" panose="02010600040101010101" pitchFamily="2" charset="-122"/>
              </a:rPr>
              <a:t>Attribute</a:t>
            </a:r>
            <a:r>
              <a:rPr lang="zh-CN" altLang="en-US" sz="2800" b="1" i="0">
                <a:solidFill>
                  <a:srgbClr val="333399"/>
                </a:solidFill>
                <a:latin typeface="+mn-lt"/>
                <a:ea typeface="华文楷体" panose="02010600040101010101" pitchFamily="2" charset="-122"/>
              </a:rPr>
              <a:t>）</a:t>
            </a:r>
            <a:endParaRPr lang="zh-CN" altLang="en-US" sz="2800" b="1" i="0">
              <a:solidFill>
                <a:srgbClr val="333399"/>
              </a:solidFill>
              <a:latin typeface="+mn-lt"/>
              <a:ea typeface="华文楷体" panose="02010600040101010101" pitchFamily="2" charset="-122"/>
            </a:endParaRPr>
          </a:p>
          <a:p>
            <a:pPr lvl="1" algn="l">
              <a:buFontTx/>
              <a:buNone/>
            </a:pPr>
            <a:endParaRPr lang="zh-CN" altLang="en-US" sz="1000" b="1" i="0">
              <a:latin typeface="+mn-lt"/>
              <a:ea typeface="华文楷体" panose="02010600040101010101" pitchFamily="2" charset="-122"/>
            </a:endParaRPr>
          </a:p>
          <a:p>
            <a:pPr lvl="1" algn="l">
              <a:buFontTx/>
              <a:buChar char="•"/>
            </a:pPr>
            <a:r>
              <a:rPr lang="zh-CN" altLang="en-US" sz="2800" b="1" i="0">
                <a:solidFill>
                  <a:srgbClr val="333399"/>
                </a:solidFill>
                <a:latin typeface="+mn-lt"/>
                <a:ea typeface="华文楷体" panose="02010600040101010101" pitchFamily="2" charset="-122"/>
              </a:rPr>
              <a:t> 为文法的每个产生式关联一个</a:t>
            </a:r>
            <a:r>
              <a:rPr lang="zh-CN" altLang="en-US" sz="2800" b="1" i="0">
                <a:latin typeface="+mn-lt"/>
                <a:ea typeface="华文楷体" panose="02010600040101010101" pitchFamily="2" charset="-122"/>
              </a:rPr>
              <a:t>语义规则集合</a:t>
            </a:r>
            <a:endParaRPr lang="zh-CN" altLang="en-US" sz="2800" b="1" i="0">
              <a:latin typeface="+mn-lt"/>
              <a:ea typeface="华文楷体" panose="02010600040101010101" pitchFamily="2" charset="-122"/>
            </a:endParaRPr>
          </a:p>
          <a:p>
            <a:pPr lvl="1" algn="l">
              <a:buFontTx/>
              <a:buNone/>
            </a:pPr>
            <a:r>
              <a:rPr lang="zh-CN" altLang="en-US" sz="2800" b="1" i="0">
                <a:solidFill>
                  <a:srgbClr val="333399"/>
                </a:solidFill>
                <a:latin typeface="+mn-lt"/>
                <a:ea typeface="华文楷体" panose="02010600040101010101" pitchFamily="2" charset="-122"/>
              </a:rPr>
              <a:t>  或称为</a:t>
            </a:r>
            <a:r>
              <a:rPr lang="zh-CN" altLang="en-US" sz="2800" b="1" i="0">
                <a:latin typeface="+mn-lt"/>
                <a:ea typeface="华文楷体" panose="02010600040101010101" pitchFamily="2" charset="-122"/>
              </a:rPr>
              <a:t>语义动作</a:t>
            </a:r>
            <a:r>
              <a:rPr lang="zh-CN" altLang="en-US" sz="2800" b="1" i="0">
                <a:solidFill>
                  <a:srgbClr val="333399"/>
                </a:solidFill>
                <a:latin typeface="+mn-lt"/>
                <a:ea typeface="华文楷体" panose="02010600040101010101" pitchFamily="2" charset="-122"/>
              </a:rPr>
              <a:t>。</a:t>
            </a:r>
            <a:endParaRPr lang="zh-CN" altLang="en-US" sz="2800" b="1" i="0">
              <a:solidFill>
                <a:srgbClr val="333399"/>
              </a:solidFill>
              <a:latin typeface="+mn-lt"/>
              <a:ea typeface="华文楷体" panose="02010600040101010101" pitchFamily="2" charset="-122"/>
            </a:endParaRPr>
          </a:p>
          <a:p>
            <a:pPr lvl="1" algn="l">
              <a:buFontTx/>
              <a:buNone/>
            </a:pPr>
            <a:endParaRPr lang="zh-CN" altLang="en-US" sz="1000" b="1" i="0">
              <a:latin typeface="+mn-lt"/>
              <a:ea typeface="华文楷体" panose="02010600040101010101" pitchFamily="2" charset="-122"/>
            </a:endParaRPr>
          </a:p>
          <a:p>
            <a:pPr lvl="1" algn="l">
              <a:buFontTx/>
              <a:buNone/>
            </a:pPr>
            <a:r>
              <a:rPr lang="en-US" altLang="zh-CN" b="1"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从应用角度</a:t>
            </a:r>
            <a:r>
              <a:rPr lang="en-US" altLang="zh-CN" b="1" i="0">
                <a:solidFill>
                  <a:srgbClr val="333399"/>
                </a:solidFill>
                <a:latin typeface="+mn-lt"/>
                <a:ea typeface="华文楷体" panose="02010600040101010101" pitchFamily="2" charset="-122"/>
              </a:rPr>
              <a:t>,</a:t>
            </a:r>
            <a:r>
              <a:rPr lang="zh-CN" altLang="en-US" b="1" i="0">
                <a:solidFill>
                  <a:srgbClr val="333399"/>
                </a:solidFill>
                <a:latin typeface="+mn-lt"/>
                <a:ea typeface="华文楷体" panose="02010600040101010101" pitchFamily="2" charset="-122"/>
              </a:rPr>
              <a:t>本课程不讨论含限定条件的属性文法</a:t>
            </a:r>
            <a:r>
              <a:rPr lang="en-US" altLang="zh-CN" b="1" i="0">
                <a:solidFill>
                  <a:srgbClr val="333399"/>
                </a:solidFill>
                <a:latin typeface="+mn-lt"/>
                <a:ea typeface="华文楷体" panose="02010600040101010101" pitchFamily="2" charset="-122"/>
              </a:rPr>
              <a:t>)</a:t>
            </a:r>
            <a:endParaRPr lang="en-US" altLang="zh-CN" b="1" i="0">
              <a:solidFill>
                <a:srgbClr val="333399"/>
              </a:solidFill>
              <a:latin typeface="+mn-lt"/>
              <a:ea typeface="华文楷体" panose="02010600040101010101" pitchFamily="2" charset="-122"/>
            </a:endParaRPr>
          </a:p>
        </p:txBody>
      </p:sp>
      <p:sp>
        <p:nvSpPr>
          <p:cNvPr id="12291" name="Text Box 19"/>
          <p:cNvSpPr txBox="1">
            <a:spLocks noChangeArrowheads="1"/>
          </p:cNvSpPr>
          <p:nvPr/>
        </p:nvSpPr>
        <p:spPr bwMode="auto">
          <a:xfrm>
            <a:off x="684213" y="14097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概念</a:t>
            </a:r>
            <a:endParaRPr lang="zh-CN" altLang="en-US" sz="3200" b="1" i="0">
              <a:latin typeface="+mn-lt"/>
              <a:ea typeface="华文楷体" panose="02010600040101010101" pitchFamily="2" charset="-122"/>
            </a:endParaRPr>
          </a:p>
        </p:txBody>
      </p:sp>
      <p:sp>
        <p:nvSpPr>
          <p:cNvPr id="12292" name="AutoShape 2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3" name="AutoShape 21">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4" name="AutoShape 22">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5" name="AutoShape 23">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6" name="Rectangle 29"/>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属性文法</a:t>
            </a:r>
            <a:endParaRPr lang="zh-CN" altLang="en-US" sz="4000" b="1" i="0">
              <a:ea typeface="华文行楷" panose="02010800040101010101" pitchFamily="2" charset="-122"/>
            </a:endParaRPr>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2947" name="AutoShape 3">
            <a:hlinkClick r:id="rId1" action="ppaction://hlinksldjump"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294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294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2950" name="Rectangle 6"/>
          <p:cNvSpPr>
            <a:spLocks noChangeArrowheads="1"/>
          </p:cNvSpPr>
          <p:nvPr/>
        </p:nvSpPr>
        <p:spPr bwMode="auto">
          <a:xfrm>
            <a:off x="1549400" y="188913"/>
            <a:ext cx="2222500" cy="641350"/>
          </a:xfrm>
          <a:prstGeom prst="rect">
            <a:avLst/>
          </a:prstGeom>
          <a:noFill/>
          <a:ln w="9525" algn="ctr">
            <a:noFill/>
            <a:miter lim="800000"/>
          </a:ln>
        </p:spPr>
        <p:txBody>
          <a:bodyPr>
            <a:spAutoFit/>
          </a:bodyPr>
          <a:lstStyle/>
          <a:p>
            <a:pPr>
              <a:lnSpc>
                <a:spcPct val="90000"/>
              </a:lnSpc>
              <a:buClrTx/>
              <a:buFontTx/>
              <a:buNone/>
            </a:pPr>
            <a:r>
              <a:rPr lang="zh-CN" altLang="en-US" sz="4000" b="1" i="0">
                <a:ea typeface="华文行楷" panose="02010800040101010101" pitchFamily="2" charset="-122"/>
              </a:rPr>
              <a:t>课后作业</a:t>
            </a:r>
            <a:endParaRPr lang="zh-CN" altLang="en-US" sz="4000" b="1" i="0">
              <a:ea typeface="华文行楷" panose="02010800040101010101" pitchFamily="2" charset="-122"/>
            </a:endParaRPr>
          </a:p>
        </p:txBody>
      </p:sp>
      <p:sp>
        <p:nvSpPr>
          <p:cNvPr id="11" name="Text Box 12"/>
          <p:cNvSpPr txBox="1">
            <a:spLocks noChangeArrowheads="1"/>
          </p:cNvSpPr>
          <p:nvPr/>
        </p:nvSpPr>
        <p:spPr bwMode="auto">
          <a:xfrm>
            <a:off x="827088" y="1341438"/>
            <a:ext cx="7848600" cy="523220"/>
          </a:xfrm>
          <a:prstGeom prst="rect">
            <a:avLst/>
          </a:prstGeom>
          <a:noFill/>
          <a:ln w="9525">
            <a:noFill/>
            <a:miter lim="800000"/>
          </a:ln>
        </p:spPr>
        <p:txBody>
          <a:bodyPr>
            <a:spAutoFit/>
          </a:bodyPr>
          <a:lstStyle>
            <a:defPPr>
              <a:defRPr lang="zh-CN"/>
            </a:defPPr>
            <a:lvl1pPr marL="457200" indent="-457200">
              <a:buFont typeface="Symbol" panose="05050102010706020507" pitchFamily="18" charset="2"/>
              <a:buNone/>
              <a:defRPr kumimoji="0" sz="2800" b="1">
                <a:solidFill>
                  <a:srgbClr val="333399"/>
                </a:solidFill>
              </a:defRPr>
            </a:lvl1pPr>
            <a:lvl2pPr algn="l">
              <a:buChar char="²"/>
              <a:defRPr>
                <a:solidFill>
                  <a:srgbClr val="333399"/>
                </a:solidFill>
              </a:defRPr>
            </a:lvl2pPr>
            <a:lvl3pPr algn="l">
              <a:buChar char="²"/>
              <a:defRPr>
                <a:solidFill>
                  <a:srgbClr val="333399"/>
                </a:solidFill>
              </a:defRPr>
            </a:lvl3pPr>
            <a:lvl4pPr algn="l">
              <a:buChar char="²"/>
              <a:defRPr>
                <a:solidFill>
                  <a:srgbClr val="333399"/>
                </a:solidFill>
              </a:defRPr>
            </a:lvl4pPr>
            <a:lvl5pPr algn="l">
              <a:buChar char="²"/>
              <a:defRPr>
                <a:solidFill>
                  <a:srgbClr val="333399"/>
                </a:solidFill>
              </a:defRPr>
            </a:lvl5pPr>
            <a:lvl6pPr>
              <a:defRPr>
                <a:solidFill>
                  <a:srgbClr val="333399"/>
                </a:solidFill>
              </a:defRPr>
            </a:lvl6pPr>
            <a:lvl7pPr>
              <a:defRPr>
                <a:solidFill>
                  <a:srgbClr val="333399"/>
                </a:solidFill>
              </a:defRPr>
            </a:lvl7pPr>
            <a:lvl8pPr>
              <a:defRPr>
                <a:solidFill>
                  <a:srgbClr val="333399"/>
                </a:solidFill>
              </a:defRPr>
            </a:lvl8pPr>
            <a:lvl9pPr>
              <a:defRPr>
                <a:solidFill>
                  <a:srgbClr val="333399"/>
                </a:solidFill>
              </a:defRPr>
            </a:lvl9pPr>
          </a:lstStyle>
          <a:p>
            <a:r>
              <a:rPr lang="zh-CN" altLang="en-US" i="0" dirty="0">
                <a:latin typeface="+mn-lt"/>
                <a:ea typeface="华文楷体" panose="02010600040101010101" pitchFamily="2" charset="-122"/>
              </a:rPr>
              <a:t>参见网络学堂公告：“第三次书面作业”</a:t>
            </a:r>
            <a:endParaRPr lang="en-US" altLang="zh-CN" i="0" dirty="0">
              <a:latin typeface="+mn-lt"/>
              <a:ea typeface="华文楷体" panose="02010600040101010101" pitchFamily="2" charset="-122"/>
            </a:endParaRPr>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9"/>
          <p:cNvSpPr>
            <a:spLocks noChangeArrowheads="1"/>
          </p:cNvSpPr>
          <p:nvPr/>
        </p:nvSpPr>
        <p:spPr bwMode="auto">
          <a:xfrm>
            <a:off x="3352800" y="4479925"/>
            <a:ext cx="2819400" cy="701675"/>
          </a:xfrm>
          <a:prstGeom prst="rect">
            <a:avLst/>
          </a:prstGeom>
          <a:noFill/>
          <a:ln w="9525">
            <a:noFill/>
            <a:miter lim="800000"/>
          </a:ln>
        </p:spPr>
        <p:txBody>
          <a:bodyPr>
            <a:spAutoFit/>
          </a:bodyPr>
          <a:lstStyle/>
          <a:p>
            <a:pPr algn="l">
              <a:buClrTx/>
              <a:buFontTx/>
              <a:buNone/>
            </a:pPr>
            <a:r>
              <a:rPr lang="en-US" altLang="zh-CN" sz="4000" b="1">
                <a:solidFill>
                  <a:schemeClr val="hlink"/>
                </a:solidFill>
                <a:ea typeface="宋体" panose="02010600030101010101" pitchFamily="2" charset="-122"/>
              </a:rPr>
              <a:t>Thank You</a:t>
            </a:r>
            <a:endParaRPr lang="en-US" altLang="zh-CN" sz="3200" b="1">
              <a:solidFill>
                <a:schemeClr val="hlink"/>
              </a:solidFill>
              <a:latin typeface="CMR10" charset="0"/>
              <a:ea typeface="宋体" panose="02010600030101010101" pitchFamily="2" charset="-122"/>
            </a:endParaRPr>
          </a:p>
        </p:txBody>
      </p:sp>
      <p:sp>
        <p:nvSpPr>
          <p:cNvPr id="83971" name="Rectangle 10"/>
          <p:cNvSpPr>
            <a:spLocks noChangeArrowheads="1"/>
          </p:cNvSpPr>
          <p:nvPr/>
        </p:nvSpPr>
        <p:spPr bwMode="auto">
          <a:xfrm>
            <a:off x="1981200" y="2209800"/>
            <a:ext cx="3886200" cy="609600"/>
          </a:xfrm>
          <a:prstGeom prst="rect">
            <a:avLst/>
          </a:prstGeom>
          <a:noFill/>
          <a:ln w="9525">
            <a:noFill/>
            <a:miter lim="800000"/>
          </a:ln>
        </p:spPr>
        <p:txBody>
          <a:bodyPr anchor="b"/>
          <a:lstStyle/>
          <a:p>
            <a:pPr algn="l">
              <a:lnSpc>
                <a:spcPct val="90000"/>
              </a:lnSpc>
              <a:buClrTx/>
              <a:buFontTx/>
              <a:buNone/>
            </a:pPr>
            <a:r>
              <a:rPr lang="en-US" altLang="zh-CN" sz="3200" b="1" dirty="0">
                <a:solidFill>
                  <a:schemeClr val="hlink"/>
                </a:solidFill>
                <a:ea typeface="宋体" panose="02010600030101010101" pitchFamily="2" charset="-122"/>
              </a:rPr>
              <a:t>That’s all for today.</a:t>
            </a:r>
            <a:r>
              <a:rPr lang="en-US" altLang="zh-CN" sz="3200" b="1" dirty="0">
                <a:solidFill>
                  <a:schemeClr val="hlink"/>
                </a:solidFill>
                <a:latin typeface="CMR10" charset="0"/>
                <a:ea typeface="宋体" panose="02010600030101010101" pitchFamily="2" charset="-122"/>
              </a:rPr>
              <a:t> </a:t>
            </a:r>
            <a:endParaRPr lang="en-US" altLang="zh-CN" sz="3200" b="1" dirty="0">
              <a:solidFill>
                <a:schemeClr val="hlink"/>
              </a:solidFill>
              <a:latin typeface="CMR10" charset="0"/>
              <a:ea typeface="宋体" panose="02010600030101010101" pitchFamily="2" charset="-122"/>
            </a:endParaRPr>
          </a:p>
        </p:txBody>
      </p:sp>
      <p:sp>
        <p:nvSpPr>
          <p:cNvPr id="83972"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3973"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3974"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3975"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4" name="Rectangle 4"/>
          <p:cNvSpPr>
            <a:spLocks noChangeArrowheads="1"/>
          </p:cNvSpPr>
          <p:nvPr/>
        </p:nvSpPr>
        <p:spPr bwMode="auto">
          <a:xfrm>
            <a:off x="971550" y="2276475"/>
            <a:ext cx="7993063" cy="29591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mn-lt"/>
                <a:ea typeface="华文楷体" panose="02010600040101010101" pitchFamily="2" charset="-122"/>
              </a:rPr>
              <a:t>  </a:t>
            </a:r>
            <a:r>
              <a:rPr lang="zh-CN" altLang="en-US" sz="2800" b="1" i="0">
                <a:latin typeface="+mn-lt"/>
                <a:ea typeface="华文楷体" panose="02010600040101010101" pitchFamily="2" charset="-122"/>
              </a:rPr>
              <a:t>属性</a:t>
            </a:r>
            <a:r>
              <a:rPr lang="zh-CN" altLang="en-US" sz="2800" b="1" i="0">
                <a:solidFill>
                  <a:srgbClr val="333399"/>
                </a:solidFill>
                <a:latin typeface="+mn-lt"/>
                <a:ea typeface="华文楷体" panose="02010600040101010101" pitchFamily="2" charset="-122"/>
              </a:rPr>
              <a:t>（</a:t>
            </a:r>
            <a:r>
              <a:rPr lang="en-US" altLang="zh-CN" sz="2800">
                <a:solidFill>
                  <a:srgbClr val="333399"/>
                </a:solidFill>
                <a:latin typeface="+mn-lt"/>
                <a:ea typeface="华文楷体" panose="02010600040101010101" pitchFamily="2" charset="-122"/>
              </a:rPr>
              <a:t>Attribute</a:t>
            </a:r>
            <a:r>
              <a:rPr lang="zh-CN" altLang="en-US" sz="2800" b="1" i="0">
                <a:solidFill>
                  <a:srgbClr val="333399"/>
                </a:solidFill>
                <a:latin typeface="+mn-lt"/>
                <a:ea typeface="华文楷体" panose="02010600040101010101" pitchFamily="2" charset="-122"/>
              </a:rPr>
              <a:t>）可用来刻画一个文法符号的</a:t>
            </a:r>
            <a:endParaRPr lang="zh-CN" altLang="en-US" sz="2800"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sz="2800" b="1" i="0">
                <a:solidFill>
                  <a:srgbClr val="333399"/>
                </a:solidFill>
                <a:latin typeface="+mn-lt"/>
                <a:ea typeface="华文楷体" panose="02010600040101010101" pitchFamily="2" charset="-122"/>
              </a:rPr>
              <a:t>    任何我们所关心的特性，如：符号的</a:t>
            </a:r>
            <a:r>
              <a:rPr lang="zh-CN" altLang="en-US" sz="2800" b="1" i="0">
                <a:latin typeface="+mn-lt"/>
                <a:ea typeface="华文楷体" panose="02010600040101010101" pitchFamily="2" charset="-122"/>
              </a:rPr>
              <a:t>值</a:t>
            </a:r>
            <a:r>
              <a:rPr lang="zh-CN" altLang="en-US" sz="2800" b="1" i="0">
                <a:solidFill>
                  <a:srgbClr val="333399"/>
                </a:solidFill>
                <a:latin typeface="+mn-lt"/>
                <a:ea typeface="华文楷体" panose="02010600040101010101" pitchFamily="2" charset="-122"/>
              </a:rPr>
              <a:t>，符号</a:t>
            </a:r>
            <a:endParaRPr lang="zh-CN" altLang="en-US" sz="2800"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sz="2800" b="1" i="0">
                <a:solidFill>
                  <a:srgbClr val="333399"/>
                </a:solidFill>
                <a:latin typeface="+mn-lt"/>
                <a:ea typeface="华文楷体" panose="02010600040101010101" pitchFamily="2" charset="-122"/>
              </a:rPr>
              <a:t>    的</a:t>
            </a:r>
            <a:r>
              <a:rPr lang="zh-CN" altLang="en-US" sz="2800" b="1" i="0">
                <a:latin typeface="+mn-lt"/>
                <a:ea typeface="华文楷体" panose="02010600040101010101" pitchFamily="2" charset="-122"/>
              </a:rPr>
              <a:t>名字串</a:t>
            </a:r>
            <a:r>
              <a:rPr lang="zh-CN" altLang="en-US" sz="2800" b="1" i="0">
                <a:solidFill>
                  <a:srgbClr val="333399"/>
                </a:solidFill>
                <a:latin typeface="+mn-lt"/>
                <a:ea typeface="华文楷体" panose="02010600040101010101" pitchFamily="2" charset="-122"/>
              </a:rPr>
              <a:t>，符号的</a:t>
            </a:r>
            <a:r>
              <a:rPr lang="zh-CN" altLang="en-US" sz="2800" b="1" i="0">
                <a:latin typeface="+mn-lt"/>
                <a:ea typeface="华文楷体" panose="02010600040101010101" pitchFamily="2" charset="-122"/>
              </a:rPr>
              <a:t>类型</a:t>
            </a:r>
            <a:r>
              <a:rPr lang="zh-CN" altLang="en-US" sz="2800" b="1" i="0">
                <a:solidFill>
                  <a:srgbClr val="333399"/>
                </a:solidFill>
                <a:latin typeface="+mn-lt"/>
                <a:ea typeface="华文楷体" panose="02010600040101010101" pitchFamily="2" charset="-122"/>
              </a:rPr>
              <a:t>，符号的</a:t>
            </a:r>
            <a:r>
              <a:rPr lang="zh-CN" altLang="en-US" sz="2800" b="1" i="0">
                <a:latin typeface="+mn-lt"/>
                <a:ea typeface="华文楷体" panose="02010600040101010101" pitchFamily="2" charset="-122"/>
              </a:rPr>
              <a:t>偏移地址</a:t>
            </a:r>
            <a:r>
              <a:rPr lang="zh-CN" altLang="en-US" sz="2800" b="1" i="0">
                <a:solidFill>
                  <a:srgbClr val="333399"/>
                </a:solidFill>
                <a:latin typeface="+mn-lt"/>
                <a:ea typeface="华文楷体" panose="02010600040101010101" pitchFamily="2" charset="-122"/>
              </a:rPr>
              <a:t>，符</a:t>
            </a:r>
            <a:endParaRPr lang="zh-CN" altLang="en-US" sz="2800"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zh-CN" altLang="en-US" sz="2800" b="1" i="0">
                <a:solidFill>
                  <a:srgbClr val="333399"/>
                </a:solidFill>
                <a:latin typeface="+mn-lt"/>
                <a:ea typeface="华文楷体" panose="02010600040101010101" pitchFamily="2" charset="-122"/>
              </a:rPr>
              <a:t>    号被赋予的</a:t>
            </a:r>
            <a:r>
              <a:rPr lang="zh-CN" altLang="en-US" sz="2800" b="1" i="0">
                <a:latin typeface="+mn-lt"/>
                <a:ea typeface="华文楷体" panose="02010600040101010101" pitchFamily="2" charset="-122"/>
              </a:rPr>
              <a:t>寄存器</a:t>
            </a:r>
            <a:r>
              <a:rPr lang="zh-CN" altLang="en-US" sz="2800" b="1" i="0">
                <a:solidFill>
                  <a:srgbClr val="333399"/>
                </a:solidFill>
                <a:latin typeface="+mn-lt"/>
                <a:ea typeface="华文楷体" panose="02010600040101010101" pitchFamily="2" charset="-122"/>
              </a:rPr>
              <a:t>，</a:t>
            </a:r>
            <a:r>
              <a:rPr lang="zh-CN" altLang="en-US" sz="2800" b="1" i="0">
                <a:latin typeface="+mn-lt"/>
                <a:ea typeface="华文楷体" panose="02010600040101010101" pitchFamily="2" charset="-122"/>
              </a:rPr>
              <a:t>代码片断</a:t>
            </a:r>
            <a:r>
              <a:rPr lang="zh-CN" altLang="en-US" sz="2800" b="1" i="0">
                <a:solidFill>
                  <a:srgbClr val="333399"/>
                </a:solidFill>
                <a:latin typeface="+mn-lt"/>
                <a:ea typeface="华文楷体" panose="02010600040101010101" pitchFamily="2" charset="-122"/>
              </a:rPr>
              <a:t>，等等</a:t>
            </a:r>
            <a:r>
              <a:rPr lang="en-US" altLang="zh-CN" sz="2800" b="1" i="0">
                <a:solidFill>
                  <a:srgbClr val="333399"/>
                </a:solidFill>
                <a:latin typeface="+mn-lt"/>
                <a:ea typeface="华文楷体" panose="02010600040101010101" pitchFamily="2" charset="-122"/>
              </a:rPr>
              <a:t>…</a:t>
            </a:r>
            <a:endParaRPr lang="en-US" altLang="zh-CN" sz="2800" b="1" i="0">
              <a:solidFill>
                <a:srgbClr val="333399"/>
              </a:solidFill>
              <a:latin typeface="+mn-lt"/>
              <a:ea typeface="华文楷体" panose="02010600040101010101" pitchFamily="2" charset="-122"/>
            </a:endParaRPr>
          </a:p>
          <a:p>
            <a:pPr algn="l">
              <a:buClrTx/>
              <a:buFont typeface="Symbol" panose="05050102010706020507" pitchFamily="18" charset="2"/>
              <a:buNone/>
            </a:pPr>
            <a:r>
              <a:rPr lang="en-US" altLang="zh-CN" sz="1000" b="1" i="0">
                <a:solidFill>
                  <a:srgbClr val="333399"/>
                </a:solidFill>
                <a:latin typeface="+mn-lt"/>
                <a:ea typeface="华文楷体" panose="02010600040101010101" pitchFamily="2" charset="-122"/>
              </a:rPr>
              <a:t> </a:t>
            </a:r>
            <a:endParaRPr lang="en-US" altLang="zh-CN" sz="1000" b="1" i="0">
              <a:solidFill>
                <a:srgbClr val="333399"/>
              </a:solidFill>
              <a:latin typeface="+mn-lt"/>
              <a:ea typeface="华文楷体" panose="02010600040101010101" pitchFamily="2" charset="-122"/>
            </a:endParaRPr>
          </a:p>
          <a:p>
            <a:pPr algn="l">
              <a:buFont typeface="Symbol" panose="05050102010706020507" pitchFamily="18" charset="2"/>
              <a:buChar char="-"/>
            </a:pPr>
            <a:r>
              <a:rPr lang="en-US" altLang="zh-CN" sz="2800" b="1" i="0">
                <a:solidFill>
                  <a:srgbClr val="333399"/>
                </a:solidFill>
                <a:latin typeface="+mn-lt"/>
                <a:ea typeface="华文楷体" panose="02010600040101010101" pitchFamily="2" charset="-122"/>
              </a:rPr>
              <a:t>  </a:t>
            </a:r>
            <a:r>
              <a:rPr lang="zh-CN" altLang="en-US" sz="2800" b="1" i="0">
                <a:latin typeface="+mn-lt"/>
                <a:ea typeface="华文楷体" panose="02010600040101010101" pitchFamily="2" charset="-122"/>
              </a:rPr>
              <a:t>记号</a:t>
            </a:r>
            <a:r>
              <a:rPr lang="zh-CN" altLang="en-US" sz="2800" b="1" i="0">
                <a:solidFill>
                  <a:srgbClr val="333399"/>
                </a:solidFill>
                <a:latin typeface="+mn-lt"/>
                <a:ea typeface="华文楷体" panose="02010600040101010101" pitchFamily="2" charset="-122"/>
              </a:rPr>
              <a:t> </a:t>
            </a:r>
            <a:endParaRPr lang="zh-CN" altLang="en-US" sz="2800" b="1" i="0">
              <a:solidFill>
                <a:srgbClr val="333399"/>
              </a:solidFill>
              <a:latin typeface="+mn-lt"/>
              <a:ea typeface="华文楷体" panose="02010600040101010101" pitchFamily="2" charset="-122"/>
            </a:endParaRPr>
          </a:p>
          <a:p>
            <a:pPr algn="l">
              <a:buFont typeface="Symbol" panose="05050102010706020507" pitchFamily="18" charset="2"/>
              <a:buNone/>
            </a:pPr>
            <a:endParaRPr lang="zh-CN" altLang="en-US" sz="1000" b="1" i="0">
              <a:solidFill>
                <a:srgbClr val="333399"/>
              </a:solidFill>
              <a:latin typeface="+mn-lt"/>
              <a:ea typeface="华文楷体" panose="02010600040101010101" pitchFamily="2" charset="-122"/>
            </a:endParaRPr>
          </a:p>
          <a:p>
            <a:pPr algn="l">
              <a:buFont typeface="Symbol" panose="05050102010706020507" pitchFamily="18" charset="2"/>
              <a:buNone/>
            </a:pPr>
            <a:r>
              <a:rPr lang="zh-CN" altLang="en-US" sz="2800" b="1" i="0">
                <a:solidFill>
                  <a:srgbClr val="333399"/>
                </a:solidFill>
                <a:latin typeface="+mn-lt"/>
                <a:ea typeface="华文楷体" panose="02010600040101010101" pitchFamily="2" charset="-122"/>
              </a:rPr>
              <a:t>    文法符号 </a:t>
            </a:r>
            <a:r>
              <a:rPr lang="en-US" altLang="zh-CN" b="1">
                <a:solidFill>
                  <a:srgbClr val="333399"/>
                </a:solidFill>
                <a:latin typeface="+mn-lt"/>
                <a:ea typeface="华文楷体" panose="02010600040101010101" pitchFamily="2" charset="-122"/>
              </a:rPr>
              <a:t>X</a:t>
            </a:r>
            <a:r>
              <a:rPr lang="en-US" altLang="zh-CN" sz="2800" i="0">
                <a:solidFill>
                  <a:srgbClr val="333399"/>
                </a:solidFill>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关联属性 </a:t>
            </a:r>
            <a:r>
              <a:rPr lang="en-US" altLang="zh-CN" b="1">
                <a:solidFill>
                  <a:srgbClr val="333399"/>
                </a:solidFill>
                <a:latin typeface="+mn-lt"/>
                <a:ea typeface="华文楷体" panose="02010600040101010101" pitchFamily="2" charset="-122"/>
              </a:rPr>
              <a:t>a</a:t>
            </a:r>
            <a:r>
              <a:rPr lang="en-US" altLang="zh-CN" sz="2800">
                <a:solidFill>
                  <a:srgbClr val="333399"/>
                </a:solidFill>
                <a:latin typeface="+mn-lt"/>
                <a:ea typeface="华文楷体" panose="02010600040101010101" pitchFamily="2" charset="-122"/>
              </a:rPr>
              <a:t> </a:t>
            </a:r>
            <a:r>
              <a:rPr lang="zh-CN" altLang="en-US" sz="2800" b="1" i="0">
                <a:solidFill>
                  <a:srgbClr val="333399"/>
                </a:solidFill>
                <a:latin typeface="+mn-lt"/>
                <a:ea typeface="华文楷体" panose="02010600040101010101" pitchFamily="2" charset="-122"/>
              </a:rPr>
              <a:t>的属性值可通过 </a:t>
            </a:r>
            <a:r>
              <a:rPr lang="en-US" altLang="zh-CN" b="1">
                <a:latin typeface="+mn-lt"/>
                <a:ea typeface="华文楷体" panose="02010600040101010101" pitchFamily="2" charset="-122"/>
              </a:rPr>
              <a:t>X</a:t>
            </a:r>
            <a:r>
              <a:rPr lang="en-US" altLang="zh-CN" b="1" i="0">
                <a:latin typeface="+mn-lt"/>
                <a:ea typeface="华文楷体" panose="02010600040101010101" pitchFamily="2" charset="-122"/>
              </a:rPr>
              <a:t>.</a:t>
            </a:r>
            <a:r>
              <a:rPr lang="en-US" altLang="zh-CN" b="1">
                <a:latin typeface="+mn-lt"/>
                <a:ea typeface="华文楷体" panose="02010600040101010101" pitchFamily="2" charset="-122"/>
              </a:rPr>
              <a:t>a </a:t>
            </a:r>
            <a:r>
              <a:rPr lang="zh-CN" altLang="en-US" b="1" i="0">
                <a:solidFill>
                  <a:srgbClr val="333399"/>
                </a:solidFill>
                <a:latin typeface="+mn-lt"/>
                <a:ea typeface="华文楷体" panose="02010600040101010101" pitchFamily="2" charset="-122"/>
              </a:rPr>
              <a:t>访问</a:t>
            </a:r>
            <a:endParaRPr lang="zh-CN" altLang="en-US" b="1" i="0">
              <a:solidFill>
                <a:srgbClr val="333399"/>
              </a:solidFill>
              <a:latin typeface="+mn-lt"/>
              <a:ea typeface="华文楷体" panose="02010600040101010101" pitchFamily="2" charset="-122"/>
            </a:endParaRPr>
          </a:p>
        </p:txBody>
      </p:sp>
      <p:sp>
        <p:nvSpPr>
          <p:cNvPr id="13315" name="Text Box 5"/>
          <p:cNvSpPr txBox="1">
            <a:spLocks noChangeArrowheads="1"/>
          </p:cNvSpPr>
          <p:nvPr/>
        </p:nvSpPr>
        <p:spPr bwMode="auto">
          <a:xfrm>
            <a:off x="684213" y="14097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mn-lt"/>
                <a:ea typeface="华文楷体" panose="02010600040101010101" pitchFamily="2" charset="-122"/>
              </a:rPr>
              <a:t> </a:t>
            </a:r>
            <a:r>
              <a:rPr lang="zh-CN" altLang="en-US" sz="3200" b="1" i="0">
                <a:latin typeface="+mn-lt"/>
                <a:ea typeface="华文楷体" panose="02010600040101010101" pitchFamily="2" charset="-122"/>
              </a:rPr>
              <a:t>概念</a:t>
            </a:r>
            <a:endParaRPr lang="zh-CN" altLang="en-US" sz="3200" b="1" i="0">
              <a:latin typeface="+mn-lt"/>
              <a:ea typeface="华文楷体" panose="02010600040101010101" pitchFamily="2" charset="-122"/>
            </a:endParaRPr>
          </a:p>
        </p:txBody>
      </p:sp>
      <p:sp>
        <p:nvSpPr>
          <p:cNvPr id="13316"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7"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8"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9"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20" name="Rectangle 10"/>
          <p:cNvSpPr>
            <a:spLocks noChangeArrowheads="1"/>
          </p:cNvSpPr>
          <p:nvPr/>
        </p:nvSpPr>
        <p:spPr bwMode="auto">
          <a:xfrm>
            <a:off x="1549400" y="188913"/>
            <a:ext cx="230187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属性文法</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68324">
                                            <p:txEl>
                                              <p:pRg st="5" end="5"/>
                                            </p:txEl>
                                          </p:spTgt>
                                        </p:tgtEl>
                                        <p:attrNameLst>
                                          <p:attrName>style.visibility</p:attrName>
                                        </p:attrNameLst>
                                      </p:cBhvr>
                                      <p:to>
                                        <p:strVal val="visible"/>
                                      </p:to>
                                    </p:set>
                                    <p:animEffect transition="in" filter="slide(fromBottom)">
                                      <p:cBhvr>
                                        <p:cTn id="7" dur="500"/>
                                        <p:tgtEl>
                                          <p:spTgt spid="568324">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68324">
                                            <p:txEl>
                                              <p:pRg st="7" end="7"/>
                                            </p:txEl>
                                          </p:spTgt>
                                        </p:tgtEl>
                                        <p:attrNameLst>
                                          <p:attrName>style.visibility</p:attrName>
                                        </p:attrNameLst>
                                      </p:cBhvr>
                                      <p:to>
                                        <p:strVal val="visible"/>
                                      </p:to>
                                    </p:set>
                                    <p:animEffect transition="in" filter="slide(fromBottom)">
                                      <p:cBhvr>
                                        <p:cTn id="10" dur="500"/>
                                        <p:tgtEl>
                                          <p:spTgt spid="5683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80"/>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
            <a:srgbClr val="800080"/>
          </a:buClr>
          <a:buSzTx/>
          <a:buFont typeface="Wingdings" panose="05000000000000000000" pitchFamily="2" charset="2"/>
          <a:buNone/>
          <a:defRPr kumimoji="1" lang="zh-CN" altLang="en-US" sz="2400" b="0" i="1" u="none" strike="noStrike" cap="none" normalizeH="0" baseline="0" smtClean="0">
            <a:ln>
              <a:noFill/>
            </a:ln>
            <a:solidFill>
              <a:srgbClr val="800080"/>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80"/>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
            <a:srgbClr val="800080"/>
          </a:buClr>
          <a:buSzTx/>
          <a:buFont typeface="Wingdings" panose="05000000000000000000" pitchFamily="2" charset="2"/>
          <a:buNone/>
          <a:defRPr kumimoji="1" lang="zh-CN" altLang="en-US" sz="2400" b="0" i="1" u="none" strike="noStrike" cap="none" normalizeH="0" baseline="0" smtClean="0">
            <a:ln>
              <a:noFill/>
            </a:ln>
            <a:solidFill>
              <a:srgbClr val="800080"/>
            </a:solidFill>
            <a:effectLst/>
            <a:latin typeface="Arial" panose="020B0604020202020204" pitchFamily="34" charset="0"/>
            <a:ea typeface="楷体_GB2312" pitchFamily="49"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0</TotalTime>
  <Words>29486</Words>
  <Application>WPS 演示</Application>
  <PresentationFormat>全屏显示(4:3)</PresentationFormat>
  <Paragraphs>2863</Paragraphs>
  <Slides>81</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81</vt:i4>
      </vt:variant>
    </vt:vector>
  </HeadingPairs>
  <TitlesOfParts>
    <vt:vector size="97" baseType="lpstr">
      <vt:lpstr>Arial</vt:lpstr>
      <vt:lpstr>宋体</vt:lpstr>
      <vt:lpstr>Wingdings</vt:lpstr>
      <vt:lpstr>楷体_GB2312</vt:lpstr>
      <vt:lpstr>新宋体</vt:lpstr>
      <vt:lpstr>华文楷体</vt:lpstr>
      <vt:lpstr>Times New Roman</vt:lpstr>
      <vt:lpstr>华文行楷</vt:lpstr>
      <vt:lpstr>Symbol</vt:lpstr>
      <vt:lpstr>Arial Unicode MS</vt:lpstr>
      <vt:lpstr>CMR10</vt:lpstr>
      <vt:lpstr>Segoe Print</vt:lpstr>
      <vt:lpstr>Capsules</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wyy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Akashi Li</cp:lastModifiedBy>
  <cp:revision>1436</cp:revision>
  <dcterms:created xsi:type="dcterms:W3CDTF">2002-02-03T03:17:00Z</dcterms:created>
  <dcterms:modified xsi:type="dcterms:W3CDTF">2021-12-11T09:24:01Z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CF94F4FA997C47129D10783A86AD1DBA</vt:lpwstr>
  </property>
  <property fmtid="{D5CDD505-2E9C-101B-9397-08002B2CF9AE}" pid="3" name="KSOProductBuildVer">
    <vt:lpwstr>2052-11.1.0.11115</vt:lpwstr>
  </property>
</Properties>
</file>