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256" r:id="rId2"/>
    <p:sldId id="526" r:id="rId3"/>
    <p:sldId id="762" r:id="rId4"/>
    <p:sldId id="825" r:id="rId5"/>
    <p:sldId id="826" r:id="rId6"/>
    <p:sldId id="761" r:id="rId7"/>
    <p:sldId id="527" r:id="rId8"/>
    <p:sldId id="790" r:id="rId9"/>
    <p:sldId id="404" r:id="rId10"/>
    <p:sldId id="815" r:id="rId11"/>
    <p:sldId id="816" r:id="rId12"/>
    <p:sldId id="818" r:id="rId13"/>
    <p:sldId id="819" r:id="rId14"/>
    <p:sldId id="820" r:id="rId15"/>
    <p:sldId id="821" r:id="rId16"/>
    <p:sldId id="822" r:id="rId17"/>
    <p:sldId id="827" r:id="rId18"/>
    <p:sldId id="824" r:id="rId19"/>
    <p:sldId id="734" r:id="rId20"/>
    <p:sldId id="649" r:id="rId21"/>
    <p:sldId id="657" r:id="rId22"/>
    <p:sldId id="804" r:id="rId23"/>
    <p:sldId id="805" r:id="rId24"/>
    <p:sldId id="828" r:id="rId25"/>
    <p:sldId id="806" r:id="rId26"/>
    <p:sldId id="807" r:id="rId27"/>
    <p:sldId id="829" r:id="rId28"/>
    <p:sldId id="721" r:id="rId29"/>
    <p:sldId id="722" r:id="rId30"/>
    <p:sldId id="723" r:id="rId31"/>
    <p:sldId id="720" r:id="rId32"/>
    <p:sldId id="719" r:id="rId33"/>
    <p:sldId id="809" r:id="rId34"/>
    <p:sldId id="800" r:id="rId35"/>
    <p:sldId id="724" r:id="rId36"/>
    <p:sldId id="714" r:id="rId37"/>
    <p:sldId id="765" r:id="rId38"/>
    <p:sldId id="768" r:id="rId39"/>
    <p:sldId id="667" r:id="rId40"/>
    <p:sldId id="830" r:id="rId41"/>
    <p:sldId id="668" r:id="rId42"/>
    <p:sldId id="771" r:id="rId43"/>
    <p:sldId id="772" r:id="rId44"/>
    <p:sldId id="770" r:id="rId45"/>
    <p:sldId id="715" r:id="rId46"/>
    <p:sldId id="766" r:id="rId47"/>
    <p:sldId id="831" r:id="rId48"/>
    <p:sldId id="832" r:id="rId49"/>
    <p:sldId id="793" r:id="rId50"/>
    <p:sldId id="794" r:id="rId51"/>
    <p:sldId id="795" r:id="rId52"/>
    <p:sldId id="796" r:id="rId53"/>
    <p:sldId id="810" r:id="rId54"/>
    <p:sldId id="811" r:id="rId55"/>
    <p:sldId id="777" r:id="rId56"/>
    <p:sldId id="778" r:id="rId57"/>
    <p:sldId id="779" r:id="rId58"/>
    <p:sldId id="780" r:id="rId59"/>
    <p:sldId id="781" r:id="rId60"/>
    <p:sldId id="782" r:id="rId61"/>
    <p:sldId id="783" r:id="rId62"/>
    <p:sldId id="784" r:id="rId63"/>
    <p:sldId id="812" r:id="rId64"/>
    <p:sldId id="813" r:id="rId65"/>
    <p:sldId id="814" r:id="rId66"/>
    <p:sldId id="739" r:id="rId67"/>
    <p:sldId id="787" r:id="rId68"/>
    <p:sldId id="786" r:id="rId69"/>
    <p:sldId id="785" r:id="rId70"/>
    <p:sldId id="759" r:id="rId71"/>
    <p:sldId id="277" r:id="rId7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333399"/>
    <a:srgbClr val="9900CC"/>
    <a:srgbClr val="00FF00"/>
    <a:srgbClr val="9900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8113" autoAdjust="0"/>
  </p:normalViewPr>
  <p:slideViewPr>
    <p:cSldViewPr>
      <p:cViewPr varScale="1">
        <p:scale>
          <a:sx n="81" d="100"/>
          <a:sy n="81" d="100"/>
        </p:scale>
        <p:origin x="892" y="56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75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65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792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静态语义分析与</a:t>
            </a:r>
            <a:r>
              <a:rPr lang="zh-CN" altLang="en-US" sz="36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  <a:endParaRPr lang="zh-CN" altLang="en-US" sz="36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03" name="Rectangle 18"/>
          <p:cNvSpPr>
            <a:spLocks noChangeArrowheads="1"/>
          </p:cNvSpPr>
          <p:nvPr/>
        </p:nvSpPr>
        <p:spPr bwMode="auto">
          <a:xfrm>
            <a:off x="1479550" y="188913"/>
            <a:ext cx="172429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第十讲</a:t>
            </a:r>
          </a:p>
        </p:txBody>
      </p:sp>
      <p:sp>
        <p:nvSpPr>
          <p:cNvPr id="4104" name="Rectangle 26"/>
          <p:cNvSpPr>
            <a:spLocks noChangeArrowheads="1"/>
          </p:cNvSpPr>
          <p:nvPr/>
        </p:nvSpPr>
        <p:spPr bwMode="auto">
          <a:xfrm>
            <a:off x="0" y="2974331"/>
            <a:ext cx="4587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维护程序中变量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表达式及其他单元的类型信息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刻画程序的行为是否良好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安全可靠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规范类型检查过程的实现</a:t>
            </a: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  <p:extLst>
      <p:ext uri="{BB962C8B-B14F-4D97-AF65-F5344CB8AC3E}">
        <p14:creationId xmlns:p14="http://schemas.microsoft.com/office/powerpoint/2010/main" val="83863177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47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类型系统的定义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语法范畴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定义合法的程序单元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语义范畴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5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定义类型表达式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类型环境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定义标识符作用域，维护程序中变量的类型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类型规则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为程序单元定义类型表达式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788F027A-96B4-44AE-9180-B0947357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55460460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（面向本学期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实验）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类型表达式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基本类型表达式：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int</a:t>
            </a: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数组类型表达式：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array</a:t>
            </a:r>
            <a:r>
              <a:rPr lang="en-US" altLang="zh-CN" sz="20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2000" i="1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是基本数据类型表达式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或数组类型表达式。</a:t>
            </a:r>
            <a:r>
              <a:rPr lang="en-US" altLang="zh-CN" sz="2000" i="1" kern="100" dirty="0">
                <a:effectLst/>
                <a:latin typeface="+mn-lt"/>
                <a:ea typeface="宋体" panose="02010600030101010101" pitchFamily="2" charset="-122"/>
              </a:rPr>
              <a:t>array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表示元素类型是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的数组类型。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1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函数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类型表达式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fun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kern="1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其中，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，表示函数的参数个数。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1800" kern="100" dirty="0" err="1">
                <a:effectLst/>
                <a:ea typeface="Times New Roman" panose="02020603050405020304" pitchFamily="18" charset="0"/>
              </a:rPr>
              <a:t>MiniDecaf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中，函数的参数和返回值都只能为 </a:t>
            </a:r>
            <a:r>
              <a:rPr lang="en-US" altLang="zh-CN" sz="1800" i="1" kern="100" dirty="0">
                <a:effectLst/>
                <a:ea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专用于有类型错误的程序单元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ok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专用于没有类型错误的程序单元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95E7E59-636F-4CE8-9C2D-75702DCE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112136634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（面向本学期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实验）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类型环境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类型环境是一个从程序的部分标识符集到类型表达式集合的函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数，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用于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记录一些标识符在某个上下文中被赋予的类型表达式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kern="100" dirty="0">
              <a:solidFill>
                <a:srgbClr val="000000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针对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语言，类型环境的值域仅包含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和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fun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三种类型表达式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号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：设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类型环境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用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表示对类型环境的更新，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这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样 </a:t>
            </a:r>
            <a:r>
              <a:rPr lang="en-US" altLang="zh-CN" sz="1800" b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solidFill>
                  <a:srgbClr val="80008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就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表示一个以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+mn-lt"/>
                <a:ea typeface="宋体" panose="02010600030101010101" pitchFamily="2" charset="-122"/>
              </a:rPr>
              <a:t>dom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为定义域的类型环境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为一个变量名，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为一个类型表达式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），其含义为：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对于任意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x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∈</a:t>
            </a:r>
            <a:r>
              <a:rPr lang="zh-CN" altLang="zh-CN" sz="1800" kern="1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altLang="zh-CN" sz="1800" kern="100" dirty="0" err="1">
                <a:effectLst/>
                <a:latin typeface="+mn-lt"/>
                <a:ea typeface="宋体" panose="02010600030101010101" pitchFamily="2" charset="-122"/>
              </a:rPr>
              <a:t>dom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 = x</a:t>
            </a:r>
            <a:r>
              <a:rPr lang="zh-CN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 =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100" dirty="0">
                <a:effectLst/>
                <a:latin typeface="+mn-lt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否则有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kern="100" dirty="0">
                <a:effectLst/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u="sng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Cambria Math" panose="02040503050406030204" pitchFamily="18" charset="0"/>
              </a:rPr>
              <a:t>⟼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 =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1800" kern="100" dirty="0">
                <a:effectLst/>
                <a:latin typeface="+mn-lt"/>
                <a:ea typeface="宋体" panose="02010600030101010101" pitchFamily="2" charset="-122"/>
              </a:rPr>
              <a:t>(x)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C2C0678-A704-4672-BEC9-92992906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70600137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类型系统示例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（面向本学期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实验）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类型规则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引入下列断言形式（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judgements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：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kern="100" dirty="0">
              <a:solidFill>
                <a:srgbClr val="990099"/>
              </a:solidFill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kumimoji="1" lang="zh-CN" altLang="en-US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r>
              <a:rPr lang="en-US" altLang="zh-CN" sz="2000" i="1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kern="1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000" i="1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├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None/>
              <a:tabLst/>
              <a:defRPr/>
            </a:pPr>
            <a:endParaRPr kumimoji="1" lang="en-US" altLang="zh-CN" sz="1000" b="0" i="1" u="none" strike="noStrike" kern="1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这里，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t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代表类型声明，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代表除了语句序列之外的程序单元，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en-US" altLang="zh-CN" sz="2000" b="1" i="1" kern="1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代表一个语句序列，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代表一个类型表达式，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</a:t>
            </a:r>
            <a:r>
              <a:rPr lang="zh-CN" altLang="zh-CN" sz="2000" kern="100" dirty="0">
                <a:latin typeface="Arial"/>
                <a:ea typeface="宋体" panose="02010600030101010101" pitchFamily="2" charset="-122"/>
              </a:rPr>
              <a:t>：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读作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e</a:t>
            </a:r>
          </a:p>
          <a:p>
            <a:pPr lvl="1">
              <a:buNone/>
              <a:defRPr/>
            </a:pP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  </a:t>
            </a:r>
            <a:r>
              <a:rPr lang="en-US" altLang="zh-CN" sz="2000" kern="100" dirty="0">
                <a:latin typeface="Arial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的类型为 </a:t>
            </a:r>
            <a:r>
              <a:rPr lang="en-US" altLang="zh-CN" sz="2000" i="1" kern="100" dirty="0">
                <a:latin typeface="Arial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为方便，我们引入了一个元变量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用来表明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  <a:defRPr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所考虑的语句序列是否在一个循环体中，有两种可能的取值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</a:t>
            </a:r>
          </a:p>
          <a:p>
            <a:pPr lvl="1">
              <a:buNone/>
              <a:defRPr/>
            </a:pPr>
            <a:r>
              <a:rPr lang="en-US" altLang="zh-CN" sz="1800" kern="100" dirty="0">
                <a:solidFill>
                  <a:srgbClr val="000000"/>
                </a:solidFill>
                <a:ea typeface="Times New Roman" panose="02020603050405020304" pitchFamily="18" charset="0"/>
              </a:rPr>
              <a:t>  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在某个循环体中</a:t>
            </a:r>
            <a:r>
              <a:rPr lang="en-US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out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不在任何一个循环体中</a:t>
            </a:r>
            <a:r>
              <a:rPr lang="zh-CN" altLang="zh-C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A4CA8C84-6799-4F78-991A-B5221426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377986106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8064946" cy="4385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（面向本学期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实验）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（针对部分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表达式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lang="en-US" altLang="zh-CN" sz="1000" dirty="0">
                  <a:latin typeface="Arial" pitchFamily="34" charset="0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None/>
                  <a:tabLst/>
                  <a:defRPr/>
                </a:pPr>
                <a:endParaRPr lang="en-US" altLang="zh-CN" sz="1000" dirty="0"/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/>
                      <m:t>E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/>
                      <m:t>int</m:t>
                    </m:r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Font typeface="Wingdings" pitchFamily="2" charset="2"/>
                  <a:buNone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>
                  <a:buNone/>
                  <a:defRPr/>
                </a:pPr>
                <a:r>
                  <a:rPr kumimoji="1" lang="en-US" altLang="zh-CN" sz="2000" b="0" u="none" strike="noStrike" kern="1200" cap="none" spc="0" normalizeH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cs typeface="+mn-cs"/>
                  </a:rPr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a:rPr kumimoji="1" lang="en-US" altLang="zh-CN" sz="2000" b="1" i="1" u="none" strike="noStrike" kern="1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 =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+mn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where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is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/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array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or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function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type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/>
                  <a:t>(E-id)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endParaRPr lang="en-US" altLang="zh-CN" sz="1000" i="1" kern="100" noProof="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1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bop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  <m:r>
                      <m:rPr>
                        <m:nor/>
                      </m:rPr>
                      <a:rPr lang="en-US" altLang="zh-CN" sz="2000" dirty="0"/>
                      <m:t>(</m:t>
                    </m:r>
                    <m:r>
                      <m:rPr>
                        <m:nor/>
                      </m:rPr>
                      <a:rPr lang="en-US" altLang="zh-CN" sz="2000" dirty="0"/>
                      <m:t>E</m:t>
                    </m:r>
                    <m:r>
                      <m:rPr>
                        <m:nor/>
                      </m:rPr>
                      <a:rPr lang="en-US" altLang="zh-CN" sz="2000" dirty="0"/>
                      <m:t>−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bop</m:t>
                    </m:r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   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array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]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</m:den>
                    </m:f>
                  </m:oMath>
                </a14:m>
                <a:r>
                  <a:rPr lang="en-US" altLang="zh-CN" sz="2000" dirty="0"/>
                  <a:t>(E-access)</a:t>
                </a:r>
              </a:p>
              <a:p>
                <a:pPr>
                  <a:buNone/>
                  <a:defRPr/>
                </a:pPr>
                <a:endParaRPr lang="en-US" altLang="zh-CN" sz="2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sng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id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fun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  <m:r>
                            <m:rPr>
                              <m:nor/>
                            </m:rPr>
                            <a:rPr lang="en-US" altLang="zh-CN" sz="2000" b="1" i="0" kern="10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lang="zh-CN" alt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000" b="0" i="1" baseline="-25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  <m:r>
                            <m:rPr>
                              <m:nor/>
                            </m:rPr>
                            <a:rPr lang="en-US" altLang="zh-CN" sz="2000" b="0" i="1" kern="100" smtClean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… 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000" i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b="1" kern="100" dirty="0">
                              <a:solidFill>
                                <a:srgbClr val="000000"/>
                              </a:solidFill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</m:t>
                          </m:r>
                          <m:r>
                            <m:rPr>
                              <m:nor/>
                            </m:rPr>
                            <a:rPr kumimoji="1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├</m:t>
                          </m:r>
                          <m:r>
                            <m:rPr>
                              <m:nor/>
                            </m:rPr>
                            <a:rPr kumimoji="1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Arial" pitchFamily="34" charset="0"/>
                              <a:ea typeface="楷体_GB2312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sng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id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i="1" kern="10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int</m:t>
                          </m:r>
                        </m:den>
                      </m:f>
                    </m:oMath>
                  </m:oMathPara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8064946" cy="4385111"/>
              </a:xfrm>
              <a:prstGeom prst="rect">
                <a:avLst/>
              </a:prstGeom>
              <a:blipFill>
                <a:blip r:embed="rId2"/>
                <a:stretch>
                  <a:fillRect l="-1587" t="-2086" r="-19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CF1815C-ED84-47C1-A98A-96A4CF1A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404094638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7921625" cy="43950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（面向本学期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实验）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（针对部分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语句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lvl="1">
                  <a:buNone/>
                  <a:defRPr/>
                </a:pPr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2000" dirty="0"/>
                  <a:t> (S-if)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1000" i="1" kern="100" dirty="0">
                    <a:solidFill>
                      <a:srgbClr val="990099"/>
                    </a:solidFill>
                    <a:latin typeface="Arial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/>
                  <a:t> (S-exp)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 lvl="1">
                  <a:buFont typeface="Wingdings" pitchFamily="2" charset="2"/>
                  <a:buNone/>
                  <a:defRPr/>
                </a:pPr>
                <a:endParaRPr kumimoji="1" lang="en-US" altLang="zh-CN" sz="1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lvl="1"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b="0" i="1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while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en-US" altLang="zh-CN" sz="2000" dirty="0"/>
                  <a:t>(S-while)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2000" dirty="0"/>
                          <m:t>├</m:t>
                        </m:r>
                        <m:r>
                          <m:rPr>
                            <m:nor/>
                          </m:rPr>
                          <a:rPr lang="en-US" altLang="zh-CN" sz="2000" i="1" baseline="-25000" dirty="0"/>
                          <m:t>in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break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ok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/>
                      <m:t>S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break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2">
                  <a:buNone/>
                  <a:defRPr/>
                </a:pPr>
                <a:endParaRPr lang="en-US" altLang="zh-CN" sz="1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 b="1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1800" b="0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2      </m:t>
                        </m:r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18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lang="en-US" altLang="zh-CN" sz="18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may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empty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8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lang="zh-CN" altLang="zh-CN" sz="1800" kern="100" dirty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1800" b="0" i="0" kern="10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( 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zh-CN" altLang="en-US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；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zh-CN" altLang="en-US" sz="1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；</m:t>
                        </m:r>
                        <m:r>
                          <m:rPr>
                            <m:nor/>
                          </m:rPr>
                          <a:rPr lang="en-US" altLang="zh-CN" sz="18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1800" i="1" kern="100" baseline="-25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b="0" i="1" kern="10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8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:  </m:t>
                        </m:r>
                        <m:r>
                          <m:rPr>
                            <m:nor/>
                          </m:rPr>
                          <a:rPr kumimoji="1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800"/>
                      <m:t>S</m:t>
                    </m:r>
                    <m:r>
                      <m:rPr>
                        <m:nor/>
                      </m:rPr>
                      <a:rPr lang="en-US" altLang="zh-CN" sz="1800"/>
                      <m:t>−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fore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buNone/>
                  <a:defRPr/>
                </a:pPr>
                <a:endParaRPr lang="en-US" altLang="zh-CN" sz="1000" dirty="0"/>
              </a:p>
              <a:p>
                <a:pPr>
                  <a:buNone/>
                  <a:defRPr/>
                </a:pPr>
                <a:endParaRPr lang="en-US" altLang="zh-CN" sz="1000" dirty="0"/>
              </a:p>
              <a:p>
                <a:pPr lvl="1">
                  <a:buNone/>
                  <a:defRPr/>
                </a:pPr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(S-S)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 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000" b="1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zh-CN" sz="20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-25000" noProof="0" dirty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return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ok</m:t>
                        </m:r>
                      </m:den>
                    </m:f>
                  </m:oMath>
                </a14:m>
                <a:r>
                  <a:rPr kumimoji="1" lang="en-US" altLang="zh-CN" sz="1000" b="0" i="1" u="none" strike="noStrike" kern="100" cap="none" spc="0" normalizeH="0" baseline="0" noProof="0" dirty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(S-return)</a:t>
                </a:r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7921625" cy="4395049"/>
              </a:xfrm>
              <a:prstGeom prst="rect">
                <a:avLst/>
              </a:prstGeom>
              <a:blipFill>
                <a:blip r:embed="rId2"/>
                <a:stretch>
                  <a:fillRect l="-1615" t="-20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695F7188-EB16-454A-8C48-FDBA71AE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78424677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17"/>
              <p:cNvSpPr>
                <a:spLocks noChangeArrowheads="1"/>
              </p:cNvSpPr>
              <p:nvPr/>
            </p:nvSpPr>
            <p:spPr bwMode="auto">
              <a:xfrm>
                <a:off x="971550" y="1905000"/>
                <a:ext cx="8064946" cy="2889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ClrTx/>
                  <a:buFont typeface="Symbol" pitchFamily="18" charset="2"/>
                  <a:buChar char="-"/>
                </a:pPr>
                <a:r>
                  <a:rPr lang="en-US" altLang="zh-CN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类型系统示例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（面向本学期 </a:t>
                </a:r>
                <a:r>
                  <a:rPr lang="en-US" altLang="zh-CN" sz="2800" dirty="0" err="1">
                    <a:latin typeface="+mn-lt"/>
                    <a:ea typeface="华文楷体" panose="02010600040101010101" pitchFamily="2" charset="-122"/>
                  </a:rPr>
                  <a:t>MiniDecaf</a:t>
                </a:r>
                <a:r>
                  <a:rPr lang="en-US" altLang="zh-CN" sz="2800" dirty="0"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latin typeface="+mn-lt"/>
                    <a:ea typeface="华文楷体" panose="02010600040101010101" pitchFamily="2" charset="-122"/>
                  </a:rPr>
                  <a:t>实验）</a:t>
                </a:r>
                <a:endPara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endParaRPr>
              </a:p>
              <a:p>
                <a:pPr>
                  <a:buClrTx/>
                  <a:buFont typeface="Symbol" pitchFamily="18" charset="2"/>
                  <a:buNone/>
                </a:pPr>
                <a:endParaRPr lang="zh-CN" altLang="en-US" sz="1000" b="1" dirty="0">
                  <a:latin typeface="+mn-lt"/>
                  <a:ea typeface="华文楷体" panose="02010600040101010101" pitchFamily="2" charset="-122"/>
                </a:endParaRPr>
              </a:p>
              <a:p>
                <a:pPr lvl="1">
                  <a:buFontTx/>
                  <a:buChar char="•"/>
                </a:pPr>
                <a:r>
                  <a:rPr lang="zh-CN" altLang="en-US" i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类型规则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（针对</a:t>
                </a:r>
                <a:r>
                  <a:rPr lang="zh-CN" altLang="zh-CN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类型声明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或</a:t>
                </a:r>
                <a:r>
                  <a:rPr lang="zh-CN" altLang="en-US" b="1" dirty="0">
                    <a:solidFill>
                      <a:srgbClr val="800080"/>
                    </a:solidFill>
                    <a:latin typeface="+mn-lt"/>
                    <a:ea typeface="华文楷体" panose="02010600040101010101" pitchFamily="2" charset="-122"/>
                  </a:rPr>
                  <a:t>函数定义</a:t>
                </a:r>
                <a:r>
                  <a:rPr lang="zh-CN" altLang="en-US" b="1" dirty="0">
                    <a:latin typeface="+mn-lt"/>
                    <a:ea typeface="华文楷体" panose="02010600040101010101" pitchFamily="2" charset="-122"/>
                  </a:rPr>
                  <a:t>）</a:t>
                </a:r>
                <a:endParaRPr lang="en-US" altLang="zh-CN" sz="1000" dirty="0">
                  <a:latin typeface="Arial" pitchFamily="34" charset="0"/>
                </a:endParaRPr>
              </a:p>
              <a:p>
                <a:pPr marL="91440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00080"/>
                  </a:buClr>
                  <a:buSzTx/>
                  <a:buNone/>
                  <a:tabLst/>
                  <a:defRPr/>
                </a:pPr>
                <a:endParaRPr lang="en-US" altLang="zh-CN" sz="1000" dirty="0"/>
              </a:p>
              <a:p>
                <a:pPr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zh-CN" altLang="en-US" sz="2000"/>
                          <m:t>├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</m:oMath>
                </a14:m>
                <a:r>
                  <a:rPr lang="en-US" altLang="zh-CN" sz="1000" dirty="0"/>
                  <a:t> </a:t>
                </a:r>
                <a:r>
                  <a:rPr lang="en-US" altLang="zh-CN" sz="2000" dirty="0"/>
                  <a:t>(T-int)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pitchFamily="34" charset="0"/>
                    <a:ea typeface="楷体_GB2312" pitchFamily="49" charset="-122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000"/>
                          <m:t>├ </m:t>
                        </m:r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array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  <m:r>
                          <m:rPr>
                            <m:nor/>
                          </m:rPr>
                          <a:rPr lang="en-US" altLang="zh-CN" sz="2000" u="sng" kern="10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0" i="0" kern="100" smtClean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&gt; 0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zh-CN" altLang="en-US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array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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1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/>
                      <m:t>E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 b="0" i="0" smtClean="0"/>
                      <m:t>array</m:t>
                    </m:r>
                    <m:r>
                      <a:rPr kumimoji="1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:endParaRPr lang="en-US" altLang="zh-CN" sz="2000" i="1" kern="100" dirty="0">
                  <a:solidFill>
                    <a:srgbClr val="990099"/>
                  </a:solidFill>
                  <a:latin typeface="Arial"/>
                  <a:ea typeface="宋体" panose="02010600030101010101" pitchFamily="2" charset="-122"/>
                </a:endParaRPr>
              </a:p>
              <a:p>
                <a:pPr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a:rPr lang="en-US" altLang="zh-CN" sz="2000" b="1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fun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sz="2000" b="1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sz="2000" b="1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b="0" i="1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⟼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lang="en-US" altLang="zh-CN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m:rPr>
                            <m:nor/>
                          </m:rPr>
                          <a:rPr lang="zh-CN" altLang="zh-CN" sz="2000" dirty="0"/>
                          <m:t>├</m:t>
                        </m:r>
                        <m:r>
                          <a:rPr lang="en-US" altLang="zh-CN" sz="200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𝑜𝑘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1" kern="100" dirty="0">
                            <a:solidFill>
                              <a:srgbClr val="000000"/>
                            </a:solidFill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</m:t>
                        </m:r>
                        <m:r>
                          <m:rPr>
                            <m:nor/>
                          </m:rPr>
                          <a:rPr kumimoji="1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├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m:rPr>
                            <m:nor/>
                          </m:rPr>
                          <a:rPr kumimoji="1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Arial" pitchFamily="34" charset="0"/>
                            <a:ea typeface="楷体_GB2312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sng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kern="1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lang="en-US" altLang="zh-CN" sz="2000" b="0" i="0" kern="10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u="sng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id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99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int</m:t>
                        </m:r>
                      </m:den>
                    </m:f>
                  </m:oMath>
                </a14:m>
                <a:r>
                  <a:rPr lang="en-US" altLang="zh-CN" sz="20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/>
                      <m:t>F</m:t>
                    </m:r>
                    <m:r>
                      <m:rPr>
                        <m:nor/>
                      </m:rPr>
                      <a:rPr lang="en-US" altLang="zh-CN" sz="2000"/>
                      <m:t>−</m:t>
                    </m:r>
                    <m:r>
                      <m:rPr>
                        <m:nor/>
                      </m:rPr>
                      <a:rPr lang="en-US" altLang="zh-CN" sz="2000" b="0" i="0" smtClean="0"/>
                      <m:t>def</m:t>
                    </m:r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sz="2000" b="0" i="1" u="none" strike="noStrike" kern="100" cap="none" spc="0" normalizeH="0" baseline="0" noProof="0" dirty="0">
                  <a:ln>
                    <a:noFill/>
                  </a:ln>
                  <a:solidFill>
                    <a:srgbClr val="990099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24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1905000"/>
                <a:ext cx="8064946" cy="2889252"/>
              </a:xfrm>
              <a:prstGeom prst="rect">
                <a:avLst/>
              </a:prstGeom>
              <a:blipFill>
                <a:blip r:embed="rId2"/>
                <a:stretch>
                  <a:fillRect l="-1587" t="-31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5CF1815C-ED84-47C1-A98A-96A4CF1A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23755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844824"/>
            <a:ext cx="7921625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类型系统相关话题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类型等价（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equivalence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结构等价，名字等价，合一算法</a:t>
            </a: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类型推导（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inference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静态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动态类型推导</a:t>
            </a:r>
            <a:endParaRPr kumimoji="1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子类型（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subtyping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）关系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Arial" pitchFamily="34" charset="0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类型转换，类型兼容，多态，重载</a:t>
            </a:r>
            <a:endParaRPr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类型合理性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/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可靠性（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Soundness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类型良定（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well-typed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）的程序是行为安全的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CN" sz="1000" b="0" i="1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……</a:t>
            </a: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18E6C976-E53F-44A8-A03E-BA372BB5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类型系统简介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332584933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971550" y="2179638"/>
            <a:ext cx="7921625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借助翻译模式描述类型检查的实现算法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将类型表达式作为属性值赋给程序各个部分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设计恰当的翻译模式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可实现相应语言的一个类型系统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84213" y="14001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类型检查程序的设计</a:t>
            </a:r>
          </a:p>
        </p:txBody>
      </p:sp>
      <p:sp>
        <p:nvSpPr>
          <p:cNvPr id="1434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静态语义分析和中间代码生成在编译程序</a:t>
            </a:r>
            <a:endParaRPr lang="en-US" altLang="zh-CN" sz="32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中的逻辑位置</a:t>
            </a: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</a:t>
            </a: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</a:t>
            </a: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</a:t>
            </a: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义分析</a:t>
            </a: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4419600" y="2492375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语义处理</a:t>
              </a: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917575" y="1811204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5363" name="Text Box 27"/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900113" y="2431916"/>
            <a:ext cx="813593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fun(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F.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S.type = ok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F-def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int 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L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.num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+1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L.num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0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 ;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1000" i="1" dirty="0">
                <a:latin typeface="+mn-lt"/>
                <a:ea typeface="华文楷体" panose="02010600040101010101" pitchFamily="2" charset="-122"/>
              </a:rPr>
              <a:t>                                                       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= 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     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(T-int)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lexval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&gt; 0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array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.typ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e)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(T-array)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48855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        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        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= nil then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endParaRPr lang="en-US" altLang="zh-CN" sz="2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</a:rPr>
              <a:t>uop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uop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bop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E-bop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top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</a:p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E-top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D39ED066-6F7F-4551-B2D7-C5884179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973138" y="2809875"/>
            <a:ext cx="799147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 array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E-access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lookup_type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i="1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fun(n)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A.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num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n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E-call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.type=ok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E.type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</a:p>
          <a:p>
            <a:pPr>
              <a:buNone/>
            </a:pP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);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A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.num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+1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A.type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A.num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0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的翻译模式片段（续）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F44D4382-87E8-43C6-8B03-5F44ECEB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91683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2" y="2493095"/>
            <a:ext cx="77765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if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S-if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S-while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do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S-do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S-exp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return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S-return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None/>
            </a:pP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dirty="0"/>
              <a:t>­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{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S.type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 if </a:t>
            </a:r>
            <a:r>
              <a:rPr lang="en-US" altLang="zh-CN" sz="2000" i="1" dirty="0" err="1"/>
              <a:t>D.type</a:t>
            </a:r>
            <a:r>
              <a:rPr lang="en-US" altLang="zh-CN" sz="2000" i="1" dirty="0"/>
              <a:t> </a:t>
            </a:r>
            <a:r>
              <a:rPr lang="en-US" altLang="zh-CN" sz="2000" dirty="0"/>
              <a:t>=</a:t>
            </a:r>
            <a:r>
              <a:rPr lang="en-US" altLang="zh-CN" sz="2000" i="1" dirty="0"/>
              <a:t> ok</a:t>
            </a:r>
            <a:r>
              <a:rPr lang="en-US" altLang="zh-CN" sz="2000" dirty="0"/>
              <a:t> then</a:t>
            </a:r>
            <a:r>
              <a:rPr lang="en-US" altLang="zh-CN" sz="2000" i="1" dirty="0"/>
              <a:t> S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.type </a:t>
            </a:r>
            <a:r>
              <a:rPr lang="en-US" altLang="zh-CN" sz="2000" dirty="0"/>
              <a:t>else </a:t>
            </a:r>
            <a:r>
              <a:rPr lang="en-US" altLang="zh-CN" sz="2000" i="1" dirty="0" err="1"/>
              <a:t>type_error</a:t>
            </a:r>
            <a:r>
              <a:rPr lang="en-US" altLang="zh-CN" sz="2000" dirty="0"/>
              <a:t> }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S-D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S-Di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6B4CFF70-C9C3-4AFF-B09D-DE77955E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91683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的翻译模式片段（续）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2" y="2420888"/>
            <a:ext cx="77765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ea typeface="华文楷体" panose="02010600040101010101" pitchFamily="2" charset="-122"/>
              </a:rPr>
              <a:t> ok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                                   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S-S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break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S-break,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未检查是否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体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内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continue {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</a:t>
            </a:r>
            <a:r>
              <a:rPr lang="zh-CN" altLang="zh-CN" sz="19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19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1900" dirty="0">
                <a:latin typeface="+mn-lt"/>
                <a:ea typeface="华文楷体" panose="02010600040101010101" pitchFamily="2" charset="-122"/>
              </a:rPr>
              <a:t>S-continue,</a:t>
            </a:r>
            <a:r>
              <a:rPr lang="zh-CN" altLang="zh-CN" sz="1900" dirty="0">
                <a:latin typeface="+mn-lt"/>
                <a:ea typeface="华文楷体" panose="02010600040101010101" pitchFamily="2" charset="-122"/>
              </a:rPr>
              <a:t>未检查是否</a:t>
            </a:r>
            <a:r>
              <a:rPr lang="zh-CN" altLang="en-US" sz="1900" dirty="0">
                <a:ea typeface="华文楷体" panose="02010600040101010101" pitchFamily="2" charset="-122"/>
              </a:rPr>
              <a:t>在</a:t>
            </a:r>
            <a:r>
              <a:rPr lang="zh-CN" altLang="zh-CN" sz="1900" dirty="0">
                <a:ea typeface="华文楷体" panose="02010600040101010101" pitchFamily="2" charset="-122"/>
              </a:rPr>
              <a:t>循环</a:t>
            </a:r>
            <a:r>
              <a:rPr lang="zh-CN" altLang="en-US" sz="1900" dirty="0">
                <a:ea typeface="华文楷体" panose="02010600040101010101" pitchFamily="2" charset="-122"/>
              </a:rPr>
              <a:t>体</a:t>
            </a:r>
            <a:r>
              <a:rPr lang="zh-CN" altLang="zh-CN" sz="1900" dirty="0">
                <a:ea typeface="华文楷体" panose="02010600040101010101" pitchFamily="2" charset="-122"/>
              </a:rPr>
              <a:t>内</a:t>
            </a:r>
            <a:r>
              <a:rPr lang="fr-FR" altLang="zh-CN" sz="19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19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3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000" dirty="0">
                <a:ea typeface="华文楷体" panose="02010600040101010101" pitchFamily="2" charset="-122"/>
              </a:rPr>
              <a:t>then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 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S-fore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) </a:t>
            </a:r>
            <a:r>
              <a:rPr lang="en-US" altLang="zh-CN" sz="2000" i="1" dirty="0"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 {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</a:rPr>
              <a:t> int</a:t>
            </a: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                                  </a:t>
            </a:r>
            <a:r>
              <a:rPr lang="en-US" altLang="zh-CN" sz="2000" dirty="0">
                <a:ea typeface="华文楷体" panose="02010600040101010101" pitchFamily="2" charset="-122"/>
              </a:rPr>
              <a:t>and </a:t>
            </a:r>
            <a:r>
              <a:rPr lang="en-US" altLang="zh-CN" sz="2000" i="1" dirty="0"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ea typeface="华文楷体" panose="02010600040101010101" pitchFamily="2" charset="-122"/>
              </a:rPr>
              <a:t>  then</a:t>
            </a:r>
            <a:r>
              <a:rPr lang="en-US" altLang="zh-CN" sz="2000" i="1" dirty="0"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ea typeface="华文楷体" panose="02010600040101010101" pitchFamily="2" charset="-122"/>
              </a:rPr>
              <a:t> } </a:t>
            </a:r>
          </a:p>
          <a:p>
            <a:pPr>
              <a:buNone/>
            </a:pPr>
            <a:r>
              <a:rPr lang="de-DE" altLang="zh-CN" sz="2000" dirty="0">
                <a:ea typeface="华文楷体" panose="02010600040101010101" pitchFamily="2" charset="-122"/>
              </a:rPr>
              <a:t>                                                                 //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ea typeface="华文楷体" panose="02010600040101010101" pitchFamily="2" charset="-122"/>
              </a:rPr>
              <a:t>S-</a:t>
            </a:r>
            <a:r>
              <a:rPr lang="en-US" altLang="zh-CN" sz="2000" dirty="0" err="1">
                <a:ea typeface="华文楷体" panose="02010600040101010101" pitchFamily="2" charset="-122"/>
              </a:rPr>
              <a:t>ford,S</a:t>
            </a:r>
            <a:r>
              <a:rPr lang="en-US" altLang="zh-CN" sz="2000" dirty="0">
                <a:ea typeface="华文楷体" panose="02010600040101010101" pitchFamily="2" charset="-122"/>
              </a:rPr>
              <a:t>-</a:t>
            </a:r>
            <a:r>
              <a:rPr lang="en-US" altLang="zh-CN" sz="2000" dirty="0" err="1">
                <a:ea typeface="华文楷体" panose="02010600040101010101" pitchFamily="2" charset="-122"/>
              </a:rPr>
              <a:t>fordi</a:t>
            </a:r>
            <a:r>
              <a:rPr lang="fr-FR" altLang="zh-CN" sz="2000" dirty="0">
                <a:ea typeface="华文楷体" panose="02010600040101010101" pitchFamily="2" charset="-122"/>
              </a:rPr>
              <a:t>)</a:t>
            </a: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R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E</a:t>
            </a:r>
            <a:r>
              <a:rPr lang="en-US" altLang="zh-CN" sz="2000" dirty="0">
                <a:ea typeface="华文楷体" panose="02010600040101010101" pitchFamily="2" charset="-122"/>
              </a:rPr>
              <a:t>       {</a:t>
            </a:r>
            <a:r>
              <a:rPr lang="en-US" altLang="zh-CN" sz="2000" i="1" dirty="0">
                <a:ea typeface="华文楷体" panose="02010600040101010101" pitchFamily="2" charset="-122"/>
              </a:rPr>
              <a:t> R</a:t>
            </a:r>
            <a:r>
              <a:rPr lang="de-DE" altLang="zh-CN" sz="2000" i="1" dirty="0">
                <a:ea typeface="华文楷体" panose="02010600040101010101" pitchFamily="2" charset="-122"/>
              </a:rPr>
              <a:t>.type </a:t>
            </a:r>
            <a:r>
              <a:rPr lang="de-DE" altLang="zh-CN" sz="2000" dirty="0"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ea typeface="华文楷体" panose="02010600040101010101" pitchFamily="2" charset="-122"/>
              </a:rPr>
              <a:t>E.type</a:t>
            </a:r>
            <a:r>
              <a:rPr lang="en-US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ea typeface="华文楷体" panose="02010600040101010101" pitchFamily="2" charset="-122"/>
              </a:rPr>
              <a:t>}</a:t>
            </a:r>
            <a:endParaRPr lang="zh-CN" altLang="zh-CN" sz="2000" dirty="0"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ea typeface="华文楷体" panose="02010600040101010101" pitchFamily="2" charset="-122"/>
              </a:rPr>
              <a:t>R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dirty="0">
                <a:ea typeface="华文楷体" panose="02010600040101010101" pitchFamily="2" charset="-122"/>
              </a:rPr>
              <a:t>        </a:t>
            </a:r>
            <a:r>
              <a:rPr lang="en-US" altLang="zh-CN" sz="2000" dirty="0"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ea typeface="华文楷体" panose="02010600040101010101" pitchFamily="2" charset="-122"/>
              </a:rPr>
              <a:t> R</a:t>
            </a:r>
            <a:r>
              <a:rPr lang="de-DE" altLang="zh-CN" sz="2000" i="1" dirty="0">
                <a:ea typeface="华文楷体" panose="02010600040101010101" pitchFamily="2" charset="-122"/>
              </a:rPr>
              <a:t>.type </a:t>
            </a:r>
            <a:r>
              <a:rPr lang="de-DE" altLang="zh-CN" sz="2000" dirty="0"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ea typeface="华文楷体" panose="02010600040101010101" pitchFamily="2" charset="-122"/>
              </a:rPr>
              <a:t>int </a:t>
            </a:r>
            <a:r>
              <a:rPr lang="en-US" altLang="zh-CN" sz="2000" dirty="0">
                <a:ea typeface="华文楷体" panose="02010600040101010101" pitchFamily="2" charset="-122"/>
              </a:rPr>
              <a:t>}</a:t>
            </a:r>
            <a:endParaRPr lang="zh-CN" altLang="zh-CN" sz="2000" dirty="0">
              <a:ea typeface="华文楷体" panose="02010600040101010101" pitchFamily="2" charset="-122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6B4CFF70-C9C3-4AFF-B09D-DE77955E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30325" y="2602647"/>
            <a:ext cx="74898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F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F.type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D.type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None/>
            </a:pP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P.type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P-eps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897668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程序外层定义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的翻译模式片段</a:t>
            </a: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C5EAA8F-79A5-41B7-9870-C125086F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46054"/>
            <a:ext cx="84026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1772816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增加：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continue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只能在循环体内部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2" y="2420888"/>
            <a:ext cx="770458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0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addtype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.entry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fun(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L.num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;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F.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S.type = ok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then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F-def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if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int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(S-if)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while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                                    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(S-while)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do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while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                           then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(S-do)</a:t>
            </a: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   </a:t>
            </a:r>
          </a:p>
          <a:p>
            <a:pPr>
              <a:buNone/>
            </a:pP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and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else    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S-S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3" y="2276872"/>
            <a:ext cx="76327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altLang="zh-CN" sz="2000" i="1" dirty="0"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ea typeface="华文楷体" panose="02010600040101010101" pitchFamily="2" charset="-122"/>
              </a:rPr>
              <a:t>D </a:t>
            </a:r>
            <a:r>
              <a:rPr lang="fr-FR" altLang="zh-CN" sz="2000" dirty="0"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ea typeface="华文楷体" panose="02010600040101010101" pitchFamily="2" charset="-122"/>
              </a:rPr>
              <a:t>1 </a:t>
            </a:r>
            <a:r>
              <a:rPr lang="fr-FR" altLang="zh-CN" sz="2000" i="1" dirty="0"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ea typeface="华文楷体" panose="02010600040101010101" pitchFamily="2" charset="-122"/>
              </a:rPr>
              <a:t> := </a:t>
            </a:r>
            <a:r>
              <a:rPr lang="fr-FR" altLang="zh-CN" sz="2000" i="1" dirty="0">
                <a:ea typeface="华文楷体" panose="02010600040101010101" pitchFamily="2" charset="-122"/>
              </a:rPr>
              <a:t>S.inloop </a:t>
            </a:r>
            <a:r>
              <a:rPr lang="fr-FR" altLang="zh-CN" sz="2000" dirty="0"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ea typeface="华文楷体" panose="02010600040101010101" pitchFamily="2" charset="-122"/>
              </a:rPr>
              <a:t>S</a:t>
            </a:r>
            <a:r>
              <a:rPr lang="fr-FR" altLang="zh-CN" sz="2000" dirty="0">
                <a:ea typeface="华文楷体" panose="02010600040101010101" pitchFamily="2" charset="-122"/>
              </a:rPr>
              <a:t>­</a:t>
            </a:r>
            <a:r>
              <a:rPr lang="fr-FR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ea typeface="华文楷体" panose="02010600040101010101" pitchFamily="2" charset="-122"/>
              </a:rPr>
              <a:t>  </a:t>
            </a:r>
            <a:r>
              <a:rPr lang="fr-FR" altLang="zh-CN" sz="2000" dirty="0"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ea typeface="华文楷体" panose="02010600040101010101" pitchFamily="2" charset="-122"/>
              </a:rPr>
              <a:t>D.type </a:t>
            </a:r>
            <a:r>
              <a:rPr lang="fr-FR" altLang="zh-CN" sz="2000" dirty="0"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ea typeface="华文楷体" panose="02010600040101010101" pitchFamily="2" charset="-122"/>
              </a:rPr>
              <a:t> ok</a:t>
            </a:r>
            <a:r>
              <a:rPr lang="fr-FR" altLang="zh-CN" sz="2000" dirty="0">
                <a:ea typeface="华文楷体" panose="02010600040101010101" pitchFamily="2" charset="-122"/>
              </a:rPr>
              <a:t> then</a:t>
            </a:r>
          </a:p>
          <a:p>
            <a:pPr>
              <a:buNone/>
            </a:pPr>
            <a:r>
              <a:rPr lang="fr-FR" altLang="zh-CN" sz="2000" i="1" dirty="0">
                <a:ea typeface="华文楷体" panose="02010600040101010101" pitchFamily="2" charset="-122"/>
              </a:rPr>
              <a:t>                           S</a:t>
            </a:r>
            <a:r>
              <a:rPr lang="fr-FR" altLang="zh-CN" sz="2000" baseline="-25000" dirty="0"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ea typeface="华文楷体" panose="02010600040101010101" pitchFamily="2" charset="-122"/>
              </a:rPr>
              <a:t>else </a:t>
            </a:r>
            <a:r>
              <a:rPr lang="fr-FR" altLang="zh-CN" sz="2000" i="1" dirty="0">
                <a:ea typeface="华文楷体" panose="02010600040101010101" pitchFamily="2" charset="-122"/>
              </a:rPr>
              <a:t>type_error</a:t>
            </a:r>
            <a:r>
              <a:rPr lang="fr-FR" altLang="zh-CN" sz="2000" dirty="0">
                <a:ea typeface="华文楷体" panose="02010600040101010101" pitchFamily="2" charset="-122"/>
              </a:rPr>
              <a:t> }          </a:t>
            </a:r>
            <a:r>
              <a:rPr lang="de-DE" altLang="zh-CN" sz="2000" dirty="0"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ea typeface="华文楷体" panose="02010600040101010101" pitchFamily="2" charset="-122"/>
              </a:rPr>
              <a:t>(S-D</a:t>
            </a:r>
            <a:r>
              <a:rPr lang="zh-CN" altLang="zh-CN" sz="2000" dirty="0">
                <a:ea typeface="华文楷体" panose="02010600040101010101" pitchFamily="2" charset="-122"/>
              </a:rPr>
              <a:t>，</a:t>
            </a:r>
            <a:r>
              <a:rPr lang="fr-FR" altLang="zh-CN" sz="2000" dirty="0">
                <a:ea typeface="华文楷体" panose="02010600040101010101" pitchFamily="2" charset="-122"/>
              </a:rPr>
              <a:t>S-Di)</a:t>
            </a:r>
            <a:endParaRPr lang="fr-FR" altLang="zh-CN" sz="2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for (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S.type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and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S-fore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for (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;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:= 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D.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type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int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and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.type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ford,S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fordi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break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1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continue   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S.type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if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S.inloop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= 1 then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ok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type_error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     </a:t>
            </a:r>
          </a:p>
          <a:p>
            <a:pPr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                     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规则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S-break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)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43CA51-8FD2-45D5-97C4-3CE2D15A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53652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增加：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continue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只能在循环体内部（续）</a:t>
            </a:r>
          </a:p>
        </p:txBody>
      </p:sp>
    </p:spTree>
    <p:extLst>
      <p:ext uri="{BB962C8B-B14F-4D97-AF65-F5344CB8AC3E}">
        <p14:creationId xmlns:p14="http://schemas.microsoft.com/office/powerpoint/2010/main" val="24263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静态作用域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通过符号表实现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（参见第四讲）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动态作用域 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通过运行时活动记录实现</a:t>
            </a: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（参见第十一讲）</a:t>
            </a:r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作用域分析</a:t>
            </a:r>
          </a:p>
        </p:txBody>
      </p:sp>
      <p:sp>
        <p:nvSpPr>
          <p:cNvPr id="22532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4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源程序的不同表示形式</a:t>
            </a:r>
            <a:endParaRPr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作用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源语言和目标语言之间的桥梁，避开二者</a:t>
            </a:r>
          </a:p>
          <a:p>
            <a:pPr lvl="1"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之间较大的语义跨度，</a:t>
            </a: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使编译程序的逻辑</a:t>
            </a:r>
          </a:p>
          <a:p>
            <a:pPr lvl="1">
              <a:buFontTx/>
              <a:buNone/>
            </a:pP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结构更加简单明确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利于编译程序的重定向</a:t>
            </a:r>
            <a:endParaRPr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利于进行与目标机无关的优化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</a:t>
            </a: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重要数据结构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symbol tables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endParaRPr lang="zh-CN" altLang="en-US" sz="28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名字信息建立后加入</a:t>
            </a:r>
            <a:r>
              <a:rPr lang="en-US" altLang="zh-CN" b="1" i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更改符号表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名字信息如：种类，类型，偏移地址，占用空间等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需要获取名字信息时，查找符号表</a:t>
            </a: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符号表的组织可以体现名字作用域规则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（符号表的组织已在第四讲专门讨论）</a:t>
            </a:r>
            <a:endParaRPr lang="zh-CN" altLang="en-US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827088" y="1992313"/>
            <a:ext cx="82089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不同层次不同目的之分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中间代码举例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Abstract syntax tree</a:t>
            </a:r>
            <a:r>
              <a:rPr lang="zh-CN" altLang="en-US" sz="230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抽象语法树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Three-address code</a:t>
            </a:r>
            <a:r>
              <a:rPr kumimoji="0" lang="en-US" altLang="zh-CN" sz="230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三地址码，四元式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P-code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特别用于 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Pasal 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语言实现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Bytecode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Java 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编译器的输出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, Java 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虚拟机的输入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SSA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Static single assignment form</a:t>
            </a:r>
            <a:r>
              <a:rPr lang="zh-CN" altLang="en-US" sz="230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300" b="1">
                <a:latin typeface="+mn-lt"/>
                <a:ea typeface="华文楷体" panose="02010600040101010101" pitchFamily="2" charset="-122"/>
              </a:rPr>
              <a:t>静态单赋值形式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中间代码的形式</a:t>
            </a: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算术表达式</a:t>
            </a:r>
            <a:r>
              <a:rPr lang="zh-CN" altLang="en-US" sz="2800" b="1" dirty="0"/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TAC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（三地址码）表示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(4)  ( -    C     D     T4)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(7)  (+    T3   T6    T7)                      T7 := T3 + T6</a:t>
            </a:r>
            <a:r>
              <a:rPr lang="en-US" altLang="zh-CN" sz="2800" dirty="0"/>
              <a:t> 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1066800" y="1960563"/>
            <a:ext cx="78486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算术表达式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（抽象语法树）表示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75565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662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921375" y="50292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787775" y="32766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495800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5226050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3048000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856038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876800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3352800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4038600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4114800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800600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486400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5105400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4114800" y="4648200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3276600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581400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800600" y="56991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4114800" y="56832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724400" y="53181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4343400" y="53514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791200" y="5334000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616575" y="55626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921375" y="63087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5235575" y="62928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845175" y="59277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464175" y="59610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6172200" y="52578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629400" y="5622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1970088"/>
            <a:ext cx="7848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算术表达式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+ B * ( C - D ) + E / ( C - D ) ^N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DAG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Directed Acyclic Graph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有向无圈图，改进型 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AST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12398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765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921375" y="50292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787775" y="32766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95800" y="38100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226050" y="43434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48000" y="3794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56038" y="4403725"/>
            <a:ext cx="3349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876800" y="5013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52800" y="3581400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038600" y="3581400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4114800" y="4114800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800600" y="4114800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5486400" y="46482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105400" y="4681538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114800" y="4648200"/>
            <a:ext cx="762000" cy="1066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276600" y="49799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581400" y="4648200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257800" y="5334000"/>
            <a:ext cx="685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53000" y="55626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57800" y="63087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4572000" y="62928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181600" y="5927725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800600" y="5961063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6172200" y="5257800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629400" y="56229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66800" y="19034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静态单赋值形式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11731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中间代码举例</a:t>
            </a:r>
          </a:p>
        </p:txBody>
      </p:sp>
      <p:sp>
        <p:nvSpPr>
          <p:cNvPr id="20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1817688" y="2671763"/>
          <a:ext cx="18176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Visio" r:id="rId3" imgW="1294790" imgH="2014728" progId="Visio.Drawing.11">
                  <p:embed/>
                </p:oleObj>
              </mc:Choice>
              <mc:Fallback>
                <p:oleObj name="Visio" r:id="rId3" imgW="1294790" imgH="201472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671763"/>
                        <a:ext cx="18176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/>
        </p:nvGraphicFramePr>
        <p:xfrm>
          <a:off x="5607050" y="2671763"/>
          <a:ext cx="20605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Visio" r:id="rId5" imgW="1119530" imgH="2053438" progId="Visio.Drawing.11">
                  <p:embed/>
                </p:oleObj>
              </mc:Choice>
              <mc:Fallback>
                <p:oleObj name="Visio" r:id="rId5" imgW="1119530" imgH="2053438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671763"/>
                        <a:ext cx="20605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4171950" y="414496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26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938048" y="1567356"/>
            <a:ext cx="44980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语法制导的方法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（如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生成抽象语法树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414338" y="9906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762000" y="2420938"/>
            <a:ext cx="2819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ym typeface="Symbol" pitchFamily="18" charset="2"/>
              </a:rPr>
              <a:t> 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 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u="sng" dirty="0">
                <a:sym typeface="Symbol" pitchFamily="18" charset="2"/>
              </a:rPr>
              <a:t>id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E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ea typeface="华文行楷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3581400" y="2420938"/>
            <a:ext cx="5486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(‘assign’,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>
                <a:sym typeface="Symbol" pitchFamily="18" charset="2"/>
              </a:rPr>
              <a:t>seq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……</a:t>
            </a: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580112" y="1412875"/>
            <a:ext cx="3429000" cy="8318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mknode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构造叶子结点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7" grpId="0" autoUpdateAnimBg="0"/>
      <p:bldP spid="5235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顺序的语句序列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其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一般具有如下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形式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op z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op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为操作符，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为操作数，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为结果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三地址码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1037629"/>
            <a:ext cx="85344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课程后续部分用到的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语句类型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赋值语句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op z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代表二元算术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逻辑运算）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赋值语句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op y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代表一元运算）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复写语句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 := y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y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的值赋值给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无条件跳转语句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（无条件跳转至标号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条件跳转语句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x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rop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y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 err="1">
                <a:latin typeface="+mn-lt"/>
                <a:ea typeface="华文楷体" panose="02010600040101010101" pitchFamily="2" charset="-122"/>
              </a:rPr>
              <a:t>rop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代表关系运算）</a:t>
            </a: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标号语句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（定义标号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参数语句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param x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函数调用语句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 p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函数调用语句序列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param x</a:t>
            </a:r>
            <a:r>
              <a:rPr lang="en-US" altLang="zh-CN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… param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call p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函数返回语句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return c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结束函数并把</a:t>
            </a:r>
            <a:r>
              <a:rPr lang="en-US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i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zh-CN" altLang="zh-CN" sz="2000" b="1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的值作为返回值返回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LOAD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kern="100" dirty="0" err="1">
                <a:solidFill>
                  <a:srgbClr val="80008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（将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的存储位置起第</a:t>
            </a:r>
            <a:r>
              <a:rPr lang="en-US" altLang="zh-CN" sz="2000" i="1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个单元的值赋给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</a:p>
          <a:p>
            <a:pPr lvl="1">
              <a:buFontTx/>
              <a:buChar char="•"/>
            </a:pP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  STOR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kern="100" dirty="0" err="1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] :=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（将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的值保存到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的存储位置起第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个单元）</a:t>
            </a:r>
            <a:endParaRPr lang="en-US" altLang="zh-CN" sz="2000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kern="100" dirty="0">
                <a:effectLst/>
                <a:latin typeface="+mn-lt"/>
                <a:ea typeface="华文楷体" panose="02010600040101010101" pitchFamily="2" charset="-122"/>
              </a:rPr>
              <a:t>ALLOC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kern="100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:= </a:t>
            </a:r>
            <a:r>
              <a:rPr lang="en-US" altLang="zh-CN" i="1" spc="15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alloc</a:t>
            </a:r>
            <a:r>
              <a:rPr lang="en-US" altLang="zh-CN" i="1" spc="15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y</a:t>
            </a:r>
            <a:r>
              <a:rPr lang="en-US" altLang="zh-CN" spc="15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（分配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个字节的存储空间，其起始存</a:t>
            </a:r>
            <a:endParaRPr lang="en-US" altLang="zh-CN" sz="2000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储位置值赋给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kern="100" dirty="0">
                <a:effectLst/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2204492"/>
            <a:ext cx="82296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语义属性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name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的词法名字（符号表中的名字）    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width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D.width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数据宽度（字节数）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S.offset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不同存储区中变量的偏移地址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enter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将符号表中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所对应表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项的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offset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域置为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o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具体哪个符号表与上下文相关</a:t>
            </a:r>
            <a:endParaRPr lang="en-US" altLang="zh-CN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68313" y="1556792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966888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90160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全局声明语句相关的翻译模式片段</a:t>
            </a:r>
            <a:endParaRPr lang="zh-CN" altLang="en-US" sz="2800" b="1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971600" y="2708920"/>
            <a:ext cx="79923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F.offset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0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F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.offset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.offset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D.offset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.offset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D.width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  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+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</a:t>
            </a:r>
            <a:r>
              <a:rPr lang="fr-FR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}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  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P. 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0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enter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name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b="1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fr-FR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=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E  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 enter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name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fr-FR" altLang="zh-CN" sz="2000" b="1" i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 ) ; 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D.width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int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T.width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:= 4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1000" i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  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de-DE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</a:rPr>
              <a:t>T.width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:= </a:t>
            </a:r>
            <a:r>
              <a:rPr lang="fr-FR" altLang="zh-CN" sz="2000" u="sng" dirty="0">
                <a:latin typeface="+mn-lt"/>
                <a:ea typeface="华文楷体" panose="02010600040101010101" pitchFamily="2" charset="-122"/>
              </a:rPr>
              <a:t>int</a:t>
            </a:r>
            <a:r>
              <a:rPr lang="fr-FR" altLang="zh-CN" sz="2000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fr-FR" altLang="zh-CN" sz="2000" i="1" dirty="0">
                <a:latin typeface="+mn-lt"/>
                <a:ea typeface="华文楷体" panose="02010600040101010101" pitchFamily="2" charset="-122"/>
              </a:rPr>
              <a:t>lexval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.width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de-DE" altLang="zh-CN" sz="2000" dirty="0">
                <a:latin typeface="+mn-lt"/>
                <a:ea typeface="华文楷体" panose="02010600040101010101" pitchFamily="2" charset="-122"/>
              </a:rPr>
              <a:t>}   </a:t>
            </a:r>
            <a:endParaRPr lang="zh-CN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9264E3B9-F181-4AFB-8F89-A6C53C20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752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413838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340768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借助简单语言进行核心内容的讲解</a:t>
            </a: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D83BCA5-3C2E-401E-8294-949B39A4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06" y="2022520"/>
            <a:ext cx="74104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语言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抽象语法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F695C7-1622-45E8-8337-928445F1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08" y="3140968"/>
            <a:ext cx="7011740" cy="33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26963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671191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局部</a:t>
            </a:r>
            <a:r>
              <a:rPr lang="zh-CN" altLang="zh-CN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声明语句相关的翻译模式片段</a:t>
            </a:r>
            <a:endParaRPr lang="zh-CN" altLang="en-US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971600" y="2165950"/>
            <a:ext cx="799236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int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( </a:t>
            </a:r>
            <a:r>
              <a:rPr lang="fr-FR" altLang="zh-CN" sz="2000" dirty="0"/>
              <a:t>{</a:t>
            </a:r>
            <a:r>
              <a:rPr lang="fr-FR" altLang="zh-CN" sz="2000" i="1" dirty="0"/>
              <a:t> L.offset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F.offset</a:t>
            </a:r>
            <a:r>
              <a:rPr lang="fr-FR" altLang="zh-CN" sz="2000" dirty="0"/>
              <a:t> } </a:t>
            </a:r>
            <a:r>
              <a:rPr lang="en-US" altLang="zh-CN" sz="2000" i="1" dirty="0"/>
              <a:t>L </a:t>
            </a:r>
            <a:r>
              <a:rPr lang="en-US" altLang="zh-CN" sz="2000" dirty="0"/>
              <a:t>)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F.offset</a:t>
            </a:r>
            <a:r>
              <a:rPr lang="fr-FR" altLang="zh-CN" sz="2000" dirty="0"/>
              <a:t> + </a:t>
            </a:r>
            <a:r>
              <a:rPr lang="fr-FR" altLang="zh-CN" sz="2000" i="1" dirty="0"/>
              <a:t>L.width</a:t>
            </a:r>
            <a:r>
              <a:rPr lang="fr-FR" altLang="zh-CN" sz="2000" dirty="0"/>
              <a:t> } </a:t>
            </a:r>
            <a:r>
              <a:rPr lang="en-US" altLang="zh-CN" sz="2000" i="1" dirty="0"/>
              <a:t>S </a:t>
            </a:r>
            <a:endParaRPr lang="fr-FR" altLang="zh-CN" sz="6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{</a:t>
            </a:r>
            <a:r>
              <a:rPr lang="fr-FR" altLang="zh-CN" sz="2000" i="1" dirty="0"/>
              <a:t> 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L.offset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</a:t>
            </a:r>
            <a:r>
              <a:rPr lang="zh-CN" altLang="zh-CN" sz="2000" dirty="0"/>
              <a:t>，</a:t>
            </a:r>
            <a:r>
              <a:rPr lang="fr-FR" altLang="zh-CN" sz="2000" dirty="0"/>
              <a:t>int </a:t>
            </a:r>
            <a:r>
              <a:rPr lang="fr-FR" altLang="zh-CN" sz="2000" u="sng" dirty="0"/>
              <a:t>id 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 </a:t>
            </a:r>
            <a:r>
              <a:rPr lang="fr-FR" altLang="zh-CN" sz="2000" dirty="0"/>
              <a:t>(</a:t>
            </a:r>
            <a:r>
              <a:rPr lang="fr-FR" altLang="zh-CN" sz="2000" u="sng" dirty="0"/>
              <a:t>id</a:t>
            </a:r>
            <a:r>
              <a:rPr lang="fr-FR" altLang="zh-CN" sz="2000" dirty="0"/>
              <a:t>.</a:t>
            </a:r>
            <a:r>
              <a:rPr lang="fr-FR" altLang="zh-CN" sz="2000" i="1" dirty="0"/>
              <a:t>name</a:t>
            </a:r>
            <a:r>
              <a:rPr lang="fr-FR" altLang="zh-CN" sz="2000" dirty="0"/>
              <a:t>, </a:t>
            </a:r>
            <a:r>
              <a:rPr lang="fr-FR" altLang="zh-CN" sz="2000" i="1" dirty="0"/>
              <a:t>L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+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) ; </a:t>
            </a:r>
            <a:r>
              <a:rPr lang="fr-FR" altLang="zh-CN" sz="2000" i="1" dirty="0"/>
              <a:t>L.width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L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</a:t>
            </a:r>
            <a:r>
              <a:rPr lang="fr-FR" altLang="zh-CN" sz="2000" dirty="0"/>
              <a:t>4</a:t>
            </a:r>
            <a:r>
              <a:rPr lang="fr-FR" altLang="zh-CN" sz="2000" i="1" dirty="0"/>
              <a:t> </a:t>
            </a:r>
            <a:r>
              <a:rPr lang="fr-FR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fr-FR" altLang="zh-CN" sz="2000" i="1" dirty="0"/>
              <a:t>L</a:t>
            </a:r>
            <a:r>
              <a:rPr lang="fr-F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fr-FR" altLang="zh-CN" sz="2000" dirty="0"/>
              <a:t>   {</a:t>
            </a:r>
            <a:r>
              <a:rPr lang="fr-FR" altLang="zh-CN" sz="2000" i="1" dirty="0"/>
              <a:t> L.width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</a:t>
            </a:r>
            <a:r>
              <a:rPr lang="fr-FR" altLang="zh-CN" sz="2000" dirty="0"/>
              <a:t>0 }</a:t>
            </a:r>
            <a:endParaRPr lang="zh-CN" altLang="zh-CN" sz="2000" dirty="0"/>
          </a:p>
          <a:p>
            <a:pPr>
              <a:buNone/>
            </a:pP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if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endParaRPr lang="fr-FR" altLang="zh-CN" sz="2000" dirty="0"/>
          </a:p>
          <a:p>
            <a:pPr>
              <a:buNone/>
            </a:pPr>
            <a:r>
              <a:rPr lang="fr-FR" altLang="zh-CN" sz="2000" i="1" dirty="0"/>
              <a:t> 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S.offset+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}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+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2</a:t>
            </a:r>
            <a:r>
              <a:rPr lang="fr-FR" altLang="zh-CN" sz="2000" i="1" dirty="0"/>
              <a:t>.width</a:t>
            </a:r>
            <a:r>
              <a:rPr lang="de-DE" altLang="zh-CN" sz="2000" dirty="0"/>
              <a:t> }    </a:t>
            </a: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while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de-DE" altLang="zh-CN" sz="2000" dirty="0"/>
              <a:t>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</a:t>
            </a:r>
            <a:r>
              <a:rPr lang="de-DE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fr-FR" altLang="zh-CN" sz="800" i="1" dirty="0"/>
          </a:p>
          <a:p>
            <a:pPr>
              <a:buNone/>
            </a:pPr>
            <a:r>
              <a:rPr lang="de-DE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dirty="0"/>
              <a:t>do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de-DE" altLang="zh-CN" sz="2000" dirty="0"/>
              <a:t> while ( </a:t>
            </a:r>
            <a:r>
              <a:rPr lang="de-DE" altLang="zh-CN" sz="2000" i="1" dirty="0"/>
              <a:t>E </a:t>
            </a:r>
            <a:r>
              <a:rPr lang="de-DE" altLang="zh-CN" sz="2000" dirty="0"/>
              <a:t>)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for (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;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3</a:t>
            </a:r>
            <a:r>
              <a:rPr lang="en-US" altLang="zh-CN" sz="2000" i="1" dirty="0"/>
              <a:t> </a:t>
            </a:r>
            <a:r>
              <a:rPr lang="en-US" altLang="zh-CN" sz="2000" dirty="0"/>
              <a:t>)  </a:t>
            </a:r>
            <a:r>
              <a:rPr lang="fr-FR" altLang="zh-CN" sz="2000" dirty="0"/>
              <a:t>{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}  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for (</a:t>
            </a:r>
            <a:r>
              <a:rPr lang="en-US" altLang="zh-CN" sz="2000" i="1" dirty="0"/>
              <a:t>D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;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2</a:t>
            </a:r>
            <a:r>
              <a:rPr lang="en-US" altLang="zh-CN" sz="2000" i="1" dirty="0"/>
              <a:t> </a:t>
            </a:r>
            <a:r>
              <a:rPr lang="en-US" altLang="zh-CN" sz="2000" dirty="0"/>
              <a:t>) </a:t>
            </a:r>
            <a:r>
              <a:rPr lang="fr-FR" altLang="zh-CN" sz="2000" dirty="0"/>
              <a:t>{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+</a:t>
            </a:r>
            <a:r>
              <a:rPr lang="fr-FR" altLang="zh-CN" sz="2000" i="1" dirty="0"/>
              <a:t>D.width</a:t>
            </a:r>
            <a:r>
              <a:rPr lang="fr-FR" altLang="zh-CN" sz="2000" dirty="0"/>
              <a:t> } 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</a:p>
          <a:p>
            <a:pPr>
              <a:buNone/>
            </a:pPr>
            <a:r>
              <a:rPr lang="de-DE" altLang="zh-CN" sz="2000" dirty="0"/>
              <a:t>      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</a:t>
            </a:r>
            <a:r>
              <a:rPr lang="de-DE" altLang="zh-CN" sz="2000" dirty="0"/>
              <a:t>}</a:t>
            </a:r>
            <a:endParaRPr lang="fr-FR" altLang="zh-CN" sz="2000" i="1" dirty="0"/>
          </a:p>
          <a:p>
            <a:pPr>
              <a:buNone/>
            </a:pP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dirty="0"/>
              <a:t>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+ </a:t>
            </a:r>
            <a:r>
              <a:rPr lang="fr-FR" altLang="zh-CN" sz="2000" i="1" dirty="0"/>
              <a:t>D.width</a:t>
            </a:r>
            <a:r>
              <a:rPr lang="fr-FR" altLang="zh-CN" sz="2000" dirty="0"/>
              <a:t> }   </a:t>
            </a:r>
            <a:r>
              <a:rPr lang="en-US" altLang="zh-CN" sz="2000" i="1" dirty="0"/>
              <a:t>S</a:t>
            </a:r>
            <a:r>
              <a:rPr lang="en-US" altLang="zh-CN" sz="2000" dirty="0"/>
              <a:t>­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 </a:t>
            </a:r>
            <a:r>
              <a:rPr lang="de-DE" altLang="zh-CN" sz="2000" dirty="0"/>
              <a:t>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</a:t>
            </a:r>
            <a:r>
              <a:rPr lang="de-DE" altLang="zh-CN" sz="2000" dirty="0"/>
              <a:t>}</a:t>
            </a:r>
            <a:endParaRPr lang="fr-FR" altLang="zh-CN" sz="800" i="1" dirty="0"/>
          </a:p>
          <a:p>
            <a:pPr>
              <a:buNone/>
            </a:pPr>
            <a:r>
              <a:rPr lang="fr-FR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fr-FR" altLang="zh-CN" sz="2000" dirty="0"/>
              <a:t>{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dirty="0"/>
              <a:t>  {</a:t>
            </a:r>
            <a:r>
              <a:rPr lang="fr-FR" altLang="zh-CN" sz="2000" i="1" dirty="0"/>
              <a:t>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2</a:t>
            </a:r>
            <a:r>
              <a:rPr lang="fr-FR" altLang="zh-CN" sz="2000" i="1" dirty="0"/>
              <a:t>.offset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S.offset</a:t>
            </a:r>
            <a:r>
              <a:rPr lang="fr-FR" altLang="zh-CN" sz="2000" dirty="0"/>
              <a:t> + </a:t>
            </a:r>
            <a:r>
              <a:rPr lang="de-DE" altLang="zh-CN" sz="2000" i="1" dirty="0"/>
              <a:t>S</a:t>
            </a:r>
            <a:r>
              <a:rPr lang="de-DE" altLang="zh-CN" sz="2000" baseline="-25000" dirty="0"/>
              <a:t>1</a:t>
            </a:r>
            <a:r>
              <a:rPr lang="fr-FR" altLang="zh-CN" sz="2000" i="1" dirty="0"/>
              <a:t>.width</a:t>
            </a:r>
            <a:r>
              <a:rPr lang="fr-FR" altLang="zh-CN" sz="2000" dirty="0"/>
              <a:t> } 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2</a:t>
            </a:r>
            <a:r>
              <a:rPr lang="fr-FR" altLang="zh-CN" sz="2000" dirty="0"/>
              <a:t> 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{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S.width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S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.width </a:t>
            </a:r>
            <a:r>
              <a:rPr lang="fr-FR" altLang="zh-CN" sz="2000" dirty="0"/>
              <a:t>+</a:t>
            </a:r>
            <a:r>
              <a:rPr lang="fr-FR" altLang="zh-CN" sz="2000" i="1" dirty="0"/>
              <a:t> S</a:t>
            </a:r>
            <a:r>
              <a:rPr lang="fr-FR" altLang="zh-CN" sz="2000" baseline="-25000" dirty="0"/>
              <a:t>2</a:t>
            </a:r>
            <a:r>
              <a:rPr lang="fr-FR" altLang="zh-CN" sz="2000" i="1" dirty="0"/>
              <a:t>.width</a:t>
            </a:r>
            <a:r>
              <a:rPr lang="de-DE" altLang="zh-CN" sz="2000" dirty="0"/>
              <a:t> }    </a:t>
            </a:r>
            <a:endParaRPr lang="zh-CN" altLang="zh-CN" sz="2000" dirty="0"/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9264E3B9-F181-4AFB-8F89-A6C53C20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055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声明语句的翻译</a:t>
            </a: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23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8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628800"/>
            <a:ext cx="8229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</a:t>
            </a:r>
            <a:r>
              <a:rPr lang="zh-CN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和数组元素引用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（类型检查和语义信息收集）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将前面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有关数组声明和数组元素引用相关处理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的翻译模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式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片段进行合并，得到如下翻译模式：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1259632" y="3027724"/>
            <a:ext cx="77764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i="1" dirty="0"/>
              <a:t>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</a:t>
            </a:r>
            <a:r>
              <a:rPr lang="fr-FR" altLang="zh-CN" sz="2000" dirty="0"/>
              <a:t> (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.name</a:t>
            </a:r>
            <a:r>
              <a:rPr lang="fr-FR" altLang="zh-CN" sz="2000" dirty="0"/>
              <a:t>, </a:t>
            </a:r>
            <a:r>
              <a:rPr lang="de-DE" altLang="zh-CN" sz="2000" i="1" dirty="0"/>
              <a:t>T.type</a:t>
            </a:r>
            <a:r>
              <a:rPr lang="fr-FR" altLang="zh-CN" sz="2000" dirty="0"/>
              <a:t>,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) ;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ok</a:t>
            </a:r>
            <a:r>
              <a:rPr lang="fr-FR" altLang="zh-CN" sz="2000" dirty="0"/>
              <a:t> ;  </a:t>
            </a:r>
          </a:p>
          <a:p>
            <a:pPr>
              <a:buNone/>
            </a:pPr>
            <a:r>
              <a:rPr lang="fr-FR" altLang="zh-CN" sz="2000" i="1" dirty="0"/>
              <a:t>                      D.width </a:t>
            </a:r>
            <a:r>
              <a:rPr lang="fr-FR" altLang="zh-CN" sz="2000" dirty="0"/>
              <a:t>:= </a:t>
            </a:r>
            <a:r>
              <a:rPr lang="en-US" altLang="zh-CN" sz="2000" i="1" dirty="0" err="1"/>
              <a:t>T.width</a:t>
            </a:r>
            <a:r>
              <a:rPr lang="en-US" altLang="zh-CN" sz="2000" dirty="0"/>
              <a:t> </a:t>
            </a:r>
            <a:r>
              <a:rPr lang="fr-FR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 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enter</a:t>
            </a:r>
            <a:r>
              <a:rPr lang="fr-FR" altLang="zh-CN" sz="2000" dirty="0"/>
              <a:t> (</a:t>
            </a:r>
            <a:r>
              <a:rPr lang="fr-FR" altLang="zh-CN" sz="2000" u="sng" dirty="0"/>
              <a:t>id</a:t>
            </a:r>
            <a:r>
              <a:rPr lang="fr-FR" altLang="zh-CN" sz="2000" i="1" dirty="0"/>
              <a:t>.name</a:t>
            </a:r>
            <a:r>
              <a:rPr lang="fr-FR" altLang="zh-CN" sz="2000" dirty="0"/>
              <a:t>, </a:t>
            </a:r>
            <a:r>
              <a:rPr lang="de-DE" altLang="zh-CN" sz="2000" i="1" dirty="0"/>
              <a:t>T.type</a:t>
            </a:r>
            <a:r>
              <a:rPr lang="fr-FR" altLang="zh-CN" sz="2000" dirty="0"/>
              <a:t>,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) ; </a:t>
            </a:r>
            <a:endParaRPr lang="zh-CN" altLang="zh-CN" sz="2000" dirty="0"/>
          </a:p>
          <a:p>
            <a:pPr>
              <a:buNone/>
            </a:pPr>
            <a:r>
              <a:rPr lang="en-US" altLang="zh-CN" sz="1000" i="1" dirty="0"/>
              <a:t>                                                 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T.type = E.type </a:t>
            </a:r>
            <a:r>
              <a:rPr lang="de-DE" altLang="zh-CN" sz="2000" dirty="0"/>
              <a:t>then </a:t>
            </a:r>
            <a:r>
              <a:rPr lang="en-US" altLang="zh-CN" sz="2000" i="1" dirty="0"/>
              <a:t>ok</a:t>
            </a:r>
            <a:r>
              <a:rPr lang="en-US" altLang="zh-CN" sz="2000" dirty="0"/>
              <a:t> </a:t>
            </a:r>
            <a:r>
              <a:rPr lang="de-DE" altLang="zh-CN" sz="2000" dirty="0"/>
              <a:t>else </a:t>
            </a:r>
            <a:r>
              <a:rPr lang="en-US" altLang="zh-CN" sz="2000" i="1" dirty="0" err="1"/>
              <a:t>type_error</a:t>
            </a:r>
            <a:r>
              <a:rPr lang="en-US" altLang="zh-CN" sz="2000" i="1" dirty="0"/>
              <a:t> </a:t>
            </a:r>
            <a:r>
              <a:rPr lang="en-US" altLang="zh-CN" sz="2000" dirty="0"/>
              <a:t>;                              </a:t>
            </a:r>
          </a:p>
          <a:p>
            <a:pPr>
              <a:buNone/>
            </a:pPr>
            <a:r>
              <a:rPr lang="en-US" altLang="zh-CN" sz="2000" i="1" dirty="0"/>
              <a:t>                                                       </a:t>
            </a:r>
            <a:r>
              <a:rPr lang="fr-FR" altLang="zh-CN" sz="2000" i="1" dirty="0"/>
              <a:t>D.width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T.width</a:t>
            </a:r>
            <a:r>
              <a:rPr lang="fr-FR" altLang="zh-CN" sz="2000" dirty="0"/>
              <a:t> 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int            </a:t>
            </a:r>
            <a:r>
              <a:rPr lang="de-DE" altLang="zh-CN" sz="2000" dirty="0"/>
              <a:t>{</a:t>
            </a:r>
            <a:r>
              <a:rPr lang="de-DE" altLang="zh-CN" sz="2000" i="1" dirty="0"/>
              <a:t>T.type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int</a:t>
            </a:r>
            <a:r>
              <a:rPr lang="fr-FR" altLang="zh-CN" sz="2000" dirty="0"/>
              <a:t> ; </a:t>
            </a:r>
            <a:r>
              <a:rPr lang="de-DE" altLang="zh-CN" sz="2000" i="1" dirty="0"/>
              <a:t>T.width </a:t>
            </a:r>
            <a:r>
              <a:rPr lang="de-DE" altLang="zh-CN" sz="2000" dirty="0"/>
              <a:t>:= 4 } 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[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int</a:t>
            </a:r>
            <a:r>
              <a:rPr lang="en-US" altLang="zh-CN" sz="2000" i="1" dirty="0"/>
              <a:t> </a:t>
            </a:r>
            <a:r>
              <a:rPr lang="en-US" altLang="zh-CN" sz="2000" dirty="0"/>
              <a:t>]  </a:t>
            </a:r>
            <a:r>
              <a:rPr lang="de-DE" altLang="zh-CN" sz="2000" dirty="0"/>
              <a:t>{</a:t>
            </a:r>
            <a:r>
              <a:rPr lang="de-DE" altLang="zh-CN" sz="2000" i="1" dirty="0"/>
              <a:t>T.type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.</a:t>
            </a:r>
            <a:r>
              <a:rPr lang="fr-FR" altLang="zh-CN" sz="2000" i="1" dirty="0"/>
              <a:t>lexval </a:t>
            </a:r>
            <a:r>
              <a:rPr lang="de-DE" altLang="zh-CN" sz="2000" i="1" dirty="0"/>
              <a:t>&gt; 0 </a:t>
            </a:r>
            <a:r>
              <a:rPr lang="de-DE" altLang="zh-CN" sz="2000" dirty="0"/>
              <a:t>then </a:t>
            </a:r>
            <a:r>
              <a:rPr lang="en-US" altLang="zh-CN" sz="2000" i="1" dirty="0"/>
              <a:t>array</a:t>
            </a:r>
            <a:r>
              <a:rPr lang="en-US" altLang="zh-CN" sz="2000" dirty="0"/>
              <a:t>(</a:t>
            </a:r>
            <a:r>
              <a:rPr lang="de-DE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de-DE" altLang="zh-CN" sz="2000" i="1" dirty="0"/>
              <a:t>.typ</a:t>
            </a:r>
            <a:r>
              <a:rPr lang="en-US" altLang="zh-CN" sz="2000" dirty="0"/>
              <a:t>e) </a:t>
            </a:r>
          </a:p>
          <a:p>
            <a:pPr>
              <a:buNone/>
            </a:pPr>
            <a:r>
              <a:rPr lang="en-US" altLang="zh-CN" sz="2000" dirty="0"/>
              <a:t>                              </a:t>
            </a:r>
            <a:r>
              <a:rPr lang="de-DE" altLang="zh-CN" sz="2000" dirty="0"/>
              <a:t>else </a:t>
            </a:r>
            <a:r>
              <a:rPr lang="en-US" altLang="zh-CN" sz="2000" i="1" dirty="0" err="1"/>
              <a:t>type_error</a:t>
            </a:r>
            <a:r>
              <a:rPr lang="en-US" altLang="zh-CN" sz="2000" dirty="0"/>
              <a:t> </a:t>
            </a:r>
            <a:r>
              <a:rPr lang="zh-CN" altLang="zh-CN" sz="2000" dirty="0"/>
              <a:t>；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en-US" altLang="zh-CN" sz="2000" dirty="0"/>
              <a:t>:=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.</a:t>
            </a:r>
            <a:r>
              <a:rPr lang="fr-FR" altLang="zh-CN" sz="2000" i="1" dirty="0"/>
              <a:t>lexval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.width</a:t>
            </a:r>
            <a:r>
              <a:rPr lang="en-US" altLang="zh-CN" sz="2000" dirty="0"/>
              <a:t> </a:t>
            </a:r>
            <a:r>
              <a:rPr lang="de-DE" altLang="zh-CN" sz="2000" dirty="0"/>
              <a:t>}   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1 </a:t>
            </a:r>
            <a:r>
              <a:rPr lang="de-DE" altLang="zh-CN" sz="2000" dirty="0"/>
              <a:t>[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]    {</a:t>
            </a:r>
            <a:r>
              <a:rPr lang="de-DE" altLang="zh-CN" sz="2000" i="1" dirty="0"/>
              <a:t> E.type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de-DE" altLang="zh-CN" sz="2000" dirty="0"/>
              <a:t>if</a:t>
            </a:r>
            <a:r>
              <a:rPr lang="de-DE" altLang="zh-CN" sz="2000" i="1" dirty="0"/>
              <a:t> E</a:t>
            </a:r>
            <a:r>
              <a:rPr lang="de-DE" altLang="zh-CN" sz="2000" baseline="-25000" dirty="0"/>
              <a:t>2</a:t>
            </a:r>
            <a:r>
              <a:rPr lang="de-DE" altLang="zh-CN" sz="2000" i="1" dirty="0"/>
              <a:t>.type= int </a:t>
            </a:r>
            <a:r>
              <a:rPr lang="de-DE" altLang="zh-CN" sz="2000" dirty="0"/>
              <a:t>and</a:t>
            </a:r>
            <a:r>
              <a:rPr lang="de-DE" altLang="zh-CN" sz="2000" i="1" dirty="0"/>
              <a:t> E</a:t>
            </a:r>
            <a:r>
              <a:rPr lang="de-DE" altLang="zh-CN" sz="2000" baseline="-25000" dirty="0"/>
              <a:t>1</a:t>
            </a:r>
            <a:r>
              <a:rPr lang="de-DE" altLang="zh-CN" sz="2000" i="1" dirty="0"/>
              <a:t>.type= array</a:t>
            </a:r>
            <a:r>
              <a:rPr lang="de-DE" altLang="zh-CN" sz="2000" dirty="0"/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</a:t>
            </a:r>
            <a:r>
              <a:rPr lang="de-DE" altLang="zh-CN" sz="2000" dirty="0"/>
              <a:t>)</a:t>
            </a:r>
            <a:r>
              <a:rPr lang="de-DE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                                then</a:t>
            </a:r>
            <a:r>
              <a:rPr lang="de-DE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</a:t>
            </a:r>
            <a:r>
              <a:rPr lang="en-US" altLang="zh-CN" sz="2000" i="1" dirty="0"/>
              <a:t> </a:t>
            </a:r>
            <a:r>
              <a:rPr lang="de-DE" altLang="zh-CN" sz="2000" dirty="0"/>
              <a:t>else</a:t>
            </a:r>
            <a:r>
              <a:rPr lang="de-DE" altLang="zh-CN" sz="2000" i="1" dirty="0"/>
              <a:t> type_error</a:t>
            </a:r>
            <a:r>
              <a:rPr lang="de-DE" altLang="zh-CN" sz="2000" dirty="0"/>
              <a:t> } </a:t>
            </a:r>
            <a:endParaRPr lang="zh-CN" altLang="zh-CN" sz="2000" dirty="0"/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676400"/>
            <a:ext cx="85324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数组的内情向量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dove vector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在处理数组时，通常会将数组的有关信息记录在一些单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对于静态数组，内情向量可放在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符号表中；对于可变数组，运行时建立相应的内情向量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，可以在符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643438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643438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500856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5008563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61816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618163"/>
            <a:ext cx="421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6075363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6075363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64563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6456363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52530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703763"/>
            <a:ext cx="28479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i="1" baseline="-30000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第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维的下界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i="1" baseline="-30000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第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维的上界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type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数组元素的类型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数组首元素的地址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数组维数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22" name="Text Box 233">
            <a:extLst>
              <a:ext uri="{FF2B5EF4-FFF2-40B4-BE49-F238E27FC236}">
                <a16:creationId xmlns:a16="http://schemas.microsoft.com/office/drawing/2014/main" id="{58B18B24-988B-4A4A-B054-481AAD16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数组元素的地址计算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对于静态数组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，若数组布局采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，则数组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元素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,…,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的地址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可以如下计算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+ (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648200"/>
            <a:ext cx="754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重新整理后得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–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，其中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V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((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+……+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n-1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6248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（这里的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即为前页内情向量中的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11" name="Text Box 233">
            <a:extLst>
              <a:ext uri="{FF2B5EF4-FFF2-40B4-BE49-F238E27FC236}">
                <a16:creationId xmlns:a16="http://schemas.microsoft.com/office/drawing/2014/main" id="{44743762-FBB4-4A0A-9FF2-F87D9B2B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8" grpId="0" autoUpdateAnimBg="0"/>
      <p:bldP spid="6133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16832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数组说明</a:t>
            </a:r>
            <a:r>
              <a:rPr lang="zh-CN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和数组元素引用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TAC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中间代码生成）</a:t>
            </a:r>
            <a:endParaRPr lang="zh-CN" altLang="en-US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043608" y="2677557"/>
            <a:ext cx="777654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i="1" dirty="0"/>
              <a:t>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 x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r>
              <a:rPr lang="fr-FR" altLang="zh-CN" sz="2000" i="1" dirty="0"/>
              <a:t>y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               if</a:t>
            </a:r>
            <a:r>
              <a:rPr lang="de-DE" altLang="zh-CN" sz="2000" i="1" dirty="0"/>
              <a:t> T.type = int </a:t>
            </a:r>
            <a:r>
              <a:rPr lang="de-DE" altLang="zh-CN" sz="2000" dirty="0"/>
              <a:t>then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</a:t>
            </a:r>
            <a:r>
              <a:rPr lang="en-US" altLang="zh-CN" sz="2000" dirty="0"/>
              <a:t>  </a:t>
            </a:r>
            <a:r>
              <a:rPr lang="fr-FR" altLang="zh-CN" sz="2000" dirty="0"/>
              <a:t>else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i="1" dirty="0"/>
              <a:t>         </a:t>
            </a:r>
            <a:r>
              <a:rPr lang="fr-FR" altLang="zh-CN" sz="2000" i="1" dirty="0"/>
              <a:t>D.code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fr-FR" altLang="zh-CN" sz="2000" i="1" dirty="0"/>
              <a:t>y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fr-FR" altLang="zh-CN" sz="2000" i="1" dirty="0"/>
              <a:t>x </a:t>
            </a:r>
            <a:r>
              <a:rPr lang="fr-FR" altLang="zh-CN" sz="2000" dirty="0"/>
              <a:t>‘:=’ ‘</a:t>
            </a:r>
            <a:r>
              <a:rPr lang="en-US" altLang="zh-CN" sz="2000" dirty="0" err="1"/>
              <a:t>alloc</a:t>
            </a:r>
            <a:r>
              <a:rPr lang="fr-FR" altLang="zh-CN" sz="2000" dirty="0"/>
              <a:t>’ </a:t>
            </a:r>
            <a:r>
              <a:rPr lang="en-US" altLang="zh-CN" sz="2000" i="1" dirty="0" err="1"/>
              <a:t>T.width</a:t>
            </a:r>
            <a:r>
              <a:rPr lang="en-US" altLang="zh-CN" sz="2000" dirty="0"/>
              <a:t>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i="1" dirty="0"/>
              <a:t>                          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0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/>
              <a:t>x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1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fr-FR" altLang="zh-CN" sz="2000" dirty="0"/>
              <a:t>) 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D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T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   </a:t>
            </a:r>
            <a:r>
              <a:rPr lang="fr-FR" altLang="zh-CN" sz="2000" dirty="0"/>
              <a:t>{</a:t>
            </a:r>
            <a:r>
              <a:rPr lang="fr-FR" altLang="zh-CN" sz="2000" i="1" dirty="0"/>
              <a:t>  x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 </a:t>
            </a:r>
            <a:r>
              <a:rPr lang="fr-FR" altLang="zh-CN" sz="2000" i="1" dirty="0"/>
              <a:t>y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 </a:t>
            </a:r>
            <a:endParaRPr lang="zh-CN" altLang="zh-CN" sz="2000" dirty="0"/>
          </a:p>
          <a:p>
            <a:pPr>
              <a:buNone/>
            </a:pPr>
            <a:r>
              <a:rPr lang="de-DE" altLang="zh-CN" sz="2000" dirty="0"/>
              <a:t>      if</a:t>
            </a:r>
            <a:r>
              <a:rPr lang="de-DE" altLang="zh-CN" sz="2000" i="1" dirty="0"/>
              <a:t> T.type = int </a:t>
            </a:r>
            <a:r>
              <a:rPr lang="de-DE" altLang="zh-CN" sz="2000" dirty="0"/>
              <a:t>then</a:t>
            </a:r>
            <a:r>
              <a:rPr lang="de-DE" altLang="zh-CN" sz="2000" i="1" dirty="0"/>
              <a:t> </a:t>
            </a:r>
            <a:r>
              <a:rPr lang="en-US" altLang="zh-CN" sz="2000" i="1" dirty="0"/>
              <a:t>D.</a:t>
            </a:r>
            <a:r>
              <a:rPr lang="de-DE" altLang="zh-CN" sz="2000" i="1" dirty="0"/>
              <a:t>code </a:t>
            </a:r>
            <a:r>
              <a:rPr lang="de-DE" altLang="zh-CN" sz="2000" dirty="0"/>
              <a:t>:=</a:t>
            </a:r>
            <a:r>
              <a:rPr lang="de-DE" altLang="zh-CN" sz="2000" i="1" dirty="0"/>
              <a:t>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||</a:t>
            </a:r>
            <a:r>
              <a:rPr lang="en-US" altLang="zh-CN" sz="2000" i="1" dirty="0"/>
              <a:t> gen</a:t>
            </a:r>
            <a:r>
              <a:rPr lang="en-US" altLang="zh-CN" sz="2000" dirty="0"/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.place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buNone/>
            </a:pPr>
            <a:r>
              <a:rPr lang="fr-FR" altLang="zh-CN" sz="2000" dirty="0"/>
              <a:t>      else  </a:t>
            </a:r>
            <a:r>
              <a:rPr lang="fr-FR" altLang="zh-CN" sz="2000" i="1" dirty="0"/>
              <a:t>D.code </a:t>
            </a:r>
            <a:r>
              <a:rPr lang="fr-FR" altLang="zh-CN" sz="2000" dirty="0"/>
              <a:t>:=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fr-FR" altLang="zh-CN" sz="2000" i="1" dirty="0"/>
              <a:t>y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D</a:t>
            </a:r>
            <a:r>
              <a:rPr lang="fr-FR" altLang="zh-CN" sz="2000" b="1" i="1" dirty="0"/>
              <a:t>.</a:t>
            </a:r>
            <a:r>
              <a:rPr lang="fr-FR" altLang="zh-CN" sz="2000" i="1" dirty="0"/>
              <a:t>Offset</a:t>
            </a:r>
            <a:r>
              <a:rPr lang="fr-FR" altLang="zh-CN" sz="2000" dirty="0"/>
              <a:t> 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</a:p>
          <a:p>
            <a:pPr>
              <a:buNone/>
            </a:pPr>
            <a:r>
              <a:rPr lang="en-US" altLang="zh-CN" sz="2000" i="1" dirty="0"/>
              <a:t>              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0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pt-BR" altLang="zh-CN" sz="2000" i="1" dirty="0"/>
              <a:t>E</a:t>
            </a:r>
            <a:r>
              <a:rPr lang="en-US" altLang="zh-CN" sz="2000" i="1" dirty="0"/>
              <a:t>.place </a:t>
            </a:r>
            <a:r>
              <a:rPr lang="fr-FR" altLang="zh-CN" sz="2000" dirty="0"/>
              <a:t>)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 </a:t>
            </a:r>
            <a:r>
              <a:rPr lang="en-US" altLang="zh-CN" sz="2000" i="1" dirty="0"/>
              <a:t>y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‘</a:t>
            </a:r>
            <a:r>
              <a:rPr lang="en-US" altLang="zh-CN" sz="2000" dirty="0"/>
              <a:t>1</a:t>
            </a:r>
            <a:r>
              <a:rPr lang="fr-FR" altLang="zh-CN" sz="2000" dirty="0"/>
              <a:t>’ ‘</a:t>
            </a:r>
            <a:r>
              <a:rPr lang="en-US" altLang="zh-CN" sz="2000" dirty="0"/>
              <a:t>]</a:t>
            </a:r>
            <a:r>
              <a:rPr lang="fr-FR" altLang="zh-CN" sz="2000" dirty="0"/>
              <a:t>’ ‘:=’ </a:t>
            </a:r>
            <a:r>
              <a:rPr lang="en-US" altLang="zh-CN" sz="2000" i="1" dirty="0" err="1"/>
              <a:t>T.width</a:t>
            </a:r>
            <a:r>
              <a:rPr lang="en-US" altLang="zh-CN" sz="2000" i="1" dirty="0"/>
              <a:t> </a:t>
            </a:r>
            <a:r>
              <a:rPr lang="fr-FR" altLang="zh-CN" sz="2000" dirty="0"/>
              <a:t>) }</a:t>
            </a:r>
            <a:endParaRPr lang="zh-CN" altLang="zh-CN" sz="2000" dirty="0"/>
          </a:p>
          <a:p>
            <a:pPr>
              <a:buNone/>
            </a:pPr>
            <a:endParaRPr lang="de-DE" altLang="zh-CN" sz="1000" i="1" dirty="0"/>
          </a:p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1 </a:t>
            </a:r>
            <a:r>
              <a:rPr lang="de-DE" altLang="zh-CN" sz="2000" dirty="0"/>
              <a:t>[</a:t>
            </a:r>
            <a:r>
              <a:rPr lang="de-DE" altLang="zh-CN" sz="2000" i="1" dirty="0"/>
              <a:t>E</a:t>
            </a:r>
            <a:r>
              <a:rPr lang="de-DE" altLang="zh-CN" sz="2000" baseline="-25000" dirty="0"/>
              <a:t>2</a:t>
            </a:r>
            <a:r>
              <a:rPr lang="de-DE" altLang="zh-CN" sz="2000" dirty="0"/>
              <a:t>]       { </a:t>
            </a:r>
            <a:r>
              <a:rPr lang="de-DE" altLang="zh-CN" sz="2000" i="1" dirty="0"/>
              <a:t> 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</a:t>
            </a:r>
            <a:r>
              <a:rPr lang="fr-F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gen </a:t>
            </a:r>
            <a:r>
              <a:rPr lang="pt-BR" altLang="zh-CN" sz="2000" dirty="0"/>
              <a:t>(</a:t>
            </a:r>
            <a:r>
              <a:rPr lang="pt-BR" altLang="zh-CN" sz="2000" i="1" dirty="0"/>
              <a:t>E.place </a:t>
            </a:r>
            <a:r>
              <a:rPr lang="pt-B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.place </a:t>
            </a:r>
            <a:r>
              <a:rPr lang="fr-FR" altLang="zh-CN" sz="2000" dirty="0"/>
              <a:t>‘</a:t>
            </a:r>
            <a:r>
              <a:rPr lang="en-US" altLang="zh-CN" sz="2000" dirty="0"/>
              <a:t>[</a:t>
            </a:r>
            <a:r>
              <a:rPr lang="fr-FR" altLang="zh-CN" sz="2000" dirty="0"/>
              <a:t>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 </a:t>
            </a:r>
            <a:r>
              <a:rPr lang="fr-FR" altLang="zh-CN" sz="2000" dirty="0"/>
              <a:t>‘</a:t>
            </a:r>
            <a:r>
              <a:rPr lang="en-US" altLang="zh-CN" sz="2000" dirty="0"/>
              <a:t>]</a:t>
            </a:r>
            <a:r>
              <a:rPr lang="fr-FR" altLang="zh-CN" sz="2000" dirty="0"/>
              <a:t>’ </a:t>
            </a:r>
            <a:r>
              <a:rPr lang="de-DE" altLang="zh-CN" sz="2000" dirty="0"/>
              <a:t>} </a:t>
            </a:r>
            <a:endParaRPr lang="zh-CN" altLang="zh-CN" sz="2000" dirty="0"/>
          </a:p>
        </p:txBody>
      </p:sp>
      <p:sp>
        <p:nvSpPr>
          <p:cNvPr id="10" name="Text Box 233">
            <a:extLst>
              <a:ext uri="{FF2B5EF4-FFF2-40B4-BE49-F238E27FC236}">
                <a16:creationId xmlns:a16="http://schemas.microsoft.com/office/drawing/2014/main" id="{2737564C-7071-4725-8FFB-AE7B6900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3379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数组说明和数组元素引用的翻译</a:t>
            </a:r>
          </a:p>
        </p:txBody>
      </p:sp>
    </p:spTree>
    <p:extLst>
      <p:ext uri="{BB962C8B-B14F-4D97-AF65-F5344CB8AC3E}">
        <p14:creationId xmlns:p14="http://schemas.microsoft.com/office/powerpoint/2010/main" val="1785713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700213"/>
            <a:ext cx="82296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place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u="sng" dirty="0">
                <a:latin typeface="+mn-lt"/>
                <a:ea typeface="华文楷体" panose="02010600040101010101" pitchFamily="2" charset="-122"/>
              </a:rPr>
              <a:t>id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对应的存储位置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place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用来存放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的值的存储位置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,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相应的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语句序列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gen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生成一条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</a:t>
            </a:r>
          </a:p>
          <a:p>
            <a:pPr lvl="1">
              <a:buFontTx/>
              <a:buNone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newtemp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新建一个未用过的名字，并返回存储位置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1" lang="zh-CN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ne</a:t>
            </a:r>
            <a:r>
              <a:rPr lang="en-US" altLang="zh-CN" i="1" dirty="0" err="1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wlabel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: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返回一个新的语句标号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pt-BR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||</a:t>
            </a:r>
            <a:r>
              <a:rPr lang="pt-BR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pt-BR" altLang="zh-CN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pt-BR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语句序列之间的</a:t>
            </a:r>
            <a:r>
              <a:rPr lang="zh-CN" altLang="pt-BR" b="1" dirty="0">
                <a:latin typeface="+mn-lt"/>
                <a:ea typeface="华文楷体" panose="02010600040101010101" pitchFamily="2" charset="-122"/>
              </a:rPr>
              <a:t>链接运算</a:t>
            </a:r>
            <a:r>
              <a:rPr lang="zh-CN" altLang="pt-BR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i="1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A.arglist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代表实参地址的列表；语义函数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makelist</a:t>
            </a:r>
            <a:r>
              <a:rPr lang="en-US" altLang="zh-CN" b="1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示创建一个实参地址的结点；语义函数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ffectLst/>
                <a:latin typeface="+mn-lt"/>
                <a:ea typeface="华文楷体" panose="02010600040101010101" pitchFamily="2" charset="-122"/>
              </a:rPr>
              <a:t>append</a:t>
            </a:r>
            <a:r>
              <a:rPr lang="en-US" altLang="zh-CN" b="1" dirty="0">
                <a:effectLst/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endParaRPr lang="en-US" altLang="zh-CN" b="1" kern="100" dirty="0"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在已有实参地址列表中添加一个结点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1052513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927998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772816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翻译模式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898524" y="2441788"/>
            <a:ext cx="8137971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de-DE" altLang="zh-CN" sz="2000" u="sng" dirty="0"/>
              <a:t>int</a:t>
            </a:r>
            <a:r>
              <a:rPr lang="de-DE" altLang="zh-CN" sz="2000" dirty="0"/>
              <a:t>   { 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newtemp</a:t>
            </a:r>
            <a:r>
              <a:rPr lang="fr-FR" altLang="zh-CN" sz="2000" dirty="0"/>
              <a:t>;</a:t>
            </a:r>
            <a:r>
              <a:rPr lang="fr-FR" altLang="zh-CN" sz="2000" i="1" dirty="0"/>
              <a:t>  E.code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fr-FR" altLang="zh-CN" sz="2000" u="sng" dirty="0"/>
              <a:t>int</a:t>
            </a:r>
            <a:r>
              <a:rPr lang="fr-FR" altLang="zh-CN" sz="2000" dirty="0"/>
              <a:t> </a:t>
            </a:r>
            <a:r>
              <a:rPr lang="fr-FR" altLang="zh-CN" sz="2000" i="1" dirty="0"/>
              <a:t>.val</a:t>
            </a:r>
            <a:r>
              <a:rPr lang="fr-FR" altLang="zh-CN" sz="2000" dirty="0"/>
              <a:t>) </a:t>
            </a:r>
            <a:r>
              <a:rPr lang="de-DE" altLang="zh-CN" sz="2000" dirty="0"/>
              <a:t>}          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id</a:t>
            </a:r>
            <a:r>
              <a:rPr lang="pt-BR" altLang="zh-CN" sz="2000" dirty="0"/>
              <a:t>     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E.place</a:t>
            </a:r>
            <a:r>
              <a:rPr lang="en-US" altLang="zh-CN" sz="2000" i="1" dirty="0"/>
              <a:t> :=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fr-FR" altLang="zh-CN" sz="2000" dirty="0"/>
              <a:t>;</a:t>
            </a:r>
            <a:r>
              <a:rPr lang="fr-FR" altLang="zh-CN" sz="2000" i="1" dirty="0"/>
              <a:t>  E.code </a:t>
            </a:r>
            <a:r>
              <a:rPr lang="fr-FR" altLang="zh-CN" sz="2000" dirty="0"/>
              <a:t>:= ""</a:t>
            </a:r>
            <a:r>
              <a:rPr lang="pt-BR" altLang="zh-CN" sz="2000" dirty="0"/>
              <a:t> }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uop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  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</a:t>
            </a:r>
            <a:r>
              <a:rPr lang="pt-B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gen </a:t>
            </a:r>
            <a:r>
              <a:rPr lang="pt-BR" altLang="zh-CN" sz="2000" dirty="0"/>
              <a:t>(</a:t>
            </a:r>
            <a:r>
              <a:rPr lang="pt-BR" altLang="zh-CN" sz="2000" i="1" dirty="0"/>
              <a:t>E.place </a:t>
            </a:r>
            <a:r>
              <a:rPr lang="pt-BR" altLang="zh-CN" sz="2000" dirty="0"/>
              <a:t>‘:=’ ‘</a:t>
            </a:r>
            <a:r>
              <a:rPr lang="pt-BR" altLang="zh-CN" sz="2000" u="sng" dirty="0"/>
              <a:t>uop</a:t>
            </a:r>
            <a:r>
              <a:rPr lang="pt-BR" altLang="zh-CN" sz="2000" dirty="0"/>
              <a:t>’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) }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</a:t>
            </a:r>
            <a:r>
              <a:rPr lang="pt-BR" altLang="zh-CN" sz="2000" u="sng" dirty="0"/>
              <a:t>bop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 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</a:t>
            </a:r>
            <a:r>
              <a:rPr lang="en-US" altLang="zh-CN" sz="2000" dirty="0"/>
              <a:t>  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</a:p>
          <a:p>
            <a:pPr>
              <a:buNone/>
            </a:pPr>
            <a:r>
              <a:rPr lang="pt-BR" altLang="zh-CN" sz="2000" i="1" dirty="0"/>
              <a:t>                                     </a:t>
            </a:r>
            <a:r>
              <a:rPr lang="pt-BR" altLang="zh-CN" sz="2000" dirty="0"/>
              <a:t>||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fr-FR" altLang="zh-CN" sz="2000" i="1" dirty="0"/>
              <a:t>E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.place </a:t>
            </a:r>
            <a:r>
              <a:rPr lang="fr-FR" altLang="zh-CN" sz="2000" dirty="0"/>
              <a:t>‘</a:t>
            </a:r>
            <a:r>
              <a:rPr lang="pt-BR" altLang="zh-CN" sz="2000" u="sng" dirty="0"/>
              <a:t>bop</a:t>
            </a:r>
            <a:r>
              <a:rPr lang="fr-FR" altLang="zh-CN" sz="2000" dirty="0"/>
              <a:t>’</a:t>
            </a:r>
            <a:r>
              <a:rPr lang="fr-FR" altLang="zh-CN" sz="2000" i="1" dirty="0"/>
              <a:t> E</a:t>
            </a:r>
            <a:r>
              <a:rPr lang="fr-FR" altLang="zh-CN" sz="2000" baseline="-25000" dirty="0"/>
              <a:t>2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</a:t>
            </a:r>
            <a:r>
              <a:rPr lang="fr-FR" altLang="zh-CN" sz="2000" i="1" dirty="0"/>
              <a:t> </a:t>
            </a:r>
            <a:r>
              <a:rPr lang="pt-BR" altLang="zh-CN" sz="2000" dirty="0"/>
              <a:t>}      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pt-BR" altLang="zh-CN" sz="2000" u="sng" dirty="0"/>
              <a:t>top</a:t>
            </a:r>
            <a:r>
              <a:rPr lang="pt-BR" altLang="zh-CN" sz="2000" dirty="0"/>
              <a:t> (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 </a:t>
            </a:r>
            <a:r>
              <a:rPr lang="pt-BR" altLang="zh-CN" sz="2000" dirty="0"/>
              <a:t>)   {</a:t>
            </a:r>
            <a:r>
              <a:rPr lang="pt-BR" altLang="zh-CN" sz="2000" i="1" dirty="0"/>
              <a:t> E.place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newtemp</a:t>
            </a:r>
            <a:r>
              <a:rPr lang="pt-BR" altLang="zh-CN" sz="2000" dirty="0"/>
              <a:t>; </a:t>
            </a:r>
            <a:r>
              <a:rPr lang="en-US" altLang="zh-CN" sz="2000" i="1" dirty="0"/>
              <a:t>L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newlabel</a:t>
            </a:r>
            <a:r>
              <a:rPr lang="en-US" altLang="zh-CN" sz="2000" i="1" dirty="0"/>
              <a:t>; </a:t>
            </a:r>
          </a:p>
          <a:p>
            <a:pPr>
              <a:buNone/>
            </a:pPr>
            <a:r>
              <a:rPr lang="en-US" altLang="zh-CN" sz="2000" i="1" dirty="0"/>
              <a:t>    M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newlabel</a:t>
            </a:r>
            <a:r>
              <a:rPr lang="en-US" altLang="zh-CN" sz="2000" i="1" dirty="0"/>
              <a:t>;</a:t>
            </a:r>
            <a:r>
              <a:rPr lang="en-US" altLang="zh-CN" sz="2000" dirty="0"/>
              <a:t> </a:t>
            </a:r>
            <a:r>
              <a:rPr lang="pt-BR" altLang="zh-CN" sz="2000" i="1" dirty="0"/>
              <a:t>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</a:t>
            </a:r>
            <a:r>
              <a:rPr lang="pt-BR" altLang="zh-CN" sz="2000" baseline="-25000" dirty="0"/>
              <a:t>1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</a:t>
            </a:r>
            <a:r>
              <a:rPr lang="en-US" altLang="zh-CN" sz="2000" i="1" dirty="0"/>
              <a:t>gen </a:t>
            </a:r>
            <a:r>
              <a:rPr lang="en-US" altLang="zh-CN" sz="2000" dirty="0"/>
              <a:t>(‘if</a:t>
            </a:r>
            <a:r>
              <a:rPr lang="en-US" altLang="zh-CN" sz="2000" i="1" dirty="0"/>
              <a:t>‘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‘&lt;=</a:t>
            </a:r>
            <a:r>
              <a:rPr lang="en-US" altLang="zh-CN" sz="2000" i="1" dirty="0"/>
              <a:t>‘</a:t>
            </a:r>
            <a:r>
              <a:rPr lang="en-US" altLang="zh-CN" sz="2000" dirty="0"/>
              <a:t> ‘0</a:t>
            </a:r>
            <a:r>
              <a:rPr lang="en-US" altLang="zh-CN" sz="2000" i="1" dirty="0"/>
              <a:t>‘</a:t>
            </a:r>
            <a:r>
              <a:rPr lang="en-US" altLang="zh-CN" sz="2000" dirty="0"/>
              <a:t> ‘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’ </a:t>
            </a:r>
            <a:r>
              <a:rPr lang="en-US" altLang="zh-CN" sz="2000" i="1" dirty="0"/>
              <a:t>L </a:t>
            </a:r>
            <a:r>
              <a:rPr lang="en-US" altLang="zh-CN" sz="2000" dirty="0"/>
              <a:t>)</a:t>
            </a:r>
            <a:r>
              <a:rPr lang="en-US" altLang="zh-CN" sz="2000" i="1" dirty="0"/>
              <a:t>  </a:t>
            </a:r>
          </a:p>
          <a:p>
            <a:pPr>
              <a:buNone/>
            </a:pPr>
            <a:r>
              <a:rPr lang="en-US" altLang="zh-CN" sz="2000" i="1" dirty="0"/>
              <a:t>            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</a:t>
            </a:r>
            <a:r>
              <a:rPr lang="pt-BR" altLang="zh-CN" sz="2000" i="1" dirty="0"/>
              <a:t>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 </a:t>
            </a:r>
            <a:r>
              <a:rPr lang="pt-BR" altLang="zh-CN" sz="2000" dirty="0"/>
              <a:t>|| </a:t>
            </a:r>
            <a:r>
              <a:rPr lang="en-US" altLang="zh-CN" sz="2000" i="1" dirty="0"/>
              <a:t>gen </a:t>
            </a:r>
            <a:r>
              <a:rPr lang="en-US" altLang="zh-CN" sz="2000" dirty="0"/>
              <a:t>( ‘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’ </a:t>
            </a:r>
            <a:r>
              <a:rPr lang="en-US" altLang="zh-CN" sz="2000" i="1" dirty="0"/>
              <a:t>M </a:t>
            </a:r>
            <a:r>
              <a:rPr lang="en-US" altLang="zh-CN" sz="2000" dirty="0"/>
              <a:t>)</a:t>
            </a:r>
            <a:r>
              <a:rPr lang="en-US" altLang="zh-CN" sz="2000" i="1" dirty="0"/>
              <a:t> </a:t>
            </a:r>
          </a:p>
          <a:p>
            <a:pPr>
              <a:buNone/>
            </a:pPr>
            <a:r>
              <a:rPr lang="en-US" altLang="zh-CN" sz="2000" i="1" dirty="0"/>
              <a:t>             </a:t>
            </a:r>
            <a:r>
              <a:rPr lang="pt-BR" altLang="zh-CN" sz="2000" dirty="0"/>
              <a:t>||</a:t>
            </a:r>
            <a:r>
              <a:rPr lang="en-US" altLang="zh-CN" sz="2000" dirty="0"/>
              <a:t> </a:t>
            </a:r>
            <a:r>
              <a:rPr lang="pt-BR" altLang="zh-CN" sz="2000" i="1" dirty="0"/>
              <a:t>gen</a:t>
            </a:r>
            <a:r>
              <a:rPr lang="pt-BR" altLang="zh-CN" sz="2000" dirty="0"/>
              <a:t>(</a:t>
            </a:r>
            <a:r>
              <a:rPr lang="pt-BR" altLang="zh-CN" sz="2000" i="1" dirty="0"/>
              <a:t>L </a:t>
            </a:r>
            <a:r>
              <a:rPr lang="pt-BR" altLang="zh-CN" sz="2000" dirty="0"/>
              <a:t>‘:’) ||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3</a:t>
            </a:r>
            <a:r>
              <a:rPr lang="pt-BR" altLang="zh-CN" sz="2000" i="1" dirty="0"/>
              <a:t>.code </a:t>
            </a:r>
            <a:r>
              <a:rPr lang="pt-BR" altLang="zh-CN" sz="2000" dirty="0"/>
              <a:t>|| </a:t>
            </a:r>
            <a:r>
              <a:rPr lang="fr-FR" altLang="zh-CN" sz="2000" i="1" dirty="0"/>
              <a:t>gen </a:t>
            </a:r>
            <a:r>
              <a:rPr lang="fr-FR" altLang="zh-CN" sz="2000" dirty="0"/>
              <a:t>(</a:t>
            </a:r>
            <a:r>
              <a:rPr lang="fr-FR" altLang="zh-CN" sz="2000" i="1" dirty="0"/>
              <a:t>E.place </a:t>
            </a:r>
            <a:r>
              <a:rPr lang="fr-FR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2</a:t>
            </a:r>
            <a:r>
              <a:rPr lang="fr-FR" altLang="zh-CN" sz="2000" i="1" dirty="0"/>
              <a:t>.place</a:t>
            </a:r>
            <a:r>
              <a:rPr lang="fr-FR" altLang="zh-CN" sz="2000" dirty="0"/>
              <a:t>) </a:t>
            </a:r>
            <a:r>
              <a:rPr lang="pt-BR" altLang="zh-CN" sz="2000" dirty="0"/>
              <a:t>|| </a:t>
            </a:r>
            <a:r>
              <a:rPr lang="pt-BR" altLang="zh-CN" sz="2000" i="1" dirty="0"/>
              <a:t>gen</a:t>
            </a:r>
            <a:r>
              <a:rPr lang="pt-BR" altLang="zh-CN" sz="2000" dirty="0"/>
              <a:t>(</a:t>
            </a:r>
            <a:r>
              <a:rPr lang="pt-BR" altLang="zh-CN" sz="2000" i="1" dirty="0"/>
              <a:t>M </a:t>
            </a:r>
            <a:r>
              <a:rPr lang="pt-BR" altLang="zh-CN" sz="2000" dirty="0"/>
              <a:t>‘:’) }</a:t>
            </a:r>
            <a:endParaRPr lang="zh-CN" altLang="zh-CN" sz="2000" dirty="0"/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51">
            <a:extLst>
              <a:ext uri="{FF2B5EF4-FFF2-40B4-BE49-F238E27FC236}">
                <a16:creationId xmlns:a16="http://schemas.microsoft.com/office/drawing/2014/main" id="{40A818D3-5387-48A4-91A5-A196F599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193379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</p:spTree>
    <p:extLst>
      <p:ext uri="{BB962C8B-B14F-4D97-AF65-F5344CB8AC3E}">
        <p14:creationId xmlns:p14="http://schemas.microsoft.com/office/powerpoint/2010/main" val="3765738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916832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翻译模式（续）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898525" y="2687429"/>
            <a:ext cx="806608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pt-BR" altLang="zh-CN" sz="2000" i="1" dirty="0"/>
              <a:t>E</a:t>
            </a:r>
            <a:r>
              <a:rPr lang="pt-B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pt-BR" altLang="zh-CN" sz="2000" u="sng" dirty="0"/>
              <a:t>id</a:t>
            </a:r>
            <a:r>
              <a:rPr lang="pt-BR" altLang="zh-CN" sz="2000" i="1" dirty="0"/>
              <a:t> </a:t>
            </a:r>
            <a:r>
              <a:rPr lang="pt-BR" altLang="zh-CN" sz="2000" dirty="0"/>
              <a:t>( </a:t>
            </a:r>
            <a:r>
              <a:rPr lang="pt-BR" altLang="zh-CN" sz="2000" i="1" dirty="0"/>
              <a:t>A </a:t>
            </a:r>
            <a:r>
              <a:rPr lang="pt-BR" altLang="zh-CN" sz="2000" dirty="0"/>
              <a:t>)     { </a:t>
            </a:r>
            <a:r>
              <a:rPr lang="en-US" altLang="zh-CN" sz="2000" i="1" dirty="0" err="1"/>
              <a:t>E.code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A .code</a:t>
            </a:r>
            <a:r>
              <a:rPr lang="zh-CN" altLang="zh-CN" sz="2000" dirty="0"/>
              <a:t>；</a:t>
            </a:r>
          </a:p>
          <a:p>
            <a:pPr>
              <a:buNone/>
            </a:pPr>
            <a:r>
              <a:rPr lang="pt-BR" altLang="zh-CN" sz="2000" dirty="0"/>
              <a:t>                          for</a:t>
            </a:r>
            <a:r>
              <a:rPr lang="pt-BR" altLang="zh-CN" sz="2000" i="1" dirty="0"/>
              <a:t> A</a:t>
            </a:r>
            <a:r>
              <a:rPr lang="pt-BR" altLang="zh-CN" sz="2000" dirty="0"/>
              <a:t>.</a:t>
            </a:r>
            <a:r>
              <a:rPr lang="pt-BR" altLang="zh-CN" sz="2000" i="1" dirty="0"/>
              <a:t>arglist </a:t>
            </a:r>
            <a:r>
              <a:rPr lang="zh-CN" altLang="zh-CN" sz="2000" dirty="0"/>
              <a:t>中的每一项 </a:t>
            </a:r>
            <a:r>
              <a:rPr lang="pt-BR" altLang="zh-CN" sz="2000" i="1" dirty="0"/>
              <a:t>d </a:t>
            </a:r>
            <a:r>
              <a:rPr lang="pt-BR" altLang="zh-CN" sz="2000" dirty="0"/>
              <a:t>do </a:t>
            </a:r>
            <a:endParaRPr lang="zh-CN" altLang="zh-CN" sz="2000" dirty="0"/>
          </a:p>
          <a:p>
            <a:pPr>
              <a:buNone/>
            </a:pPr>
            <a:r>
              <a:rPr lang="pt-BR" altLang="zh-CN" sz="2000" i="1" dirty="0"/>
              <a:t>                                    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E.code</a:t>
            </a:r>
            <a:r>
              <a:rPr lang="pt-BR" altLang="zh-CN" sz="2000" dirty="0"/>
              <a:t> </a:t>
            </a:r>
            <a:r>
              <a:rPr lang="pt-BR" altLang="zh-CN" sz="2000" i="1" dirty="0"/>
              <a:t>|| gen</a:t>
            </a:r>
            <a:r>
              <a:rPr lang="pt-BR" altLang="zh-CN" sz="2000" dirty="0"/>
              <a:t>(‘param’</a:t>
            </a:r>
            <a:r>
              <a:rPr lang="pt-BR" altLang="zh-CN" sz="2000" i="1" dirty="0"/>
              <a:t> d </a:t>
            </a:r>
            <a:r>
              <a:rPr lang="pt-BR" altLang="zh-CN" sz="2000" dirty="0"/>
              <a:t>)</a:t>
            </a:r>
            <a:r>
              <a:rPr lang="zh-CN" altLang="zh-CN" sz="2000" dirty="0"/>
              <a:t>；</a:t>
            </a:r>
          </a:p>
          <a:p>
            <a:pPr>
              <a:buNone/>
            </a:pPr>
            <a:r>
              <a:rPr lang="pt-BR" altLang="zh-CN" sz="2000" i="1" dirty="0"/>
              <a:t>                                    E.code </a:t>
            </a:r>
            <a:r>
              <a:rPr lang="pt-BR" altLang="zh-CN" sz="2000" dirty="0"/>
              <a:t>:=</a:t>
            </a:r>
            <a:r>
              <a:rPr lang="pt-BR" altLang="zh-CN" sz="2000" i="1" dirty="0"/>
              <a:t> E.code</a:t>
            </a:r>
            <a:r>
              <a:rPr lang="pt-BR" altLang="zh-CN" sz="2000" dirty="0"/>
              <a:t> </a:t>
            </a:r>
            <a:r>
              <a:rPr lang="pt-BR" altLang="zh-CN" sz="2000" i="1" dirty="0"/>
              <a:t>|| gen </a:t>
            </a:r>
            <a:r>
              <a:rPr lang="pt-BR" altLang="zh-CN" sz="2000" dirty="0"/>
              <a:t>( ‘call’ </a:t>
            </a:r>
            <a:r>
              <a:rPr lang="pt-BR" altLang="zh-CN" sz="2000" u="sng" dirty="0"/>
              <a:t>id</a:t>
            </a:r>
            <a:r>
              <a:rPr lang="pt-BR" altLang="zh-CN" sz="2000" i="1" dirty="0"/>
              <a:t>.place</a:t>
            </a:r>
            <a:r>
              <a:rPr lang="pt-BR" altLang="zh-CN" sz="2000" dirty="0"/>
              <a:t> )</a:t>
            </a:r>
            <a:r>
              <a:rPr lang="pt-BR" altLang="zh-CN" sz="2000" i="1" dirty="0"/>
              <a:t> </a:t>
            </a:r>
            <a:r>
              <a:rPr lang="pt-BR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pt-BR" altLang="zh-CN" sz="2000" i="1" dirty="0"/>
              <a:t>A</a:t>
            </a:r>
            <a:r>
              <a:rPr lang="pt-BR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pt-BR" altLang="zh-CN" sz="2000" i="1" dirty="0"/>
              <a:t>A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, </a:t>
            </a:r>
            <a:r>
              <a:rPr lang="pt-BR" altLang="zh-CN" sz="2000" i="1" dirty="0"/>
              <a:t>E</a:t>
            </a:r>
            <a:r>
              <a:rPr lang="pt-BR" altLang="zh-CN" sz="2000" dirty="0"/>
              <a:t> 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n</a:t>
            </a:r>
            <a:r>
              <a:rPr lang="en-US" altLang="zh-CN" sz="2000" dirty="0"/>
              <a:t> := 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.</a:t>
            </a:r>
            <a:r>
              <a:rPr lang="en-US" altLang="zh-CN" sz="2000" i="1" dirty="0"/>
              <a:t>n +</a:t>
            </a:r>
            <a:r>
              <a:rPr lang="en-US" altLang="zh-CN" sz="2000" dirty="0"/>
              <a:t>1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i="1" dirty="0"/>
              <a:t>                          </a:t>
            </a:r>
            <a:r>
              <a:rPr lang="en-US" altLang="zh-CN" sz="2000" i="1" dirty="0" err="1"/>
              <a:t>A.arglist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append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i="1" dirty="0"/>
              <a:t>.arglist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makelist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E.place</a:t>
            </a:r>
            <a:r>
              <a:rPr lang="en-US" altLang="zh-CN" sz="2000" dirty="0"/>
              <a:t>))</a:t>
            </a:r>
            <a:r>
              <a:rPr lang="zh-CN" altLang="zh-CN" sz="2000" dirty="0"/>
              <a:t>；</a:t>
            </a:r>
            <a:r>
              <a:rPr lang="pt-BR" altLang="zh-CN" sz="2000" dirty="0"/>
              <a:t>);</a:t>
            </a:r>
            <a:r>
              <a:rPr lang="pt-BR" altLang="zh-CN" sz="2000" i="1" dirty="0"/>
              <a:t> </a:t>
            </a:r>
            <a:endParaRPr lang="zh-CN" altLang="zh-CN" sz="2000" dirty="0"/>
          </a:p>
          <a:p>
            <a:pPr>
              <a:buNone/>
            </a:pPr>
            <a:endParaRPr lang="fr-FR" altLang="zh-CN" sz="1000" i="1" dirty="0"/>
          </a:p>
          <a:p>
            <a:pPr>
              <a:buNone/>
            </a:pPr>
            <a:r>
              <a:rPr lang="fr-FR" altLang="zh-CN" sz="2000" i="1" dirty="0"/>
              <a:t>A.code </a:t>
            </a:r>
            <a:r>
              <a:rPr lang="fr-FR" altLang="zh-CN" sz="2000" dirty="0"/>
              <a:t>:=</a:t>
            </a:r>
            <a:r>
              <a:rPr lang="fr-FR" altLang="zh-CN" sz="2000" i="1" dirty="0"/>
              <a:t> A</a:t>
            </a:r>
            <a:r>
              <a:rPr lang="fr-FR" altLang="zh-CN" sz="2000" baseline="-25000" dirty="0"/>
              <a:t>1</a:t>
            </a:r>
            <a:r>
              <a:rPr lang="fr-FR" altLang="zh-CN" sz="2000" i="1" dirty="0"/>
              <a:t>.code || E.code</a:t>
            </a:r>
            <a:r>
              <a:rPr lang="fr-FR" altLang="zh-CN" sz="2000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en-US" altLang="zh-CN" sz="1000" i="1" dirty="0"/>
          </a:p>
          <a:p>
            <a:pPr>
              <a:buNone/>
            </a:pPr>
            <a:r>
              <a:rPr lang="en-US" altLang="zh-CN" sz="2000" i="1" dirty="0"/>
              <a:t>A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zh-CN" altLang="zh-CN" sz="2000" dirty="0"/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</a:t>
            </a:r>
            <a:r>
              <a:rPr lang="en-US" altLang="zh-CN" sz="2000" b="1" dirty="0"/>
              <a:t>         </a:t>
            </a:r>
            <a:r>
              <a:rPr lang="en-US" altLang="zh-CN" sz="2000" dirty="0"/>
              <a:t>{</a:t>
            </a:r>
            <a:r>
              <a:rPr lang="en-US" altLang="zh-CN" sz="2000" i="1" dirty="0"/>
              <a:t> </a:t>
            </a:r>
            <a:r>
              <a:rPr lang="fr-FR" altLang="zh-CN" sz="2000" i="1" dirty="0"/>
              <a:t>A</a:t>
            </a:r>
            <a:r>
              <a:rPr lang="fr-FR" altLang="zh-CN" sz="2000" dirty="0"/>
              <a:t>.</a:t>
            </a:r>
            <a:r>
              <a:rPr lang="fr-FR" altLang="zh-CN" sz="2000" i="1" dirty="0"/>
              <a:t>n</a:t>
            </a:r>
            <a:r>
              <a:rPr lang="fr-FR" altLang="zh-CN" sz="2000" dirty="0"/>
              <a:t> := 0</a:t>
            </a:r>
            <a:r>
              <a:rPr lang="zh-CN" altLang="zh-CN" sz="2000" dirty="0"/>
              <a:t>；</a:t>
            </a:r>
            <a:r>
              <a:rPr lang="fr-FR" altLang="zh-CN" sz="2000" i="1" dirty="0"/>
              <a:t>A</a:t>
            </a:r>
            <a:r>
              <a:rPr lang="fr-FR" altLang="zh-CN" sz="2000" dirty="0"/>
              <a:t>.</a:t>
            </a:r>
            <a:r>
              <a:rPr lang="fr-FR" altLang="zh-CN" sz="2000" i="1" dirty="0"/>
              <a:t>arglist</a:t>
            </a:r>
            <a:r>
              <a:rPr lang="fr-FR" altLang="zh-CN" sz="2000" dirty="0"/>
              <a:t> :=</a:t>
            </a:r>
            <a:r>
              <a:rPr lang="fr-FR" altLang="zh-CN" sz="2000" i="1" dirty="0"/>
              <a:t> </a:t>
            </a:r>
            <a:r>
              <a:rPr lang="fr-FR" altLang="zh-CN" sz="2000" dirty="0"/>
              <a:t>""</a:t>
            </a:r>
            <a:r>
              <a:rPr lang="zh-CN" altLang="zh-CN" sz="2000" dirty="0"/>
              <a:t>；</a:t>
            </a:r>
            <a:r>
              <a:rPr lang="fr-FR" altLang="zh-CN" sz="2000" i="1" dirty="0"/>
              <a:t>A.code </a:t>
            </a:r>
            <a:r>
              <a:rPr lang="fr-FR" altLang="zh-CN" sz="2000" dirty="0"/>
              <a:t>:= ""</a:t>
            </a:r>
            <a:r>
              <a:rPr lang="fr-FR" altLang="zh-CN" sz="2000" i="1" dirty="0"/>
              <a:t> 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buNone/>
            </a:pPr>
            <a:endParaRPr lang="pt-BR" altLang="zh-CN" sz="1000" i="1" dirty="0"/>
          </a:p>
          <a:p>
            <a:pPr>
              <a:buNone/>
            </a:pPr>
            <a:r>
              <a:rPr lang="pt-BR" altLang="zh-CN" sz="2000" i="1" dirty="0"/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=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    {</a:t>
            </a:r>
            <a:r>
              <a:rPr lang="pt-BR" altLang="zh-CN" sz="2000" i="1" dirty="0"/>
              <a:t> </a:t>
            </a:r>
            <a:r>
              <a:rPr lang="en-US" altLang="zh-CN" sz="2000" i="1" dirty="0" err="1"/>
              <a:t>E.code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.code </a:t>
            </a:r>
            <a:r>
              <a:rPr lang="en-US" altLang="zh-CN" sz="2000" dirty="0"/>
              <a:t>||</a:t>
            </a:r>
            <a:r>
              <a:rPr lang="en-US" altLang="zh-CN" sz="2000" i="1" dirty="0"/>
              <a:t> gen</a:t>
            </a:r>
            <a:r>
              <a:rPr lang="en-US" altLang="zh-CN" sz="2000" dirty="0"/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en-US" altLang="zh-CN" sz="2000" i="1" dirty="0"/>
              <a:t>.place </a:t>
            </a:r>
            <a:r>
              <a:rPr lang="en-US" altLang="zh-CN" sz="2000" dirty="0"/>
              <a:t>‘:=’ </a:t>
            </a:r>
            <a:r>
              <a:rPr lang="pt-BR" altLang="zh-CN" sz="2000" i="1" dirty="0"/>
              <a:t>E</a:t>
            </a:r>
            <a:r>
              <a:rPr lang="pt-BR" altLang="zh-CN" sz="2000" baseline="-25000" dirty="0"/>
              <a:t>1</a:t>
            </a:r>
            <a:r>
              <a:rPr lang="en-US" altLang="zh-CN" sz="2000" i="1" dirty="0"/>
              <a:t>.place</a:t>
            </a:r>
            <a:r>
              <a:rPr lang="en-US" altLang="zh-CN" sz="2000" dirty="0"/>
              <a:t>)</a:t>
            </a:r>
            <a:r>
              <a:rPr lang="en-US" altLang="zh-CN" sz="2000" i="1" dirty="0"/>
              <a:t> </a:t>
            </a:r>
            <a:r>
              <a:rPr lang="pt-BR" altLang="zh-CN" sz="2000" dirty="0"/>
              <a:t>} 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51">
            <a:extLst>
              <a:ext uri="{FF2B5EF4-FFF2-40B4-BE49-F238E27FC236}">
                <a16:creationId xmlns:a16="http://schemas.microsoft.com/office/drawing/2014/main" id="{40A818D3-5387-48A4-91A5-A196F5993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193379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表达式的翻译</a:t>
            </a:r>
          </a:p>
        </p:txBody>
      </p:sp>
    </p:spTree>
    <p:extLst>
      <p:ext uri="{BB962C8B-B14F-4D97-AF65-F5344CB8AC3E}">
        <p14:creationId xmlns:p14="http://schemas.microsoft.com/office/powerpoint/2010/main" val="3522053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9600" y="1528331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zh-CN" altLang="en-US" sz="6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本页之后的内容</a:t>
            </a:r>
            <a:endParaRPr lang="en-US" altLang="zh-CN" sz="6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zh-CN" altLang="en-US" sz="6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待修订！！！</a:t>
            </a:r>
            <a:endParaRPr lang="en-US" altLang="zh-CN" sz="6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endParaRPr lang="en-US" altLang="zh-CN" sz="6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endParaRPr lang="en-US" altLang="zh-CN" sz="6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en-US" altLang="zh-CN" sz="6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6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请大家不要阅读！！！</a:t>
            </a:r>
          </a:p>
        </p:txBody>
      </p:sp>
    </p:spTree>
    <p:extLst>
      <p:ext uri="{BB962C8B-B14F-4D97-AF65-F5344CB8AC3E}">
        <p14:creationId xmlns:p14="http://schemas.microsoft.com/office/powerpoint/2010/main" val="1044043807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881188"/>
            <a:ext cx="79200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if 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　　　　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　　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gen(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‘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’)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96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条件语句的语法制导翻译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4387850"/>
            <a:ext cx="1143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522605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921250"/>
            <a:ext cx="109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835650"/>
            <a:ext cx="121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41592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9974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8356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8356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778250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4464050"/>
            <a:ext cx="1467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42354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9212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5229225"/>
            <a:ext cx="3962400" cy="11684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属性表示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之后要执行的首条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语句的标号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052736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借助翻译模式对实现算法进行规范描述</a:t>
            </a: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D83BCA5-3C2E-401E-8294-949B39A4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06" y="1734488"/>
            <a:ext cx="741045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借助翻译模式描述类型检查的实现算法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翻译模式中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对应于 </a:t>
            </a:r>
            <a:r>
              <a:rPr lang="fr-FR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fr-FR" altLang="zh-CN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语句类型检查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fr-FR" altLang="zh-CN" sz="10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b="1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i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inloop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:= 1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2">
              <a:buNone/>
            </a:pPr>
            <a:r>
              <a:rPr lang="fr-FR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S.type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:= if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E.type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then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sz="1800" i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fr-FR" altLang="zh-CN" sz="1800" kern="100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.type 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fr-FR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type_error</a:t>
            </a: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直接对应到如下类型检查程序（伪代码）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3C6DF-1912-43BB-AB81-660F548B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4" y="3962937"/>
            <a:ext cx="5004272" cy="28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3745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31913" y="172561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if-then-else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条件语句的语法制导翻译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3505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43434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11213" y="40386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527685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030413" y="49530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28956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35814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33528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4038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6096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6019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5334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5486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12788" y="60198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508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291138" y="2420938"/>
            <a:ext cx="37449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</a:t>
            </a: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baseline="-2500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dirty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else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 ||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 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  <p:sp>
        <p:nvSpPr>
          <p:cNvPr id="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循环语句的语法制导翻译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757363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while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8100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6482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3505200"/>
            <a:ext cx="1339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566738" y="5638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52578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3200400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8862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657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4343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5562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638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44196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5000625" y="2492375"/>
            <a:ext cx="40005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ym typeface="Symbol" pitchFamily="18" charset="2"/>
              </a:rPr>
              <a:t>　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do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zh-CN" altLang="en-US" sz="2000" dirty="0">
                <a:sym typeface="Symbol" pitchFamily="18" charset="2"/>
              </a:rPr>
              <a:t>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‘:’)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‘:’)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.next)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复合语句的语法制导翻译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725613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newlabel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;</a:t>
            </a:r>
            <a:endParaRPr lang="en-US" altLang="zh-CN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{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S.next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}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S.code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 gen(S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.next ‘:’)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|| S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              }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379095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4648200"/>
            <a:ext cx="125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84213" y="5210175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S.next: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52292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11188" y="4400550"/>
            <a:ext cx="1255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.next: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 </a:t>
            </a:r>
            <a:r>
              <a:rPr lang="en-US" altLang="zh-CN" sz="32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1403350" y="2492375"/>
            <a:ext cx="748982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P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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D ;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gen(E. true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else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8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1403350" y="2565400"/>
            <a:ext cx="6985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while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do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newlabel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break ;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491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翻译模式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（续）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684213" y="1196975"/>
            <a:ext cx="806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 </a:t>
            </a:r>
            <a:r>
              <a:rPr lang="en-US" altLang="zh-CN" sz="32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break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136525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backpatching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27088" y="2200275"/>
            <a:ext cx="77057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另一种控制流中间代码生成技术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比较：前面的方法采用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属性文法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翻译模式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下面的方法采用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属性文法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翻译模式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71500" y="1985963"/>
            <a:ext cx="84201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真链”，链表中的元素表示 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句的地址，这些跳转语句的目标标号是体现布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为“真”的标号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falselist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假链”，链表中的元素表示 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句的地址，这些跳转语句的目标标号是体现布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为假的标号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 nextlist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next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链”，链表中的元素表示 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语句的地址，这些跳转语句的目标标号是在执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行序列中紧跟在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之后的下条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语句的标号</a:t>
            </a:r>
          </a:p>
        </p:txBody>
      </p:sp>
      <p:sp>
        <p:nvSpPr>
          <p:cNvPr id="512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985963"/>
            <a:ext cx="82296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makelist(i)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创建只有一个结点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的表，对应存放目标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语句数组的一个下标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merge(p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,p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连接两个链表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，返回结果链表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backpatch(p,i)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将链表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中每个元素所指向的跳转语句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的标号置为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nextstm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下一条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语句的地址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emit (…)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输出一条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TAC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语句，并使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nextstm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加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838200" y="19192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布尔表达式的翻译模式</a:t>
            </a:r>
            <a:endParaRPr lang="zh-CN" altLang="en-US" sz="1000" b="1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66800" y="2743200"/>
            <a:ext cx="2133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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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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352800" y="2765425"/>
            <a:ext cx="54864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.falselist,M.gotostm)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E.truelist := merge(E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.truelist,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.truelist) 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E.falselist :=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backpatch(E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.truelist,M.gotostm)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E.falselist := merge(E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.falselist,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.falselist) 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E.truelist :=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{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E.truelist :=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.falselist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E.falselist := E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.truelist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936625" y="5851525"/>
            <a:ext cx="81724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注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这里可以规定产生式的优先级依次递增来解决冲突问题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（下同）</a:t>
            </a: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布尔表达式的翻译模式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066800" y="2436813"/>
            <a:ext cx="1981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) 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8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rop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3200" u="sng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false</a:t>
            </a:r>
          </a:p>
          <a:p>
            <a:pPr eaLnBrk="0" hangingPunct="0">
              <a:buClrTx/>
              <a:buFontTx/>
              <a:buNone/>
            </a:pP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124200" y="2414588"/>
            <a:ext cx="5410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.truelist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</a:t>
            </a:r>
            <a:r>
              <a:rPr lang="en-US" altLang="zh-CN" sz="2000" i="1">
                <a:sym typeface="Symbol" pitchFamily="18" charset="2"/>
              </a:rPr>
              <a:t>.falselist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</a:t>
            </a:r>
            <a:r>
              <a:rPr lang="en-US" altLang="zh-CN" sz="2000" i="1">
                <a:sym typeface="Symbol" pitchFamily="18" charset="2"/>
              </a:rPr>
              <a:t>.falselist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nextstm+1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emit ( </a:t>
            </a:r>
            <a:r>
              <a:rPr lang="en-US" altLang="zh-CN" sz="2000" i="1">
                <a:sym typeface="Symbol" pitchFamily="18" charset="2"/>
              </a:rPr>
              <a:t>‘</a:t>
            </a:r>
            <a:r>
              <a:rPr lang="en-US" altLang="zh-CN" sz="2000">
                <a:sym typeface="Symbol" pitchFamily="18" charset="2"/>
              </a:rPr>
              <a:t>if</a:t>
            </a:r>
            <a:r>
              <a:rPr lang="en-US" altLang="zh-CN" sz="2000" i="1">
                <a:sym typeface="Symbol" pitchFamily="18" charset="2"/>
              </a:rPr>
              <a:t>‘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.place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>
                <a:sym typeface="Symbol" pitchFamily="18" charset="2"/>
              </a:rPr>
              <a:t>id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.truelist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.falselist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makelist (</a:t>
            </a:r>
            <a:r>
              <a:rPr lang="en-US" altLang="zh-CN" sz="2000" i="1">
                <a:sym typeface="Symbol" pitchFamily="18" charset="2"/>
              </a:rPr>
              <a:t> 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‘goto _’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>
                <a:sym typeface="Symbol" pitchFamily="18" charset="2"/>
              </a:rPr>
              <a:t>.gotostm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516063"/>
            <a:ext cx="648134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静态语义分析（或语义分析）</a:t>
            </a:r>
          </a:p>
        </p:txBody>
      </p:sp>
      <p:sp>
        <p:nvSpPr>
          <p:cNvPr id="71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239963"/>
            <a:ext cx="5205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1259632" y="245781"/>
            <a:ext cx="619196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静态语义分析与中间代码生成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布尔表达式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a&lt;b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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c&lt;d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e&lt;f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的翻译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2362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a&lt;b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489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2362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784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565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5068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886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870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5105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5181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743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505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3124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c&lt;d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8862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e&lt;f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43275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3124200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7432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996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1828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处理条件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语句的翻译模式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066800" y="251460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backpatch(E</a:t>
            </a:r>
            <a:r>
              <a:rPr lang="en-US" altLang="zh-CN" sz="2000" i="1">
                <a:sym typeface="Symbol" pitchFamily="18" charset="2"/>
              </a:rPr>
              <a:t>.truelist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S</a:t>
            </a:r>
            <a:r>
              <a:rPr lang="en-US" altLang="zh-CN" sz="2000" i="1">
                <a:sym typeface="Symbol" pitchFamily="18" charset="2"/>
              </a:rPr>
              <a:t>.nextlist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.nextlist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backpatch(E</a:t>
            </a:r>
            <a:r>
              <a:rPr lang="en-US" altLang="zh-CN" sz="2000" i="1">
                <a:sym typeface="Symbol" pitchFamily="18" charset="2"/>
              </a:rPr>
              <a:t>.truelist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backpatch(E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S</a:t>
            </a:r>
            <a:r>
              <a:rPr lang="en-US" altLang="zh-CN" sz="2000" i="1">
                <a:sym typeface="Symbol" pitchFamily="18" charset="2"/>
              </a:rPr>
              <a:t>.nextlist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.nextlist,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merge(N</a:t>
            </a:r>
            <a:r>
              <a:rPr lang="en-US" altLang="zh-CN" sz="2000" i="1">
                <a:sym typeface="Symbol" pitchFamily="18" charset="2"/>
              </a:rPr>
              <a:t>.nextlist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.nextlist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>
                <a:sym typeface="Symbol" pitchFamily="18" charset="2"/>
              </a:rPr>
              <a:t>.gotostm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>
                <a:sym typeface="Symbol" pitchFamily="18" charset="2"/>
              </a:rPr>
              <a:t>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>
                <a:sym typeface="Symbol" pitchFamily="18" charset="2"/>
              </a:rPr>
              <a:t>N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>
                <a:sym typeface="Symbol" pitchFamily="18" charset="2"/>
              </a:rPr>
              <a:t>.nextlist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makelist(</a:t>
            </a:r>
            <a:r>
              <a:rPr lang="en-US" altLang="zh-CN" sz="2000" i="1">
                <a:sym typeface="Symbol" pitchFamily="18" charset="2"/>
              </a:rPr>
              <a:t>nextstm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); emit(‘goto _’) 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17668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处理循环、复合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的翻译模式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95400" y="2422525"/>
            <a:ext cx="5943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backpatch(S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.nextlist,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backpatch(E</a:t>
            </a:r>
            <a:r>
              <a:rPr lang="en-US" altLang="zh-CN" sz="2000" i="1">
                <a:sym typeface="Symbol" pitchFamily="18" charset="2"/>
              </a:rPr>
              <a:t>.truelist,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S</a:t>
            </a:r>
            <a:r>
              <a:rPr lang="en-US" altLang="zh-CN" sz="2000" i="1">
                <a:sym typeface="Symbol" pitchFamily="18" charset="2"/>
              </a:rPr>
              <a:t>.nextlist :=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>
                <a:sym typeface="Symbol" pitchFamily="18" charset="2"/>
              </a:rPr>
              <a:t>.falselist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          emit(‘goto’, 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; </a:t>
            </a:r>
            <a:r>
              <a:rPr lang="en-US" altLang="zh-CN" sz="2000" i="1">
                <a:sym typeface="Symbol" pitchFamily="18" charset="2"/>
              </a:rPr>
              <a:t>M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sym typeface="Symbol" pitchFamily="18" charset="2"/>
              </a:rPr>
              <a:t>backpatch</a:t>
            </a:r>
            <a:r>
              <a:rPr lang="en-US" altLang="zh-CN" sz="2000">
                <a:sym typeface="Symbol" pitchFamily="18" charset="2"/>
              </a:rPr>
              <a:t>(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nextlist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M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.gotostm</a:t>
            </a:r>
            <a:r>
              <a:rPr lang="en-US" altLang="zh-CN" sz="2000">
                <a:sym typeface="Symbol" pitchFamily="18" charset="2"/>
              </a:rPr>
              <a:t>) ; 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          S.nextlist </a:t>
            </a:r>
            <a:r>
              <a:rPr lang="en-US" altLang="zh-CN" sz="2000">
                <a:sym typeface="Symbol" pitchFamily="18" charset="2"/>
              </a:rPr>
              <a:t>:=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.nextlist</a:t>
            </a:r>
            <a:r>
              <a:rPr lang="en-US" altLang="zh-CN" sz="200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sym typeface="Symbol" pitchFamily="18" charset="2"/>
              </a:rPr>
              <a:t>M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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ym typeface="Symbol" pitchFamily="18" charset="2"/>
              </a:rPr>
              <a:t>        { </a:t>
            </a:r>
            <a:r>
              <a:rPr lang="en-US" altLang="zh-CN" sz="2000" i="1">
                <a:sym typeface="Symbol" pitchFamily="18" charset="2"/>
              </a:rPr>
              <a:t>M.gotostm := nextstm </a:t>
            </a:r>
            <a:r>
              <a:rPr lang="en-US" altLang="zh-CN" sz="200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10525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838200" y="1676400"/>
            <a:ext cx="8126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增加 </a:t>
            </a:r>
            <a:r>
              <a:rPr lang="en-US" altLang="zh-CN" sz="2800" i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break</a:t>
            </a: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语句后控制语句处理的翻译模式</a:t>
            </a: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971550" y="2276475"/>
            <a:ext cx="8172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 D ; S M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{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backpatch(S.nextlist, M.gotostm) 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backpatch(S.breaklist, M.gotostm)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if E then M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{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backpatch(E.truelist, M.gotostm)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S.nextlist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merge(E.falselist,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S.breaklist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if E then M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N else M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backpatch(E.truelist, M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backpatch(E.falselist, M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S.nextlist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merge(S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.nextlist, merge(N.nextlist,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.nextlist) 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S.breaklist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:=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merge(S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.breaklist, S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.breaklist )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755650" y="5589588"/>
            <a:ext cx="823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S. breaklist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:   “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break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链”，链表中的元素表示 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while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583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25450" y="1121371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730250" y="1700808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语句后控制语句处理的翻译模式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1187450" y="2278027"/>
            <a:ext cx="79565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while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E then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:=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);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:= “”;  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 ) 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break ;        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 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 ;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S.nextlist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“”</a:t>
            </a:r>
            <a:r>
              <a:rPr lang="zh-CN" altLang="en-US" sz="2000" i="1" dirty="0"/>
              <a:t>；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emit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);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</p:txBody>
      </p:sp>
      <p:sp>
        <p:nvSpPr>
          <p:cNvPr id="593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41350" y="1373188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拉链与代码回填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46150" y="1997075"/>
            <a:ext cx="7802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补充关于赋值语句及算术表达式的翻译模式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403350" y="2670175"/>
            <a:ext cx="705643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类似于第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31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页</a:t>
            </a:r>
          </a:p>
          <a:p>
            <a:pPr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（参见本讲课堂教案）</a:t>
            </a:r>
          </a:p>
        </p:txBody>
      </p:sp>
      <p:sp>
        <p:nvSpPr>
          <p:cNvPr id="6042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1443" name="Rectangle 13"/>
          <p:cNvSpPr>
            <a:spLocks noChangeArrowheads="1"/>
          </p:cNvSpPr>
          <p:nvPr/>
        </p:nvSpPr>
        <p:spPr bwMode="auto">
          <a:xfrm>
            <a:off x="762000" y="1828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拉链回填技术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示例</a:t>
            </a:r>
            <a:endParaRPr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1444" name="Text Box 18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61445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19"/>
          <p:cNvSpPr txBox="1">
            <a:spLocks noChangeArrowheads="1"/>
          </p:cNvSpPr>
          <p:nvPr/>
        </p:nvSpPr>
        <p:spPr bwMode="auto">
          <a:xfrm>
            <a:off x="1295400" y="2497138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75511" name="AutoShape 23"/>
          <p:cNvSpPr>
            <a:spLocks noChangeArrowheads="1"/>
          </p:cNvSpPr>
          <p:nvPr/>
        </p:nvSpPr>
        <p:spPr bwMode="auto">
          <a:xfrm>
            <a:off x="3733800" y="40386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5486400" y="2514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575513" name="Text Box 25"/>
          <p:cNvSpPr txBox="1">
            <a:spLocks noChangeArrowheads="1"/>
          </p:cNvSpPr>
          <p:nvPr/>
        </p:nvSpPr>
        <p:spPr bwMode="auto">
          <a:xfrm>
            <a:off x="5486400" y="3276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100</a:t>
            </a:r>
          </a:p>
        </p:txBody>
      </p:sp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5486400" y="39624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200</a:t>
            </a:r>
          </a:p>
        </p:txBody>
      </p:sp>
      <p:sp>
        <p:nvSpPr>
          <p:cNvPr id="575515" name="Text Box 27"/>
          <p:cNvSpPr txBox="1">
            <a:spLocks noChangeArrowheads="1"/>
          </p:cNvSpPr>
          <p:nvPr/>
        </p:nvSpPr>
        <p:spPr bwMode="auto">
          <a:xfrm>
            <a:off x="5486400" y="4738688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11" grpId="0" animBg="1"/>
      <p:bldP spid="575512" grpId="0" autoUpdateAnimBg="0"/>
      <p:bldP spid="575513" grpId="0" autoUpdateAnimBg="0"/>
      <p:bldP spid="575514" grpId="0" autoUpdateAnimBg="0"/>
      <p:bldP spid="57551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62000" y="1828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拉链回填技术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示例</a:t>
            </a:r>
          </a:p>
        </p:txBody>
      </p:sp>
      <p:sp>
        <p:nvSpPr>
          <p:cNvPr id="6246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1295400" y="2497138"/>
            <a:ext cx="2133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sym typeface="Symbol" pitchFamily="18" charset="2"/>
              </a:rPr>
              <a:t>: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AutoNum type="arabicParenBoth" startAt="50"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ea typeface="华文行楷" pitchFamily="2" charset="-122"/>
                <a:sym typeface="Symbol" pitchFamily="18" charset="2"/>
              </a:rPr>
              <a:t>L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>
            <a:off x="3733800" y="40386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4" name="Text Box 11"/>
          <p:cNvSpPr txBox="1">
            <a:spLocks noChangeArrowheads="1"/>
          </p:cNvSpPr>
          <p:nvPr/>
        </p:nvSpPr>
        <p:spPr bwMode="auto">
          <a:xfrm>
            <a:off x="5486400" y="2514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(100)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5" name="Text Box 12"/>
          <p:cNvSpPr txBox="1">
            <a:spLocks noChangeArrowheads="1"/>
          </p:cNvSpPr>
          <p:nvPr/>
        </p:nvSpPr>
        <p:spPr bwMode="auto">
          <a:xfrm>
            <a:off x="5486400" y="32766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kumimoji="0" lang="en-US" altLang="zh-CN" sz="80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(200)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6" name="Text Box 13"/>
          <p:cNvSpPr txBox="1">
            <a:spLocks noChangeArrowheads="1"/>
          </p:cNvSpPr>
          <p:nvPr/>
        </p:nvSpPr>
        <p:spPr bwMode="auto">
          <a:xfrm>
            <a:off x="5486400" y="3962400"/>
            <a:ext cx="2133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(300)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</p:txBody>
      </p:sp>
      <p:sp>
        <p:nvSpPr>
          <p:cNvPr id="62477" name="Text Box 14"/>
          <p:cNvSpPr txBox="1">
            <a:spLocks noChangeArrowheads="1"/>
          </p:cNvSpPr>
          <p:nvPr/>
        </p:nvSpPr>
        <p:spPr bwMode="auto">
          <a:xfrm>
            <a:off x="5486400" y="4738688"/>
            <a:ext cx="2133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(400)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>
                <a:ea typeface="华文行楷" pitchFamily="2" charset="-122"/>
                <a:cs typeface="Times New Roman" pitchFamily="18" charset="0"/>
                <a:sym typeface="Symbol" pitchFamily="18" charset="2"/>
              </a:rPr>
              <a:t>:</a:t>
            </a:r>
            <a:endParaRPr lang="en-US" altLang="zh-CN" sz="2000" i="1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8751" name="Text Box 15"/>
          <p:cNvSpPr txBox="1">
            <a:spLocks noChangeArrowheads="1"/>
          </p:cNvSpPr>
          <p:nvPr/>
        </p:nvSpPr>
        <p:spPr bwMode="auto">
          <a:xfrm>
            <a:off x="5486400" y="5424488"/>
            <a:ext cx="21336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kumimoji="0" lang="en-US" altLang="zh-CN" sz="800">
              <a:cs typeface="Times New Roman" pitchFamily="18" charset="0"/>
              <a:sym typeface="Symbol" pitchFamily="18" charset="2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>
                <a:cs typeface="Times New Roman" pitchFamily="18" charset="0"/>
                <a:sym typeface="Symbol" pitchFamily="18" charset="2"/>
              </a:rPr>
              <a:t>(500)  goto</a:t>
            </a: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400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altLang="zh-CN" sz="2000" i="1">
                <a:cs typeface="Times New Roman" pitchFamily="18" charset="0"/>
                <a:sym typeface="Symbol" pitchFamily="18" charset="2"/>
              </a:rPr>
              <a:t>        ……</a:t>
            </a:r>
            <a:endParaRPr lang="en-US" altLang="zh-CN" sz="2000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62000" y="1631950"/>
            <a:ext cx="81534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利用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标号的符号表项维护拉链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若采用类似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PL0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的符号表结构，可以设计标号表项包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括如下域：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name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kind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level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等，与其它类别的符号一样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表示该标号的说明是否已处理过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: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该标号的说明处理之前用于拉链，处理过后表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          示该标号的说明翻译后所指向的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语句位置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name,x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setlbadd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name,x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),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name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分别表示设置和获取标号的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defined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、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add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值</a:t>
            </a:r>
          </a:p>
          <a:p>
            <a:pPr lvl="1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nextstm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): </a:t>
            </a:r>
          </a:p>
          <a:p>
            <a:pPr lvl="1">
              <a:buFontTx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沿拉链反向将所有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语句的目标返填为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nextstm</a:t>
            </a:r>
            <a:endParaRPr lang="en-US" altLang="zh-CN" sz="2000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349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47713" y="1614488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标号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说明和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2800" b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语句的翻译模式</a:t>
            </a:r>
            <a:endParaRPr lang="zh-CN" altLang="en-US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900113" y="2209800"/>
            <a:ext cx="82438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,1);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;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ea typeface="华文行楷" pitchFamily="2" charset="-122"/>
                <a:sym typeface="Symbol" pitchFamily="18" charset="2"/>
              </a:rPr>
              <a:t>id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 </a:t>
            </a:r>
            <a:r>
              <a:rPr lang="en-US" altLang="zh-CN" sz="2000" i="1" dirty="0">
                <a:sym typeface="Symbol" pitchFamily="18" charset="2"/>
              </a:rPr>
              <a:t>p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lookup 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</a:t>
            </a:r>
            <a:r>
              <a:rPr lang="en-US" altLang="zh-CN" sz="2000" dirty="0">
                <a:sym typeface="Symbol" pitchFamily="18" charset="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</a:t>
            </a:r>
            <a:r>
              <a:rPr lang="en-US" altLang="zh-CN" sz="2000" i="1" dirty="0">
                <a:sym typeface="Symbol" pitchFamily="18" charset="2"/>
              </a:rPr>
              <a:t>if (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p=nil)  then { enter(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 ;  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,0);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                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0)};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else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getlbadd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.</a:t>
            </a:r>
            <a:r>
              <a:rPr lang="en-US" altLang="zh-CN" sz="2000" i="1" dirty="0"/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 if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getlbdefined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(id.name)=0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then setlbadd(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nextstm-1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     }</a:t>
            </a:r>
          </a:p>
        </p:txBody>
      </p:sp>
      <p:sp>
        <p:nvSpPr>
          <p:cNvPr id="6451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Text Box 11"/>
          <p:cNvSpPr txBox="1">
            <a:spLocks noChangeArrowheads="1"/>
          </p:cNvSpPr>
          <p:nvPr/>
        </p:nvSpPr>
        <p:spPr bwMode="auto">
          <a:xfrm>
            <a:off x="5334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语句的语法制导翻译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与语义分析相关的工作</a:t>
            </a: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922463"/>
            <a:ext cx="8023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静态语义检查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编译期间所进行的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语义检查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动态语义检查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所生成的代码在运行期间进行的语义检查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收集语义信息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为语义检查收集程序的语义信息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为代码生成等后续阶段收集程序的语义信息</a:t>
            </a:r>
          </a:p>
          <a:p>
            <a:pPr lvl="1"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有些内容合并到“中间代码生成”部分讨论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（如过程、数组声明的语义处理）</a:t>
            </a:r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6758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buFont typeface="Symbol" pitchFamily="18" charset="2"/>
              <a:buNone/>
              <a:defRPr kumimoji="0" sz="2800" b="1">
                <a:solidFill>
                  <a:srgbClr val="333399"/>
                </a:solidFill>
              </a:defRPr>
            </a:lvl1pPr>
            <a:lvl2pPr algn="l">
              <a:buChar char="²"/>
              <a:defRPr>
                <a:solidFill>
                  <a:srgbClr val="333399"/>
                </a:solidFill>
              </a:defRPr>
            </a:lvl2pPr>
            <a:lvl3pPr algn="l">
              <a:buChar char="²"/>
              <a:defRPr>
                <a:solidFill>
                  <a:srgbClr val="333399"/>
                </a:solidFill>
              </a:defRPr>
            </a:lvl3pPr>
            <a:lvl4pPr algn="l">
              <a:buChar char="²"/>
              <a:defRPr>
                <a:solidFill>
                  <a:srgbClr val="333399"/>
                </a:solidFill>
              </a:defRPr>
            </a:lvl4pPr>
            <a:lvl5pPr algn="l">
              <a:buChar char="²"/>
              <a:defRPr>
                <a:solidFill>
                  <a:srgbClr val="333399"/>
                </a:solidFill>
              </a:defRPr>
            </a:lvl5pPr>
            <a:lvl6pPr>
              <a:defRPr>
                <a:solidFill>
                  <a:srgbClr val="333399"/>
                </a:solidFill>
              </a:defRPr>
            </a:lvl6pPr>
            <a:lvl7pPr>
              <a:defRPr>
                <a:solidFill>
                  <a:srgbClr val="333399"/>
                </a:solidFill>
              </a:defRPr>
            </a:lvl7pPr>
            <a:lvl8pPr>
              <a:defRPr>
                <a:solidFill>
                  <a:srgbClr val="333399"/>
                </a:solidFill>
              </a:defRPr>
            </a:lvl8pPr>
            <a:lvl9pPr>
              <a:defRPr>
                <a:solidFill>
                  <a:srgbClr val="333399"/>
                </a:solidFill>
              </a:defRPr>
            </a:lvl9pPr>
          </a:lstStyle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参见网络学堂公告：“第三次书面作业”</a:t>
            </a:r>
            <a:endParaRPr lang="en-US" altLang="zh-CN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静态语义检查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97038"/>
            <a:ext cx="82804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代码生成前程序合法性检查的最后阶段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静态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type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检查每个操作是否遵守语言类型系统的定义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名字的作用域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scope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建立名字的定义和使用之间联系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控制流检查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flow-of-control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控制流语句必须使控制转移到合法的地方（如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break </a:t>
            </a:r>
          </a:p>
          <a:p>
            <a:pPr lvl="1">
              <a:buFontTx/>
              <a:buNone/>
            </a:pP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语句必须有合法的循环语句包围它）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唯一性检查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uniqueness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很多场合要求对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象只能被定义一次（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如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枚举类型的元素不能重复出现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名字的上下文相关性检查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name-related checks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某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些名字的多次出现之间应该满足一定的上下文相关性</a:t>
            </a: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905000"/>
            <a:ext cx="7921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类型检查程序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type checker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）负责类型检查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验证语言结构是否匹配上下文所期望的类型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为相关阶段搜集及建立必要的类型信息</a:t>
            </a:r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实现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某个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类型系统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type system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静态类型检查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编译期间进行的类型检查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动态类型检查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目标程序运行期间进行的类型检查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类型检查</a:t>
            </a: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语义分析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43779</TotalTime>
  <Words>8535</Words>
  <Application>Microsoft Office PowerPoint</Application>
  <PresentationFormat>全屏显示(4:3)</PresentationFormat>
  <Paragraphs>1133</Paragraphs>
  <Slides>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CMR10</vt:lpstr>
      <vt:lpstr>华文楷体</vt:lpstr>
      <vt:lpstr>华文行楷</vt:lpstr>
      <vt:lpstr>楷体_GB2312</vt:lpstr>
      <vt:lpstr>Arial</vt:lpstr>
      <vt:lpstr>Calibri</vt:lpstr>
      <vt:lpstr>Cambria Math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1703</cp:revision>
  <dcterms:created xsi:type="dcterms:W3CDTF">2002-02-03T03:17:28Z</dcterms:created>
  <dcterms:modified xsi:type="dcterms:W3CDTF">2021-11-23T12:47:31Z</dcterms:modified>
</cp:coreProperties>
</file>