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256" r:id="rId2"/>
    <p:sldId id="741" r:id="rId3"/>
    <p:sldId id="765" r:id="rId4"/>
    <p:sldId id="767" r:id="rId5"/>
    <p:sldId id="768" r:id="rId6"/>
    <p:sldId id="875" r:id="rId7"/>
    <p:sldId id="769" r:id="rId8"/>
    <p:sldId id="890" r:id="rId9"/>
    <p:sldId id="771" r:id="rId10"/>
    <p:sldId id="772" r:id="rId11"/>
    <p:sldId id="773" r:id="rId12"/>
    <p:sldId id="774" r:id="rId13"/>
    <p:sldId id="775" r:id="rId14"/>
    <p:sldId id="776" r:id="rId15"/>
    <p:sldId id="777" r:id="rId16"/>
    <p:sldId id="778" r:id="rId17"/>
    <p:sldId id="779" r:id="rId18"/>
    <p:sldId id="781" r:id="rId19"/>
    <p:sldId id="896" r:id="rId20"/>
    <p:sldId id="783" r:id="rId21"/>
    <p:sldId id="785" r:id="rId22"/>
    <p:sldId id="784" r:id="rId23"/>
    <p:sldId id="786" r:id="rId24"/>
    <p:sldId id="877" r:id="rId25"/>
    <p:sldId id="892" r:id="rId26"/>
    <p:sldId id="878" r:id="rId27"/>
    <p:sldId id="879" r:id="rId28"/>
    <p:sldId id="885" r:id="rId29"/>
    <p:sldId id="886" r:id="rId30"/>
    <p:sldId id="887" r:id="rId31"/>
    <p:sldId id="883" r:id="rId32"/>
    <p:sldId id="884" r:id="rId33"/>
    <p:sldId id="796" r:id="rId34"/>
    <p:sldId id="797" r:id="rId35"/>
    <p:sldId id="889" r:id="rId36"/>
    <p:sldId id="799" r:id="rId37"/>
    <p:sldId id="798" r:id="rId38"/>
    <p:sldId id="800" r:id="rId39"/>
    <p:sldId id="801" r:id="rId40"/>
    <p:sldId id="802" r:id="rId41"/>
    <p:sldId id="803" r:id="rId42"/>
    <p:sldId id="891" r:id="rId43"/>
    <p:sldId id="894" r:id="rId44"/>
    <p:sldId id="895" r:id="rId45"/>
    <p:sldId id="806" r:id="rId46"/>
    <p:sldId id="888" r:id="rId47"/>
    <p:sldId id="819" r:id="rId48"/>
    <p:sldId id="820" r:id="rId49"/>
    <p:sldId id="821" r:id="rId50"/>
    <p:sldId id="822" r:id="rId51"/>
    <p:sldId id="823" r:id="rId52"/>
    <p:sldId id="824" r:id="rId53"/>
    <p:sldId id="825" r:id="rId54"/>
    <p:sldId id="826" r:id="rId55"/>
    <p:sldId id="828" r:id="rId56"/>
    <p:sldId id="827" r:id="rId57"/>
    <p:sldId id="277" r:id="rId58"/>
  </p:sldIdLst>
  <p:sldSz cx="9144000" cy="6858000" type="screen4x3"/>
  <p:notesSz cx="6645275" cy="9779000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9900CC"/>
    <a:srgbClr val="990099"/>
    <a:srgbClr val="00FF00"/>
    <a:srgbClr val="800080"/>
    <a:srgbClr val="008000"/>
    <a:srgbClr val="5F5F5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8113" autoAdjust="0"/>
  </p:normalViewPr>
  <p:slideViewPr>
    <p:cSldViewPr>
      <p:cViewPr varScale="1">
        <p:scale>
          <a:sx n="81" d="100"/>
          <a:sy n="81" d="100"/>
        </p:scale>
        <p:origin x="972" y="56"/>
      </p:cViewPr>
      <p:guideLst>
        <p:guide orient="horz" pos="2296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1C35D90-0839-47E8-8EF7-872E0D028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499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525671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singhua.edu.cn/chn/index.ht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1031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E6CCE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E6CCE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8" name="Picture 1039" descr="清华大学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CN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《</a:t>
            </a:r>
            <a:r>
              <a:rPr lang="zh-CN" altLang="en-US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编译原理</a:t>
            </a:r>
            <a:r>
              <a:rPr lang="en-US" altLang="zh-CN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》</a:t>
            </a:r>
          </a:p>
        </p:txBody>
      </p:sp>
      <p:sp>
        <p:nvSpPr>
          <p:cNvPr id="1030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4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6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98538" y="1484313"/>
            <a:ext cx="5878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</a:t>
            </a:r>
            <a:r>
              <a:rPr lang="zh-CN" altLang="en-US" sz="36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时存储组织</a:t>
            </a:r>
            <a:endParaRPr lang="zh-CN" altLang="en-US" sz="36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5" name="Rectangle 18"/>
          <p:cNvSpPr>
            <a:spLocks noChangeArrowheads="1"/>
          </p:cNvSpPr>
          <p:nvPr/>
        </p:nvSpPr>
        <p:spPr bwMode="auto">
          <a:xfrm>
            <a:off x="1479550" y="188913"/>
            <a:ext cx="222885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第十一讲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09600" y="1193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静态存储分配</a:t>
            </a:r>
          </a:p>
        </p:txBody>
      </p:sp>
      <p:sp>
        <p:nvSpPr>
          <p:cNvPr id="112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876300" y="1916113"/>
            <a:ext cx="826770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在编译期间就可确定数据对象的大小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不宜处理递归过程或函数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某些语言中所有存储都是静态分配</a:t>
            </a:r>
            <a:endParaRPr kumimoji="0" lang="zh-CN" altLang="en-US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如早期的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FORTRAN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语言，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COBOL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语言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多数语言只有部分存储进行静态分配</a:t>
            </a:r>
            <a:endParaRPr kumimoji="0" lang="zh-CN" altLang="en-US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可静态分配的数据对象如大小固定且在程序执行期间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可全程访问的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全局变量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，以及程序中的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常量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literals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如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C++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中的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static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变量</a:t>
            </a:r>
          </a:p>
          <a:p>
            <a:pPr lvl="1">
              <a:buFontTx/>
              <a:buNone/>
            </a:pPr>
            <a:endParaRPr kumimoji="0" lang="en-US" altLang="zh-CN" sz="1000" b="1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09600" y="12874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栈式存储分配</a:t>
            </a:r>
          </a:p>
        </p:txBody>
      </p:sp>
      <p:sp>
        <p:nvSpPr>
          <p:cNvPr id="1229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62000" y="1990725"/>
            <a:ext cx="82677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用于有效实现可动态嵌套的程序结构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如实现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块层次结构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可以实现递归过程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</a:t>
            </a:r>
            <a:endParaRPr kumimoji="0" lang="zh-CN" altLang="en-US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比较：静态分配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不宜实现递归过程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函数</a:t>
            </a:r>
            <a:endParaRPr kumimoji="0" lang="zh-CN" altLang="en-US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运行栈中的数据单元是活动记录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activation record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)</a:t>
            </a:r>
            <a:endParaRPr kumimoji="0" lang="en-US" altLang="zh-CN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en-US" altLang="zh-CN" sz="1000" b="1">
              <a:latin typeface="+mn-lt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（专门介绍）</a:t>
            </a:r>
          </a:p>
          <a:p>
            <a:pPr lvl="1">
              <a:buFontTx/>
              <a:buNone/>
            </a:pPr>
            <a:endParaRPr kumimoji="0" lang="en-US" altLang="zh-CN" sz="1000" b="1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0225" y="1265238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堆式存储分配</a:t>
            </a:r>
          </a:p>
        </p:txBody>
      </p:sp>
      <p:sp>
        <p:nvSpPr>
          <p:cNvPr id="1331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754063" y="1916113"/>
            <a:ext cx="8281987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从堆空间为数据对象分配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释放存储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灵活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数据对象的存储分配和释放不限时间和次序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显式的分配或释放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explicit allocation / dealocation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程序员负责应用程序的（堆）存储空间管理（借助于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编译器与（或）运行时系统所提供的默认存储管理机制）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隐式的分配或释放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implicit allocation / dealocation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（堆）存储空间的分配或释放不需要程序员负责，由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编译器与（或）运行时系统自动完成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609600" y="12747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堆式存储分配</a:t>
            </a:r>
          </a:p>
        </p:txBody>
      </p:sp>
      <p:sp>
        <p:nvSpPr>
          <p:cNvPr id="1434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762000" y="1978025"/>
            <a:ext cx="82677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某些语言有显式的堆空间分配和释放命令</a:t>
            </a:r>
            <a:endParaRPr kumimoji="0" lang="zh-CN" altLang="en-US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如：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Pascal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中的 </a:t>
            </a:r>
            <a:r>
              <a:rPr kumimoji="0"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new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, </a:t>
            </a:r>
            <a:r>
              <a:rPr kumimoji="0"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deposit</a:t>
            </a:r>
          </a:p>
          <a:p>
            <a:pPr lvl="1">
              <a:buFontTx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          C++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中的 </a:t>
            </a:r>
            <a:r>
              <a:rPr kumimoji="0"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new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, </a:t>
            </a:r>
            <a:r>
              <a:rPr kumimoji="0"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delete</a:t>
            </a:r>
          </a:p>
          <a:p>
            <a:pPr lvl="1">
              <a:buFontTx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比较：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C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语言没有堆空间管理机制，</a:t>
            </a:r>
            <a:r>
              <a:rPr kumimoji="0"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malloc()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和 </a:t>
            </a:r>
            <a:r>
              <a:rPr kumimoji="0"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free()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FontTx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是标准库中的函数，可以由 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library vendor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提供              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某些语言支持隐式的堆空间释放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采用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垃圾回收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garbage collection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机制</a:t>
            </a:r>
            <a:endParaRPr kumimoji="0" lang="zh-CN" altLang="en-US" b="1" i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如：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Java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程序员不需要考虑对象的析构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122555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堆式存储分配</a:t>
            </a:r>
          </a:p>
        </p:txBody>
      </p:sp>
      <p:sp>
        <p:nvSpPr>
          <p:cNvPr id="153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62000" y="1928813"/>
            <a:ext cx="82677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不释放堆空间的方法</a:t>
            </a:r>
            <a:endParaRPr kumimoji="0" lang="zh-CN" altLang="en-US" sz="28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只分配空间，不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释放空间，空间耗尽时停止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适合于堆数据对象多数为一旦分配，永久使用的情形</a:t>
            </a:r>
            <a:endParaRPr kumimoji="0" lang="zh-CN" altLang="en-US" b="1" i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在虚存很大及无用数据对象不致带来很大零乱的情形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也可采用</a:t>
            </a:r>
            <a:endParaRPr kumimoji="0"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堆式存储分配</a:t>
            </a:r>
          </a:p>
        </p:txBody>
      </p:sp>
      <p:sp>
        <p:nvSpPr>
          <p:cNvPr id="1638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762000" y="1846263"/>
            <a:ext cx="82677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显式释放堆空间的方法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用户负责清空无用的数据空间（通过执行释放命令）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堆管理程序只维护可供分配命令使用的空闲空间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问题：可能导致灾难性的 </a:t>
            </a:r>
            <a:r>
              <a:rPr kumimoji="0"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dangling pointer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错误</a:t>
            </a:r>
            <a:endParaRPr kumimoji="0" lang="zh-CN" altLang="en-US" b="1" i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例：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Pascal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代码片断         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C++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代码片断</a:t>
            </a:r>
            <a:endParaRPr lang="zh-CN" altLang="en-US" sz="28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590800" y="4572000"/>
            <a:ext cx="1828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var p,q: ^real;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new(p);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q:=p;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dispose(p);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q^:=1.0;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486400" y="4572000"/>
            <a:ext cx="1828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 float  * p,*q;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p=new  float;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q=p;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delete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*q:=1.0;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124301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堆式存储分配</a:t>
            </a:r>
          </a:p>
        </p:txBody>
      </p:sp>
      <p:sp>
        <p:nvSpPr>
          <p:cNvPr id="1741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62000" y="1946275"/>
            <a:ext cx="82677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隐式释放堆空间的方法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主要技术：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垃圾回收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garbage collection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机制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（可以分专门的话题讨论，超出本课程范围）</a:t>
            </a:r>
            <a:endParaRPr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25095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堆式存储分配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762000" y="1954213"/>
            <a:ext cx="82677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堆空间的管理</a:t>
            </a:r>
            <a:endParaRPr kumimoji="0"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分配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算法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面对多个可用的存储块，选择哪一个</a:t>
            </a:r>
            <a:endParaRPr lang="zh-CN" altLang="en-US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如：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最佳适应算法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（选择浪费最少的存储块）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最先适应算法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（选择最先找到的足够大的存储块）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循环最先适应算法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（起始点不同的最先适应算法）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碎片整理算法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压缩合并小的存储块，使其更可用</a:t>
            </a:r>
            <a:endParaRPr lang="zh-CN" altLang="en-US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 可以分专门的话题讨论，超出本课程范围）</a:t>
            </a:r>
          </a:p>
          <a:p>
            <a:pPr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 部分内容可参考数据结构和操作系统课程）</a:t>
            </a:r>
          </a:p>
          <a:p>
            <a:pPr lvl="1">
              <a:buFontTx/>
              <a:buNone/>
            </a:pPr>
            <a:endParaRPr kumimoji="0" lang="en-US" altLang="zh-CN" b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i="1">
                <a:latin typeface="+mn-lt"/>
                <a:ea typeface="华文楷体" panose="02010600040101010101" pitchFamily="2" charset="-122"/>
              </a:rPr>
              <a:t>activation record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946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762000" y="1830388"/>
            <a:ext cx="82677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过程活动记录</a:t>
            </a:r>
            <a:endParaRPr kumimoji="0"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函数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过程调用或返回时，在运行栈上创建或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从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运行栈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上消去的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栈帧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frame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sz="1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包含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局部变量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函数实参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临时值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（用于表达式计算的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中间单元）等数据信息以及必要的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控制信息</a:t>
            </a:r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5410200" y="4419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>
            <a:off x="7467600" y="4419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>
            <a:off x="5410200" y="6400800"/>
            <a:ext cx="2057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8" name="Line 13"/>
          <p:cNvSpPr>
            <a:spLocks noChangeShapeType="1"/>
          </p:cNvSpPr>
          <p:nvPr/>
        </p:nvSpPr>
        <p:spPr bwMode="auto">
          <a:xfrm>
            <a:off x="5410200" y="5638800"/>
            <a:ext cx="2057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>
            <a:off x="5410200" y="4419600"/>
            <a:ext cx="2057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5759450" y="57912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控制信息</a:t>
            </a:r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auto">
          <a:xfrm>
            <a:off x="5759450" y="48006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数据信息</a:t>
            </a:r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 flipH="1">
            <a:off x="4572000" y="6248400"/>
            <a:ext cx="8382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73" name="Rectangle 19"/>
          <p:cNvSpPr>
            <a:spLocks noChangeArrowheads="1"/>
          </p:cNvSpPr>
          <p:nvPr/>
        </p:nvSpPr>
        <p:spPr bwMode="auto">
          <a:xfrm>
            <a:off x="684213" y="5995988"/>
            <a:ext cx="417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活动记录起始地址</a:t>
            </a:r>
          </a:p>
        </p:txBody>
      </p:sp>
      <p:sp>
        <p:nvSpPr>
          <p:cNvPr id="19474" name="Line 20"/>
          <p:cNvSpPr>
            <a:spLocks noChangeShapeType="1"/>
          </p:cNvSpPr>
          <p:nvPr/>
        </p:nvSpPr>
        <p:spPr bwMode="auto">
          <a:xfrm flipH="1">
            <a:off x="4211638" y="4740275"/>
            <a:ext cx="1122362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75" name="Rectangle 21"/>
          <p:cNvSpPr>
            <a:spLocks noChangeArrowheads="1"/>
          </p:cNvSpPr>
          <p:nvPr/>
        </p:nvSpPr>
        <p:spPr bwMode="auto">
          <a:xfrm>
            <a:off x="981075" y="4267200"/>
            <a:ext cx="35194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某个数据对象的地址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    </a:t>
            </a: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活动记录起始地址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+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偏移地址（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offset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i="1">
                <a:latin typeface="+mn-lt"/>
                <a:ea typeface="华文楷体" panose="02010600040101010101" pitchFamily="2" charset="-122"/>
              </a:rPr>
              <a:t>activation record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946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4788723" y="4405583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>
            <a:off x="6846123" y="4405583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>
            <a:off x="4788723" y="6386783"/>
            <a:ext cx="2057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8" name="Line 13"/>
          <p:cNvSpPr>
            <a:spLocks noChangeShapeType="1"/>
          </p:cNvSpPr>
          <p:nvPr/>
        </p:nvSpPr>
        <p:spPr bwMode="auto">
          <a:xfrm>
            <a:off x="4788723" y="5624783"/>
            <a:ext cx="2057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>
            <a:off x="4788723" y="4405583"/>
            <a:ext cx="2057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5137973" y="577718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控制信息</a:t>
            </a:r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auto">
          <a:xfrm>
            <a:off x="5137973" y="478658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数据信息</a:t>
            </a:r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 flipH="1">
            <a:off x="3950523" y="6234383"/>
            <a:ext cx="8382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73" name="Rectangle 19"/>
          <p:cNvSpPr>
            <a:spLocks noChangeArrowheads="1"/>
          </p:cNvSpPr>
          <p:nvPr/>
        </p:nvSpPr>
        <p:spPr bwMode="auto">
          <a:xfrm>
            <a:off x="323528" y="6068144"/>
            <a:ext cx="417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活动记录起始地址</a:t>
            </a:r>
          </a:p>
        </p:txBody>
      </p:sp>
      <p:sp>
        <p:nvSpPr>
          <p:cNvPr id="19474" name="Line 20"/>
          <p:cNvSpPr>
            <a:spLocks noChangeShapeType="1"/>
          </p:cNvSpPr>
          <p:nvPr/>
        </p:nvSpPr>
        <p:spPr bwMode="auto">
          <a:xfrm flipH="1">
            <a:off x="4006921" y="4726257"/>
            <a:ext cx="705602" cy="1171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75" name="Rectangle 21"/>
          <p:cNvSpPr>
            <a:spLocks noChangeArrowheads="1"/>
          </p:cNvSpPr>
          <p:nvPr/>
        </p:nvSpPr>
        <p:spPr bwMode="auto">
          <a:xfrm>
            <a:off x="620390" y="4339356"/>
            <a:ext cx="35194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某个数据对象的地址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活动记录起始地址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+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偏移地址（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offset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16366" y="6483865"/>
            <a:ext cx="4803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fld id="{C6B08D26-FE3D-4269-B690-C47D70667908}" type="slidenum">
              <a:rPr lang="en-US" smtClean="0"/>
              <a:pPr>
                <a:buFont typeface="Wingdings" pitchFamily="2" charset="2"/>
                <a:buNone/>
              </a:pPr>
              <a:t>19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1964877"/>
            <a:ext cx="388843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RV32</a:t>
            </a:r>
            <a:r>
              <a:rPr lang="zh-CN" altLang="en-US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函数的入口</a:t>
            </a: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entry_label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lvl="1">
              <a:buNone/>
            </a:pP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addi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sp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sp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, -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framesize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sw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ra, framesize-4(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sp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</a:t>
            </a:r>
          </a:p>
          <a:p>
            <a:pPr lvl="1">
              <a:buNone/>
            </a:pPr>
            <a:r>
              <a:rPr lang="en-US" altLang="zh-CN" b="0" i="0" dirty="0">
                <a:effectLst/>
                <a:latin typeface="+mn-lt"/>
                <a:ea typeface="华文楷体" panose="02010600040101010101" pitchFamily="2" charset="-122"/>
              </a:rPr>
              <a:t>…</a:t>
            </a:r>
          </a:p>
        </p:txBody>
      </p:sp>
      <p:sp>
        <p:nvSpPr>
          <p:cNvPr id="4" name="矩形 3"/>
          <p:cNvSpPr/>
          <p:nvPr/>
        </p:nvSpPr>
        <p:spPr>
          <a:xfrm>
            <a:off x="4922002" y="1965514"/>
            <a:ext cx="376479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RV32</a:t>
            </a:r>
            <a:r>
              <a:rPr lang="zh-CN" altLang="en-US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函数的结尾部分</a:t>
            </a: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lw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ra, framesize-4(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sp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</a:t>
            </a:r>
          </a:p>
          <a:p>
            <a:pPr lvl="1">
              <a:buNone/>
            </a:pP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addi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sp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sp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framesize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…</a:t>
            </a:r>
          </a:p>
          <a:p>
            <a:pPr lvl="1"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ret</a:t>
            </a:r>
            <a:endParaRPr lang="en-US" altLang="zh-CN" b="0" i="0" dirty="0">
              <a:effectLst/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70519" y="4477283"/>
            <a:ext cx="12105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参数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局部变量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临时变量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822F651-FE43-4C32-B7B7-0872D770CD98}"/>
              </a:ext>
            </a:extLst>
          </p:cNvPr>
          <p:cNvSpPr/>
          <p:nvPr/>
        </p:nvSpPr>
        <p:spPr>
          <a:xfrm>
            <a:off x="6911582" y="5661248"/>
            <a:ext cx="2124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>
                <a:latin typeface="Roboto"/>
              </a:rPr>
              <a:t>s0:Frame Pointer</a:t>
            </a:r>
          </a:p>
          <a:p>
            <a:pPr>
              <a:buNone/>
            </a:pPr>
            <a:r>
              <a:rPr lang="en-US" altLang="zh-CN" sz="2000" dirty="0">
                <a:latin typeface="Roboto"/>
              </a:rPr>
              <a:t>ra: Return </a:t>
            </a:r>
            <a:r>
              <a:rPr lang="en-US" altLang="zh-CN" sz="2000" dirty="0" err="1">
                <a:latin typeface="Roboto"/>
              </a:rPr>
              <a:t>Addr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755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075" name="Text Box 2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694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运行时存储组织的作用与任务</a:t>
            </a:r>
          </a:p>
        </p:txBody>
      </p:sp>
      <p:sp>
        <p:nvSpPr>
          <p:cNvPr id="3076" name="AutoShape 2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AutoShape 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Text Box 2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2925763"/>
            <a:ext cx="503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存储分配策略</a:t>
            </a:r>
          </a:p>
        </p:txBody>
      </p:sp>
      <p:sp>
        <p:nvSpPr>
          <p:cNvPr id="3081" name="Text Box 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2209800"/>
            <a:ext cx="5948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程序运行时存储空间的布局</a:t>
            </a:r>
          </a:p>
        </p:txBody>
      </p:sp>
      <p:sp>
        <p:nvSpPr>
          <p:cNvPr id="3082" name="Text Box 2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3611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3083" name="Text Box 29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42973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过程调用与参数传递</a:t>
            </a:r>
          </a:p>
        </p:txBody>
      </p:sp>
      <p:sp>
        <p:nvSpPr>
          <p:cNvPr id="3084" name="Text Box 30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5013325"/>
            <a:ext cx="7705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面向对象程序运行时组织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048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990600" y="16779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过程活动记录的栈式分配举例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876800" y="32004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7467600" y="32004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876800" y="6629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876800" y="5867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93" name="Rectangle 14"/>
          <p:cNvSpPr>
            <a:spLocks noChangeArrowheads="1"/>
          </p:cNvSpPr>
          <p:nvPr/>
        </p:nvSpPr>
        <p:spPr bwMode="auto">
          <a:xfrm>
            <a:off x="4929188" y="603885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0494" name="Text Box 20"/>
          <p:cNvSpPr txBox="1">
            <a:spLocks noChangeArrowheads="1"/>
          </p:cNvSpPr>
          <p:nvPr/>
        </p:nvSpPr>
        <p:spPr bwMode="auto">
          <a:xfrm>
            <a:off x="1676400" y="2438400"/>
            <a:ext cx="20574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void p( )  {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q( 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} </a:t>
            </a:r>
          </a:p>
          <a:p>
            <a:pPr>
              <a:buFont typeface="Wingdings" pitchFamily="2" charset="2"/>
              <a:buNone/>
            </a:pPr>
            <a:endParaRPr kumimoji="0"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void q( )  {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q( 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} </a:t>
            </a:r>
          </a:p>
          <a:p>
            <a:pPr>
              <a:buFont typeface="Wingdings" pitchFamily="2" charset="2"/>
              <a:buNone/>
            </a:pPr>
            <a:endParaRPr kumimoji="0"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int main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p( 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4876800" y="5105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96" name="Rectangle 26"/>
          <p:cNvSpPr>
            <a:spLocks noChangeArrowheads="1"/>
          </p:cNvSpPr>
          <p:nvPr/>
        </p:nvSpPr>
        <p:spPr bwMode="auto">
          <a:xfrm>
            <a:off x="4929188" y="527685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4876800" y="4343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98" name="Rectangle 28"/>
          <p:cNvSpPr>
            <a:spLocks noChangeArrowheads="1"/>
          </p:cNvSpPr>
          <p:nvPr/>
        </p:nvSpPr>
        <p:spPr bwMode="auto">
          <a:xfrm>
            <a:off x="4876800" y="451485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4876800" y="3581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00" name="Rectangle 30"/>
          <p:cNvSpPr>
            <a:spLocks noChangeArrowheads="1"/>
          </p:cNvSpPr>
          <p:nvPr/>
        </p:nvSpPr>
        <p:spPr bwMode="auto">
          <a:xfrm>
            <a:off x="4929188" y="375285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0501" name="Rectangle 31"/>
          <p:cNvSpPr>
            <a:spLocks noChangeArrowheads="1"/>
          </p:cNvSpPr>
          <p:nvPr/>
        </p:nvSpPr>
        <p:spPr bwMode="auto">
          <a:xfrm>
            <a:off x="4343400" y="2225675"/>
            <a:ext cx="3570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函数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被第二次激活时运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行栈上活动记录分配情况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19200" y="1995488"/>
            <a:ext cx="6057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典型的过程活动记录结构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0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763713" y="2590800"/>
            <a:ext cx="0" cy="3657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5040313" y="2590800"/>
            <a:ext cx="0" cy="3657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1763713" y="62484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1763713" y="54864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1763713" y="563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控制信息</a:t>
            </a:r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>
            <a:off x="1763713" y="4876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1816100" y="4953000"/>
            <a:ext cx="314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过程实际参数</a:t>
            </a:r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>
            <a:off x="1763713" y="42672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21" name="Rectangle 18"/>
          <p:cNvSpPr>
            <a:spLocks noChangeArrowheads="1"/>
          </p:cNvSpPr>
          <p:nvPr/>
        </p:nvSpPr>
        <p:spPr bwMode="auto">
          <a:xfrm>
            <a:off x="1763713" y="43434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固定大小的局部数据区</a:t>
            </a:r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>
            <a:off x="1763713" y="36576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1816100" y="3733800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动态数组区</a:t>
            </a:r>
          </a:p>
        </p:txBody>
      </p:sp>
      <p:sp>
        <p:nvSpPr>
          <p:cNvPr id="21524" name="Rectangle 33"/>
          <p:cNvSpPr>
            <a:spLocks noChangeArrowheads="1"/>
          </p:cNvSpPr>
          <p:nvPr/>
        </p:nvSpPr>
        <p:spPr bwMode="auto">
          <a:xfrm>
            <a:off x="1816100" y="3124200"/>
            <a:ext cx="314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临时工作单元</a:t>
            </a:r>
          </a:p>
        </p:txBody>
      </p:sp>
      <p:sp>
        <p:nvSpPr>
          <p:cNvPr id="21525" name="Rectangle 34"/>
          <p:cNvSpPr>
            <a:spLocks noChangeArrowheads="1"/>
          </p:cNvSpPr>
          <p:nvPr/>
        </p:nvSpPr>
        <p:spPr bwMode="auto">
          <a:xfrm>
            <a:off x="5413375" y="5927725"/>
            <a:ext cx="3132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FP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（栈桢基址寄存器）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RISC-V32</a:t>
            </a:r>
            <a:r>
              <a:rPr lang="zh-CN" altLang="en-US" sz="2000" dirty="0"/>
              <a:t>：</a:t>
            </a:r>
            <a:r>
              <a:rPr lang="en-US" altLang="zh-CN" sz="2000" dirty="0"/>
              <a:t>S0</a:t>
            </a:r>
            <a:endParaRPr lang="zh-CN" altLang="en-US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26" name="Line 35"/>
          <p:cNvSpPr>
            <a:spLocks noChangeShapeType="1"/>
          </p:cNvSpPr>
          <p:nvPr/>
        </p:nvSpPr>
        <p:spPr bwMode="auto">
          <a:xfrm flipH="1">
            <a:off x="5040313" y="61563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27" name="Rectangle 38"/>
          <p:cNvSpPr>
            <a:spLocks noChangeArrowheads="1"/>
          </p:cNvSpPr>
          <p:nvPr/>
        </p:nvSpPr>
        <p:spPr bwMode="auto">
          <a:xfrm>
            <a:off x="6172200" y="363288263"/>
            <a:ext cx="2576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TOP</a:t>
            </a:r>
            <a:r>
              <a:rPr lang="zh-CN" altLang="en-US" sz="2000" b="1"/>
              <a:t>（栈顶寄存器）</a:t>
            </a:r>
          </a:p>
        </p:txBody>
      </p:sp>
      <p:sp>
        <p:nvSpPr>
          <p:cNvPr id="21528" name="Line 39"/>
          <p:cNvSpPr>
            <a:spLocks noChangeShapeType="1"/>
          </p:cNvSpPr>
          <p:nvPr/>
        </p:nvSpPr>
        <p:spPr bwMode="auto">
          <a:xfrm flipH="1">
            <a:off x="5040313" y="2895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29" name="Line 40"/>
          <p:cNvSpPr>
            <a:spLocks noChangeShapeType="1"/>
          </p:cNvSpPr>
          <p:nvPr/>
        </p:nvSpPr>
        <p:spPr bwMode="auto">
          <a:xfrm>
            <a:off x="1763713" y="2971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30" name="Rectangle 41"/>
          <p:cNvSpPr>
            <a:spLocks noChangeArrowheads="1"/>
          </p:cNvSpPr>
          <p:nvPr/>
        </p:nvSpPr>
        <p:spPr bwMode="auto">
          <a:xfrm>
            <a:off x="5486400" y="2708275"/>
            <a:ext cx="30241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TOP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（栈顶指针寄存器）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/>
              <a:t> RISC-V32</a:t>
            </a:r>
            <a:r>
              <a:rPr lang="zh-CN" altLang="en-US" sz="2000" dirty="0"/>
              <a:t>：</a:t>
            </a:r>
            <a:r>
              <a:rPr lang="en-US" altLang="zh-CN" sz="2000" dirty="0"/>
              <a:t>SP</a:t>
            </a:r>
            <a:endParaRPr lang="zh-CN" altLang="en-US" sz="2000" dirty="0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723900" y="1676400"/>
            <a:ext cx="605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过程活动记录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3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4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5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6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7" name="Line 24"/>
          <p:cNvSpPr>
            <a:spLocks noChangeShapeType="1"/>
          </p:cNvSpPr>
          <p:nvPr/>
        </p:nvSpPr>
        <p:spPr bwMode="auto">
          <a:xfrm>
            <a:off x="3886200" y="29718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8" name="Line 25"/>
          <p:cNvSpPr>
            <a:spLocks noChangeShapeType="1"/>
          </p:cNvSpPr>
          <p:nvPr/>
        </p:nvSpPr>
        <p:spPr bwMode="auto">
          <a:xfrm>
            <a:off x="6477000" y="29718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9" name="Line 26"/>
          <p:cNvSpPr>
            <a:spLocks noChangeShapeType="1"/>
          </p:cNvSpPr>
          <p:nvPr/>
        </p:nvSpPr>
        <p:spPr bwMode="auto">
          <a:xfrm>
            <a:off x="3886200" y="5943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40" name="Line 27"/>
          <p:cNvSpPr>
            <a:spLocks noChangeShapeType="1"/>
          </p:cNvSpPr>
          <p:nvPr/>
        </p:nvSpPr>
        <p:spPr bwMode="auto">
          <a:xfrm>
            <a:off x="3886200" y="5181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41" name="Rectangle 28"/>
          <p:cNvSpPr>
            <a:spLocks noChangeArrowheads="1"/>
          </p:cNvSpPr>
          <p:nvPr/>
        </p:nvSpPr>
        <p:spPr bwMode="auto">
          <a:xfrm>
            <a:off x="4468813" y="53340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控制信息</a:t>
            </a:r>
          </a:p>
        </p:txBody>
      </p:sp>
      <p:sp>
        <p:nvSpPr>
          <p:cNvPr id="22542" name="Text Box 29"/>
          <p:cNvSpPr txBox="1">
            <a:spLocks noChangeArrowheads="1"/>
          </p:cNvSpPr>
          <p:nvPr/>
        </p:nvSpPr>
        <p:spPr bwMode="auto">
          <a:xfrm>
            <a:off x="1447800" y="2422525"/>
            <a:ext cx="2286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void p( int a)  {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float b;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float c[10];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b=c[a];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} </a:t>
            </a:r>
          </a:p>
        </p:txBody>
      </p:sp>
      <p:sp>
        <p:nvSpPr>
          <p:cNvPr id="22543" name="Line 30"/>
          <p:cNvSpPr>
            <a:spLocks noChangeShapeType="1"/>
          </p:cNvSpPr>
          <p:nvPr/>
        </p:nvSpPr>
        <p:spPr bwMode="auto">
          <a:xfrm>
            <a:off x="3886200" y="4572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44" name="Rectangle 31"/>
          <p:cNvSpPr>
            <a:spLocks noChangeArrowheads="1"/>
          </p:cNvSpPr>
          <p:nvPr/>
        </p:nvSpPr>
        <p:spPr bwMode="auto">
          <a:xfrm>
            <a:off x="3938588" y="46482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45" name="Line 32"/>
          <p:cNvSpPr>
            <a:spLocks noChangeShapeType="1"/>
          </p:cNvSpPr>
          <p:nvPr/>
        </p:nvSpPr>
        <p:spPr bwMode="auto">
          <a:xfrm>
            <a:off x="3886200" y="3962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46" name="Rectangle 33"/>
          <p:cNvSpPr>
            <a:spLocks noChangeArrowheads="1"/>
          </p:cNvSpPr>
          <p:nvPr/>
        </p:nvSpPr>
        <p:spPr bwMode="auto">
          <a:xfrm>
            <a:off x="3886200" y="40386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47" name="Line 34"/>
          <p:cNvSpPr>
            <a:spLocks noChangeShapeType="1"/>
          </p:cNvSpPr>
          <p:nvPr/>
        </p:nvSpPr>
        <p:spPr bwMode="auto">
          <a:xfrm>
            <a:off x="3886200" y="3352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48" name="Rectangle 35"/>
          <p:cNvSpPr>
            <a:spLocks noChangeArrowheads="1"/>
          </p:cNvSpPr>
          <p:nvPr/>
        </p:nvSpPr>
        <p:spPr bwMode="auto">
          <a:xfrm>
            <a:off x="3938588" y="34290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49" name="Rectangle 36"/>
          <p:cNvSpPr>
            <a:spLocks noChangeArrowheads="1"/>
          </p:cNvSpPr>
          <p:nvPr/>
        </p:nvSpPr>
        <p:spPr bwMode="auto">
          <a:xfrm>
            <a:off x="3817938" y="2362200"/>
            <a:ext cx="2659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函数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2550" name="Rectangle 37"/>
          <p:cNvSpPr>
            <a:spLocks noChangeArrowheads="1"/>
          </p:cNvSpPr>
          <p:nvPr/>
        </p:nvSpPr>
        <p:spPr bwMode="auto">
          <a:xfrm>
            <a:off x="7010400" y="5562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0</a:t>
            </a:r>
          </a:p>
        </p:txBody>
      </p:sp>
      <p:sp>
        <p:nvSpPr>
          <p:cNvPr id="22551" name="Line 38"/>
          <p:cNvSpPr>
            <a:spLocks noChangeShapeType="1"/>
          </p:cNvSpPr>
          <p:nvPr/>
        </p:nvSpPr>
        <p:spPr bwMode="auto">
          <a:xfrm flipH="1">
            <a:off x="6477000" y="57912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52" name="Rectangle 39"/>
          <p:cNvSpPr>
            <a:spLocks noChangeArrowheads="1"/>
          </p:cNvSpPr>
          <p:nvPr/>
        </p:nvSpPr>
        <p:spPr bwMode="auto">
          <a:xfrm>
            <a:off x="7010400" y="48609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3</a:t>
            </a:r>
          </a:p>
        </p:txBody>
      </p:sp>
      <p:sp>
        <p:nvSpPr>
          <p:cNvPr id="22553" name="Line 40"/>
          <p:cNvSpPr>
            <a:spLocks noChangeShapeType="1"/>
          </p:cNvSpPr>
          <p:nvPr/>
        </p:nvSpPr>
        <p:spPr bwMode="auto">
          <a:xfrm flipH="1">
            <a:off x="6477000" y="50895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54" name="Rectangle 41"/>
          <p:cNvSpPr>
            <a:spLocks noChangeArrowheads="1"/>
          </p:cNvSpPr>
          <p:nvPr/>
        </p:nvSpPr>
        <p:spPr bwMode="auto">
          <a:xfrm>
            <a:off x="7010400" y="42672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4</a:t>
            </a:r>
          </a:p>
        </p:txBody>
      </p:sp>
      <p:sp>
        <p:nvSpPr>
          <p:cNvPr id="22555" name="Line 42"/>
          <p:cNvSpPr>
            <a:spLocks noChangeShapeType="1"/>
          </p:cNvSpPr>
          <p:nvPr/>
        </p:nvSpPr>
        <p:spPr bwMode="auto">
          <a:xfrm flipH="1">
            <a:off x="6477000" y="44958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56" name="Rectangle 43"/>
          <p:cNvSpPr>
            <a:spLocks noChangeArrowheads="1"/>
          </p:cNvSpPr>
          <p:nvPr/>
        </p:nvSpPr>
        <p:spPr bwMode="auto">
          <a:xfrm>
            <a:off x="7010400" y="3657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6</a:t>
            </a:r>
          </a:p>
        </p:txBody>
      </p:sp>
      <p:sp>
        <p:nvSpPr>
          <p:cNvPr id="22557" name="Line 44"/>
          <p:cNvSpPr>
            <a:spLocks noChangeShapeType="1"/>
          </p:cNvSpPr>
          <p:nvPr/>
        </p:nvSpPr>
        <p:spPr bwMode="auto">
          <a:xfrm flipH="1">
            <a:off x="6477000" y="38862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58" name="Rectangle 45"/>
          <p:cNvSpPr>
            <a:spLocks noChangeArrowheads="1"/>
          </p:cNvSpPr>
          <p:nvPr/>
        </p:nvSpPr>
        <p:spPr bwMode="auto">
          <a:xfrm>
            <a:off x="7086600" y="30480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26</a:t>
            </a:r>
          </a:p>
        </p:txBody>
      </p:sp>
      <p:sp>
        <p:nvSpPr>
          <p:cNvPr id="22559" name="Line 46"/>
          <p:cNvSpPr>
            <a:spLocks noChangeShapeType="1"/>
          </p:cNvSpPr>
          <p:nvPr/>
        </p:nvSpPr>
        <p:spPr bwMode="auto">
          <a:xfrm flipH="1">
            <a:off x="6477000" y="3276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23900" y="1600200"/>
            <a:ext cx="3848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过程活动记录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267200" y="1752600"/>
            <a:ext cx="0" cy="4708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6858000" y="1752600"/>
            <a:ext cx="0" cy="4708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4267200" y="646112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4267200" y="569912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849813" y="58515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控制信息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447800" y="2422525"/>
            <a:ext cx="2286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static int N</a:t>
            </a:r>
            <a:r>
              <a:rPr kumimoji="0" lang="zh-CN" altLang="en-US" sz="200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endParaRPr kumimoji="0" lang="zh-CN" altLang="en-US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void p( int a)  {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float b;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float c[10];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float d[N];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float e;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…</a:t>
            </a:r>
          </a:p>
          <a:p>
            <a:pPr>
              <a:buFont typeface="Wingdings" pitchFamily="2" charset="2"/>
              <a:buNone/>
            </a:pPr>
            <a:endParaRPr kumimoji="0"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} 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4267200" y="5181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319588" y="51816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267200" y="4648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4343400" y="4648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4267200" y="4114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319588" y="41148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4191000" y="1219200"/>
            <a:ext cx="2659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函数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7391400" y="60801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0</a:t>
            </a: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>
            <a:off x="6858000" y="63087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391400" y="537845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3</a:t>
            </a:r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>
            <a:off x="6858000" y="560705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7391400" y="48609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4</a:t>
            </a:r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H="1">
            <a:off x="6858000" y="50895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7391400" y="43275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6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6858000" y="45561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7467600" y="37941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26</a:t>
            </a:r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 flipH="1">
            <a:off x="6858000" y="40227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1219200" y="5715000"/>
            <a:ext cx="23054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/*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为动态数组*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4267200" y="3581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4267200" y="3048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4319588" y="30480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指向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的指针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4319588" y="35814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内情向量（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4267200" y="2514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4319588" y="25146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>
            <a:off x="4267200" y="1981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4319588" y="19812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7467600" y="3276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27</a:t>
            </a:r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 flipH="1">
            <a:off x="6858000" y="35052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7467600" y="27273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28</a:t>
            </a:r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>
            <a:off x="6858000" y="29559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7467600" y="2209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30</a:t>
            </a:r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 flipH="1">
            <a:off x="6858000" y="24384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7162800" y="16764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30+2N</a:t>
            </a: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 flipH="1">
            <a:off x="6858000" y="19050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09600" y="11731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458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990600" y="1817688"/>
            <a:ext cx="82677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含嵌套过程说明语言的栈式分配</a:t>
            </a: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主要问题</a:t>
            </a:r>
            <a:endParaRPr lang="zh-CN" altLang="en-US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解决对非局部量的引用（存取）</a:t>
            </a:r>
            <a:endParaRPr kumimoji="0" lang="zh-CN" altLang="en-US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解决方案</a:t>
            </a:r>
            <a:endParaRPr lang="zh-CN" altLang="en-US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采用 </a:t>
            </a:r>
            <a:r>
              <a:rPr kumimoji="0"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为活动记录增加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静态链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域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09600" y="1173163"/>
            <a:ext cx="504252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458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16366" y="6483865"/>
            <a:ext cx="4803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fld id="{C6B08D26-FE3D-4269-B690-C47D70667908}" type="slidenum">
              <a:rPr lang="en-US" smtClean="0"/>
              <a:pPr>
                <a:buFont typeface="Wingdings" pitchFamily="2" charset="2"/>
                <a:buNone/>
              </a:pPr>
              <a:t>25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059101"/>
            <a:ext cx="46635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m, n, g:int;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m,n:int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begin 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n = 0 then 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g := m ;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 g :=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(n, m mod n); 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 := 24; n := 16; 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 :=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(m, n) 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2226" name="Picture 2" descr="https://img2018.cnblogs.com/blog/1172605/201906/1172605-20190619182710390-836190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19" y="1092499"/>
            <a:ext cx="3609975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41C4AFD-A1CE-4F82-967B-AC40A9217018}"/>
              </a:ext>
            </a:extLst>
          </p:cNvPr>
          <p:cNvSpPr/>
          <p:nvPr/>
        </p:nvSpPr>
        <p:spPr>
          <a:xfrm>
            <a:off x="683568" y="5725125"/>
            <a:ext cx="842493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动态链 </a:t>
            </a:r>
            <a:r>
              <a:rPr lang="en-US" altLang="zh-CN" sz="1800" dirty="0">
                <a:solidFill>
                  <a:srgbClr val="9900CC"/>
                </a:solidFill>
                <a:latin typeface="+mn-lt"/>
                <a:ea typeface="华文楷体" panose="02010600040101010101" pitchFamily="2" charset="-122"/>
              </a:rPr>
              <a:t>DL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：指向调用该过程前的最新活动记录地址的指针</a:t>
            </a:r>
            <a:endParaRPr lang="en-US" altLang="zh-CN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zh-CN" altLang="en-US" sz="1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endParaRPr lang="en-US" altLang="zh-CN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静态链 </a:t>
            </a:r>
            <a:r>
              <a:rPr lang="en-US" altLang="zh-CN" sz="1800" dirty="0">
                <a:solidFill>
                  <a:srgbClr val="9900CC"/>
                </a:solidFill>
                <a:latin typeface="+mn-lt"/>
                <a:ea typeface="华文楷体" panose="02010600040101010101" pitchFamily="2" charset="-122"/>
              </a:rPr>
              <a:t>SL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：指向静态直接外层最新活动记录地址的指针，用来访问非局部数据</a:t>
            </a:r>
          </a:p>
        </p:txBody>
      </p:sp>
    </p:spTree>
    <p:extLst>
      <p:ext uri="{BB962C8B-B14F-4D97-AF65-F5344CB8AC3E}">
        <p14:creationId xmlns:p14="http://schemas.microsoft.com/office/powerpoint/2010/main" val="3511128854"/>
      </p:ext>
    </p:extLst>
  </p:cSld>
  <p:clrMapOvr>
    <a:masterClrMapping/>
  </p:clrMapOvr>
  <p:transition spd="med" advClick="0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8788" y="11731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560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60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60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60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684213" y="1817688"/>
            <a:ext cx="8307387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采用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（或称全局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表）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表记录各嵌套层当前过程的活动记录在运行栈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上的起始位置（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基地址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当前激活过程的层次为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（主程序的层次设为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），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则对应的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表含有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K+1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个单元，依次存放着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现行层，直接外层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…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直至最外层的每一过程的最新活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动记录的基地址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嵌套作用域规则确保每一时刻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内容的唯一性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的大小（即最多嵌套的层数）取决于实现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0207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76300" y="1528763"/>
            <a:ext cx="48387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表方案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8674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program Main( I,O)</a:t>
            </a:r>
            <a:r>
              <a:rPr kumimoji="0" lang="zh-CN" altLang="en-US" sz="1800" b="1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end.   /*main*/</a:t>
            </a:r>
          </a:p>
        </p:txBody>
      </p:sp>
      <p:sp>
        <p:nvSpPr>
          <p:cNvPr id="26630" name="Rectangle 17"/>
          <p:cNvSpPr>
            <a:spLocks noChangeArrowheads="1"/>
          </p:cNvSpPr>
          <p:nvPr/>
        </p:nvSpPr>
        <p:spPr bwMode="auto">
          <a:xfrm>
            <a:off x="1604963" y="2565400"/>
            <a:ext cx="38306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过程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被第二次激活后运行栈和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寄存器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D[i]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的情况</a:t>
            </a:r>
          </a:p>
        </p:txBody>
      </p:sp>
      <p:sp>
        <p:nvSpPr>
          <p:cNvPr id="26631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32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33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34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35" name="Line 34"/>
          <p:cNvSpPr>
            <a:spLocks noChangeShapeType="1"/>
          </p:cNvSpPr>
          <p:nvPr/>
        </p:nvSpPr>
        <p:spPr bwMode="auto">
          <a:xfrm>
            <a:off x="2773363" y="3397250"/>
            <a:ext cx="0" cy="33401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36" name="Line 35"/>
          <p:cNvSpPr>
            <a:spLocks noChangeShapeType="1"/>
          </p:cNvSpPr>
          <p:nvPr/>
        </p:nvSpPr>
        <p:spPr bwMode="auto">
          <a:xfrm>
            <a:off x="5364163" y="3397250"/>
            <a:ext cx="0" cy="33401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37" name="Line 36"/>
          <p:cNvSpPr>
            <a:spLocks noChangeShapeType="1"/>
          </p:cNvSpPr>
          <p:nvPr/>
        </p:nvSpPr>
        <p:spPr bwMode="auto">
          <a:xfrm>
            <a:off x="2773363" y="67373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38" name="Line 37"/>
          <p:cNvSpPr>
            <a:spLocks noChangeShapeType="1"/>
          </p:cNvSpPr>
          <p:nvPr/>
        </p:nvSpPr>
        <p:spPr bwMode="auto">
          <a:xfrm>
            <a:off x="2773363" y="62039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39" name="Rectangle 38"/>
          <p:cNvSpPr>
            <a:spLocks noChangeArrowheads="1"/>
          </p:cNvSpPr>
          <p:nvPr/>
        </p:nvSpPr>
        <p:spPr bwMode="auto">
          <a:xfrm>
            <a:off x="2825750" y="6264275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6640" name="Line 39"/>
          <p:cNvSpPr>
            <a:spLocks noChangeShapeType="1"/>
          </p:cNvSpPr>
          <p:nvPr/>
        </p:nvSpPr>
        <p:spPr bwMode="auto">
          <a:xfrm>
            <a:off x="2773363" y="56705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41" name="Rectangle 40"/>
          <p:cNvSpPr>
            <a:spLocks noChangeArrowheads="1"/>
          </p:cNvSpPr>
          <p:nvPr/>
        </p:nvSpPr>
        <p:spPr bwMode="auto">
          <a:xfrm>
            <a:off x="2825750" y="5213350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6642" name="Line 41"/>
          <p:cNvSpPr>
            <a:spLocks noChangeShapeType="1"/>
          </p:cNvSpPr>
          <p:nvPr/>
        </p:nvSpPr>
        <p:spPr bwMode="auto">
          <a:xfrm>
            <a:off x="2773363" y="51371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43" name="Rectangle 42"/>
          <p:cNvSpPr>
            <a:spLocks noChangeArrowheads="1"/>
          </p:cNvSpPr>
          <p:nvPr/>
        </p:nvSpPr>
        <p:spPr bwMode="auto">
          <a:xfrm>
            <a:off x="2773363" y="467995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6644" name="Line 43"/>
          <p:cNvSpPr>
            <a:spLocks noChangeShapeType="1"/>
          </p:cNvSpPr>
          <p:nvPr/>
        </p:nvSpPr>
        <p:spPr bwMode="auto">
          <a:xfrm>
            <a:off x="2773363" y="46037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45" name="Rectangle 44"/>
          <p:cNvSpPr>
            <a:spLocks noChangeArrowheads="1"/>
          </p:cNvSpPr>
          <p:nvPr/>
        </p:nvSpPr>
        <p:spPr bwMode="auto">
          <a:xfrm>
            <a:off x="2825750" y="4146550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6646" name="Rectangle 45"/>
          <p:cNvSpPr>
            <a:spLocks noChangeArrowheads="1"/>
          </p:cNvSpPr>
          <p:nvPr/>
        </p:nvSpPr>
        <p:spPr bwMode="auto">
          <a:xfrm>
            <a:off x="2825750" y="5746750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6647" name="Line 46"/>
          <p:cNvSpPr>
            <a:spLocks noChangeShapeType="1"/>
          </p:cNvSpPr>
          <p:nvPr/>
        </p:nvSpPr>
        <p:spPr bwMode="auto">
          <a:xfrm>
            <a:off x="2773363" y="40703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48" name="Line 47"/>
          <p:cNvSpPr>
            <a:spLocks noChangeShapeType="1"/>
          </p:cNvSpPr>
          <p:nvPr/>
        </p:nvSpPr>
        <p:spPr bwMode="auto">
          <a:xfrm flipH="1">
            <a:off x="2239963" y="666115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49" name="Line 48"/>
          <p:cNvSpPr>
            <a:spLocks noChangeShapeType="1"/>
          </p:cNvSpPr>
          <p:nvPr/>
        </p:nvSpPr>
        <p:spPr bwMode="auto">
          <a:xfrm flipH="1">
            <a:off x="2239963" y="3487738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50" name="Rectangle 49"/>
          <p:cNvSpPr>
            <a:spLocks noChangeArrowheads="1"/>
          </p:cNvSpPr>
          <p:nvPr/>
        </p:nvSpPr>
        <p:spPr bwMode="auto">
          <a:xfrm>
            <a:off x="1401763" y="3319463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SP</a:t>
            </a:r>
            <a:endParaRPr lang="en-US" altLang="zh-CN" sz="2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51" name="Rectangle 50"/>
          <p:cNvSpPr>
            <a:spLocks noChangeArrowheads="1"/>
          </p:cNvSpPr>
          <p:nvPr/>
        </p:nvSpPr>
        <p:spPr bwMode="auto">
          <a:xfrm>
            <a:off x="1590675" y="6416675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D[0]</a:t>
            </a:r>
          </a:p>
        </p:txBody>
      </p:sp>
      <p:sp>
        <p:nvSpPr>
          <p:cNvPr id="26652" name="Line 51"/>
          <p:cNvSpPr>
            <a:spLocks noChangeShapeType="1"/>
          </p:cNvSpPr>
          <p:nvPr/>
        </p:nvSpPr>
        <p:spPr bwMode="auto">
          <a:xfrm flipH="1">
            <a:off x="2239963" y="559435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53" name="Rectangle 52"/>
          <p:cNvSpPr>
            <a:spLocks noChangeArrowheads="1"/>
          </p:cNvSpPr>
          <p:nvPr/>
        </p:nvSpPr>
        <p:spPr bwMode="auto">
          <a:xfrm>
            <a:off x="1590675" y="5349875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D[1]</a:t>
            </a:r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2239963" y="506095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55" name="Rectangle 54"/>
          <p:cNvSpPr>
            <a:spLocks noChangeArrowheads="1"/>
          </p:cNvSpPr>
          <p:nvPr/>
        </p:nvSpPr>
        <p:spPr bwMode="auto">
          <a:xfrm>
            <a:off x="1590675" y="4816475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D[2]</a:t>
            </a:r>
          </a:p>
        </p:txBody>
      </p:sp>
      <p:sp>
        <p:nvSpPr>
          <p:cNvPr id="26656" name="Line 55"/>
          <p:cNvSpPr>
            <a:spLocks noChangeShapeType="1"/>
          </p:cNvSpPr>
          <p:nvPr/>
        </p:nvSpPr>
        <p:spPr bwMode="auto">
          <a:xfrm flipH="1">
            <a:off x="2239963" y="4037013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57" name="Rectangle 56"/>
          <p:cNvSpPr>
            <a:spLocks noChangeArrowheads="1"/>
          </p:cNvSpPr>
          <p:nvPr/>
        </p:nvSpPr>
        <p:spPr bwMode="auto">
          <a:xfrm>
            <a:off x="1590675" y="3792538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D[3]</a:t>
            </a:r>
          </a:p>
        </p:txBody>
      </p:sp>
      <p:sp>
        <p:nvSpPr>
          <p:cNvPr id="26658" name="Rectangle 57"/>
          <p:cNvSpPr>
            <a:spLocks noChangeArrowheads="1"/>
          </p:cNvSpPr>
          <p:nvPr/>
        </p:nvSpPr>
        <p:spPr bwMode="auto">
          <a:xfrm>
            <a:off x="2824163" y="3648075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>
            <a:off x="2771775" y="357187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33400" y="1195388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1843088"/>
            <a:ext cx="84582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表的维护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（过程被调用和返回时的保存和恢复）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447800" y="3062288"/>
            <a:ext cx="73914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方法一  极端的方法是把整个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表存入活动记录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若过程为第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层，则需要保存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D[0] ~D[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一个过程（处于第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层）被调用时，从调用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过程的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表中自下向上抄录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个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TOP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值，再加上本层的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TOP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值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447800" y="5348288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方法二  只在活动记录保存一个的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表项，在静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态存储区或专用寄存器中维护全局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</a:t>
            </a:r>
          </a:p>
        </p:txBody>
      </p:sp>
      <p:sp>
        <p:nvSpPr>
          <p:cNvPr id="2765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765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76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76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507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运行时存储组织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85800" y="10207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876300" y="1600200"/>
            <a:ext cx="48387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表的维护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2743200" y="33528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>
            <a:off x="5334000" y="33528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2743200" y="6781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2743200" y="6248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2795588" y="6308725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2743200" y="5715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2795588" y="52578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>
            <a:off x="2743200" y="5181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2743200" y="47244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>
            <a:off x="2743200" y="4648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2795588" y="41148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表</a:t>
            </a:r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1258888" y="2681288"/>
            <a:ext cx="4640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活动记录中保存完整的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</a:t>
            </a:r>
          </a:p>
        </p:txBody>
      </p:sp>
      <p:sp>
        <p:nvSpPr>
          <p:cNvPr id="28689" name="Rectangle 22"/>
          <p:cNvSpPr>
            <a:spLocks noChangeArrowheads="1"/>
          </p:cNvSpPr>
          <p:nvPr/>
        </p:nvSpPr>
        <p:spPr bwMode="auto">
          <a:xfrm>
            <a:off x="2795588" y="57912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8690" name="Line 23"/>
          <p:cNvSpPr>
            <a:spLocks noChangeShapeType="1"/>
          </p:cNvSpPr>
          <p:nvPr/>
        </p:nvSpPr>
        <p:spPr bwMode="auto">
          <a:xfrm>
            <a:off x="2743200" y="352107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91" name="Line 24"/>
          <p:cNvSpPr>
            <a:spLocks noChangeShapeType="1"/>
          </p:cNvSpPr>
          <p:nvPr/>
        </p:nvSpPr>
        <p:spPr bwMode="auto">
          <a:xfrm flipH="1" flipV="1">
            <a:off x="2209800" y="6172200"/>
            <a:ext cx="533400" cy="5334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92" name="Line 25"/>
          <p:cNvSpPr>
            <a:spLocks noChangeShapeType="1"/>
          </p:cNvSpPr>
          <p:nvPr/>
        </p:nvSpPr>
        <p:spPr bwMode="auto">
          <a:xfrm flipH="1">
            <a:off x="2209800" y="3444875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93" name="Rectangle 26"/>
          <p:cNvSpPr>
            <a:spLocks noChangeArrowheads="1"/>
          </p:cNvSpPr>
          <p:nvPr/>
        </p:nvSpPr>
        <p:spPr bwMode="auto">
          <a:xfrm>
            <a:off x="1371600" y="3276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TOP</a:t>
            </a:r>
            <a:endParaRPr lang="en-US" altLang="zh-CN" sz="2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1027113" y="592772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D[0]</a:t>
            </a:r>
          </a:p>
        </p:txBody>
      </p:sp>
      <p:sp>
        <p:nvSpPr>
          <p:cNvPr id="28695" name="Line 28"/>
          <p:cNvSpPr>
            <a:spLocks noChangeShapeType="1"/>
          </p:cNvSpPr>
          <p:nvPr/>
        </p:nvSpPr>
        <p:spPr bwMode="auto">
          <a:xfrm flipH="1">
            <a:off x="2209800" y="56388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96" name="Rectangle 29"/>
          <p:cNvSpPr>
            <a:spLocks noChangeArrowheads="1"/>
          </p:cNvSpPr>
          <p:nvPr/>
        </p:nvSpPr>
        <p:spPr bwMode="auto">
          <a:xfrm>
            <a:off x="1027113" y="539432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D[1]</a:t>
            </a:r>
          </a:p>
        </p:txBody>
      </p:sp>
      <p:sp>
        <p:nvSpPr>
          <p:cNvPr id="28697" name="Line 30"/>
          <p:cNvSpPr>
            <a:spLocks noChangeShapeType="1"/>
          </p:cNvSpPr>
          <p:nvPr/>
        </p:nvSpPr>
        <p:spPr bwMode="auto">
          <a:xfrm flipH="1">
            <a:off x="2209800" y="51054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98" name="Rectangle 31"/>
          <p:cNvSpPr>
            <a:spLocks noChangeArrowheads="1"/>
          </p:cNvSpPr>
          <p:nvPr/>
        </p:nvSpPr>
        <p:spPr bwMode="auto">
          <a:xfrm>
            <a:off x="1027113" y="486092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D[2]</a:t>
            </a:r>
          </a:p>
        </p:txBody>
      </p:sp>
      <p:sp>
        <p:nvSpPr>
          <p:cNvPr id="28699" name="Line 32"/>
          <p:cNvSpPr>
            <a:spLocks noChangeShapeType="1"/>
          </p:cNvSpPr>
          <p:nvPr/>
        </p:nvSpPr>
        <p:spPr bwMode="auto">
          <a:xfrm flipH="1">
            <a:off x="2209800" y="4587875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00" name="Rectangle 33"/>
          <p:cNvSpPr>
            <a:spLocks noChangeArrowheads="1"/>
          </p:cNvSpPr>
          <p:nvPr/>
        </p:nvSpPr>
        <p:spPr bwMode="auto">
          <a:xfrm>
            <a:off x="1027113" y="4343400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D[3]</a:t>
            </a:r>
          </a:p>
        </p:txBody>
      </p:sp>
      <p:sp>
        <p:nvSpPr>
          <p:cNvPr id="28701" name="Rectangle 34"/>
          <p:cNvSpPr>
            <a:spLocks noChangeArrowheads="1"/>
          </p:cNvSpPr>
          <p:nvPr/>
        </p:nvSpPr>
        <p:spPr bwMode="auto">
          <a:xfrm>
            <a:off x="2819400" y="3657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8702" name="Line 35"/>
          <p:cNvSpPr>
            <a:spLocks noChangeShapeType="1"/>
          </p:cNvSpPr>
          <p:nvPr/>
        </p:nvSpPr>
        <p:spPr bwMode="auto">
          <a:xfrm>
            <a:off x="1676400" y="4038600"/>
            <a:ext cx="0" cy="2362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03" name="Line 36"/>
          <p:cNvSpPr>
            <a:spLocks noChangeShapeType="1"/>
          </p:cNvSpPr>
          <p:nvPr/>
        </p:nvSpPr>
        <p:spPr bwMode="auto">
          <a:xfrm>
            <a:off x="2362200" y="4038600"/>
            <a:ext cx="0" cy="2362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04" name="Line 37"/>
          <p:cNvSpPr>
            <a:spLocks noChangeShapeType="1"/>
          </p:cNvSpPr>
          <p:nvPr/>
        </p:nvSpPr>
        <p:spPr bwMode="auto">
          <a:xfrm>
            <a:off x="1676400" y="64008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05" name="Line 38"/>
          <p:cNvSpPr>
            <a:spLocks noChangeShapeType="1"/>
          </p:cNvSpPr>
          <p:nvPr/>
        </p:nvSpPr>
        <p:spPr bwMode="auto">
          <a:xfrm>
            <a:off x="1676400" y="58674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06" name="Line 39"/>
          <p:cNvSpPr>
            <a:spLocks noChangeShapeType="1"/>
          </p:cNvSpPr>
          <p:nvPr/>
        </p:nvSpPr>
        <p:spPr bwMode="auto">
          <a:xfrm>
            <a:off x="1676400" y="53340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07" name="Line 40"/>
          <p:cNvSpPr>
            <a:spLocks noChangeShapeType="1"/>
          </p:cNvSpPr>
          <p:nvPr/>
        </p:nvSpPr>
        <p:spPr bwMode="auto">
          <a:xfrm>
            <a:off x="1676400" y="48006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08" name="Line 41"/>
          <p:cNvSpPr>
            <a:spLocks noChangeShapeType="1"/>
          </p:cNvSpPr>
          <p:nvPr/>
        </p:nvSpPr>
        <p:spPr bwMode="auto">
          <a:xfrm>
            <a:off x="1676400" y="42672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09" name="Arc 42"/>
          <p:cNvSpPr>
            <a:spLocks/>
          </p:cNvSpPr>
          <p:nvPr/>
        </p:nvSpPr>
        <p:spPr bwMode="auto">
          <a:xfrm>
            <a:off x="835025" y="3974455"/>
            <a:ext cx="2139950" cy="461665"/>
          </a:xfrm>
          <a:custGeom>
            <a:avLst/>
            <a:gdLst>
              <a:gd name="T0" fmla="*/ 115963 w 43200"/>
              <a:gd name="T1" fmla="*/ 885825 h 31381"/>
              <a:gd name="T2" fmla="*/ 2139950 w 43200"/>
              <a:gd name="T3" fmla="*/ 609726 h 31381"/>
              <a:gd name="T4" fmla="*/ 1069975 w 43200"/>
              <a:gd name="T5" fmla="*/ 609726 h 31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1381" fill="none" extrusionOk="0">
                <a:moveTo>
                  <a:pt x="2341" y="31380"/>
                </a:moveTo>
                <a:cubicBezTo>
                  <a:pt x="802" y="28350"/>
                  <a:pt x="0" y="2499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31381" stroke="0" extrusionOk="0">
                <a:moveTo>
                  <a:pt x="2341" y="31380"/>
                </a:moveTo>
                <a:cubicBezTo>
                  <a:pt x="802" y="28350"/>
                  <a:pt x="0" y="2499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2341" y="31380"/>
                </a:lnTo>
                <a:close/>
              </a:path>
            </a:pathLst>
          </a:cu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10" name="Text Box 43"/>
          <p:cNvSpPr txBox="1">
            <a:spLocks noChangeArrowheads="1"/>
          </p:cNvSpPr>
          <p:nvPr/>
        </p:nvSpPr>
        <p:spPr bwMode="auto">
          <a:xfrm>
            <a:off x="58674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program Main( I,O)</a:t>
            </a:r>
            <a:r>
              <a:rPr kumimoji="0" lang="zh-CN" altLang="en-US" sz="1800" b="1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end.   /*main*/</a:t>
            </a:r>
          </a:p>
        </p:txBody>
      </p:sp>
      <p:sp>
        <p:nvSpPr>
          <p:cNvPr id="28711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12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13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14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694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运行时存储组织的作用与任务</a:t>
            </a:r>
          </a:p>
        </p:txBody>
      </p:sp>
      <p:sp>
        <p:nvSpPr>
          <p:cNvPr id="41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952500" y="2257425"/>
            <a:ext cx="8012113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代码生成前如何安排目标机存储资源的使用</a:t>
            </a:r>
            <a:endParaRPr kumimoji="0" lang="zh-CN" altLang="en-US" sz="28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几个重要问题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数据表示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目标机中如何表示源语言中各类数据对象</a:t>
            </a:r>
            <a:endParaRPr kumimoji="0"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表达式计算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如何组织表达式的计算</a:t>
            </a:r>
            <a:endParaRPr kumimoji="0"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存储分配策略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如何为不同作用域或不同生命周期的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数据对象分配存储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过程实现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如何实现过程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函数调用以及参数传递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85800" y="10207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876300" y="1600200"/>
            <a:ext cx="48387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表的维护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9436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program Main( I,O)</a:t>
            </a:r>
            <a:r>
              <a:rPr kumimoji="0" lang="zh-CN" altLang="en-US" sz="1800" b="1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   … P; …</a:t>
            </a:r>
            <a:endParaRPr kumimoji="0" lang="en-US" altLang="zh-CN" sz="1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end.   /*main*/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1187450" y="3357563"/>
            <a:ext cx="31750" cy="3311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5715000" y="3357563"/>
            <a:ext cx="0" cy="3311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219200" y="6669088"/>
            <a:ext cx="449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1219200" y="5983288"/>
            <a:ext cx="449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219200" y="6119813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saved            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itchFamily="34" charset="0"/>
              </a:rPr>
              <a:t>S     _     _   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    Q    R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219200" y="4576763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D[2]               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itchFamily="34" charset="0"/>
              </a:rPr>
              <a:t>_    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Q    Q    Q    Q’    Q’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219200" y="4103688"/>
            <a:ext cx="441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D[3]               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itchFamily="34" charset="0"/>
              </a:rPr>
              <a:t>_     _    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    R    R    R’</a:t>
            </a: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1219200" y="4043363"/>
            <a:ext cx="449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600200" y="2819400"/>
            <a:ext cx="3414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只保存一个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表项</a:t>
            </a:r>
          </a:p>
        </p:txBody>
      </p:sp>
      <p:sp>
        <p:nvSpPr>
          <p:cNvPr id="29711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12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13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14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1219200" y="5510213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D[0]             </a:t>
            </a:r>
            <a:r>
              <a:rPr lang="en-US" altLang="zh-CN" sz="16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 Main Main Main</a:t>
            </a:r>
            <a:r>
              <a:rPr lang="en-US" altLang="zh-CN" sz="16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6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</a:t>
            </a:r>
            <a:r>
              <a:rPr lang="en-US" altLang="zh-CN" sz="16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6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1219200" y="3357563"/>
            <a:ext cx="449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1295400" y="3509963"/>
            <a:ext cx="434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calls 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    Q    R    P’   Q’    R’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228725" y="504825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D[1]                P     P    P    P’    P’    P’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95300" y="1066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38200" y="1741488"/>
            <a:ext cx="8305800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采用静态链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static link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表的方法要用到多个存储单元或多个寄存器，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有时并不情愿这样做，一种可选的方法是采用静态链</a:t>
            </a:r>
            <a:endParaRPr kumimoji="0" lang="zh-CN" altLang="en-US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所有活动记录都增加一个静态链（如在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offset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为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处）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的域，指向定义该过程的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直接外过程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（或主程序）运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行时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最新的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活动记录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在过程返回时当前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AR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要被撤销，为回卷（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unwind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到调用过程的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AR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（恢复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FP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需要用到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动态链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域</a:t>
            </a:r>
          </a:p>
        </p:txBody>
      </p:sp>
      <p:sp>
        <p:nvSpPr>
          <p:cNvPr id="3072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2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2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2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76300" y="1722438"/>
            <a:ext cx="48387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采用静态链的方法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2133600" y="35052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4724400" y="35052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2133600" y="6477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2133600" y="5943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2185988" y="6003925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2133600" y="5410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2185988" y="49530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>
            <a:off x="2133600" y="4876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7" name="Rectangle 14"/>
          <p:cNvSpPr>
            <a:spLocks noChangeArrowheads="1"/>
          </p:cNvSpPr>
          <p:nvPr/>
        </p:nvSpPr>
        <p:spPr bwMode="auto">
          <a:xfrm>
            <a:off x="2133600" y="4419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2133600" y="4343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9" name="Rectangle 16"/>
          <p:cNvSpPr>
            <a:spLocks noChangeArrowheads="1"/>
          </p:cNvSpPr>
          <p:nvPr/>
        </p:nvSpPr>
        <p:spPr bwMode="auto">
          <a:xfrm>
            <a:off x="1379538" y="2803525"/>
            <a:ext cx="4560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过程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R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被第一次激活后运行栈的情况</a:t>
            </a:r>
          </a:p>
        </p:txBody>
      </p:sp>
      <p:sp>
        <p:nvSpPr>
          <p:cNvPr id="31760" name="Rectangle 21"/>
          <p:cNvSpPr>
            <a:spLocks noChangeArrowheads="1"/>
          </p:cNvSpPr>
          <p:nvPr/>
        </p:nvSpPr>
        <p:spPr bwMode="auto">
          <a:xfrm>
            <a:off x="2185988" y="54864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31761" name="Line 22"/>
          <p:cNvSpPr>
            <a:spLocks noChangeShapeType="1"/>
          </p:cNvSpPr>
          <p:nvPr/>
        </p:nvSpPr>
        <p:spPr bwMode="auto">
          <a:xfrm>
            <a:off x="2133600" y="3810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62" name="Line 23"/>
          <p:cNvSpPr>
            <a:spLocks noChangeShapeType="1"/>
          </p:cNvSpPr>
          <p:nvPr/>
        </p:nvSpPr>
        <p:spPr bwMode="auto">
          <a:xfrm flipH="1">
            <a:off x="1600200" y="37338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63" name="Rectangle 24"/>
          <p:cNvSpPr>
            <a:spLocks noChangeArrowheads="1"/>
          </p:cNvSpPr>
          <p:nvPr/>
        </p:nvSpPr>
        <p:spPr bwMode="auto">
          <a:xfrm>
            <a:off x="762000" y="35655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TOP</a:t>
            </a:r>
            <a:endParaRPr lang="en-US" altLang="zh-CN" sz="2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64" name="Rectangle 25"/>
          <p:cNvSpPr>
            <a:spLocks noChangeArrowheads="1"/>
          </p:cNvSpPr>
          <p:nvPr/>
        </p:nvSpPr>
        <p:spPr bwMode="auto">
          <a:xfrm>
            <a:off x="2209800" y="3870325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31765" name="Line 26"/>
          <p:cNvSpPr>
            <a:spLocks noChangeShapeType="1"/>
          </p:cNvSpPr>
          <p:nvPr/>
        </p:nvSpPr>
        <p:spPr bwMode="auto">
          <a:xfrm flipH="1">
            <a:off x="1828800" y="42672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66" name="Line 27"/>
          <p:cNvSpPr>
            <a:spLocks noChangeShapeType="1"/>
          </p:cNvSpPr>
          <p:nvPr/>
        </p:nvSpPr>
        <p:spPr bwMode="auto">
          <a:xfrm>
            <a:off x="1828800" y="42672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67" name="Line 28"/>
          <p:cNvSpPr>
            <a:spLocks noChangeShapeType="1"/>
          </p:cNvSpPr>
          <p:nvPr/>
        </p:nvSpPr>
        <p:spPr bwMode="auto">
          <a:xfrm flipH="1">
            <a:off x="1828800" y="48768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68" name="Line 29"/>
          <p:cNvSpPr>
            <a:spLocks noChangeShapeType="1"/>
          </p:cNvSpPr>
          <p:nvPr/>
        </p:nvSpPr>
        <p:spPr bwMode="auto">
          <a:xfrm flipH="1">
            <a:off x="1828800" y="58674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69" name="Line 30"/>
          <p:cNvSpPr>
            <a:spLocks noChangeShapeType="1"/>
          </p:cNvSpPr>
          <p:nvPr/>
        </p:nvSpPr>
        <p:spPr bwMode="auto">
          <a:xfrm>
            <a:off x="1828800" y="58674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0" name="Line 31"/>
          <p:cNvSpPr>
            <a:spLocks noChangeShapeType="1"/>
          </p:cNvSpPr>
          <p:nvPr/>
        </p:nvSpPr>
        <p:spPr bwMode="auto">
          <a:xfrm flipH="1">
            <a:off x="1600200" y="4800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1" name="Line 32"/>
          <p:cNvSpPr>
            <a:spLocks noChangeShapeType="1"/>
          </p:cNvSpPr>
          <p:nvPr/>
        </p:nvSpPr>
        <p:spPr bwMode="auto">
          <a:xfrm>
            <a:off x="1600200" y="48006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2" name="Line 33"/>
          <p:cNvSpPr>
            <a:spLocks noChangeShapeType="1"/>
          </p:cNvSpPr>
          <p:nvPr/>
        </p:nvSpPr>
        <p:spPr bwMode="auto">
          <a:xfrm flipH="1">
            <a:off x="1600200" y="54102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3" name="Line 34"/>
          <p:cNvSpPr>
            <a:spLocks noChangeShapeType="1"/>
          </p:cNvSpPr>
          <p:nvPr/>
        </p:nvSpPr>
        <p:spPr bwMode="auto">
          <a:xfrm flipH="1">
            <a:off x="1828800" y="54102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4" name="Line 35"/>
          <p:cNvSpPr>
            <a:spLocks noChangeShapeType="1"/>
          </p:cNvSpPr>
          <p:nvPr/>
        </p:nvSpPr>
        <p:spPr bwMode="auto">
          <a:xfrm flipH="1">
            <a:off x="1295400" y="5334000"/>
            <a:ext cx="914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5" name="Line 36"/>
          <p:cNvSpPr>
            <a:spLocks noChangeShapeType="1"/>
          </p:cNvSpPr>
          <p:nvPr/>
        </p:nvSpPr>
        <p:spPr bwMode="auto">
          <a:xfrm>
            <a:off x="1295400" y="5334000"/>
            <a:ext cx="0" cy="11430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6" name="Line 37"/>
          <p:cNvSpPr>
            <a:spLocks noChangeShapeType="1"/>
          </p:cNvSpPr>
          <p:nvPr/>
        </p:nvSpPr>
        <p:spPr bwMode="auto">
          <a:xfrm flipH="1">
            <a:off x="1295400" y="6477000"/>
            <a:ext cx="8382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7" name="Rectangle 38"/>
          <p:cNvSpPr>
            <a:spLocks noChangeArrowheads="1"/>
          </p:cNvSpPr>
          <p:nvPr/>
        </p:nvSpPr>
        <p:spPr bwMode="auto">
          <a:xfrm>
            <a:off x="990600" y="4038600"/>
            <a:ext cx="60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静态链</a:t>
            </a:r>
          </a:p>
        </p:txBody>
      </p:sp>
      <p:sp>
        <p:nvSpPr>
          <p:cNvPr id="31778" name="Line 39"/>
          <p:cNvSpPr>
            <a:spLocks noChangeShapeType="1"/>
          </p:cNvSpPr>
          <p:nvPr/>
        </p:nvSpPr>
        <p:spPr bwMode="auto">
          <a:xfrm flipH="1">
            <a:off x="4648200" y="42672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9" name="Line 40"/>
          <p:cNvSpPr>
            <a:spLocks noChangeShapeType="1"/>
          </p:cNvSpPr>
          <p:nvPr/>
        </p:nvSpPr>
        <p:spPr bwMode="auto">
          <a:xfrm>
            <a:off x="5029200" y="42672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0" name="Line 41"/>
          <p:cNvSpPr>
            <a:spLocks noChangeShapeType="1"/>
          </p:cNvSpPr>
          <p:nvPr/>
        </p:nvSpPr>
        <p:spPr bwMode="auto">
          <a:xfrm flipH="1">
            <a:off x="4724400" y="48768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1" name="Line 42"/>
          <p:cNvSpPr>
            <a:spLocks noChangeShapeType="1"/>
          </p:cNvSpPr>
          <p:nvPr/>
        </p:nvSpPr>
        <p:spPr bwMode="auto">
          <a:xfrm flipH="1">
            <a:off x="4648200" y="4800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2" name="Line 43"/>
          <p:cNvSpPr>
            <a:spLocks noChangeShapeType="1"/>
          </p:cNvSpPr>
          <p:nvPr/>
        </p:nvSpPr>
        <p:spPr bwMode="auto">
          <a:xfrm>
            <a:off x="5257800" y="48006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3" name="Line 44"/>
          <p:cNvSpPr>
            <a:spLocks noChangeShapeType="1"/>
          </p:cNvSpPr>
          <p:nvPr/>
        </p:nvSpPr>
        <p:spPr bwMode="auto">
          <a:xfrm flipH="1">
            <a:off x="4724400" y="54102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4" name="Line 45"/>
          <p:cNvSpPr>
            <a:spLocks noChangeShapeType="1"/>
          </p:cNvSpPr>
          <p:nvPr/>
        </p:nvSpPr>
        <p:spPr bwMode="auto">
          <a:xfrm flipH="1">
            <a:off x="4648200" y="53340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5" name="Line 4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6" name="Line 47"/>
          <p:cNvSpPr>
            <a:spLocks noChangeShapeType="1"/>
          </p:cNvSpPr>
          <p:nvPr/>
        </p:nvSpPr>
        <p:spPr bwMode="auto">
          <a:xfrm flipH="1">
            <a:off x="4724400" y="59436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7" name="Line 48"/>
          <p:cNvSpPr>
            <a:spLocks noChangeShapeType="1"/>
          </p:cNvSpPr>
          <p:nvPr/>
        </p:nvSpPr>
        <p:spPr bwMode="auto">
          <a:xfrm flipH="1">
            <a:off x="4648200" y="58674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8" name="Line 49"/>
          <p:cNvSpPr>
            <a:spLocks noChangeShapeType="1"/>
          </p:cNvSpPr>
          <p:nvPr/>
        </p:nvSpPr>
        <p:spPr bwMode="auto">
          <a:xfrm>
            <a:off x="5257800" y="58674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9" name="Line 50"/>
          <p:cNvSpPr>
            <a:spLocks noChangeShapeType="1"/>
          </p:cNvSpPr>
          <p:nvPr/>
        </p:nvSpPr>
        <p:spPr bwMode="auto">
          <a:xfrm flipH="1">
            <a:off x="4724400" y="64770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90" name="Rectangle 51"/>
          <p:cNvSpPr>
            <a:spLocks noChangeArrowheads="1"/>
          </p:cNvSpPr>
          <p:nvPr/>
        </p:nvSpPr>
        <p:spPr bwMode="auto">
          <a:xfrm>
            <a:off x="5029200" y="3505200"/>
            <a:ext cx="60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动态链</a:t>
            </a:r>
          </a:p>
        </p:txBody>
      </p:sp>
      <p:sp>
        <p:nvSpPr>
          <p:cNvPr id="31791" name="Text Box 52"/>
          <p:cNvSpPr txBox="1">
            <a:spLocks noChangeArrowheads="1"/>
          </p:cNvSpPr>
          <p:nvPr/>
        </p:nvSpPr>
        <p:spPr bwMode="auto">
          <a:xfrm>
            <a:off x="58674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program Main( I,O)</a:t>
            </a:r>
            <a:r>
              <a:rPr kumimoji="0" lang="zh-CN" altLang="en-US" sz="1800" b="1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end.   /*main*/</a:t>
            </a:r>
          </a:p>
        </p:txBody>
      </p:sp>
      <p:sp>
        <p:nvSpPr>
          <p:cNvPr id="31792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93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94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95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3277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277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277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277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762000" y="1830388"/>
            <a:ext cx="82677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嵌套程序块的非局部量访问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一些语言（如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语言）支持嵌套的块，在这些块的内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部也允许声明局部变量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，同样要解决依嵌套层次规则进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行非局部量使用（访问）的问题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sz="1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</a:p>
          <a:p>
            <a:pPr lvl="1">
              <a:buFontTx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方法一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   将每个块看作为内嵌的无参过程，为它创建一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   个新的活动记录，称为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块级活动记录</a:t>
            </a:r>
          </a:p>
          <a:p>
            <a:pPr lvl="1">
              <a:buFontTx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   该方法代价很高</a:t>
            </a:r>
          </a:p>
          <a:p>
            <a:pPr lvl="1">
              <a:buFontTx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方法二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   由于每个块中变量的相对位置在编译时就能确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   定下来，因此可以不创建块级活动记录，仅需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   要过程级的活动记录就可解决问题（见下例）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76300" y="1722438"/>
            <a:ext cx="52959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嵌套程序块的非局部量访问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采用过程级活动记录的方法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324600" y="1524000"/>
            <a:ext cx="25908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int p</a:t>
            </a:r>
            <a:r>
              <a:rPr kumimoji="0" lang="zh-CN" altLang="en-US" sz="1800" b="1">
                <a:latin typeface="+mn-lt"/>
                <a:ea typeface="华文楷体" panose="02010600040101010101" pitchFamily="2" charset="-122"/>
              </a:rPr>
              <a:t>（）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int A;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int B,C;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 …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int D,E,F;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     int G;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     …  </a:t>
            </a: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/*here*/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}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2286000" y="35052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5943600" y="4876800"/>
            <a:ext cx="0" cy="1066800"/>
          </a:xfrm>
          <a:prstGeom prst="line">
            <a:avLst/>
          </a:prstGeom>
          <a:noFill/>
          <a:ln w="9525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2286000" y="6477000"/>
            <a:ext cx="3657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2286000" y="5943600"/>
            <a:ext cx="3657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286000" y="6003925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存放</a:t>
            </a: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的空间</a:t>
            </a:r>
          </a:p>
        </p:txBody>
      </p:sp>
      <p:sp>
        <p:nvSpPr>
          <p:cNvPr id="33803" name="Line 13"/>
          <p:cNvSpPr>
            <a:spLocks noChangeShapeType="1"/>
          </p:cNvSpPr>
          <p:nvPr/>
        </p:nvSpPr>
        <p:spPr bwMode="auto">
          <a:xfrm>
            <a:off x="4114800" y="4876800"/>
            <a:ext cx="1828800" cy="0"/>
          </a:xfrm>
          <a:prstGeom prst="line">
            <a:avLst/>
          </a:prstGeom>
          <a:noFill/>
          <a:ln w="9525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4" name="Rectangle 14"/>
          <p:cNvSpPr>
            <a:spLocks noChangeArrowheads="1"/>
          </p:cNvSpPr>
          <p:nvPr/>
        </p:nvSpPr>
        <p:spPr bwMode="auto">
          <a:xfrm>
            <a:off x="2362200" y="4632325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存放</a:t>
            </a:r>
          </a:p>
          <a:p>
            <a:pPr algn="ctr">
              <a:buFont typeface="Wingdings" pitchFamily="2" charset="2"/>
              <a:buNone/>
            </a:pP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的空间</a:t>
            </a:r>
          </a:p>
        </p:txBody>
      </p:sp>
      <p:sp>
        <p:nvSpPr>
          <p:cNvPr id="33805" name="Line 15"/>
          <p:cNvSpPr>
            <a:spLocks noChangeShapeType="1"/>
          </p:cNvSpPr>
          <p:nvPr/>
        </p:nvSpPr>
        <p:spPr bwMode="auto">
          <a:xfrm>
            <a:off x="2286000" y="4343400"/>
            <a:ext cx="1828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6" name="Rectangle 16"/>
          <p:cNvSpPr>
            <a:spLocks noChangeArrowheads="1"/>
          </p:cNvSpPr>
          <p:nvPr/>
        </p:nvSpPr>
        <p:spPr bwMode="auto">
          <a:xfrm>
            <a:off x="1143000" y="2803525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运行至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/*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here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*/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时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的活动记录形如：</a:t>
            </a:r>
          </a:p>
        </p:txBody>
      </p:sp>
      <p:sp>
        <p:nvSpPr>
          <p:cNvPr id="33807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8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9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10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11" name="Rectangle 21"/>
          <p:cNvSpPr>
            <a:spLocks noChangeArrowheads="1"/>
          </p:cNvSpPr>
          <p:nvPr/>
        </p:nvSpPr>
        <p:spPr bwMode="auto">
          <a:xfrm>
            <a:off x="4114800" y="5089525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曾存放过</a:t>
            </a:r>
          </a:p>
          <a:p>
            <a:pPr algn="ctr">
              <a:buFont typeface="Wingdings" pitchFamily="2" charset="2"/>
              <a:buNone/>
            </a:pP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B,C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的空间</a:t>
            </a:r>
          </a:p>
        </p:txBody>
      </p:sp>
      <p:sp>
        <p:nvSpPr>
          <p:cNvPr id="33812" name="Line 22"/>
          <p:cNvSpPr>
            <a:spLocks noChangeShapeType="1"/>
          </p:cNvSpPr>
          <p:nvPr/>
        </p:nvSpPr>
        <p:spPr bwMode="auto">
          <a:xfrm>
            <a:off x="2286000" y="3810000"/>
            <a:ext cx="1828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13" name="Line 23"/>
          <p:cNvSpPr>
            <a:spLocks noChangeShapeType="1"/>
          </p:cNvSpPr>
          <p:nvPr/>
        </p:nvSpPr>
        <p:spPr bwMode="auto">
          <a:xfrm flipH="1">
            <a:off x="1752600" y="37338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14" name="Rectangle 24"/>
          <p:cNvSpPr>
            <a:spLocks noChangeArrowheads="1"/>
          </p:cNvSpPr>
          <p:nvPr/>
        </p:nvSpPr>
        <p:spPr bwMode="auto">
          <a:xfrm>
            <a:off x="838200" y="35655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TOP</a:t>
            </a:r>
            <a:endParaRPr lang="en-US" altLang="zh-CN" sz="2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15" name="Rectangle 25"/>
          <p:cNvSpPr>
            <a:spLocks noChangeArrowheads="1"/>
          </p:cNvSpPr>
          <p:nvPr/>
        </p:nvSpPr>
        <p:spPr bwMode="auto">
          <a:xfrm>
            <a:off x="2286000" y="38703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存放</a:t>
            </a: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的空间</a:t>
            </a:r>
          </a:p>
        </p:txBody>
      </p:sp>
      <p:sp>
        <p:nvSpPr>
          <p:cNvPr id="33816" name="Line 37"/>
          <p:cNvSpPr>
            <a:spLocks noChangeShapeType="1"/>
          </p:cNvSpPr>
          <p:nvPr/>
        </p:nvSpPr>
        <p:spPr bwMode="auto">
          <a:xfrm flipH="1">
            <a:off x="1600200" y="64770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17" name="Line 52"/>
          <p:cNvSpPr>
            <a:spLocks noChangeShapeType="1"/>
          </p:cNvSpPr>
          <p:nvPr/>
        </p:nvSpPr>
        <p:spPr bwMode="auto">
          <a:xfrm>
            <a:off x="4114800" y="350520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18" name="Line 53"/>
          <p:cNvSpPr>
            <a:spLocks noChangeShapeType="1"/>
          </p:cNvSpPr>
          <p:nvPr/>
        </p:nvSpPr>
        <p:spPr bwMode="auto">
          <a:xfrm>
            <a:off x="5943600" y="5943600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19" name="Rectangle 54"/>
          <p:cNvSpPr>
            <a:spLocks noChangeArrowheads="1"/>
          </p:cNvSpPr>
          <p:nvPr/>
        </p:nvSpPr>
        <p:spPr bwMode="auto">
          <a:xfrm>
            <a:off x="914400" y="62325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SP</a:t>
            </a:r>
            <a:endParaRPr lang="en-US" altLang="zh-CN" sz="2000" b="1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76300" y="1722438"/>
            <a:ext cx="7583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动态作用域规则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vs.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静态（词法）作用域规则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258888" y="2691775"/>
            <a:ext cx="3972562" cy="347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var  r:real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procedure    show;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 begin   write(r:5:3)  end;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procedure small;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 var   r:real;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 begin   r:=0.125;  show  end;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begin  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  r:=0.25;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 show; small; writeln;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 show; small; writeln;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end.</a:t>
            </a:r>
          </a:p>
        </p:txBody>
      </p:sp>
      <p:sp>
        <p:nvSpPr>
          <p:cNvPr id="741386" name="Rectangle 10"/>
          <p:cNvSpPr>
            <a:spLocks noChangeArrowheads="1"/>
          </p:cNvSpPr>
          <p:nvPr/>
        </p:nvSpPr>
        <p:spPr bwMode="auto">
          <a:xfrm>
            <a:off x="5791200" y="2560191"/>
            <a:ext cx="242245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lexical  scope</a:t>
            </a:r>
          </a:p>
          <a:p>
            <a:pPr lvl="1"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0.250   0.250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0.250   0.250</a:t>
            </a:r>
          </a:p>
        </p:txBody>
      </p:sp>
      <p:sp>
        <p:nvSpPr>
          <p:cNvPr id="741387" name="Rectangle 11"/>
          <p:cNvSpPr>
            <a:spLocks noChangeArrowheads="1"/>
          </p:cNvSpPr>
          <p:nvPr/>
        </p:nvSpPr>
        <p:spPr bwMode="auto">
          <a:xfrm>
            <a:off x="5795963" y="3784154"/>
            <a:ext cx="249299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dynamic  scope</a:t>
            </a:r>
          </a:p>
          <a:p>
            <a:pPr lvl="1"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0.250   0.125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0.250   0.125</a:t>
            </a:r>
          </a:p>
        </p:txBody>
      </p:sp>
      <p:sp>
        <p:nvSpPr>
          <p:cNvPr id="741388" name="Rectangle 12"/>
          <p:cNvSpPr>
            <a:spLocks noChangeArrowheads="1"/>
          </p:cNvSpPr>
          <p:nvPr/>
        </p:nvSpPr>
        <p:spPr bwMode="auto">
          <a:xfrm>
            <a:off x="5773738" y="4930170"/>
            <a:ext cx="2111375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  <a:tabLst>
                <a:tab pos="1295400" algn="l"/>
              </a:tabLst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思考：</a:t>
            </a:r>
          </a:p>
          <a:p>
            <a:pPr lvl="1">
              <a:buFont typeface="Wingdings" pitchFamily="2" charset="2"/>
              <a:buNone/>
              <a:tabLst>
                <a:tab pos="1295400" algn="l"/>
              </a:tabLst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如何实现动态作用域规则？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4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6" grpId="0"/>
      <p:bldP spid="741387" grpId="0"/>
      <p:bldP spid="74138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活动记录中与过程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函数调用相关的信息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典型的活动记录形式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35845" name="Line 33"/>
          <p:cNvSpPr>
            <a:spLocks noChangeShapeType="1"/>
          </p:cNvSpPr>
          <p:nvPr/>
        </p:nvSpPr>
        <p:spPr bwMode="auto">
          <a:xfrm>
            <a:off x="1828800" y="2971800"/>
            <a:ext cx="0" cy="3733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46" name="Line 34"/>
          <p:cNvSpPr>
            <a:spLocks noChangeShapeType="1"/>
          </p:cNvSpPr>
          <p:nvPr/>
        </p:nvSpPr>
        <p:spPr bwMode="auto">
          <a:xfrm>
            <a:off x="5105400" y="2971800"/>
            <a:ext cx="0" cy="3733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47" name="Line 35"/>
          <p:cNvSpPr>
            <a:spLocks noChangeShapeType="1"/>
          </p:cNvSpPr>
          <p:nvPr/>
        </p:nvSpPr>
        <p:spPr bwMode="auto">
          <a:xfrm>
            <a:off x="1828800" y="51054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48" name="Line 36"/>
          <p:cNvSpPr>
            <a:spLocks noChangeShapeType="1"/>
          </p:cNvSpPr>
          <p:nvPr/>
        </p:nvSpPr>
        <p:spPr bwMode="auto">
          <a:xfrm>
            <a:off x="1828800" y="45720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49" name="Rectangle 37"/>
          <p:cNvSpPr>
            <a:spLocks noChangeArrowheads="1"/>
          </p:cNvSpPr>
          <p:nvPr/>
        </p:nvSpPr>
        <p:spPr bwMode="auto">
          <a:xfrm>
            <a:off x="1828800" y="4572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寄存器保存区</a:t>
            </a:r>
          </a:p>
        </p:txBody>
      </p:sp>
      <p:sp>
        <p:nvSpPr>
          <p:cNvPr id="35850" name="Line 38"/>
          <p:cNvSpPr>
            <a:spLocks noChangeShapeType="1"/>
          </p:cNvSpPr>
          <p:nvPr/>
        </p:nvSpPr>
        <p:spPr bwMode="auto">
          <a:xfrm>
            <a:off x="1828800" y="40386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1" name="Rectangle 39"/>
          <p:cNvSpPr>
            <a:spLocks noChangeArrowheads="1"/>
          </p:cNvSpPr>
          <p:nvPr/>
        </p:nvSpPr>
        <p:spPr bwMode="auto">
          <a:xfrm>
            <a:off x="1881188" y="4038600"/>
            <a:ext cx="314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过程实际参数</a:t>
            </a:r>
          </a:p>
        </p:txBody>
      </p:sp>
      <p:sp>
        <p:nvSpPr>
          <p:cNvPr id="35852" name="Line 40"/>
          <p:cNvSpPr>
            <a:spLocks noChangeShapeType="1"/>
          </p:cNvSpPr>
          <p:nvPr/>
        </p:nvSpPr>
        <p:spPr bwMode="auto">
          <a:xfrm>
            <a:off x="1828800" y="35052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3" name="Rectangle 41"/>
          <p:cNvSpPr>
            <a:spLocks noChangeArrowheads="1"/>
          </p:cNvSpPr>
          <p:nvPr/>
        </p:nvSpPr>
        <p:spPr bwMode="auto">
          <a:xfrm>
            <a:off x="1828800" y="35052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固定大小的局部数据区</a:t>
            </a:r>
          </a:p>
        </p:txBody>
      </p:sp>
      <p:sp>
        <p:nvSpPr>
          <p:cNvPr id="35854" name="Line 42"/>
          <p:cNvSpPr>
            <a:spLocks noChangeShapeType="1"/>
          </p:cNvSpPr>
          <p:nvPr/>
        </p:nvSpPr>
        <p:spPr bwMode="auto">
          <a:xfrm>
            <a:off x="1828800" y="2971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5" name="Rectangle 43"/>
          <p:cNvSpPr>
            <a:spLocks noChangeArrowheads="1"/>
          </p:cNvSpPr>
          <p:nvPr/>
        </p:nvSpPr>
        <p:spPr bwMode="auto">
          <a:xfrm>
            <a:off x="1881188" y="2971800"/>
            <a:ext cx="322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动态数组区</a:t>
            </a:r>
          </a:p>
        </p:txBody>
      </p:sp>
      <p:sp>
        <p:nvSpPr>
          <p:cNvPr id="35856" name="Rectangle 45"/>
          <p:cNvSpPr>
            <a:spLocks noChangeArrowheads="1"/>
          </p:cNvSpPr>
          <p:nvPr/>
        </p:nvSpPr>
        <p:spPr bwMode="auto">
          <a:xfrm>
            <a:off x="5638800" y="5927725"/>
            <a:ext cx="2173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活动记录起始点</a:t>
            </a:r>
          </a:p>
        </p:txBody>
      </p:sp>
      <p:sp>
        <p:nvSpPr>
          <p:cNvPr id="35857" name="Line 46"/>
          <p:cNvSpPr>
            <a:spLocks noChangeShapeType="1"/>
          </p:cNvSpPr>
          <p:nvPr/>
        </p:nvSpPr>
        <p:spPr bwMode="auto">
          <a:xfrm flipH="1">
            <a:off x="5105400" y="61563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8" name="Rectangle 47"/>
          <p:cNvSpPr>
            <a:spLocks noChangeArrowheads="1"/>
          </p:cNvSpPr>
          <p:nvPr/>
        </p:nvSpPr>
        <p:spPr bwMode="auto">
          <a:xfrm>
            <a:off x="5715000" y="3352800"/>
            <a:ext cx="2097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活动记录的固定大小部分结束点</a:t>
            </a:r>
          </a:p>
        </p:txBody>
      </p:sp>
      <p:sp>
        <p:nvSpPr>
          <p:cNvPr id="35859" name="Line 48"/>
          <p:cNvSpPr>
            <a:spLocks noChangeShapeType="1"/>
          </p:cNvSpPr>
          <p:nvPr/>
        </p:nvSpPr>
        <p:spPr bwMode="auto">
          <a:xfrm flipH="1">
            <a:off x="5105400" y="35814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60" name="Line 50"/>
          <p:cNvSpPr>
            <a:spLocks noChangeShapeType="1"/>
          </p:cNvSpPr>
          <p:nvPr/>
        </p:nvSpPr>
        <p:spPr bwMode="auto">
          <a:xfrm>
            <a:off x="1828800" y="5638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61" name="Rectangle 51"/>
          <p:cNvSpPr>
            <a:spLocks noChangeArrowheads="1"/>
          </p:cNvSpPr>
          <p:nvPr/>
        </p:nvSpPr>
        <p:spPr bwMode="auto">
          <a:xfrm>
            <a:off x="1828800" y="5105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调用程序返回地址</a:t>
            </a:r>
          </a:p>
        </p:txBody>
      </p:sp>
      <p:sp>
        <p:nvSpPr>
          <p:cNvPr id="35862" name="Line 52"/>
          <p:cNvSpPr>
            <a:spLocks noChangeShapeType="1"/>
          </p:cNvSpPr>
          <p:nvPr/>
        </p:nvSpPr>
        <p:spPr bwMode="auto">
          <a:xfrm>
            <a:off x="1828800" y="61722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63" name="Rectangle 53"/>
          <p:cNvSpPr>
            <a:spLocks noChangeArrowheads="1"/>
          </p:cNvSpPr>
          <p:nvPr/>
        </p:nvSpPr>
        <p:spPr bwMode="auto">
          <a:xfrm>
            <a:off x="1828800" y="563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其它控制信息</a:t>
            </a:r>
          </a:p>
        </p:txBody>
      </p:sp>
      <p:sp>
        <p:nvSpPr>
          <p:cNvPr id="35864" name="Line 54"/>
          <p:cNvSpPr>
            <a:spLocks noChangeShapeType="1"/>
          </p:cNvSpPr>
          <p:nvPr/>
        </p:nvSpPr>
        <p:spPr bwMode="auto">
          <a:xfrm>
            <a:off x="1828800" y="67056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65" name="Rectangle 55"/>
          <p:cNvSpPr>
            <a:spLocks noChangeArrowheads="1"/>
          </p:cNvSpPr>
          <p:nvPr/>
        </p:nvSpPr>
        <p:spPr bwMode="auto">
          <a:xfrm>
            <a:off x="1828800" y="6172200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返回值（仅适于函数）</a:t>
            </a:r>
          </a:p>
        </p:txBody>
      </p:sp>
      <p:sp>
        <p:nvSpPr>
          <p:cNvPr id="35866" name="AutoShape 5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67" name="AutoShape 5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68" name="AutoShape 5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69" name="AutoShape 5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914400" y="1993900"/>
            <a:ext cx="78486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最常见的参数传递方式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传值  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call-by-value</a:t>
            </a:r>
          </a:p>
          <a:p>
            <a:pPr lvl="1">
              <a:buFontTx/>
              <a:buNone/>
            </a:pPr>
            <a:r>
              <a:rPr kumimoji="0" lang="en-US" altLang="zh-CN" sz="1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</a:p>
          <a:p>
            <a:pPr lvl="1">
              <a:buFontTx/>
              <a:buNone/>
            </a:pP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传递的是实际参数的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右值（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r-value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传地址 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call-by-reference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-address, -location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传递的是实际参数的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左值（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l-value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注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表达式的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左值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代表存储该表达式值的地址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表达式的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右值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代表该表达式的值</a:t>
            </a:r>
            <a:endParaRPr kumimoji="0"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6869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62000" y="1828800"/>
            <a:ext cx="4602163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call-by-value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 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调用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swap(a,b)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过程将不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会影响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zh-CN" b="1">
                <a:latin typeface="+mn-lt"/>
                <a:ea typeface="华文楷体" panose="02010600040101010101" pitchFamily="2" charset="-122"/>
              </a:rPr>
              <a:t>的值，其结果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b="1">
                <a:latin typeface="+mn-lt"/>
                <a:ea typeface="华文楷体" panose="02010600040101010101" pitchFamily="2" charset="-122"/>
              </a:rPr>
              <a:t>等价于执行下列语句序列：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3" name="Rectangle 13"/>
          <p:cNvSpPr>
            <a:spLocks noChangeArrowheads="1"/>
          </p:cNvSpPr>
          <p:nvPr/>
        </p:nvSpPr>
        <p:spPr bwMode="auto">
          <a:xfrm>
            <a:off x="2514600" y="4267200"/>
            <a:ext cx="1447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x :=a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y :=b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temp :=x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x :=y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y :=temp</a:t>
            </a:r>
          </a:p>
        </p:txBody>
      </p:sp>
      <p:sp>
        <p:nvSpPr>
          <p:cNvPr id="37894" name="Rectangle 14"/>
          <p:cNvSpPr>
            <a:spLocks noChangeArrowheads="1"/>
          </p:cNvSpPr>
          <p:nvPr/>
        </p:nvSpPr>
        <p:spPr bwMode="auto">
          <a:xfrm>
            <a:off x="5334000" y="19050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procedure  swap(x,y:integer);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var  temp:integer;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begin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         temp:=x;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         x:=y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 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</a:rPr>
              <a:t>                 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y:=temp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end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6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7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8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实现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call-by-value</a:t>
            </a:r>
          </a:p>
          <a:p>
            <a:pPr lvl="1">
              <a:buFontTx/>
              <a:buNone/>
            </a:pPr>
            <a:r>
              <a:rPr kumimoji="0" lang="en-US" altLang="zh-CN" sz="1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</a:p>
          <a:p>
            <a:pPr lvl="1">
              <a:buFontTx/>
              <a:buNone/>
            </a:pP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形式参数当作过程的局部变量处理，即在被调过程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的活动记录中开辟了形参的存储空间，这些存储位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置用以存放实参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调用过程计算实参的值，将其放于对应的存储空间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被调用过程执行时，就像使用局部变量一样使用这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些形式单元</a:t>
            </a:r>
          </a:p>
        </p:txBody>
      </p:sp>
      <p:sp>
        <p:nvSpPr>
          <p:cNvPr id="38917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" y="13255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数据表示</a:t>
            </a:r>
          </a:p>
        </p:txBody>
      </p:sp>
      <p:sp>
        <p:nvSpPr>
          <p:cNvPr id="512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876300" y="1922463"/>
            <a:ext cx="81915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源程序中数据对象在内存或寄存器中的表示形式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源程序中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数据对象的属性</a:t>
            </a:r>
            <a:endParaRPr kumimoji="0"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名字（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name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），类型（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type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），值（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value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,</a:t>
            </a:r>
            <a:endParaRPr kumimoji="0" lang="en-US" altLang="zh-CN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复合数据对象（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component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），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……</a:t>
            </a:r>
          </a:p>
          <a:p>
            <a:pPr lvl="1">
              <a:buFontTx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数据对象在内存或寄存器中的表示形式</a:t>
            </a:r>
            <a:endParaRPr kumimoji="0"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位、字节、字、字节序列、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……</a:t>
            </a:r>
          </a:p>
          <a:p>
            <a:pPr lvl="1">
              <a:buFontTx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有些机器要求数据存放时要按某种方式对齐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align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如：要求数据存放的起始地址为能够被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4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整除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762000" y="1828800"/>
            <a:ext cx="4343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call-by-reference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 </a:t>
            </a:r>
          </a:p>
          <a:p>
            <a:pPr lvl="1">
              <a:buFontTx/>
              <a:buNone/>
            </a:pPr>
            <a:r>
              <a:rPr lang="zh-CN" altLang="en-US" sz="1000" b="1">
                <a:latin typeface="+mn-lt"/>
                <a:ea typeface="华文楷体" panose="02010600040101010101" pitchFamily="2" charset="-122"/>
              </a:rPr>
              <a:t>   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调用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swap(a,b)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过程将交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换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zh-CN" b="1">
                <a:latin typeface="+mn-lt"/>
                <a:ea typeface="华文楷体" panose="02010600040101010101" pitchFamily="2" charset="-122"/>
              </a:rPr>
              <a:t>的值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1" name="Rectangle 14"/>
          <p:cNvSpPr>
            <a:spLocks noChangeArrowheads="1"/>
          </p:cNvSpPr>
          <p:nvPr/>
        </p:nvSpPr>
        <p:spPr bwMode="auto">
          <a:xfrm>
            <a:off x="4648200" y="3733800"/>
            <a:ext cx="396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procedure  swap(var  x,y:integer);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var  temp:integer;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begin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         temp:=x;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         x:=y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 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</a:rPr>
              <a:t>                 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y:=temp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end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2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3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4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5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实现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call-by-reference</a:t>
            </a:r>
          </a:p>
          <a:p>
            <a:pPr lvl="1">
              <a:buFontTx/>
              <a:buNone/>
            </a:pPr>
            <a:r>
              <a:rPr kumimoji="0" lang="en-US" altLang="zh-CN" sz="1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</a:p>
          <a:p>
            <a:pPr>
              <a:spcBef>
                <a:spcPct val="20000"/>
              </a:spcBef>
              <a:buClrTx/>
              <a:buFontTx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把实在参数的地址传递给相应的形参，即调用过程把一个指向</a:t>
            </a:r>
          </a:p>
          <a:p>
            <a:pPr>
              <a:spcBef>
                <a:spcPct val="2000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           实参的存储地址的指针传递给被调用过程相应的形参：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若实在参数是一个名字，或具有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左值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的表达式，则传递左值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    若实在参数是无左值的表达式，则计算该表达式的值，放入一</a:t>
            </a:r>
          </a:p>
          <a:p>
            <a:pPr lvl="1">
              <a:buFontTx/>
              <a:buNone/>
            </a:pP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    存储单元，传此存储单元地址</a:t>
            </a:r>
          </a:p>
        </p:txBody>
      </p:sp>
      <p:sp>
        <p:nvSpPr>
          <p:cNvPr id="40965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7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8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函数参数</a:t>
            </a: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不含嵌套过程</a:t>
            </a:r>
            <a:r>
              <a:rPr kumimoji="0"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函数声明</a:t>
            </a:r>
            <a:endParaRPr kumimoji="0"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如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语言，任何过程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函数内部访问的非局部量只有全局量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可以将所有全局量分配在静态区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这种情况下，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无论采取什么方式激活一个过程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函数，活动记录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没有什么差异，局部数据在活动记录中访问，而非局部数据只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有全局量，均在静态区访问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包</a:t>
            </a:r>
            <a:r>
              <a:rPr kumimoji="0"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含嵌套过程</a:t>
            </a:r>
            <a:r>
              <a:rPr kumimoji="0"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函数声明</a:t>
            </a:r>
            <a:endParaRPr kumimoji="0"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介绍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龙书中的一种解决方案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5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7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8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669527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函数参数</a:t>
            </a: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一</a:t>
            </a:r>
            <a:r>
              <a:rPr kumimoji="0" lang="zh-CN" altLang="en-US" b="1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个</a:t>
            </a:r>
            <a:r>
              <a:rPr kumimoji="0" lang="zh-CN" altLang="en-US" sz="2000" b="1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ML </a:t>
            </a:r>
            <a:r>
              <a:rPr kumimoji="0" lang="zh-CN" altLang="zh-CN" b="1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程序</a:t>
            </a:r>
            <a:r>
              <a:rPr kumimoji="0" lang="zh-CN" altLang="en-US" b="1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的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例子（包</a:t>
            </a:r>
            <a:r>
              <a:rPr kumimoji="0"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含嵌套函数声明</a:t>
            </a:r>
            <a:r>
              <a:rPr kumimoji="0"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40965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7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8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97DB45-87F2-48D4-B4B7-C0DCC646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203029"/>
            <a:ext cx="25146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1249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  <a:endParaRPr lang="zh-CN" altLang="en-US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函数参数</a:t>
            </a: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解决方案：使用</a:t>
            </a:r>
            <a:r>
              <a:rPr kumimoji="0"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带静态链的函数实参</a:t>
            </a:r>
            <a:endParaRPr kumimoji="0"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5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7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8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97DB45-87F2-48D4-B4B7-C0DCC646B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356992"/>
            <a:ext cx="2261653" cy="26642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098296D-665C-4FA5-8204-A725F5CE6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137495"/>
            <a:ext cx="3672408" cy="33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24583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685800" y="1265238"/>
            <a:ext cx="7486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理解“类”和“对象”的角色</a:t>
            </a: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1116013" y="1989138"/>
            <a:ext cx="7704137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类扮演的角色是程序的静态定义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对象扮演的角色是程序运行时的动态结构</a:t>
            </a:r>
          </a:p>
          <a:p>
            <a:pPr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类是一组运行时对象的共同性质的静态描述</a:t>
            </a:r>
          </a:p>
          <a:p>
            <a:pPr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类的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特征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feature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成员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lvl="1">
              <a:buFontTx/>
              <a:buNone/>
            </a:pPr>
            <a:r>
              <a:rPr kumimoji="0" lang="en-US" altLang="zh-CN" b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属性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attribute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和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例程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routine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每个对象都必定是某个类的一个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实例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instance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），</a:t>
            </a:r>
          </a:p>
          <a:p>
            <a:pPr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而一个类可以创建有许多个对象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实例对象是在程序运行时，根据该对象所属类的属性</a:t>
            </a:r>
          </a:p>
          <a:p>
            <a:pPr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动态地构造的</a:t>
            </a:r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74725" y="1336675"/>
            <a:ext cx="7989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面向对象程序运行时的特征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900113" y="1916113"/>
            <a:ext cx="799306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对象是类的一个实例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，是系统动态运行时一个物理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结构的模块，是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按需要创建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、而不是预先分配的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chemeClr val="tx1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是在类实例化过程中，由类的属性定义所确定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的一组域动态地组成，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每个域对应类中的一个属性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执行一个面向对象程序就是创建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系统根类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的一个实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例，并调用该实例的创建过程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创建对象的过程即为实现该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对象初始化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，对于根类而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言，创建其对象即执行该系统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创建根对象相当于通常软件启动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main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，在非纯面向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对象方式下，通常也用启动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main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的方式创建根对象</a:t>
            </a:r>
          </a:p>
        </p:txBody>
      </p:sp>
      <p:sp>
        <p:nvSpPr>
          <p:cNvPr id="4301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01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01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01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D4B73AF-8D0E-4BE3-A081-31BBEE4D1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ChangeArrowheads="1"/>
          </p:cNvSpPr>
          <p:nvPr/>
        </p:nvSpPr>
        <p:spPr bwMode="auto">
          <a:xfrm>
            <a:off x="1042988" y="1700213"/>
            <a:ext cx="6408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创建根对象时的存储结构</a:t>
            </a:r>
          </a:p>
        </p:txBody>
      </p:sp>
      <p:sp>
        <p:nvSpPr>
          <p:cNvPr id="4403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3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3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3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39" name="Line 40"/>
          <p:cNvSpPr>
            <a:spLocks noChangeShapeType="1"/>
          </p:cNvSpPr>
          <p:nvPr/>
        </p:nvSpPr>
        <p:spPr bwMode="auto">
          <a:xfrm flipH="1">
            <a:off x="7307263" y="2276475"/>
            <a:ext cx="0" cy="352901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40" name="Line 41"/>
          <p:cNvSpPr>
            <a:spLocks noChangeShapeType="1"/>
          </p:cNvSpPr>
          <p:nvPr/>
        </p:nvSpPr>
        <p:spPr bwMode="auto">
          <a:xfrm flipH="1">
            <a:off x="9036050" y="2276475"/>
            <a:ext cx="0" cy="360203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41" name="Rectangle 42"/>
          <p:cNvSpPr>
            <a:spLocks noChangeArrowheads="1"/>
          </p:cNvSpPr>
          <p:nvPr/>
        </p:nvSpPr>
        <p:spPr bwMode="auto">
          <a:xfrm>
            <a:off x="7451725" y="5976938"/>
            <a:ext cx="151288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堆式存储区</a:t>
            </a:r>
          </a:p>
        </p:txBody>
      </p:sp>
      <p:sp>
        <p:nvSpPr>
          <p:cNvPr id="44042" name="Rectangle 43"/>
          <p:cNvSpPr>
            <a:spLocks noChangeArrowheads="1"/>
          </p:cNvSpPr>
          <p:nvPr/>
        </p:nvSpPr>
        <p:spPr bwMode="auto">
          <a:xfrm>
            <a:off x="5362575" y="5949950"/>
            <a:ext cx="16573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栈式存储区</a:t>
            </a:r>
          </a:p>
        </p:txBody>
      </p:sp>
      <p:sp>
        <p:nvSpPr>
          <p:cNvPr id="44043" name="Rectangle 44"/>
          <p:cNvSpPr>
            <a:spLocks noChangeArrowheads="1"/>
          </p:cNvSpPr>
          <p:nvPr/>
        </p:nvSpPr>
        <p:spPr bwMode="auto">
          <a:xfrm>
            <a:off x="971550" y="2419350"/>
            <a:ext cx="2592388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•"/>
            </a:pP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根对象的函数工作区中主要是运行该程序的启动参数，它们大都是根对象的成员。因而，根对象的函数工作区中主要存放对根对象的引用。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Tx/>
              <a:buNone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•"/>
            </a:pP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创建的根对象存放在堆式存储区中。</a:t>
            </a:r>
          </a:p>
        </p:txBody>
      </p:sp>
      <p:grpSp>
        <p:nvGrpSpPr>
          <p:cNvPr id="44044" name="Group 55"/>
          <p:cNvGrpSpPr>
            <a:grpSpLocks/>
          </p:cNvGrpSpPr>
          <p:nvPr/>
        </p:nvGrpSpPr>
        <p:grpSpPr bwMode="auto">
          <a:xfrm>
            <a:off x="4138613" y="4365625"/>
            <a:ext cx="2665412" cy="1296988"/>
            <a:chOff x="2607" y="2750"/>
            <a:chExt cx="1679" cy="817"/>
          </a:xfrm>
        </p:grpSpPr>
        <p:sp>
          <p:nvSpPr>
            <p:cNvPr id="44052" name="Rectangle 46"/>
            <p:cNvSpPr>
              <a:spLocks noChangeArrowheads="1"/>
            </p:cNvSpPr>
            <p:nvPr/>
          </p:nvSpPr>
          <p:spPr bwMode="auto">
            <a:xfrm>
              <a:off x="3379" y="2839"/>
              <a:ext cx="907" cy="182"/>
            </a:xfrm>
            <a:prstGeom prst="rect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ClrTx/>
                <a:buFontTx/>
                <a:buNone/>
              </a:pPr>
              <a:r>
                <a:rPr lang="zh-CN" altLang="en-US" sz="1800" b="1">
                  <a:solidFill>
                    <a:srgbClr val="80008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引用根对象</a:t>
              </a:r>
            </a:p>
          </p:txBody>
        </p:sp>
        <p:sp>
          <p:nvSpPr>
            <p:cNvPr id="44053" name="AutoShape 47"/>
            <p:cNvSpPr>
              <a:spLocks/>
            </p:cNvSpPr>
            <p:nvPr/>
          </p:nvSpPr>
          <p:spPr bwMode="auto">
            <a:xfrm>
              <a:off x="3288" y="2839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054" name="Rectangle 48"/>
            <p:cNvSpPr>
              <a:spLocks noChangeArrowheads="1"/>
            </p:cNvSpPr>
            <p:nvPr/>
          </p:nvSpPr>
          <p:spPr bwMode="auto">
            <a:xfrm>
              <a:off x="2607" y="2750"/>
              <a:ext cx="725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根对象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构造例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程的工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作区</a:t>
              </a:r>
            </a:p>
          </p:txBody>
        </p:sp>
        <p:sp>
          <p:nvSpPr>
            <p:cNvPr id="44055" name="Rectangle 49"/>
            <p:cNvSpPr>
              <a:spLocks noChangeArrowheads="1"/>
            </p:cNvSpPr>
            <p:nvPr/>
          </p:nvSpPr>
          <p:spPr bwMode="auto">
            <a:xfrm>
              <a:off x="3378" y="3021"/>
              <a:ext cx="908" cy="317"/>
            </a:xfrm>
            <a:prstGeom prst="rect">
              <a:avLst/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44045" name="Line 50"/>
          <p:cNvSpPr>
            <a:spLocks noChangeShapeType="1"/>
          </p:cNvSpPr>
          <p:nvPr/>
        </p:nvSpPr>
        <p:spPr bwMode="auto">
          <a:xfrm flipH="1">
            <a:off x="6804025" y="2276475"/>
            <a:ext cx="0" cy="352901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46" name="Line 51"/>
          <p:cNvSpPr>
            <a:spLocks noChangeShapeType="1"/>
          </p:cNvSpPr>
          <p:nvPr/>
        </p:nvSpPr>
        <p:spPr bwMode="auto">
          <a:xfrm>
            <a:off x="5292725" y="2276475"/>
            <a:ext cx="71438" cy="36004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4047" name="Group 52"/>
          <p:cNvGrpSpPr>
            <a:grpSpLocks/>
          </p:cNvGrpSpPr>
          <p:nvPr/>
        </p:nvGrpSpPr>
        <p:grpSpPr bwMode="auto">
          <a:xfrm>
            <a:off x="6731000" y="3213100"/>
            <a:ext cx="2087563" cy="1439863"/>
            <a:chOff x="3923" y="2069"/>
            <a:chExt cx="1315" cy="907"/>
          </a:xfrm>
        </p:grpSpPr>
        <p:sp>
          <p:nvSpPr>
            <p:cNvPr id="44050" name="Rectangle 53"/>
            <p:cNvSpPr>
              <a:spLocks noChangeArrowheads="1"/>
            </p:cNvSpPr>
            <p:nvPr/>
          </p:nvSpPr>
          <p:spPr bwMode="auto">
            <a:xfrm>
              <a:off x="4513" y="2069"/>
              <a:ext cx="725" cy="907"/>
            </a:xfrm>
            <a:prstGeom prst="rect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ClrTx/>
                <a:buFontTx/>
                <a:buNone/>
              </a:pPr>
              <a:r>
                <a:rPr lang="zh-CN" altLang="en-US" sz="2000" b="1">
                  <a:solidFill>
                    <a:srgbClr val="80008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根对象</a:t>
              </a:r>
            </a:p>
          </p:txBody>
        </p:sp>
        <p:sp>
          <p:nvSpPr>
            <p:cNvPr id="44051" name="Line 54"/>
            <p:cNvSpPr>
              <a:spLocks noChangeShapeType="1"/>
            </p:cNvSpPr>
            <p:nvPr/>
          </p:nvSpPr>
          <p:spPr bwMode="auto">
            <a:xfrm flipV="1">
              <a:off x="3923" y="2069"/>
              <a:ext cx="590" cy="8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44049" name="Text Box 57"/>
          <p:cNvSpPr txBox="1">
            <a:spLocks noChangeArrowheads="1"/>
          </p:cNvSpPr>
          <p:nvPr/>
        </p:nvSpPr>
        <p:spPr bwMode="auto">
          <a:xfrm>
            <a:off x="684213" y="1125538"/>
            <a:ext cx="64055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面向对象程序运行时的特征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7DEAB2C-4CCD-4620-9662-01ED5D05C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900113" y="1754188"/>
            <a:ext cx="80645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例程运行时的特征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每个例程都必定是某个类的成员，且每个例程都只能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把它的计算施加在它所属类所创建的对象上。因而在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一个</a:t>
            </a: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例程执行前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，首先要求</a:t>
            </a: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它所施加计算的对象已经</a:t>
            </a: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存在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，否则要求先创建该对象。</a:t>
            </a:r>
          </a:p>
          <a:p>
            <a:pPr lvl="1">
              <a:buFontTx/>
              <a:buNone/>
            </a:pPr>
            <a:r>
              <a:rPr kumimoji="0" lang="zh-CN" altLang="en-US" sz="1000" b="1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kumimoji="0" lang="zh-CN" altLang="en-US" sz="10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一个例程执行时，其参数除实参外，还用到它所施加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计算的对象，它们与该例程的局部量及返回值一起组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成一个该例程的工作区（放在栈式存储区中）。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例程工作区中的局部量若是较为复杂数据结构，则</a:t>
            </a: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工作区中存放对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该</a:t>
            </a: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复杂数据结构的一个引用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，并在堆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式存储区中创建一个该复杂数据结构的对象。</a:t>
            </a:r>
          </a:p>
        </p:txBody>
      </p:sp>
      <p:sp>
        <p:nvSpPr>
          <p:cNvPr id="45059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060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061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062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064" name="Text Box 12"/>
          <p:cNvSpPr txBox="1">
            <a:spLocks noChangeArrowheads="1"/>
          </p:cNvSpPr>
          <p:nvPr/>
        </p:nvSpPr>
        <p:spPr bwMode="auto">
          <a:xfrm>
            <a:off x="685800" y="1120775"/>
            <a:ext cx="7989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面向对象程序运行时的特征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92633D6-A254-4A52-A0FC-BEB1FF306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830263" y="1336675"/>
            <a:ext cx="7845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对象的存储组织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1187450" y="1989138"/>
            <a:ext cx="748823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一个</a:t>
            </a:r>
            <a:r>
              <a:rPr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简单机制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是，初始化代码将所有当前的继承特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 征（属性和例程）直接地复制到对象存储区中（将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 例程当作代码指针）。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 但这样做较浪费空间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4608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7A41521-8A7D-44B9-AD85-F4201FF6D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62000" y="13255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数据表示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61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876300" y="1998663"/>
            <a:ext cx="78867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基本类型数据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char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数据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byte      integer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数据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4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bytes</a:t>
            </a:r>
            <a:endParaRPr kumimoji="0" lang="en-US" altLang="zh-CN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        float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数据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8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bytes   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boolean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数据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byte</a:t>
            </a:r>
            <a:endParaRPr kumimoji="0"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eaLnBrk="0" hangingPunct="0">
              <a:buClrTx/>
              <a:buFontTx/>
              <a:buNone/>
            </a:pPr>
            <a:r>
              <a:rPr kumimoji="0"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指针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4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bytes</a:t>
            </a:r>
          </a:p>
          <a:p>
            <a:pPr lvl="1">
              <a:buFontTx/>
              <a:buNone/>
            </a:pPr>
            <a:endParaRPr kumimoji="0"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eaLnBrk="0" hangingPunct="0">
              <a:buClrTx/>
              <a:buFontTx/>
              <a:buNone/>
            </a:pPr>
            <a:r>
              <a:rPr kumimoji="0"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数组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一块连续的存储区（按行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列存放）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eaLnBrk="0" hangingPunct="0">
              <a:buClrTx/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结构</a:t>
            </a:r>
            <a:r>
              <a:rPr kumimoji="0"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记录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所有域（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field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存放在一块连续的存储区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eaLnBrk="0" hangingPunct="0">
              <a:buClrTx/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对象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实例变量像结构的域一样存放在一块连续的存储</a:t>
            </a:r>
          </a:p>
          <a:p>
            <a:pPr eaLnBrk="0" hangingPunct="0">
              <a:buClrTx/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         区，操作例程（方法、成员函数）存放在其所属</a:t>
            </a:r>
          </a:p>
          <a:p>
            <a:pPr eaLnBrk="0" hangingPunct="0">
              <a:buClrTx/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         类的代码区</a:t>
            </a:r>
          </a:p>
          <a:p>
            <a:pPr eaLnBrk="0" hangingPunct="0">
              <a:buClrTx/>
              <a:buFontTx/>
              <a:buNone/>
            </a:pPr>
            <a:endParaRPr lang="en-US" altLang="zh-CN" i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971550" y="1773238"/>
            <a:ext cx="8172450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另一种方法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是在执行时将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类结构的一个完整的描述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保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存在每个类的存储中，由超类指针维护继承性（形成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所谓的继承图）。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每个对象保存一个指向其定义类的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指针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，作为一个附加的域和它的属性变量放在一起，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通过这个类就可找到所有（局部和继承的）的例程。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此时，只记录一次例程指针（在类结构中），且对于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每个对象并不将其复制到存储器中。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其缺点在于：虽然属性变量具有可预测的偏移量（如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在标准环境中的局部变量一样），但例程却没有， 它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们必须由带有查询功能的符号表结构中的名字来维护。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这是对于诸如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Smalltalk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等强动态性语言的合理的结构，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因为类结构可以在执行中改变。</a:t>
            </a:r>
          </a:p>
        </p:txBody>
      </p:sp>
      <p:sp>
        <p:nvSpPr>
          <p:cNvPr id="47107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8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9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0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2" name="Text Box 12"/>
          <p:cNvSpPr txBox="1">
            <a:spLocks noChangeArrowheads="1"/>
          </p:cNvSpPr>
          <p:nvPr/>
        </p:nvSpPr>
        <p:spPr bwMode="auto">
          <a:xfrm>
            <a:off x="755650" y="1196975"/>
            <a:ext cx="7486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对象的存储组织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6881C38-C0AD-481D-89EE-56F113DF6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898525" y="2079625"/>
            <a:ext cx="8137525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一种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折衷方案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：计算出每个类的可用例程的代码指针列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表（称为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例程索引表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，如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C++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Vtable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，简称虚表）。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其优点在于：可做出安排以使每个例程都有一个可预测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的偏移量，而且也不再需要用一系列表查询遍历类的层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次结构。这样，每个对象不仅包括属性变量，还包括了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一个相应的例程索引表的指针（不是类结构的指针）。</a:t>
            </a:r>
          </a:p>
        </p:txBody>
      </p:sp>
      <p:sp>
        <p:nvSpPr>
          <p:cNvPr id="48131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Text Box 12"/>
          <p:cNvSpPr txBox="1">
            <a:spLocks noChangeArrowheads="1"/>
          </p:cNvSpPr>
          <p:nvPr/>
        </p:nvSpPr>
        <p:spPr bwMode="auto">
          <a:xfrm>
            <a:off x="611188" y="1409700"/>
            <a:ext cx="7486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对象的存储组织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356D2CB-F346-4AB0-BED6-9E668BB9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755650" y="1052513"/>
            <a:ext cx="7632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某个单继承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O-O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言的对象存储示例</a:t>
            </a:r>
          </a:p>
        </p:txBody>
      </p:sp>
      <p:sp>
        <p:nvSpPr>
          <p:cNvPr id="49155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56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57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58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59" name="Text Box 11"/>
          <p:cNvSpPr txBox="1">
            <a:spLocks noChangeArrowheads="1"/>
          </p:cNvSpPr>
          <p:nvPr/>
        </p:nvSpPr>
        <p:spPr bwMode="auto">
          <a:xfrm>
            <a:off x="1208088" y="1700213"/>
            <a:ext cx="61722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 class A { int x; void f (){…} 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 class B extends A {void g(){…} 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 class C entends B {void g(){…} 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 class D extends C{bool y; void f (){…}}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 class A a; class B b; class C c; class D d1,d2;</a:t>
            </a:r>
          </a:p>
        </p:txBody>
      </p:sp>
      <p:sp>
        <p:nvSpPr>
          <p:cNvPr id="49160" name="Text Box 12"/>
          <p:cNvSpPr txBox="1">
            <a:spLocks noChangeArrowheads="1"/>
          </p:cNvSpPr>
          <p:nvPr/>
        </p:nvSpPr>
        <p:spPr bwMode="auto">
          <a:xfrm>
            <a:off x="4587875" y="43926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49161" name="Text Box 13"/>
          <p:cNvSpPr txBox="1">
            <a:spLocks noChangeArrowheads="1"/>
          </p:cNvSpPr>
          <p:nvPr/>
        </p:nvSpPr>
        <p:spPr bwMode="auto">
          <a:xfrm>
            <a:off x="4587875" y="404653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2" name="Text Box 14"/>
          <p:cNvSpPr txBox="1">
            <a:spLocks noChangeArrowheads="1"/>
          </p:cNvSpPr>
          <p:nvPr/>
        </p:nvSpPr>
        <p:spPr bwMode="auto">
          <a:xfrm>
            <a:off x="6035675" y="43926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49163" name="Text Box 15"/>
          <p:cNvSpPr txBox="1">
            <a:spLocks noChangeArrowheads="1"/>
          </p:cNvSpPr>
          <p:nvPr/>
        </p:nvSpPr>
        <p:spPr bwMode="auto">
          <a:xfrm>
            <a:off x="6035675" y="404653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4" name="Text Box 16"/>
          <p:cNvSpPr txBox="1">
            <a:spLocks noChangeArrowheads="1"/>
          </p:cNvSpPr>
          <p:nvPr/>
        </p:nvSpPr>
        <p:spPr bwMode="auto">
          <a:xfrm>
            <a:off x="6035675" y="47482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y</a:t>
            </a:r>
          </a:p>
        </p:txBody>
      </p:sp>
      <p:sp>
        <p:nvSpPr>
          <p:cNvPr id="49165" name="Text Box 17"/>
          <p:cNvSpPr txBox="1">
            <a:spLocks noChangeArrowheads="1"/>
          </p:cNvSpPr>
          <p:nvPr/>
        </p:nvSpPr>
        <p:spPr bwMode="auto">
          <a:xfrm>
            <a:off x="4587875" y="374808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49166" name="Text Box 18"/>
          <p:cNvSpPr txBox="1">
            <a:spLocks noChangeArrowheads="1"/>
          </p:cNvSpPr>
          <p:nvPr/>
        </p:nvSpPr>
        <p:spPr bwMode="auto">
          <a:xfrm>
            <a:off x="6035675" y="371633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d1</a:t>
            </a:r>
          </a:p>
        </p:txBody>
      </p:sp>
      <p:sp>
        <p:nvSpPr>
          <p:cNvPr id="49167" name="Text Box 19"/>
          <p:cNvSpPr txBox="1">
            <a:spLocks noChangeArrowheads="1"/>
          </p:cNvSpPr>
          <p:nvPr/>
        </p:nvSpPr>
        <p:spPr bwMode="auto">
          <a:xfrm>
            <a:off x="7483475" y="374808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d2</a:t>
            </a:r>
          </a:p>
        </p:txBody>
      </p:sp>
      <p:sp>
        <p:nvSpPr>
          <p:cNvPr id="49168" name="Text Box 20"/>
          <p:cNvSpPr txBox="1">
            <a:spLocks noChangeArrowheads="1"/>
          </p:cNvSpPr>
          <p:nvPr/>
        </p:nvSpPr>
        <p:spPr bwMode="auto">
          <a:xfrm>
            <a:off x="7483475" y="439896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49169" name="Text Box 21"/>
          <p:cNvSpPr txBox="1">
            <a:spLocks noChangeArrowheads="1"/>
          </p:cNvSpPr>
          <p:nvPr/>
        </p:nvSpPr>
        <p:spPr bwMode="auto">
          <a:xfrm>
            <a:off x="7483475" y="40528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70" name="Text Box 22"/>
          <p:cNvSpPr txBox="1">
            <a:spLocks noChangeArrowheads="1"/>
          </p:cNvSpPr>
          <p:nvPr/>
        </p:nvSpPr>
        <p:spPr bwMode="auto">
          <a:xfrm>
            <a:off x="7483475" y="47386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y</a:t>
            </a:r>
          </a:p>
        </p:txBody>
      </p: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3216275" y="43926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3216275" y="404653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73" name="Text Box 25"/>
          <p:cNvSpPr txBox="1">
            <a:spLocks noChangeArrowheads="1"/>
          </p:cNvSpPr>
          <p:nvPr/>
        </p:nvSpPr>
        <p:spPr bwMode="auto">
          <a:xfrm>
            <a:off x="3216275" y="374808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49174" name="Text Box 26"/>
          <p:cNvSpPr txBox="1">
            <a:spLocks noChangeArrowheads="1"/>
          </p:cNvSpPr>
          <p:nvPr/>
        </p:nvSpPr>
        <p:spPr bwMode="auto">
          <a:xfrm>
            <a:off x="1844675" y="4392613"/>
            <a:ext cx="914400" cy="3460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49175" name="Text Box 27"/>
          <p:cNvSpPr txBox="1">
            <a:spLocks noChangeArrowheads="1"/>
          </p:cNvSpPr>
          <p:nvPr/>
        </p:nvSpPr>
        <p:spPr bwMode="auto">
          <a:xfrm>
            <a:off x="1844675" y="4046538"/>
            <a:ext cx="914400" cy="3460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76" name="Text Box 28"/>
          <p:cNvSpPr txBox="1">
            <a:spLocks noChangeArrowheads="1"/>
          </p:cNvSpPr>
          <p:nvPr/>
        </p:nvSpPr>
        <p:spPr bwMode="auto">
          <a:xfrm>
            <a:off x="1844675" y="3748088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49177" name="Text Box 29"/>
          <p:cNvSpPr txBox="1">
            <a:spLocks noChangeArrowheads="1"/>
          </p:cNvSpPr>
          <p:nvPr/>
        </p:nvSpPr>
        <p:spPr bwMode="auto">
          <a:xfrm>
            <a:off x="18446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A_f</a:t>
            </a:r>
          </a:p>
        </p:txBody>
      </p:sp>
      <p:sp>
        <p:nvSpPr>
          <p:cNvPr id="49178" name="Text Box 30"/>
          <p:cNvSpPr txBox="1">
            <a:spLocks noChangeArrowheads="1"/>
          </p:cNvSpPr>
          <p:nvPr/>
        </p:nvSpPr>
        <p:spPr bwMode="auto">
          <a:xfrm>
            <a:off x="18446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49179" name="Text Box 31"/>
          <p:cNvSpPr txBox="1">
            <a:spLocks noChangeArrowheads="1"/>
          </p:cNvSpPr>
          <p:nvPr/>
        </p:nvSpPr>
        <p:spPr bwMode="auto">
          <a:xfrm>
            <a:off x="3216275" y="58435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B_g</a:t>
            </a:r>
          </a:p>
        </p:txBody>
      </p:sp>
      <p:sp>
        <p:nvSpPr>
          <p:cNvPr id="49180" name="Text Box 32"/>
          <p:cNvSpPr txBox="1">
            <a:spLocks noChangeArrowheads="1"/>
          </p:cNvSpPr>
          <p:nvPr/>
        </p:nvSpPr>
        <p:spPr bwMode="auto">
          <a:xfrm>
            <a:off x="32162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A_f</a:t>
            </a:r>
          </a:p>
        </p:txBody>
      </p:sp>
      <p:sp>
        <p:nvSpPr>
          <p:cNvPr id="49181" name="Text Box 33"/>
          <p:cNvSpPr txBox="1">
            <a:spLocks noChangeArrowheads="1"/>
          </p:cNvSpPr>
          <p:nvPr/>
        </p:nvSpPr>
        <p:spPr bwMode="auto">
          <a:xfrm>
            <a:off x="32162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49182" name="Text Box 34"/>
          <p:cNvSpPr txBox="1">
            <a:spLocks noChangeArrowheads="1"/>
          </p:cNvSpPr>
          <p:nvPr/>
        </p:nvSpPr>
        <p:spPr bwMode="auto">
          <a:xfrm>
            <a:off x="4587875" y="58435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C_g</a:t>
            </a:r>
          </a:p>
        </p:txBody>
      </p:sp>
      <p:sp>
        <p:nvSpPr>
          <p:cNvPr id="49183" name="Text Box 35"/>
          <p:cNvSpPr txBox="1">
            <a:spLocks noChangeArrowheads="1"/>
          </p:cNvSpPr>
          <p:nvPr/>
        </p:nvSpPr>
        <p:spPr bwMode="auto">
          <a:xfrm>
            <a:off x="45878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A_f</a:t>
            </a:r>
          </a:p>
        </p:txBody>
      </p:sp>
      <p:sp>
        <p:nvSpPr>
          <p:cNvPr id="49184" name="Text Box 36"/>
          <p:cNvSpPr txBox="1">
            <a:spLocks noChangeArrowheads="1"/>
          </p:cNvSpPr>
          <p:nvPr/>
        </p:nvSpPr>
        <p:spPr bwMode="auto">
          <a:xfrm>
            <a:off x="45878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49185" name="Text Box 37"/>
          <p:cNvSpPr txBox="1">
            <a:spLocks noChangeArrowheads="1"/>
          </p:cNvSpPr>
          <p:nvPr/>
        </p:nvSpPr>
        <p:spPr bwMode="auto">
          <a:xfrm>
            <a:off x="6721475" y="58435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C_g</a:t>
            </a:r>
          </a:p>
        </p:txBody>
      </p:sp>
      <p:sp>
        <p:nvSpPr>
          <p:cNvPr id="49186" name="Text Box 38"/>
          <p:cNvSpPr txBox="1">
            <a:spLocks noChangeArrowheads="1"/>
          </p:cNvSpPr>
          <p:nvPr/>
        </p:nvSpPr>
        <p:spPr bwMode="auto">
          <a:xfrm>
            <a:off x="67214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D_f</a:t>
            </a:r>
          </a:p>
        </p:txBody>
      </p:sp>
      <p:sp>
        <p:nvSpPr>
          <p:cNvPr id="49187" name="Text Box 39"/>
          <p:cNvSpPr txBox="1">
            <a:spLocks noChangeArrowheads="1"/>
          </p:cNvSpPr>
          <p:nvPr/>
        </p:nvSpPr>
        <p:spPr bwMode="auto">
          <a:xfrm>
            <a:off x="67214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49188" name="Line 40"/>
          <p:cNvSpPr>
            <a:spLocks noChangeShapeType="1"/>
          </p:cNvSpPr>
          <p:nvPr/>
        </p:nvSpPr>
        <p:spPr bwMode="auto">
          <a:xfrm flipH="1">
            <a:off x="1692275" y="42052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89" name="Line 41"/>
          <p:cNvSpPr>
            <a:spLocks noChangeShapeType="1"/>
          </p:cNvSpPr>
          <p:nvPr/>
        </p:nvSpPr>
        <p:spPr bwMode="auto">
          <a:xfrm>
            <a:off x="1692275" y="4205288"/>
            <a:ext cx="0" cy="13541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0" name="Line 42"/>
          <p:cNvSpPr>
            <a:spLocks noChangeShapeType="1"/>
          </p:cNvSpPr>
          <p:nvPr/>
        </p:nvSpPr>
        <p:spPr bwMode="auto">
          <a:xfrm>
            <a:off x="1692275" y="55895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1" name="Line 43"/>
          <p:cNvSpPr>
            <a:spLocks noChangeShapeType="1"/>
          </p:cNvSpPr>
          <p:nvPr/>
        </p:nvSpPr>
        <p:spPr bwMode="auto">
          <a:xfrm flipH="1">
            <a:off x="30638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2" name="Line 44"/>
          <p:cNvSpPr>
            <a:spLocks noChangeShapeType="1"/>
          </p:cNvSpPr>
          <p:nvPr/>
        </p:nvSpPr>
        <p:spPr bwMode="auto">
          <a:xfrm>
            <a:off x="3063875" y="4281488"/>
            <a:ext cx="0" cy="13493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3" name="Line 45"/>
          <p:cNvSpPr>
            <a:spLocks noChangeShapeType="1"/>
          </p:cNvSpPr>
          <p:nvPr/>
        </p:nvSpPr>
        <p:spPr bwMode="auto">
          <a:xfrm>
            <a:off x="3063875" y="5630863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4" name="Line 46"/>
          <p:cNvSpPr>
            <a:spLocks noChangeShapeType="1"/>
          </p:cNvSpPr>
          <p:nvPr/>
        </p:nvSpPr>
        <p:spPr bwMode="auto">
          <a:xfrm flipH="1">
            <a:off x="44354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5" name="Line 47"/>
          <p:cNvSpPr>
            <a:spLocks noChangeShapeType="1"/>
          </p:cNvSpPr>
          <p:nvPr/>
        </p:nvSpPr>
        <p:spPr bwMode="auto">
          <a:xfrm>
            <a:off x="4435475" y="4281488"/>
            <a:ext cx="0" cy="13493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6" name="Line 48"/>
          <p:cNvSpPr>
            <a:spLocks noChangeShapeType="1"/>
          </p:cNvSpPr>
          <p:nvPr/>
        </p:nvSpPr>
        <p:spPr bwMode="auto">
          <a:xfrm>
            <a:off x="4435475" y="5630863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7" name="Line 49"/>
          <p:cNvSpPr>
            <a:spLocks noChangeShapeType="1"/>
          </p:cNvSpPr>
          <p:nvPr/>
        </p:nvSpPr>
        <p:spPr bwMode="auto">
          <a:xfrm flipH="1">
            <a:off x="58832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8" name="Line 50"/>
          <p:cNvSpPr>
            <a:spLocks noChangeShapeType="1"/>
          </p:cNvSpPr>
          <p:nvPr/>
        </p:nvSpPr>
        <p:spPr bwMode="auto">
          <a:xfrm>
            <a:off x="5883275" y="4281488"/>
            <a:ext cx="0" cy="13493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9" name="Line 51"/>
          <p:cNvSpPr>
            <a:spLocks noChangeShapeType="1"/>
          </p:cNvSpPr>
          <p:nvPr/>
        </p:nvSpPr>
        <p:spPr bwMode="auto">
          <a:xfrm>
            <a:off x="5883275" y="5630863"/>
            <a:ext cx="838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200" name="Line 52"/>
          <p:cNvSpPr>
            <a:spLocks noChangeShapeType="1"/>
          </p:cNvSpPr>
          <p:nvPr/>
        </p:nvSpPr>
        <p:spPr bwMode="auto">
          <a:xfrm flipH="1">
            <a:off x="83978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201" name="Line 53"/>
          <p:cNvSpPr>
            <a:spLocks noChangeShapeType="1"/>
          </p:cNvSpPr>
          <p:nvPr/>
        </p:nvSpPr>
        <p:spPr bwMode="auto">
          <a:xfrm>
            <a:off x="8550275" y="4281488"/>
            <a:ext cx="0" cy="13795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202" name="Line 54"/>
          <p:cNvSpPr>
            <a:spLocks noChangeShapeType="1"/>
          </p:cNvSpPr>
          <p:nvPr/>
        </p:nvSpPr>
        <p:spPr bwMode="auto">
          <a:xfrm flipH="1">
            <a:off x="7635875" y="5661025"/>
            <a:ext cx="914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7703" name="Rectangle 55"/>
          <p:cNvSpPr>
            <a:spLocks noChangeArrowheads="1"/>
          </p:cNvSpPr>
          <p:nvPr/>
        </p:nvSpPr>
        <p:spPr bwMode="auto">
          <a:xfrm>
            <a:off x="827088" y="4248150"/>
            <a:ext cx="649287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例程索引表</a:t>
            </a:r>
          </a:p>
        </p:txBody>
      </p:sp>
      <p:sp>
        <p:nvSpPr>
          <p:cNvPr id="667704" name="Line 56"/>
          <p:cNvSpPr>
            <a:spLocks noChangeShapeType="1"/>
          </p:cNvSpPr>
          <p:nvPr/>
        </p:nvSpPr>
        <p:spPr bwMode="auto">
          <a:xfrm flipV="1">
            <a:off x="1187450" y="5661025"/>
            <a:ext cx="647700" cy="144463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7705" name="Line 57"/>
          <p:cNvSpPr>
            <a:spLocks noChangeShapeType="1"/>
          </p:cNvSpPr>
          <p:nvPr/>
        </p:nvSpPr>
        <p:spPr bwMode="auto">
          <a:xfrm flipV="1">
            <a:off x="1258888" y="5734050"/>
            <a:ext cx="1944687" cy="142875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7706" name="Line 58"/>
          <p:cNvSpPr>
            <a:spLocks noChangeShapeType="1"/>
          </p:cNvSpPr>
          <p:nvPr/>
        </p:nvSpPr>
        <p:spPr bwMode="auto">
          <a:xfrm flipV="1">
            <a:off x="1258888" y="5734050"/>
            <a:ext cx="3313112" cy="214313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7707" name="Line 59"/>
          <p:cNvSpPr>
            <a:spLocks noChangeShapeType="1"/>
          </p:cNvSpPr>
          <p:nvPr/>
        </p:nvSpPr>
        <p:spPr bwMode="auto">
          <a:xfrm flipV="1">
            <a:off x="1258888" y="5734050"/>
            <a:ext cx="5473700" cy="28575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208" name="Rectangle 60"/>
          <p:cNvSpPr>
            <a:spLocks noChangeArrowheads="1"/>
          </p:cNvSpPr>
          <p:nvPr/>
        </p:nvSpPr>
        <p:spPr bwMode="auto">
          <a:xfrm>
            <a:off x="679450" y="3692525"/>
            <a:ext cx="5838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this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209" name="Line 62"/>
          <p:cNvSpPr>
            <a:spLocks noChangeShapeType="1"/>
          </p:cNvSpPr>
          <p:nvPr/>
        </p:nvSpPr>
        <p:spPr bwMode="auto">
          <a:xfrm>
            <a:off x="1187450" y="3933825"/>
            <a:ext cx="647700" cy="215900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D07B8415-B733-4FF3-85DD-1E75A729E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703" grpId="0"/>
      <p:bldP spid="667704" grpId="0" animBg="1"/>
      <p:bldP spid="667705" grpId="0" animBg="1"/>
      <p:bldP spid="667706" grpId="0" animBg="1"/>
      <p:bldP spid="66770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755650" y="1120775"/>
            <a:ext cx="7632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某个单继承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O-O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言的对象存储示例</a:t>
            </a:r>
          </a:p>
        </p:txBody>
      </p:sp>
      <p:sp>
        <p:nvSpPr>
          <p:cNvPr id="50179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Rectangle 6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65263" y="1844675"/>
            <a:ext cx="4402137" cy="46085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string day;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class Fruit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   int price;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   string name;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/>
              <a:t>   </a:t>
            </a:r>
            <a:r>
              <a:rPr lang="en-US" altLang="zh-CN" sz="1600" b="1">
                <a:solidFill>
                  <a:srgbClr val="FF0000"/>
                </a:solidFill>
              </a:rPr>
              <a:t>void init(int p,string s){price=p; name=s;}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/>
              <a:t>   </a:t>
            </a:r>
            <a:r>
              <a:rPr lang="en-US" altLang="zh-CN" sz="1600" b="1">
                <a:solidFill>
                  <a:srgbClr val="333399"/>
                </a:solidFill>
              </a:rPr>
              <a:t>void print(){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   Print("On ",day,", the price of ",name,</a:t>
            </a:r>
            <a:br>
              <a:rPr lang="en-US" altLang="zh-CN" sz="1600" b="1">
                <a:solidFill>
                  <a:srgbClr val="333399"/>
                </a:solidFill>
              </a:rPr>
            </a:br>
            <a:r>
              <a:rPr lang="en-US" altLang="zh-CN" sz="1600" b="1">
                <a:solidFill>
                  <a:srgbClr val="333399"/>
                </a:solidFill>
              </a:rPr>
              <a:t>" is ",price,"\n");}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class Apple extends Fruit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   string color;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   void setcolor(string c){color=c;}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   void print(){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      Print("On ",day,", the price of ",color,</a:t>
            </a:r>
            <a:br>
              <a:rPr lang="en-US" altLang="zh-CN" sz="1600" b="1">
                <a:solidFill>
                  <a:srgbClr val="333399"/>
                </a:solidFill>
              </a:rPr>
            </a:br>
            <a:r>
              <a:rPr lang="en-US" altLang="zh-CN" sz="1600" b="1">
                <a:solidFill>
                  <a:srgbClr val="333399"/>
                </a:solidFill>
              </a:rPr>
              <a:t>" ",name," is ", price,"\n");}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}</a:t>
            </a:r>
          </a:p>
        </p:txBody>
      </p:sp>
      <p:sp>
        <p:nvSpPr>
          <p:cNvPr id="50184" name="Rectangle 65"/>
          <p:cNvSpPr>
            <a:spLocks noChangeArrowheads="1"/>
          </p:cNvSpPr>
          <p:nvPr/>
        </p:nvSpPr>
        <p:spPr bwMode="auto">
          <a:xfrm>
            <a:off x="6230938" y="1857375"/>
            <a:ext cx="27336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void foo()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{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class Apple a;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a=New (Apple);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a.setcolor("red");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</a:t>
            </a:r>
            <a:r>
              <a:rPr lang="en-US" altLang="zh-CN" sz="1600" b="1">
                <a:solidFill>
                  <a:srgbClr val="FF0000"/>
                </a:solidFill>
                <a:ea typeface="宋体" pitchFamily="2" charset="-122"/>
              </a:rPr>
              <a:t>a.init(100,"apple");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day="Tuesday";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a.print();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337B1FE-BE1A-4AE7-802F-5E3518DE6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7632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某个单继承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O-O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言的对象存储示例</a:t>
            </a:r>
          </a:p>
        </p:txBody>
      </p:sp>
      <p:sp>
        <p:nvSpPr>
          <p:cNvPr id="51203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1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1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1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08" name="Object 139"/>
          <p:cNvGraphicFramePr>
            <a:graphicFrameLocks noGrp="1" noChangeAspect="1"/>
          </p:cNvGraphicFramePr>
          <p:nvPr>
            <p:ph/>
          </p:nvPr>
        </p:nvGraphicFramePr>
        <p:xfrm>
          <a:off x="1116013" y="2070100"/>
          <a:ext cx="7705725" cy="418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5" name="Visio" r:id="rId3" imgW="7572451" imgH="4114800" progId="Visio.Drawing.11">
                  <p:embed/>
                </p:oleObj>
              </mc:Choice>
              <mc:Fallback>
                <p:oleObj name="Visio" r:id="rId3" imgW="7572451" imgH="4114800" progId="Visio.Drawing.11">
                  <p:embed/>
                  <p:pic>
                    <p:nvPicPr>
                      <p:cNvPr id="0" name="Object 1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70100"/>
                        <a:ext cx="7705725" cy="418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D293A30E-B202-4AF9-AA07-701523DC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1"/>
          <p:cNvSpPr txBox="1">
            <a:spLocks noChangeArrowheads="1"/>
          </p:cNvSpPr>
          <p:nvPr/>
        </p:nvSpPr>
        <p:spPr bwMode="auto">
          <a:xfrm>
            <a:off x="971550" y="1196975"/>
            <a:ext cx="6118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其他话题</a:t>
            </a:r>
          </a:p>
        </p:txBody>
      </p:sp>
      <p:sp>
        <p:nvSpPr>
          <p:cNvPr id="52227" name="Rectangle 12"/>
          <p:cNvSpPr>
            <a:spLocks noChangeArrowheads="1"/>
          </p:cNvSpPr>
          <p:nvPr/>
        </p:nvSpPr>
        <p:spPr bwMode="auto">
          <a:xfrm>
            <a:off x="1331913" y="1865313"/>
            <a:ext cx="6769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类成员测试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Testing Class Membership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对象的创建和撤消</a:t>
            </a:r>
          </a:p>
          <a:p>
            <a:pPr>
              <a:buClrTx/>
              <a:buFont typeface="Symbol" pitchFamily="18" charset="2"/>
              <a:buNone/>
            </a:pPr>
            <a:r>
              <a:rPr kumimoji="0" lang="zh-CN" altLang="en-US" sz="1000" b="1">
                <a:latin typeface="+mn-lt"/>
                <a:ea typeface="华文楷体" panose="02010600040101010101" pitchFamily="2" charset="-122"/>
              </a:rPr>
              <a:t>   </a:t>
            </a:r>
            <a:endParaRPr kumimoji="0" lang="zh-CN" altLang="en-US" sz="1000" b="1">
              <a:solidFill>
                <a:schemeClr val="tx1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构造函数和析构函数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（执行次序）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垃圾回收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对象的操作</a:t>
            </a:r>
          </a:p>
          <a:p>
            <a:pPr>
              <a:buFont typeface="Wingdings" pitchFamily="2" charset="2"/>
              <a:buNone/>
            </a:pPr>
            <a:endParaRPr kumimoji="0" lang="zh-CN" altLang="en-US" sz="1000" b="1">
              <a:solidFill>
                <a:schemeClr val="tx1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对象的赋值、克隆、比较、持久存储 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多重继承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例外处理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Exception Handling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sz="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●●●●●●</a:t>
            </a:r>
          </a:p>
        </p:txBody>
      </p:sp>
      <p:sp>
        <p:nvSpPr>
          <p:cNvPr id="52229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30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31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32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2133723-363A-4304-8DEA-E6CF2B53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" name="Rectangle 8"/>
          <p:cNvSpPr>
            <a:spLocks noChangeArrowheads="1"/>
          </p:cNvSpPr>
          <p:nvPr/>
        </p:nvSpPr>
        <p:spPr bwMode="auto">
          <a:xfrm>
            <a:off x="1552575" y="263525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Times New Roman" pitchFamily="18" charset="0"/>
                <a:ea typeface="华文行楷" pitchFamily="2" charset="-122"/>
              </a:rPr>
              <a:t>课后作业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395536" y="2282096"/>
            <a:ext cx="83521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 （非书面作业）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marL="457200" indent="-457200">
              <a:buNone/>
            </a:pPr>
            <a:r>
              <a:rPr lang="zh-CN" altLang="en-US" sz="1000" b="1" dirty="0">
                <a:latin typeface="+mn-lt"/>
                <a:ea typeface="华文楷体" panose="02010600040101010101" pitchFamily="2" charset="-122"/>
              </a:rPr>
              <a:t>       </a:t>
            </a: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marL="457200" indent="-457200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1.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结合本讲稿，以及课外参考书籍，更加深刻体会面向对象语言实现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marL="457200" indent="-457200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中的存储机制（编译时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运行时）。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marL="457200" indent="-457200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marL="457200" indent="-457200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   2.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今后如有时间和兴趣，最好能找机会自学函数式语言实现中存储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marL="457200" indent="-457200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        组织相关的更多内容。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827088" y="1341438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457200" indent="-457200">
              <a:buFont typeface="Symbol" pitchFamily="18" charset="2"/>
              <a:buNone/>
              <a:defRPr kumimoji="0" sz="2800" b="1">
                <a:solidFill>
                  <a:srgbClr val="333399"/>
                </a:solidFill>
              </a:defRPr>
            </a:lvl1pPr>
            <a:lvl2pPr algn="l">
              <a:buChar char="²"/>
              <a:defRPr>
                <a:solidFill>
                  <a:srgbClr val="333399"/>
                </a:solidFill>
              </a:defRPr>
            </a:lvl2pPr>
            <a:lvl3pPr algn="l">
              <a:buChar char="²"/>
              <a:defRPr>
                <a:solidFill>
                  <a:srgbClr val="333399"/>
                </a:solidFill>
              </a:defRPr>
            </a:lvl3pPr>
            <a:lvl4pPr algn="l">
              <a:buChar char="²"/>
              <a:defRPr>
                <a:solidFill>
                  <a:srgbClr val="333399"/>
                </a:solidFill>
              </a:defRPr>
            </a:lvl4pPr>
            <a:lvl5pPr algn="l">
              <a:buChar char="²"/>
              <a:defRPr>
                <a:solidFill>
                  <a:srgbClr val="333399"/>
                </a:solidFill>
              </a:defRPr>
            </a:lvl5pPr>
            <a:lvl6pPr>
              <a:defRPr>
                <a:solidFill>
                  <a:srgbClr val="333399"/>
                </a:solidFill>
              </a:defRPr>
            </a:lvl6pPr>
            <a:lvl7pPr>
              <a:defRPr>
                <a:solidFill>
                  <a:srgbClr val="333399"/>
                </a:solidFill>
              </a:defRPr>
            </a:lvl7pPr>
            <a:lvl8pPr>
              <a:defRPr>
                <a:solidFill>
                  <a:srgbClr val="333399"/>
                </a:solidFill>
              </a:defRPr>
            </a:lvl8pPr>
            <a:lvl9pPr>
              <a:defRPr>
                <a:solidFill>
                  <a:srgbClr val="333399"/>
                </a:solidFill>
              </a:defRPr>
            </a:lvl9pPr>
          </a:lstStyle>
          <a:p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参见网络学堂公告：“第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四</a:t>
            </a: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次书面作业”</a:t>
            </a:r>
            <a:endParaRPr lang="en-US" altLang="zh-CN" i="0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b="1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b="1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54276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1" i="1" dirty="0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b="1" i="1" dirty="0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3400" y="14097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表达式的计算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76300" y="2098675"/>
            <a:ext cx="81915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在何处进行计算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在栈区计算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运算数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中间结果存放于当前活动记录或通用寄存器中</a:t>
            </a:r>
            <a:endParaRPr kumimoji="0" lang="zh-CN" altLang="en-US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在运算数栈计算</a:t>
            </a:r>
            <a:endParaRPr kumimoji="0"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某些目标机采用专门的运算数栈用于表达式计算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对于普通表达式（无函数调用），一般可以估算出能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否在运算数栈上进行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使用了递归函数的表达式的计算通常在栈区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7639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程序运行时存储空间的布局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layout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609600" y="1600200"/>
            <a:ext cx="5829300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典型的程序布局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保留地址区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目标机体系结构和操作系统专用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代码区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静态存放目标代码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静态数据区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静态存放全局数据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共享库和分别编译模块区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静态存放这些模块的代码和全局数据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动态数据区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运行时动态变化的堆区和栈区</a:t>
            </a:r>
          </a:p>
        </p:txBody>
      </p:sp>
      <p:sp>
        <p:nvSpPr>
          <p:cNvPr id="819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8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9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0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851650" y="1736725"/>
            <a:ext cx="0" cy="4572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8604250" y="1736725"/>
            <a:ext cx="0" cy="4572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6851650" y="17367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851650" y="2133600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6851650" y="58769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6851650" y="5373688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6851650" y="47974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6851650" y="63087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32613" y="172085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Reserved 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6927850" y="54451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Code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6927850" y="4903788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Static Data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6927850" y="3717925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Library and Separate Modules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6856413" y="2100263"/>
            <a:ext cx="16764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Stack Space</a:t>
            </a:r>
          </a:p>
          <a:p>
            <a:pPr algn="ctr">
              <a:buFont typeface="Wingdings" pitchFamily="2" charset="2"/>
              <a:buNone/>
            </a:pPr>
            <a:endParaRPr lang="en-US" altLang="zh-CN" sz="500" i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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6865938" y="3014663"/>
            <a:ext cx="166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</a:t>
            </a:r>
            <a:endParaRPr lang="en-US" altLang="zh-CN" sz="2000" b="1">
              <a:latin typeface="+mn-lt"/>
              <a:ea typeface="华文楷体" panose="02010600040101010101" pitchFamily="2" charset="-122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Heap Space</a:t>
            </a:r>
          </a:p>
        </p:txBody>
      </p:sp>
      <p:sp>
        <p:nvSpPr>
          <p:cNvPr id="8215" name="Rectangle 28"/>
          <p:cNvSpPr>
            <a:spLocks noChangeArrowheads="1"/>
          </p:cNvSpPr>
          <p:nvPr/>
        </p:nvSpPr>
        <p:spPr bwMode="auto">
          <a:xfrm>
            <a:off x="6932613" y="591185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Reserved </a:t>
            </a:r>
          </a:p>
        </p:txBody>
      </p:sp>
      <p:sp>
        <p:nvSpPr>
          <p:cNvPr id="8216" name="Line 29"/>
          <p:cNvSpPr>
            <a:spLocks noChangeShapeType="1"/>
          </p:cNvSpPr>
          <p:nvPr/>
        </p:nvSpPr>
        <p:spPr bwMode="auto">
          <a:xfrm>
            <a:off x="6877050" y="3716338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17" name="Rectangle 30"/>
          <p:cNvSpPr>
            <a:spLocks noChangeArrowheads="1"/>
          </p:cNvSpPr>
          <p:nvPr/>
        </p:nvSpPr>
        <p:spPr bwMode="auto">
          <a:xfrm>
            <a:off x="4391025" y="1557338"/>
            <a:ext cx="2125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Highest address</a:t>
            </a:r>
          </a:p>
        </p:txBody>
      </p:sp>
      <p:sp>
        <p:nvSpPr>
          <p:cNvPr id="8218" name="Rectangle 31"/>
          <p:cNvSpPr>
            <a:spLocks noChangeArrowheads="1"/>
          </p:cNvSpPr>
          <p:nvPr/>
        </p:nvSpPr>
        <p:spPr bwMode="auto">
          <a:xfrm>
            <a:off x="4572000" y="5876925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Lowest address</a:t>
            </a:r>
          </a:p>
        </p:txBody>
      </p:sp>
      <p:sp>
        <p:nvSpPr>
          <p:cNvPr id="8219" name="Line 32"/>
          <p:cNvSpPr>
            <a:spLocks noChangeShapeType="1"/>
          </p:cNvSpPr>
          <p:nvPr/>
        </p:nvSpPr>
        <p:spPr bwMode="auto">
          <a:xfrm>
            <a:off x="6413500" y="1773238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20" name="Line 33"/>
          <p:cNvSpPr>
            <a:spLocks noChangeShapeType="1"/>
          </p:cNvSpPr>
          <p:nvPr/>
        </p:nvSpPr>
        <p:spPr bwMode="auto">
          <a:xfrm>
            <a:off x="6413500" y="6237288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7639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程序运行时存储空间的布局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layout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09600" y="1600200"/>
            <a:ext cx="6699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用户程序运行时虚地址空间布局举例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8CEC93D5-69C8-4033-8CDC-2D4B842CB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57" y="2259285"/>
            <a:ext cx="5772150" cy="4410075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4E6C3532-6A57-455F-A2EC-67EFC5F73685}"/>
              </a:ext>
            </a:extLst>
          </p:cNvPr>
          <p:cNvSpPr/>
          <p:nvPr/>
        </p:nvSpPr>
        <p:spPr>
          <a:xfrm>
            <a:off x="683568" y="3010884"/>
            <a:ext cx="26484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800080"/>
                </a:solidFill>
                <a:latin typeface="Times New Roman" pitchFamily="18" charset="0"/>
              </a:rPr>
              <a:t>Linux on </a:t>
            </a:r>
          </a:p>
          <a:p>
            <a:pPr>
              <a:buNone/>
            </a:pPr>
            <a:r>
              <a:rPr lang="en-US" altLang="zh-CN" b="1" dirty="0">
                <a:solidFill>
                  <a:srgbClr val="800080"/>
                </a:solidFill>
                <a:latin typeface="Times New Roman" pitchFamily="18" charset="0"/>
              </a:rPr>
              <a:t>x86/MIPS/RISC-V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302EC6DD-A4C8-4B16-9DCA-61C19F186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7" y="4059485"/>
            <a:ext cx="4249589" cy="2157652"/>
          </a:xfrm>
          <a:prstGeom prst="rect">
            <a:avLst/>
          </a:prstGeom>
        </p:spPr>
      </p:pic>
      <p:sp>
        <p:nvSpPr>
          <p:cNvPr id="9221" name="AutoShape 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存储分配策略</a:t>
            </a:r>
          </a:p>
        </p:txBody>
      </p:sp>
      <p:sp>
        <p:nvSpPr>
          <p:cNvPr id="1024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876300" y="2057400"/>
            <a:ext cx="80391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静态分配</a:t>
            </a:r>
            <a:endParaRPr kumimoji="0" lang="zh-CN" altLang="en-US" sz="28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在</a:t>
            </a:r>
            <a:r>
              <a:rPr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编译期间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为数据对象分配存储</a:t>
            </a:r>
          </a:p>
          <a:p>
            <a:pPr lvl="1">
              <a:buFontTx/>
              <a:buNone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动态分配</a:t>
            </a:r>
            <a:endParaRPr kumimoji="0"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栈式分配</a:t>
            </a:r>
            <a:endParaRPr kumimoji="0" lang="zh-CN" altLang="en-US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将数据对象的</a:t>
            </a: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存储按照栈的方式来管理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堆式分配</a:t>
            </a:r>
            <a:endParaRPr kumimoji="0" lang="zh-CN" altLang="en-US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从数据段的堆空间分配和释放数据对象的</a:t>
            </a: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存储</a:t>
            </a: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40254</TotalTime>
  <Words>5352</Words>
  <Application>Microsoft Office PowerPoint</Application>
  <PresentationFormat>全屏显示(4:3)</PresentationFormat>
  <Paragraphs>950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CMR10</vt:lpstr>
      <vt:lpstr>华文楷体</vt:lpstr>
      <vt:lpstr>Arial</vt:lpstr>
      <vt:lpstr>Courier New</vt:lpstr>
      <vt:lpstr>Roboto</vt:lpstr>
      <vt:lpstr>Symbol</vt:lpstr>
      <vt:lpstr>Times New Roman</vt:lpstr>
      <vt:lpstr>Wingdings</vt:lpstr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 Shengyuan</cp:lastModifiedBy>
  <cp:revision>1634</cp:revision>
  <dcterms:created xsi:type="dcterms:W3CDTF">2002-02-03T03:17:28Z</dcterms:created>
  <dcterms:modified xsi:type="dcterms:W3CDTF">2021-12-08T01:17:55Z</dcterms:modified>
</cp:coreProperties>
</file>