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55" r:id="rId2"/>
    <p:sldId id="456" r:id="rId3"/>
    <p:sldId id="306" r:id="rId4"/>
    <p:sldId id="344" r:id="rId5"/>
    <p:sldId id="458" r:id="rId6"/>
    <p:sldId id="354" r:id="rId7"/>
    <p:sldId id="355" r:id="rId8"/>
    <p:sldId id="457" r:id="rId9"/>
    <p:sldId id="392" r:id="rId10"/>
    <p:sldId id="363" r:id="rId11"/>
    <p:sldId id="364" r:id="rId12"/>
    <p:sldId id="365" r:id="rId13"/>
    <p:sldId id="454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7">
          <p15:clr>
            <a:srgbClr val="A4A3A4"/>
          </p15:clr>
        </p15:guide>
        <p15:guide id="4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D"/>
    <a:srgbClr val="FDD000"/>
    <a:srgbClr val="11576A"/>
    <a:srgbClr val="CCCCCC"/>
    <a:srgbClr val="666666"/>
    <a:srgbClr val="0EB1C8"/>
    <a:srgbClr val="CCFFFF"/>
    <a:srgbClr val="33FFFF"/>
    <a:srgbClr val="FFF9B1"/>
    <a:srgbClr val="005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407" autoAdjust="0"/>
  </p:normalViewPr>
  <p:slideViewPr>
    <p:cSldViewPr>
      <p:cViewPr varScale="1">
        <p:scale>
          <a:sx n="165" d="100"/>
          <a:sy n="165" d="100"/>
        </p:scale>
        <p:origin x="600" y="176"/>
      </p:cViewPr>
      <p:guideLst>
        <p:guide orient="horz" pos="1620"/>
        <p:guide pos="2880"/>
        <p:guide orient="horz" pos="577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2021/2/28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77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2021/2/28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加动画：从运行到就绪、等待和退出的三个箭头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7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7" name="图片 6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2422" y="1500180"/>
            <a:ext cx="151066" cy="148997"/>
          </a:xfrm>
          <a:prstGeom prst="rect">
            <a:avLst/>
          </a:prstGeom>
          <a:effectLst/>
        </p:spPr>
      </p:pic>
      <p:pic>
        <p:nvPicPr>
          <p:cNvPr id="8" name="图片 7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1976" y="1842130"/>
            <a:ext cx="151066" cy="148997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0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1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18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30074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  <p:sldLayoutId id="2147483661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8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时间片为20的</a:t>
            </a:r>
            <a:r>
              <a:rPr lang="en-US" altLang="zh-CN" dirty="0"/>
              <a:t>RR</a:t>
            </a:r>
            <a:r>
              <a:rPr lang="zh-CN" altLang="en-US" dirty="0"/>
              <a:t>算法示例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42260"/>
            <a:ext cx="4084297" cy="1529623"/>
            <a:chOff x="844893" y="742260"/>
            <a:chExt cx="4084297" cy="1529623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2260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示例: </a:t>
              </a:r>
              <a:r>
                <a:rPr lang="en-US" altLang="zh-CN" dirty="0"/>
                <a:t>4</a:t>
              </a:r>
              <a:r>
                <a:rPr lang="zh-CN" altLang="en-US" dirty="0"/>
                <a:t>个进程的执行时间如下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22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42976" y="1071554"/>
              <a:ext cx="278608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P1		53</a:t>
              </a:r>
              <a:b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P2		 8</a:t>
              </a:r>
              <a:b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P3		68</a:t>
              </a:r>
              <a:b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P4		24</a:t>
              </a:r>
              <a:endParaRPr lang="zh-CN" altLang="en-US" dirty="0"/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971600" y="3491138"/>
            <a:ext cx="6357982" cy="115953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>
              <a:tabLst>
                <a:tab pos="2630488" algn="ctr"/>
                <a:tab pos="3206750" algn="l"/>
                <a:tab pos="4459288" algn="ctr"/>
              </a:tabLst>
            </a:pPr>
            <a:r>
              <a:rPr lang="zh-CN" altLang="en-US" sz="1800" dirty="0"/>
              <a:t>等待时间    P</a:t>
            </a:r>
            <a:r>
              <a:rPr lang="zh-CN" altLang="en-US" sz="1800" baseline="-25000" dirty="0"/>
              <a:t>1</a:t>
            </a:r>
            <a:r>
              <a:rPr lang="zh-CN" altLang="en-US" sz="1800" dirty="0"/>
              <a:t>=(68-20)+(112-88)=72	</a:t>
            </a:r>
            <a:endParaRPr lang="en-US" altLang="zh-CN" sz="1800" dirty="0"/>
          </a:p>
          <a:p>
            <a:pPr lvl="1">
              <a:tabLst>
                <a:tab pos="2630488" algn="ctr"/>
                <a:tab pos="3206750" algn="l"/>
                <a:tab pos="4459288" algn="ctr"/>
              </a:tabLst>
            </a:pPr>
            <a:r>
              <a:rPr lang="zh-CN" altLang="en-US" sz="1800" dirty="0"/>
              <a:t>　　　　    P</a:t>
            </a:r>
            <a:r>
              <a:rPr lang="zh-CN" altLang="en-US" sz="1800" baseline="-25000" dirty="0"/>
              <a:t>2</a:t>
            </a:r>
            <a:r>
              <a:rPr lang="zh-CN" altLang="en-US" sz="1800" dirty="0"/>
              <a:t>=(20-0)=20</a:t>
            </a:r>
            <a:br>
              <a:rPr lang="zh-CN" altLang="en-US" sz="1800" dirty="0"/>
            </a:br>
            <a:r>
              <a:rPr lang="zh-CN" altLang="en-US" sz="1800" dirty="0"/>
              <a:t>	                P</a:t>
            </a:r>
            <a:r>
              <a:rPr lang="zh-CN" altLang="en-US" sz="1800" baseline="-25000" dirty="0"/>
              <a:t>3</a:t>
            </a:r>
            <a:r>
              <a:rPr lang="zh-CN" altLang="en-US" sz="1800" dirty="0"/>
              <a:t>=(28-0)+(88-48)+(125-108)=85</a:t>
            </a:r>
            <a:br>
              <a:rPr lang="zh-CN" altLang="en-US" sz="1800" dirty="0"/>
            </a:br>
            <a:r>
              <a:rPr lang="zh-CN" altLang="en-US" sz="1800" dirty="0"/>
              <a:t>	   P</a:t>
            </a:r>
            <a:r>
              <a:rPr lang="zh-CN" altLang="en-US" sz="1800" baseline="-25000" dirty="0"/>
              <a:t>4</a:t>
            </a:r>
            <a:r>
              <a:rPr lang="zh-CN" altLang="en-US" sz="1800" dirty="0"/>
              <a:t>=(48-0)+(108-68)=88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164656" y="2222089"/>
            <a:ext cx="378621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800" dirty="0"/>
              <a:t>甘特图如下</a:t>
            </a:r>
            <a:r>
              <a:rPr lang="en-US" altLang="zh-CN" sz="1800" dirty="0"/>
              <a:t>:</a:t>
            </a:r>
            <a:endParaRPr lang="zh-CN" altLang="en-US" sz="1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142976" y="2576723"/>
            <a:ext cx="939280" cy="917377"/>
            <a:chOff x="1142976" y="2576723"/>
            <a:chExt cx="939280" cy="917377"/>
          </a:xfrm>
        </p:grpSpPr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295376" y="2576723"/>
              <a:ext cx="605827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1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1142976" y="3186323"/>
              <a:ext cx="2952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0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1676376" y="3186323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20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01203" y="2576723"/>
            <a:ext cx="504903" cy="917377"/>
            <a:chOff x="1901203" y="2576723"/>
            <a:chExt cx="504903" cy="917377"/>
          </a:xfrm>
        </p:grpSpPr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1901203" y="2576723"/>
              <a:ext cx="306822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2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2000226" y="3186323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28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08025" y="2576723"/>
            <a:ext cx="801331" cy="917377"/>
            <a:chOff x="2208025" y="2576723"/>
            <a:chExt cx="801331" cy="917377"/>
          </a:xfrm>
        </p:grpSpPr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2208025" y="2576723"/>
              <a:ext cx="609735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2603476" y="3186323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48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17760" y="2576723"/>
            <a:ext cx="807546" cy="917377"/>
            <a:chOff x="2817760" y="2576723"/>
            <a:chExt cx="807546" cy="917377"/>
          </a:xfrm>
        </p:grpSpPr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2817760" y="2576723"/>
              <a:ext cx="609735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4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3219426" y="3186323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68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25542" y="2576723"/>
            <a:ext cx="809364" cy="917377"/>
            <a:chOff x="3425542" y="2576723"/>
            <a:chExt cx="809364" cy="917377"/>
          </a:xfrm>
        </p:grpSpPr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3425542" y="2576723"/>
              <a:ext cx="609735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1</a:t>
              </a: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3829026" y="3186323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88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35277" y="2576723"/>
            <a:ext cx="748387" cy="917377"/>
            <a:chOff x="4035277" y="2576723"/>
            <a:chExt cx="748387" cy="917377"/>
          </a:xfrm>
        </p:grpSpPr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4035277" y="2576723"/>
              <a:ext cx="609735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4267176" y="3186323"/>
              <a:ext cx="516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108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39883" y="2576723"/>
            <a:ext cx="535372" cy="917377"/>
            <a:chOff x="4639883" y="2576723"/>
            <a:chExt cx="535372" cy="917377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4639883" y="2576723"/>
              <a:ext cx="228651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spc="-10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sz="1600" b="1" spc="-100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4</a:t>
              </a: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4658767" y="3186323"/>
              <a:ext cx="516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112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66486" y="2576723"/>
            <a:ext cx="740010" cy="917377"/>
            <a:chOff x="4866486" y="2576723"/>
            <a:chExt cx="740010" cy="917377"/>
          </a:xfrm>
        </p:grpSpPr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4866486" y="2576723"/>
              <a:ext cx="457302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1</a:t>
              </a:r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5090008" y="3186323"/>
              <a:ext cx="516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125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23788" y="2576723"/>
            <a:ext cx="863058" cy="917377"/>
            <a:chOff x="5323788" y="2576723"/>
            <a:chExt cx="863058" cy="917377"/>
          </a:xfrm>
        </p:grpSpPr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>
              <a:off x="5323788" y="2576723"/>
              <a:ext cx="629278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5670358" y="3186323"/>
              <a:ext cx="516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145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47350" y="2576723"/>
            <a:ext cx="633364" cy="917377"/>
            <a:chOff x="5947350" y="2576723"/>
            <a:chExt cx="633364" cy="917377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5947350" y="2576723"/>
              <a:ext cx="304868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6064226" y="3186323"/>
              <a:ext cx="516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153</a:t>
              </a:r>
            </a:p>
          </p:txBody>
        </p:sp>
      </p:grpSp>
      <p:sp>
        <p:nvSpPr>
          <p:cNvPr id="36" name="内容占位符 2"/>
          <p:cNvSpPr txBox="1">
            <a:spLocks/>
          </p:cNvSpPr>
          <p:nvPr/>
        </p:nvSpPr>
        <p:spPr>
          <a:xfrm>
            <a:off x="971600" y="4650676"/>
            <a:ext cx="6357982" cy="42898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>
              <a:tabLst>
                <a:tab pos="2630488" algn="ctr"/>
                <a:tab pos="3206750" algn="l"/>
                <a:tab pos="4459288" algn="ctr"/>
              </a:tabLst>
            </a:pPr>
            <a:r>
              <a:rPr lang="zh-CN" altLang="en-US" sz="1800" dirty="0"/>
              <a:t>平均等待时间 = (72+20+85+88)/4=66</a:t>
            </a:r>
            <a:r>
              <a:rPr lang="en-US" altLang="zh-CN" sz="1800" dirty="0"/>
              <a:t>.25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074689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时间片轮转算法中的时间片长度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515570"/>
            <a:ext cx="3441355" cy="1043674"/>
            <a:chOff x="844893" y="1357304"/>
            <a:chExt cx="3441355" cy="1043674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699980"/>
              <a:ext cx="189113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/>
                <a:t>等待时间过长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14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014760"/>
              <a:ext cx="2891262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/>
                <a:t>极限情况退化成F</a:t>
              </a:r>
              <a:r>
                <a:rPr lang="en-US" altLang="zh-CN"/>
                <a:t>CFS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149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57304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时间片太大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357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501188"/>
            <a:ext cx="5798809" cy="1043674"/>
            <a:chOff x="844893" y="2342922"/>
            <a:chExt cx="5798809" cy="1043674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2685598"/>
              <a:ext cx="418512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反应迅速，但产生大量上下文切换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99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6" y="3000378"/>
              <a:ext cx="5248716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大量上下文切换开销影响到系统吞吐量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005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2342922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时间片太小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23429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472292"/>
            <a:ext cx="5798809" cy="1043674"/>
            <a:chOff x="844893" y="3314026"/>
            <a:chExt cx="5798809" cy="1043674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394986" y="3656702"/>
              <a:ext cx="353705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选择一个合适的时间片长度</a:t>
              </a: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08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1394986" y="3971482"/>
              <a:ext cx="5248716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/>
                <a:t>经验规则：维持上下文切换开销处于1%以内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716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142976" y="3314026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时间片长度选择目标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4893" y="33140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857808"/>
            <a:ext cx="4084297" cy="568507"/>
            <a:chOff x="844893" y="699542"/>
            <a:chExt cx="4084297" cy="568507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699542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RR算法开销</a:t>
              </a:r>
              <a:endParaRPr lang="en-US" altLang="zh-CN" dirty="0"/>
            </a:p>
            <a:p>
              <a:r>
                <a:rPr lang="zh-CN" altLang="en-US" dirty="0"/>
                <a:t>   额外的上下文切换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6995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163" y="1119052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4005231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比较FCFS和RR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3512793" cy="1537121"/>
            <a:chOff x="844893" y="735000"/>
            <a:chExt cx="3512793" cy="153712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35000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示例: 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个进程的执行时间如下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50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928662" y="986237"/>
              <a:ext cx="3071834" cy="12858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tabLst>
                  <a:tab pos="2630488" algn="ctr"/>
                  <a:tab pos="3206750" algn="l"/>
                  <a:tab pos="4459288" algn="ctr"/>
                </a:tabLst>
              </a:pPr>
              <a:r>
                <a:rPr lang="zh-CN" altLang="en-US" sz="1600"/>
                <a:t>    P1	53</a:t>
              </a:r>
              <a:br>
                <a:rPr lang="zh-CN" altLang="en-US" sz="1600"/>
              </a:br>
              <a:r>
                <a:rPr lang="zh-CN" altLang="en-US" sz="1600"/>
                <a:t>    P2	 8</a:t>
              </a:r>
              <a:br>
                <a:rPr lang="zh-CN" altLang="en-US" sz="1600"/>
              </a:br>
              <a:r>
                <a:rPr lang="zh-CN" altLang="en-US" sz="1600"/>
                <a:t>    P3	68</a:t>
              </a:r>
              <a:br>
                <a:rPr lang="zh-CN" altLang="en-US" sz="1600"/>
              </a:br>
              <a:r>
                <a:rPr lang="zh-CN" altLang="en-US" sz="1600"/>
                <a:t>    P4	24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42976" y="2008005"/>
            <a:ext cx="3786214" cy="707761"/>
            <a:chOff x="1142976" y="2008005"/>
            <a:chExt cx="3786214" cy="707761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142976" y="2008005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tabLst>
                  <a:tab pos="2630488" algn="ctr"/>
                  <a:tab pos="3206750" algn="l"/>
                  <a:tab pos="4459288" algn="ctr"/>
                </a:tabLst>
              </a:pPr>
              <a:r>
                <a:rPr lang="zh-CN" altLang="en-US" sz="1600" dirty="0"/>
                <a:t>假设上下文切换时间为零</a:t>
              </a:r>
            </a:p>
          </p:txBody>
        </p:sp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142976" y="2287138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tabLst>
                  <a:tab pos="2630488" algn="ctr"/>
                  <a:tab pos="3206750" algn="l"/>
                  <a:tab pos="4459288" algn="ctr"/>
                </a:tabLst>
              </a:pPr>
              <a:r>
                <a:rPr lang="zh-CN" altLang="en-US" sz="1600" dirty="0"/>
                <a:t>FCFS和RR各自的平均等待时间是多少？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49617" y="2657806"/>
            <a:ext cx="5761347" cy="2362216"/>
            <a:chOff x="949617" y="2566988"/>
            <a:chExt cx="5761347" cy="2362216"/>
          </a:xfrm>
        </p:grpSpPr>
        <p:sp>
          <p:nvSpPr>
            <p:cNvPr id="31" name="矩形 30"/>
            <p:cNvSpPr/>
            <p:nvPr/>
          </p:nvSpPr>
          <p:spPr>
            <a:xfrm>
              <a:off x="949617" y="2583180"/>
              <a:ext cx="5760000" cy="288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50964" y="2884629"/>
              <a:ext cx="5760000" cy="201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rot="10800000" flipH="1">
              <a:off x="950964" y="3757621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2678964" y="3729579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H="1">
              <a:off x="3420794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H="1">
              <a:off x="4107724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 flipH="1">
              <a:off x="1228518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H="1">
              <a:off x="1970348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0800000" flipH="1">
              <a:off x="950964" y="3186117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0800000" flipH="1">
              <a:off x="950964" y="3471869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0800000" flipH="1">
              <a:off x="950964" y="4043373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10800000" flipH="1">
              <a:off x="950964" y="4329125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0800000" flipH="1">
              <a:off x="950964" y="4614877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62026" y="2876552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RR(q=1)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2026" y="3157542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RR(q=5)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62026" y="3443294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RR(q=8)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23926" y="3724284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RR(q=10)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3926" y="4014798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RR(q=20)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33451" y="4324363"/>
              <a:ext cx="1118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BestFCFS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42963" y="4590650"/>
              <a:ext cx="1294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WorstFCFS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99947" y="256698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</a:rPr>
                <a:t>时间片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43698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1600" b="1" baseline="-250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8611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0049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77181" y="256698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</a:rPr>
                <a:t>平均等待时间</a:t>
              </a:r>
            </a:p>
          </p:txBody>
        </p:sp>
      </p:grpSp>
      <p:grpSp>
        <p:nvGrpSpPr>
          <p:cNvPr id="46" name="组合 44"/>
          <p:cNvGrpSpPr/>
          <p:nvPr/>
        </p:nvGrpSpPr>
        <p:grpSpPr>
          <a:xfrm>
            <a:off x="948270" y="2657806"/>
            <a:ext cx="5761347" cy="2381680"/>
            <a:chOff x="949617" y="2566988"/>
            <a:chExt cx="5761347" cy="2381680"/>
          </a:xfrm>
        </p:grpSpPr>
        <p:sp>
          <p:nvSpPr>
            <p:cNvPr id="47" name="矩形 46"/>
            <p:cNvSpPr/>
            <p:nvPr/>
          </p:nvSpPr>
          <p:spPr>
            <a:xfrm>
              <a:off x="949617" y="2583180"/>
              <a:ext cx="5760000" cy="288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50964" y="2884629"/>
              <a:ext cx="5760000" cy="201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 rot="10800000" flipH="1">
              <a:off x="950964" y="3757621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16200000" flipH="1">
              <a:off x="2678964" y="3729579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16200000" flipH="1">
              <a:off x="3420794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4107724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6200000" flipH="1">
              <a:off x="1228518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6200000" flipH="1">
              <a:off x="1970348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0800000" flipH="1">
              <a:off x="950964" y="3186117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0800000" flipH="1">
              <a:off x="950964" y="3471869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0800000" flipH="1">
              <a:off x="950964" y="4043373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0800000" flipH="1">
              <a:off x="950964" y="4329125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800000" flipH="1">
              <a:off x="950964" y="4614877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1"/>
            <p:cNvSpPr txBox="1"/>
            <p:nvPr/>
          </p:nvSpPr>
          <p:spPr>
            <a:xfrm>
              <a:off x="1162026" y="2876552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RR(q=1)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TextBox 32"/>
            <p:cNvSpPr txBox="1"/>
            <p:nvPr/>
          </p:nvSpPr>
          <p:spPr>
            <a:xfrm>
              <a:off x="1162026" y="3157542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RR(q=5)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TextBox 33"/>
            <p:cNvSpPr txBox="1"/>
            <p:nvPr/>
          </p:nvSpPr>
          <p:spPr>
            <a:xfrm>
              <a:off x="1162026" y="3443294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RR(q=8)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TextBox 34"/>
            <p:cNvSpPr txBox="1"/>
            <p:nvPr/>
          </p:nvSpPr>
          <p:spPr>
            <a:xfrm>
              <a:off x="1123926" y="3724284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RR(q=10)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TextBox 35"/>
            <p:cNvSpPr txBox="1"/>
            <p:nvPr/>
          </p:nvSpPr>
          <p:spPr>
            <a:xfrm>
              <a:off x="1123926" y="4014798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RR(q=20)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TextBox 36"/>
            <p:cNvSpPr txBox="1"/>
            <p:nvPr/>
          </p:nvSpPr>
          <p:spPr>
            <a:xfrm>
              <a:off x="1133451" y="4324363"/>
              <a:ext cx="1118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BestFCFS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37"/>
            <p:cNvSpPr txBox="1"/>
            <p:nvPr/>
          </p:nvSpPr>
          <p:spPr>
            <a:xfrm>
              <a:off x="1042963" y="4590650"/>
              <a:ext cx="1294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WorstFCFS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7" name="TextBox 38"/>
            <p:cNvSpPr txBox="1"/>
            <p:nvPr/>
          </p:nvSpPr>
          <p:spPr>
            <a:xfrm>
              <a:off x="1311477" y="256698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时间片</a:t>
              </a:r>
            </a:p>
          </p:txBody>
        </p:sp>
        <p:sp>
          <p:nvSpPr>
            <p:cNvPr id="68" name="TextBox 39"/>
            <p:cNvSpPr txBox="1"/>
            <p:nvPr/>
          </p:nvSpPr>
          <p:spPr>
            <a:xfrm>
              <a:off x="2543698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1600" b="1" baseline="-250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9" name="TextBox 40"/>
            <p:cNvSpPr txBox="1"/>
            <p:nvPr/>
          </p:nvSpPr>
          <p:spPr>
            <a:xfrm>
              <a:off x="328611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0" name="TextBox 41"/>
            <p:cNvSpPr txBox="1"/>
            <p:nvPr/>
          </p:nvSpPr>
          <p:spPr>
            <a:xfrm>
              <a:off x="400049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TextBox 42"/>
            <p:cNvSpPr txBox="1"/>
            <p:nvPr/>
          </p:nvSpPr>
          <p:spPr>
            <a:xfrm>
              <a:off x="471487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5279892" y="256698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平均等待时间</a:t>
              </a:r>
            </a:p>
          </p:txBody>
        </p:sp>
        <p:sp>
          <p:nvSpPr>
            <p:cNvPr id="73" name="TextBox 44"/>
            <p:cNvSpPr txBox="1"/>
            <p:nvPr/>
          </p:nvSpPr>
          <p:spPr>
            <a:xfrm>
              <a:off x="2543698" y="287020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84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4" name="TextBox 45"/>
            <p:cNvSpPr txBox="1"/>
            <p:nvPr/>
          </p:nvSpPr>
          <p:spPr>
            <a:xfrm>
              <a:off x="2543698" y="316865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46"/>
            <p:cNvSpPr txBox="1"/>
            <p:nvPr/>
          </p:nvSpPr>
          <p:spPr>
            <a:xfrm>
              <a:off x="2543698" y="345440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TextBox 47"/>
            <p:cNvSpPr txBox="1"/>
            <p:nvPr/>
          </p:nvSpPr>
          <p:spPr>
            <a:xfrm>
              <a:off x="2543698" y="37353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TextBox 48"/>
            <p:cNvSpPr txBox="1"/>
            <p:nvPr/>
          </p:nvSpPr>
          <p:spPr>
            <a:xfrm>
              <a:off x="2543698" y="403384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72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49"/>
            <p:cNvSpPr txBox="1"/>
            <p:nvPr/>
          </p:nvSpPr>
          <p:spPr>
            <a:xfrm>
              <a:off x="2543698" y="431960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32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9" name="TextBox 50"/>
            <p:cNvSpPr txBox="1"/>
            <p:nvPr/>
          </p:nvSpPr>
          <p:spPr>
            <a:xfrm>
              <a:off x="2543698" y="461011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68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TextBox 51"/>
            <p:cNvSpPr txBox="1"/>
            <p:nvPr/>
          </p:nvSpPr>
          <p:spPr>
            <a:xfrm>
              <a:off x="3252778" y="287020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22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1" name="TextBox 52"/>
            <p:cNvSpPr txBox="1"/>
            <p:nvPr/>
          </p:nvSpPr>
          <p:spPr>
            <a:xfrm>
              <a:off x="3252778" y="316865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20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TextBox 53"/>
            <p:cNvSpPr txBox="1"/>
            <p:nvPr/>
          </p:nvSpPr>
          <p:spPr>
            <a:xfrm>
              <a:off x="3303578" y="3454406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TextBox 54"/>
            <p:cNvSpPr txBox="1"/>
            <p:nvPr/>
          </p:nvSpPr>
          <p:spPr>
            <a:xfrm>
              <a:off x="3252778" y="37353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10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4" name="TextBox 55"/>
            <p:cNvSpPr txBox="1"/>
            <p:nvPr/>
          </p:nvSpPr>
          <p:spPr>
            <a:xfrm>
              <a:off x="3252778" y="403384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20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5" name="TextBox 56"/>
            <p:cNvSpPr txBox="1"/>
            <p:nvPr/>
          </p:nvSpPr>
          <p:spPr>
            <a:xfrm>
              <a:off x="3303578" y="431960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6" name="TextBox 57"/>
            <p:cNvSpPr txBox="1"/>
            <p:nvPr/>
          </p:nvSpPr>
          <p:spPr>
            <a:xfrm>
              <a:off x="3176578" y="4610114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145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7" name="TextBox 58"/>
            <p:cNvSpPr txBox="1"/>
            <p:nvPr/>
          </p:nvSpPr>
          <p:spPr>
            <a:xfrm>
              <a:off x="3987796" y="287020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8" name="TextBox 59"/>
            <p:cNvSpPr txBox="1"/>
            <p:nvPr/>
          </p:nvSpPr>
          <p:spPr>
            <a:xfrm>
              <a:off x="3987796" y="316865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TextBox 60"/>
            <p:cNvSpPr txBox="1"/>
            <p:nvPr/>
          </p:nvSpPr>
          <p:spPr>
            <a:xfrm>
              <a:off x="3987796" y="345440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0" name="TextBox 61"/>
            <p:cNvSpPr txBox="1"/>
            <p:nvPr/>
          </p:nvSpPr>
          <p:spPr>
            <a:xfrm>
              <a:off x="3987796" y="37353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1" name="TextBox 62"/>
            <p:cNvSpPr txBox="1"/>
            <p:nvPr/>
          </p:nvSpPr>
          <p:spPr>
            <a:xfrm>
              <a:off x="3987796" y="403384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2" name="TextBox 63"/>
            <p:cNvSpPr txBox="1"/>
            <p:nvPr/>
          </p:nvSpPr>
          <p:spPr>
            <a:xfrm>
              <a:off x="3987796" y="431960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3" name="TextBox 64"/>
            <p:cNvSpPr txBox="1"/>
            <p:nvPr/>
          </p:nvSpPr>
          <p:spPr>
            <a:xfrm>
              <a:off x="4063996" y="4597414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4" name="TextBox 65"/>
            <p:cNvSpPr txBox="1"/>
            <p:nvPr/>
          </p:nvSpPr>
          <p:spPr>
            <a:xfrm>
              <a:off x="4702176" y="287020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57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5" name="TextBox 66"/>
            <p:cNvSpPr txBox="1"/>
            <p:nvPr/>
          </p:nvSpPr>
          <p:spPr>
            <a:xfrm>
              <a:off x="4702176" y="316865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58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6" name="TextBox 67"/>
            <p:cNvSpPr txBox="1"/>
            <p:nvPr/>
          </p:nvSpPr>
          <p:spPr>
            <a:xfrm>
              <a:off x="4702176" y="345440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56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7" name="TextBox 68"/>
            <p:cNvSpPr txBox="1"/>
            <p:nvPr/>
          </p:nvSpPr>
          <p:spPr>
            <a:xfrm>
              <a:off x="4702176" y="37353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68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8" name="TextBox 69"/>
            <p:cNvSpPr txBox="1"/>
            <p:nvPr/>
          </p:nvSpPr>
          <p:spPr>
            <a:xfrm>
              <a:off x="4702176" y="403384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9" name="TextBox 70"/>
            <p:cNvSpPr txBox="1"/>
            <p:nvPr/>
          </p:nvSpPr>
          <p:spPr>
            <a:xfrm>
              <a:off x="4765676" y="431960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0" name="TextBox 71"/>
            <p:cNvSpPr txBox="1"/>
            <p:nvPr/>
          </p:nvSpPr>
          <p:spPr>
            <a:xfrm>
              <a:off x="4638676" y="4610114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121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TextBox 72"/>
            <p:cNvSpPr txBox="1"/>
            <p:nvPr/>
          </p:nvSpPr>
          <p:spPr>
            <a:xfrm>
              <a:off x="5727708" y="287020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62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2" name="TextBox 73"/>
            <p:cNvSpPr txBox="1"/>
            <p:nvPr/>
          </p:nvSpPr>
          <p:spPr>
            <a:xfrm>
              <a:off x="5588325" y="3168654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61.25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TextBox 74"/>
            <p:cNvSpPr txBox="1"/>
            <p:nvPr/>
          </p:nvSpPr>
          <p:spPr>
            <a:xfrm>
              <a:off x="5588325" y="3454406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57.25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4" name="TextBox 75"/>
            <p:cNvSpPr txBox="1"/>
            <p:nvPr/>
          </p:nvSpPr>
          <p:spPr>
            <a:xfrm>
              <a:off x="5588325" y="3735396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61.25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TextBox 76"/>
            <p:cNvSpPr txBox="1"/>
            <p:nvPr/>
          </p:nvSpPr>
          <p:spPr>
            <a:xfrm>
              <a:off x="5588325" y="4033848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66.25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77"/>
            <p:cNvSpPr txBox="1"/>
            <p:nvPr/>
          </p:nvSpPr>
          <p:spPr>
            <a:xfrm>
              <a:off x="5588325" y="4319600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31.25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7" name="TextBox 78"/>
            <p:cNvSpPr txBox="1"/>
            <p:nvPr/>
          </p:nvSpPr>
          <p:spPr>
            <a:xfrm>
              <a:off x="5651508" y="4610114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005072"/>
                  </a:solidFill>
                  <a:latin typeface="+mj-ea"/>
                  <a:ea typeface="+mj-ea"/>
                </a:rPr>
                <a:t>83.5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6825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6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处理机调度 </a:t>
            </a:r>
            <a:endParaRPr kumimoji="1" lang="zh-CN" altLang="en-US" sz="4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处理机调度概念 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先来先服务调度算法 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时间片轮转调度算法</a:t>
            </a:r>
          </a:p>
        </p:txBody>
      </p:sp>
    </p:spTree>
    <p:extLst>
      <p:ext uri="{BB962C8B-B14F-4D97-AF65-F5344CB8AC3E}">
        <p14:creationId xmlns:p14="http://schemas.microsoft.com/office/powerpoint/2010/main" val="388358137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CPU</a:t>
            </a:r>
            <a:r>
              <a:rPr lang="zh-CN" altLang="en-US" dirty="0"/>
              <a:t>资源的时分复用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012991" cy="428628"/>
            <a:chOff x="844893" y="1000114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进程切换：CPU资源的当前占用者切换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067694"/>
            <a:ext cx="1869719" cy="428628"/>
            <a:chOff x="844893" y="2067694"/>
            <a:chExt cx="1869719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067694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处理机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调度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0676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147814"/>
            <a:ext cx="5095259" cy="428628"/>
            <a:chOff x="844893" y="3147814"/>
            <a:chExt cx="5095259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147814"/>
              <a:ext cx="47971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调度程序：挑选就绪进程的内核函数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1478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404246"/>
            <a:ext cx="6981986" cy="414954"/>
            <a:chOff x="1262422" y="2404246"/>
            <a:chExt cx="6981986" cy="414954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921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404246"/>
              <a:ext cx="6849422" cy="41495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从就绪队列中</a:t>
              </a:r>
              <a:r>
                <a:rPr lang="zh-CN" altLang="en-US" dirty="0">
                  <a:solidFill>
                    <a:srgbClr val="FF0000"/>
                  </a:solidFill>
                </a:rPr>
                <a:t>挑选</a:t>
              </a:r>
              <a:r>
                <a:rPr lang="zh-CN" altLang="en-US" dirty="0"/>
                <a:t>下一个占用CPU运行的</a:t>
              </a:r>
              <a:r>
                <a:rPr lang="zh-CN" altLang="en-US" dirty="0">
                  <a:solidFill>
                    <a:srgbClr val="FF0000"/>
                  </a:solidFill>
                </a:rPr>
                <a:t>进程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1306504"/>
            <a:ext cx="5901866" cy="757770"/>
            <a:chOff x="1262422" y="1306504"/>
            <a:chExt cx="5901866" cy="757770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93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1306504"/>
              <a:ext cx="5769302" cy="6937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保存当前进程在PCB中的执行上下文</a:t>
              </a:r>
              <a:r>
                <a:rPr lang="en-US" altLang="zh-CN" dirty="0"/>
                <a:t>(</a:t>
              </a:r>
              <a:r>
                <a:rPr lang="zh-CN" altLang="en-US" dirty="0"/>
                <a:t>CPU状态</a:t>
              </a:r>
              <a:r>
                <a:rPr lang="en-US" altLang="zh-CN" dirty="0"/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262" y="1778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401826" y="1635646"/>
              <a:ext cx="40342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恢复下一个进程的执行上下文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766153"/>
            <a:ext cx="6988826" cy="293812"/>
            <a:chOff x="1262422" y="2766153"/>
            <a:chExt cx="6988826" cy="293812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401826" y="2766153"/>
              <a:ext cx="6849422" cy="29381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从多个可用</a:t>
              </a:r>
              <a:r>
                <a:rPr lang="en-US" altLang="zh-CN" dirty="0"/>
                <a:t>CPU</a:t>
              </a:r>
              <a:r>
                <a:rPr lang="zh-CN" altLang="en-US" dirty="0"/>
                <a:t>中</a:t>
              </a:r>
              <a:r>
                <a:rPr lang="zh-CN" altLang="en-US" dirty="0">
                  <a:solidFill>
                    <a:srgbClr val="FF0000"/>
                  </a:solidFill>
                </a:rPr>
                <a:t>挑选</a:t>
              </a:r>
              <a:r>
                <a:rPr lang="zh-CN" altLang="en-US" dirty="0"/>
                <a:t>就绪进程可使用的</a:t>
              </a:r>
              <a:r>
                <a:rPr lang="en-US" altLang="zh-CN" dirty="0"/>
                <a:t>CPU</a:t>
              </a:r>
              <a:r>
                <a:rPr lang="zh-CN" altLang="en-US" dirty="0">
                  <a:solidFill>
                    <a:srgbClr val="FF0000"/>
                  </a:solidFill>
                </a:rPr>
                <a:t>资源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860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262422" y="3476428"/>
            <a:ext cx="5095528" cy="620476"/>
            <a:chOff x="1262422" y="3476428"/>
            <a:chExt cx="5095528" cy="620476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193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476428"/>
              <a:ext cx="49629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调度策略</a:t>
              </a:r>
              <a:endParaRPr lang="en-US" altLang="zh-CN" dirty="0"/>
            </a:p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    依据什么原则挑选进程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线程？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394790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1" name="组合 10"/>
          <p:cNvGrpSpPr/>
          <p:nvPr/>
        </p:nvGrpSpPr>
        <p:grpSpPr>
          <a:xfrm>
            <a:off x="1262422" y="4149962"/>
            <a:ext cx="4023958" cy="630683"/>
            <a:chOff x="1262422" y="4149962"/>
            <a:chExt cx="4023958" cy="630683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29283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4149962"/>
              <a:ext cx="38913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调度时机</a:t>
              </a:r>
              <a:endParaRPr lang="en-US" altLang="zh-CN" dirty="0"/>
            </a:p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    什么时候进行调度？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567" y="463164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8596" y="1000953"/>
            <a:ext cx="5870247" cy="428628"/>
            <a:chOff x="844893" y="1000114"/>
            <a:chExt cx="5870247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在进程/线程的生命周期中的什么时候进行调度？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50308" y="1794971"/>
            <a:ext cx="3013713" cy="2963585"/>
            <a:chOff x="559291" y="1754461"/>
            <a:chExt cx="3013713" cy="2963585"/>
          </a:xfrm>
        </p:grpSpPr>
        <p:grpSp>
          <p:nvGrpSpPr>
            <p:cNvPr id="25" name="组合 24"/>
            <p:cNvGrpSpPr/>
            <p:nvPr/>
          </p:nvGrpSpPr>
          <p:grpSpPr>
            <a:xfrm>
              <a:off x="559291" y="1784507"/>
              <a:ext cx="3008403" cy="2592110"/>
              <a:chOff x="4572000" y="1275606"/>
              <a:chExt cx="3008403" cy="2592110"/>
            </a:xfrm>
          </p:grpSpPr>
          <p:grpSp>
            <p:nvGrpSpPr>
              <p:cNvPr id="26" name="组合 38"/>
              <p:cNvGrpSpPr/>
              <p:nvPr/>
            </p:nvGrpSpPr>
            <p:grpSpPr>
              <a:xfrm>
                <a:off x="4572000" y="1275606"/>
                <a:ext cx="1280211" cy="640662"/>
                <a:chOff x="5004048" y="1347614"/>
                <a:chExt cx="1280211" cy="640662"/>
              </a:xfrm>
            </p:grpSpPr>
            <p:sp>
              <p:nvSpPr>
                <p:cNvPr id="46" name="椭圆 4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创 建</a:t>
                  </a:r>
                </a:p>
              </p:txBody>
            </p:sp>
          </p:grpSp>
          <p:grpSp>
            <p:nvGrpSpPr>
              <p:cNvPr id="27" name="组合 39"/>
              <p:cNvGrpSpPr/>
              <p:nvPr/>
            </p:nvGrpSpPr>
            <p:grpSpPr>
              <a:xfrm>
                <a:off x="4572000" y="2274265"/>
                <a:ext cx="1280211" cy="640662"/>
                <a:chOff x="5004048" y="1347614"/>
                <a:chExt cx="1280211" cy="640662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就 绪</a:t>
                  </a:r>
                </a:p>
              </p:txBody>
            </p:sp>
          </p:grpSp>
          <p:grpSp>
            <p:nvGrpSpPr>
              <p:cNvPr id="28" name="组合 40"/>
              <p:cNvGrpSpPr/>
              <p:nvPr/>
            </p:nvGrpSpPr>
            <p:grpSpPr>
              <a:xfrm>
                <a:off x="6300192" y="2252854"/>
                <a:ext cx="1280211" cy="640662"/>
                <a:chOff x="5004048" y="1347614"/>
                <a:chExt cx="1280211" cy="640662"/>
              </a:xfrm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TextBox 61"/>
                <p:cNvSpPr txBox="1"/>
                <p:nvPr/>
              </p:nvSpPr>
              <p:spPr>
                <a:xfrm>
                  <a:off x="5214966" y="1447863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运 行</a:t>
                  </a:r>
                </a:p>
              </p:txBody>
            </p:sp>
          </p:grpSp>
          <p:sp>
            <p:nvSpPr>
              <p:cNvPr id="31" name="弧形 30"/>
              <p:cNvSpPr/>
              <p:nvPr/>
            </p:nvSpPr>
            <p:spPr>
              <a:xfrm rot="18840000">
                <a:off x="5300215" y="2054475"/>
                <a:ext cx="1484437" cy="1532939"/>
              </a:xfrm>
              <a:prstGeom prst="arc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V="1">
                <a:off x="5212104" y="1915360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合 43"/>
              <p:cNvGrpSpPr/>
              <p:nvPr/>
            </p:nvGrpSpPr>
            <p:grpSpPr>
              <a:xfrm>
                <a:off x="5436096" y="2228395"/>
                <a:ext cx="1629555" cy="1639321"/>
                <a:chOff x="5652120" y="2228395"/>
                <a:chExt cx="1629555" cy="1639321"/>
              </a:xfrm>
            </p:grpSpPr>
            <p:grpSp>
              <p:nvGrpSpPr>
                <p:cNvPr id="34" name="组合 44"/>
                <p:cNvGrpSpPr/>
                <p:nvPr/>
              </p:nvGrpSpPr>
              <p:grpSpPr>
                <a:xfrm>
                  <a:off x="5652120" y="32270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40" name="椭圆 3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等 待</a:t>
                    </a:r>
                  </a:p>
                </p:txBody>
              </p:sp>
            </p:grpSp>
            <p:sp>
              <p:nvSpPr>
                <p:cNvPr id="39" name="弧形 38"/>
                <p:cNvSpPr/>
                <p:nvPr/>
              </p:nvSpPr>
              <p:spPr>
                <a:xfrm>
                  <a:off x="6609906" y="2228395"/>
                  <a:ext cx="671769" cy="1328491"/>
                </a:xfrm>
                <a:prstGeom prst="arc">
                  <a:avLst>
                    <a:gd name="adj1" fmla="val 53704"/>
                    <a:gd name="adj2" fmla="val 5400000"/>
                  </a:avLst>
                </a:prstGeom>
                <a:ln w="38100">
                  <a:solidFill>
                    <a:srgbClr val="11576A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8" name="组合 47"/>
            <p:cNvGrpSpPr/>
            <p:nvPr/>
          </p:nvGrpSpPr>
          <p:grpSpPr>
            <a:xfrm>
              <a:off x="2292793" y="1754461"/>
              <a:ext cx="1280211" cy="989694"/>
              <a:chOff x="6305502" y="1245560"/>
              <a:chExt cx="1280211" cy="989694"/>
            </a:xfrm>
          </p:grpSpPr>
          <p:grpSp>
            <p:nvGrpSpPr>
              <p:cNvPr id="49" name="组合 85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</a:p>
              </p:txBody>
            </p:sp>
          </p:grpSp>
          <p:cxnSp>
            <p:nvCxnSpPr>
              <p:cNvPr id="50" name="直接箭头连接符 49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弧形 52"/>
            <p:cNvSpPr/>
            <p:nvPr/>
          </p:nvSpPr>
          <p:spPr>
            <a:xfrm flipH="1">
              <a:off x="1060506" y="2772714"/>
              <a:ext cx="692649" cy="1308095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弧形 53"/>
            <p:cNvSpPr/>
            <p:nvPr/>
          </p:nvSpPr>
          <p:spPr>
            <a:xfrm rot="-2760000">
              <a:off x="1201805" y="3169924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箭头连接符 28"/>
          <p:cNvCxnSpPr/>
          <p:nvPr/>
        </p:nvCxnSpPr>
        <p:spPr>
          <a:xfrm flipV="1">
            <a:off x="7025672" y="2430157"/>
            <a:ext cx="0" cy="3579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/>
          <p:cNvSpPr/>
          <p:nvPr/>
        </p:nvSpPr>
        <p:spPr>
          <a:xfrm>
            <a:off x="6467030" y="2778652"/>
            <a:ext cx="671769" cy="1328491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 rot="-2760000">
            <a:off x="5288284" y="3219873"/>
            <a:ext cx="1523237" cy="1573007"/>
          </a:xfrm>
          <a:prstGeom prst="arc">
            <a:avLst/>
          </a:prstGeom>
          <a:ln w="38100">
            <a:solidFill>
              <a:srgbClr val="C00000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428596" y="2001997"/>
            <a:ext cx="4084297" cy="713468"/>
            <a:chOff x="844893" y="2001158"/>
            <a:chExt cx="4084297" cy="71346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001158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非抢占系统</a:t>
              </a:r>
            </a:p>
          </p:txBody>
        </p:sp>
        <p:sp>
          <p:nvSpPr>
            <p:cNvPr id="38" name="TextBox 15"/>
            <p:cNvSpPr txBox="1"/>
            <p:nvPr/>
          </p:nvSpPr>
          <p:spPr>
            <a:xfrm>
              <a:off x="844893" y="20011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383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394986" y="2337710"/>
              <a:ext cx="353420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当前进程主动放弃</a:t>
              </a:r>
              <a:r>
                <a:rPr lang="en-US" altLang="zh-CN" dirty="0"/>
                <a:t>CPU</a:t>
              </a:r>
              <a:r>
                <a:rPr lang="zh-CN" altLang="en-US" dirty="0"/>
                <a:t>时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28596" y="2656277"/>
            <a:ext cx="4519195" cy="1093794"/>
            <a:chOff x="844893" y="2655438"/>
            <a:chExt cx="4519195" cy="1093794"/>
          </a:xfrm>
        </p:grpSpPr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1142976" y="2655438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可抢占系统</a:t>
              </a:r>
            </a:p>
          </p:txBody>
        </p:sp>
        <p:sp>
          <p:nvSpPr>
            <p:cNvPr id="59" name="TextBox 17"/>
            <p:cNvSpPr txBox="1"/>
            <p:nvPr/>
          </p:nvSpPr>
          <p:spPr>
            <a:xfrm>
              <a:off x="844893" y="26554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0" name="图片 5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269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394986" y="2984052"/>
              <a:ext cx="39691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中断请求被服务例程响应完成时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62" name="图片 6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634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3" name="内容占位符 2"/>
            <p:cNvSpPr txBox="1">
              <a:spLocks/>
            </p:cNvSpPr>
            <p:nvPr/>
          </p:nvSpPr>
          <p:spPr>
            <a:xfrm>
              <a:off x="1394986" y="3320604"/>
              <a:ext cx="2248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当前进程被抢占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8596" y="1000953"/>
            <a:ext cx="5941685" cy="428628"/>
            <a:chOff x="3715909" y="1000953"/>
            <a:chExt cx="5941685" cy="428628"/>
          </a:xfrm>
        </p:grpSpPr>
        <p:sp>
          <p:nvSpPr>
            <p:cNvPr id="65" name="内容占位符 2"/>
            <p:cNvSpPr txBox="1">
              <a:spLocks/>
            </p:cNvSpPr>
            <p:nvPr/>
          </p:nvSpPr>
          <p:spPr>
            <a:xfrm>
              <a:off x="4013992" y="1000953"/>
              <a:ext cx="56436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内核运行调度程序的条件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6" name="TextBox 11"/>
            <p:cNvSpPr txBox="1"/>
            <p:nvPr/>
          </p:nvSpPr>
          <p:spPr>
            <a:xfrm>
              <a:off x="3715909" y="10009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6125" y="1307343"/>
            <a:ext cx="4809776" cy="407990"/>
            <a:chOff x="4133438" y="1307343"/>
            <a:chExt cx="4809776" cy="407990"/>
          </a:xfrm>
        </p:grpSpPr>
        <p:pic>
          <p:nvPicPr>
            <p:cNvPr id="67" name="图片 6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438" y="14502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8" name="内容占位符 2"/>
            <p:cNvSpPr txBox="1">
              <a:spLocks/>
            </p:cNvSpPr>
            <p:nvPr/>
          </p:nvSpPr>
          <p:spPr>
            <a:xfrm>
              <a:off x="4266002" y="1307343"/>
              <a:ext cx="467721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进程从运行状态切换到等待状态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6125" y="1641631"/>
            <a:ext cx="2595198" cy="428628"/>
            <a:chOff x="4133438" y="1641631"/>
            <a:chExt cx="2595198" cy="428628"/>
          </a:xfrm>
        </p:grpSpPr>
        <p:pic>
          <p:nvPicPr>
            <p:cNvPr id="69" name="图片 6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438" y="17845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70" name="内容占位符 2"/>
            <p:cNvSpPr txBox="1">
              <a:spLocks/>
            </p:cNvSpPr>
            <p:nvPr/>
          </p:nvSpPr>
          <p:spPr>
            <a:xfrm>
              <a:off x="4266002" y="1641631"/>
              <a:ext cx="24626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进程被终结了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132738" y="3713230"/>
            <a:ext cx="3166981" cy="758951"/>
            <a:chOff x="1549035" y="3712391"/>
            <a:chExt cx="3166981" cy="758951"/>
          </a:xfrm>
        </p:grpSpPr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1715620" y="3712391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进程时间片用完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3" name="内容占位符 2"/>
            <p:cNvSpPr txBox="1">
              <a:spLocks/>
            </p:cNvSpPr>
            <p:nvPr/>
          </p:nvSpPr>
          <p:spPr>
            <a:xfrm>
              <a:off x="1715620" y="4042714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进程从等待切换到就绪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74" name="图片 7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035" y="383066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75" name="图片 7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035" y="414032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76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调度时机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7026058" y="2438750"/>
            <a:ext cx="0" cy="3579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弧形 77"/>
          <p:cNvSpPr/>
          <p:nvPr/>
        </p:nvSpPr>
        <p:spPr>
          <a:xfrm>
            <a:off x="6467416" y="2787245"/>
            <a:ext cx="671769" cy="1328491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5" grpId="0" animBg="1"/>
      <p:bldP spid="35" grpId="1" animBg="1"/>
      <p:bldP spid="78" grpId="0" animBg="1"/>
      <p:bldP spid="78" grpId="1" animBg="1"/>
      <p:bldP spid="7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处理机调度 </a:t>
            </a:r>
            <a:endParaRPr kumimoji="1" lang="zh-CN" altLang="en-US" sz="4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处理机调度概念 </a:t>
            </a:r>
          </a:p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先来先服务调度算法 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时间片轮转调度算法</a:t>
            </a:r>
          </a:p>
        </p:txBody>
      </p:sp>
    </p:spTree>
    <p:extLst>
      <p:ext uri="{BB962C8B-B14F-4D97-AF65-F5344CB8AC3E}">
        <p14:creationId xmlns:p14="http://schemas.microsoft.com/office/powerpoint/2010/main" val="1240845221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800" dirty="0"/>
              <a:t>先来先服务算法</a:t>
            </a:r>
            <a:r>
              <a:rPr lang="en-US" altLang="zh-CN" sz="2400" dirty="0"/>
              <a:t>(First Come First Served, FCFS)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13696"/>
            <a:ext cx="6103371" cy="428628"/>
            <a:chOff x="844893" y="813696"/>
            <a:chExt cx="610337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13696"/>
              <a:ext cx="5805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依据进程进入就绪状态的先后顺序排列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1369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0379" y="1457084"/>
            <a:ext cx="5241819" cy="471724"/>
            <a:chOff x="830379" y="1457084"/>
            <a:chExt cx="5241819" cy="471724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471152"/>
              <a:ext cx="4943736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/>
                <a:t>FCFS</a:t>
              </a:r>
              <a:r>
                <a:rPr lang="zh-CN" altLang="en-US" dirty="0"/>
                <a:t>算法的周转时间</a:t>
              </a:r>
              <a:endParaRPr lang="en-US" altLang="zh-C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45708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156372"/>
            <a:ext cx="7486042" cy="415246"/>
            <a:chOff x="1262422" y="1156372"/>
            <a:chExt cx="7486042" cy="41524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156372"/>
              <a:ext cx="7353478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进程进入等待或结束状态时，就绪队列中的下一个进程占用</a:t>
              </a:r>
              <a:r>
                <a:rPr lang="en-US" altLang="zh-CN" dirty="0"/>
                <a:t>CPU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5773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81614" y="2211710"/>
            <a:ext cx="5778618" cy="1197294"/>
            <a:chOff x="865084" y="2073980"/>
            <a:chExt cx="5778618" cy="1197294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28462" y="2073980"/>
              <a:ext cx="3462766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solidFill>
                    <a:srgbClr val="0070C0"/>
                  </a:solidFill>
                </a:rPr>
                <a:t>任务到达顺序：P</a:t>
              </a:r>
              <a:r>
                <a:rPr lang="zh-CN" altLang="en-US" sz="1800" baseline="-25000" dirty="0">
                  <a:solidFill>
                    <a:srgbClr val="0070C0"/>
                  </a:solidFill>
                </a:rPr>
                <a:t>1</a:t>
              </a:r>
              <a:r>
                <a:rPr lang="zh-CN" altLang="en-US" sz="1800" dirty="0">
                  <a:solidFill>
                    <a:srgbClr val="0070C0"/>
                  </a:solidFill>
                </a:rPr>
                <a:t>, P</a:t>
              </a:r>
              <a:r>
                <a:rPr lang="zh-CN" altLang="en-US" sz="1800" baseline="-25000" dirty="0">
                  <a:solidFill>
                    <a:srgbClr val="0070C0"/>
                  </a:solidFill>
                </a:rPr>
                <a:t>2</a:t>
              </a:r>
              <a:r>
                <a:rPr lang="zh-CN" altLang="en-US" sz="1800" dirty="0">
                  <a:solidFill>
                    <a:srgbClr val="0070C0"/>
                  </a:solidFill>
                </a:rPr>
                <a:t>, P</a:t>
              </a:r>
              <a:r>
                <a:rPr lang="zh-CN" altLang="en-US" sz="1800" baseline="-25000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865084" y="2816685"/>
              <a:ext cx="133514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/>
                <a:t>执行时间</a:t>
              </a:r>
              <a:endParaRPr lang="zh-CN" altLang="en-US" sz="1600" baseline="-25000" dirty="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2071670" y="2464602"/>
              <a:ext cx="4325620" cy="432000"/>
              <a:chOff x="2395140" y="2643188"/>
              <a:chExt cx="4325620" cy="432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395140" y="2643188"/>
                <a:ext cx="4320000" cy="432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000760" y="2643188"/>
                <a:ext cx="720000" cy="43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286380" y="2643188"/>
                <a:ext cx="720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614731" y="2671763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sz="2000" b="1" baseline="-2500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sz="20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429256" y="2671763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sz="2000" b="1" baseline="-2500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sz="20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32534" y="2671706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sz="2000" b="1" baseline="-2500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zh-CN" altLang="en-US" sz="2000" b="1" baseline="-250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898634" y="2845604"/>
              <a:ext cx="357190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/>
                <a:t>0</a:t>
              </a:r>
              <a:endParaRPr lang="zh-CN" altLang="en-US" sz="1600" baseline="-25000"/>
            </a:p>
          </p:txBody>
        </p:sp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4714876" y="2845604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/>
                <a:t>12</a:t>
              </a:r>
              <a:endParaRPr lang="zh-CN" altLang="en-US" sz="1600" baseline="-25000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5429256" y="2845604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/>
                <a:t>15</a:t>
              </a:r>
              <a:endParaRPr lang="zh-CN" altLang="en-US" sz="1600" baseline="-25000"/>
            </a:p>
          </p:txBody>
        </p:sp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6072198" y="2845604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/>
                <a:t>18</a:t>
              </a:r>
              <a:endParaRPr lang="zh-CN" altLang="en-US" sz="1600" baseline="-25000" dirty="0"/>
            </a:p>
          </p:txBody>
        </p:sp>
      </p:grpSp>
      <p:sp>
        <p:nvSpPr>
          <p:cNvPr id="50" name="内容占位符 2"/>
          <p:cNvSpPr txBox="1">
            <a:spLocks/>
          </p:cNvSpPr>
          <p:nvPr/>
        </p:nvSpPr>
        <p:spPr>
          <a:xfrm>
            <a:off x="2571736" y="3199358"/>
            <a:ext cx="3143272" cy="42567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sz="2400" baseline="-25000" dirty="0"/>
              <a:t>周转时间</a:t>
            </a:r>
            <a:r>
              <a:rPr lang="en-US" altLang="zh-CN" sz="2400" baseline="-25000" dirty="0"/>
              <a:t>=(12+15+18)/3=15</a:t>
            </a:r>
            <a:endParaRPr lang="zh-CN" altLang="en-US" sz="2400" baseline="-2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867714" y="3628345"/>
            <a:ext cx="5775988" cy="1220819"/>
            <a:chOff x="867714" y="3681279"/>
            <a:chExt cx="5775988" cy="1220819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76583" y="3681279"/>
              <a:ext cx="3462766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solidFill>
                    <a:srgbClr val="0070C0"/>
                  </a:solidFill>
                </a:rPr>
                <a:t>任务到达顺序：P</a:t>
              </a:r>
              <a:r>
                <a:rPr lang="en-US" altLang="zh-CN" sz="1800" baseline="-25000" dirty="0">
                  <a:solidFill>
                    <a:srgbClr val="0070C0"/>
                  </a:solidFill>
                </a:rPr>
                <a:t>2</a:t>
              </a:r>
              <a:r>
                <a:rPr lang="zh-CN" altLang="en-US" sz="1800" dirty="0">
                  <a:solidFill>
                    <a:srgbClr val="0070C0"/>
                  </a:solidFill>
                </a:rPr>
                <a:t>, P</a:t>
              </a:r>
              <a:r>
                <a:rPr lang="en-US" altLang="zh-CN" sz="1800" baseline="-25000" dirty="0">
                  <a:solidFill>
                    <a:srgbClr val="0070C0"/>
                  </a:solidFill>
                </a:rPr>
                <a:t>3</a:t>
              </a:r>
              <a:r>
                <a:rPr lang="zh-CN" altLang="en-US" sz="1800" dirty="0">
                  <a:solidFill>
                    <a:srgbClr val="0070C0"/>
                  </a:solidFill>
                </a:rPr>
                <a:t>, P</a:t>
              </a:r>
              <a:r>
                <a:rPr lang="en-US" altLang="zh-CN" sz="1800" baseline="-25000" dirty="0">
                  <a:solidFill>
                    <a:srgbClr val="0070C0"/>
                  </a:solidFill>
                </a:rPr>
                <a:t>1</a:t>
              </a:r>
              <a:endParaRPr lang="zh-CN" altLang="en-US" sz="1800" baseline="-25000" dirty="0">
                <a:solidFill>
                  <a:srgbClr val="0070C0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071670" y="4094294"/>
              <a:ext cx="4320000" cy="432000"/>
              <a:chOff x="3428992" y="4429138"/>
              <a:chExt cx="4320000" cy="432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428992" y="4429138"/>
                <a:ext cx="4320000" cy="432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143372" y="4429138"/>
                <a:ext cx="720000" cy="43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28992" y="4429138"/>
                <a:ext cx="720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00760" y="4429138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sz="2000" b="1" baseline="-2500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sz="20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57354" y="4429138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sz="2000" b="1" baseline="-2500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sz="20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43838" y="4429138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sz="2000" b="1" baseline="-2500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zh-CN" altLang="en-US" sz="2000" b="1" baseline="-250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867714" y="4456688"/>
              <a:ext cx="1603556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/>
                <a:t>执行时间</a:t>
              </a:r>
              <a:endParaRPr lang="zh-CN" altLang="en-US" sz="1600" baseline="-25000" dirty="0"/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898634" y="4476428"/>
              <a:ext cx="357190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/>
                <a:t>0</a:t>
              </a:r>
              <a:endParaRPr lang="zh-CN" altLang="en-US" sz="1600" baseline="-25000"/>
            </a:p>
          </p:txBody>
        </p:sp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2614146" y="4476428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/>
                <a:t>3</a:t>
              </a:r>
              <a:endParaRPr lang="zh-CN" altLang="en-US" sz="1600" baseline="-25000" dirty="0"/>
            </a:p>
          </p:txBody>
        </p:sp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3328526" y="4476428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/>
                <a:t>6</a:t>
              </a:r>
              <a:endParaRPr lang="zh-CN" altLang="en-US" sz="1600" baseline="-25000"/>
            </a:p>
          </p:txBody>
        </p:sp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6072198" y="4476428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/>
                <a:t>18</a:t>
              </a:r>
              <a:endParaRPr lang="zh-CN" altLang="en-US" sz="1600" baseline="-25000"/>
            </a:p>
          </p:txBody>
        </p:sp>
      </p:grpSp>
      <p:sp>
        <p:nvSpPr>
          <p:cNvPr id="55" name="内容占位符 2"/>
          <p:cNvSpPr txBox="1">
            <a:spLocks/>
          </p:cNvSpPr>
          <p:nvPr/>
        </p:nvSpPr>
        <p:spPr>
          <a:xfrm>
            <a:off x="2571736" y="4639518"/>
            <a:ext cx="3143272" cy="42567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sz="2400" baseline="-25000"/>
              <a:t>周转时间</a:t>
            </a:r>
            <a:r>
              <a:rPr lang="en-US" altLang="zh-CN" sz="2400" baseline="-25000"/>
              <a:t>=(3+6+18)/3=9</a:t>
            </a:r>
            <a:endParaRPr lang="zh-CN" altLang="en-US" sz="2400" baseline="-25000"/>
          </a:p>
        </p:txBody>
      </p:sp>
      <p:grpSp>
        <p:nvGrpSpPr>
          <p:cNvPr id="7" name="组合 6"/>
          <p:cNvGrpSpPr/>
          <p:nvPr/>
        </p:nvGrpSpPr>
        <p:grpSpPr>
          <a:xfrm>
            <a:off x="1264892" y="1800892"/>
            <a:ext cx="5086965" cy="457656"/>
            <a:chOff x="1264892" y="1800892"/>
            <a:chExt cx="5086965" cy="457656"/>
          </a:xfrm>
        </p:grpSpPr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408121" y="1800892"/>
              <a:ext cx="4943736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示例：3个进程，计算时间分别为12,3,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892" y="1922957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8332873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/>
              <a:t>先来先服务算法的特征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18876" y="2326213"/>
            <a:ext cx="5457066" cy="671970"/>
            <a:chOff x="1518876" y="2326213"/>
            <a:chExt cx="5457066" cy="671970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8876" y="24571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655788" y="2326213"/>
              <a:ext cx="5320154" cy="6719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短进程可能排在长进程后面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70854" y="2737128"/>
            <a:ext cx="4918910" cy="387350"/>
            <a:chOff x="1270854" y="2737128"/>
            <a:chExt cx="4918910" cy="38735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854" y="28563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403418" y="2737128"/>
              <a:ext cx="4786346" cy="38735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I/O资源和CPU资源的利用率较低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0379" y="1685466"/>
            <a:ext cx="3527307" cy="700998"/>
            <a:chOff x="830379" y="1685466"/>
            <a:chExt cx="3527307" cy="70099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685466"/>
              <a:ext cx="8717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缺点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6854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854" y="20917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009548"/>
              <a:ext cx="296270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/>
                <a:t>平均等待时间波动较大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28010"/>
            <a:ext cx="2226909" cy="719592"/>
            <a:chOff x="844893" y="1028010"/>
            <a:chExt cx="2226909" cy="71959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优点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96243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简单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001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532011" y="3161098"/>
            <a:ext cx="5200229" cy="642942"/>
            <a:chOff x="1532011" y="3161098"/>
            <a:chExt cx="5200229" cy="642942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669942" y="3161098"/>
              <a:ext cx="5062298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/>
                <a:t>CPU密集型进程会导致I/O设备闲置时，</a:t>
              </a:r>
              <a:endParaRPr lang="en-US" altLang="zh-CN" sz="1800" dirty="0"/>
            </a:p>
            <a:p>
              <a:pPr marL="0" lvl="1" indent="0"/>
              <a:r>
                <a:rPr lang="zh-CN" altLang="en-US" sz="1800" dirty="0"/>
                <a:t>I/O密集型进程也等待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011" y="3248261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2625952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处理机调度 </a:t>
            </a:r>
            <a:endParaRPr kumimoji="1" lang="zh-CN" altLang="en-US" sz="4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处理机调度概念 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先来先服务调度算法 </a:t>
            </a:r>
          </a:p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时间片轮转调度算法</a:t>
            </a:r>
          </a:p>
        </p:txBody>
      </p:sp>
    </p:spTree>
    <p:extLst>
      <p:ext uri="{BB962C8B-B14F-4D97-AF65-F5344CB8AC3E}">
        <p14:creationId xmlns:p14="http://schemas.microsoft.com/office/powerpoint/2010/main" val="419396076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时间片轮转算法</a:t>
            </a:r>
            <a:r>
              <a:rPr lang="en-US" altLang="zh-CN" dirty="0"/>
              <a:t>(RR, </a:t>
            </a:r>
            <a:r>
              <a:rPr lang="zh-CN" altLang="en-US" dirty="0"/>
              <a:t>Round-Robin)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81904" y="1723058"/>
            <a:ext cx="7042424" cy="1631529"/>
            <a:chOff x="598598" y="2303663"/>
            <a:chExt cx="7042424" cy="1631529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670168" y="2500312"/>
              <a:ext cx="2071702" cy="1588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670168" y="3214692"/>
              <a:ext cx="2071702" cy="1588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 flipH="1" flipV="1">
              <a:off x="3364055" y="2857502"/>
              <a:ext cx="714380" cy="1588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598598" y="2857502"/>
              <a:ext cx="107157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4813440" y="2857502"/>
              <a:ext cx="1643074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4706283" y="3393287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492235" y="3393287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27226" y="3933604"/>
              <a:ext cx="421484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 flipH="1" flipV="1">
              <a:off x="2885408" y="2857502"/>
              <a:ext cx="71438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 flipH="1" flipV="1">
              <a:off x="2429946" y="2857502"/>
              <a:ext cx="71438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 flipH="1" flipV="1">
              <a:off x="1956714" y="2857502"/>
              <a:ext cx="71438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 flipH="1" flipV="1">
              <a:off x="1479798" y="2857502"/>
              <a:ext cx="71438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3840142" y="2417723"/>
              <a:ext cx="928694" cy="928694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33034" y="2691476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latin typeface="+mn-ea"/>
                </a:rPr>
                <a:t>CPU</a:t>
              </a:r>
              <a:endParaRPr lang="zh-CN" altLang="en-US" sz="200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65325" y="2303663"/>
              <a:ext cx="1375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进程执行结束</a:t>
              </a:r>
              <a:endParaRPr lang="en-US" altLang="zh-CN" sz="14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或请求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I/O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操作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13506" y="2428874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+mn-ea"/>
                </a:rPr>
                <a:t>＜</a:t>
              </a:r>
              <a:r>
                <a:rPr lang="en-US" altLang="zh-CN" sz="2000" b="1">
                  <a:solidFill>
                    <a:srgbClr val="11576A"/>
                  </a:solidFill>
                  <a:latin typeface="+mn-ea"/>
                </a:rPr>
                <a:t>q</a:t>
              </a:r>
              <a:endParaRPr lang="zh-CN" altLang="en-US" sz="20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99126" y="3429006"/>
              <a:ext cx="550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rgbClr val="11576A"/>
                  </a:solidFill>
                  <a:latin typeface="+mn-ea"/>
                </a:rPr>
                <a:t>=q</a:t>
              </a:r>
              <a:endParaRPr lang="zh-CN" altLang="en-US" sz="20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8713" y="3554919"/>
              <a:ext cx="2100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n-ea"/>
                </a:rPr>
                <a:t>时钟中断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49757" y="2679901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sz="2000" b="1" baseline="-2500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20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13110" y="2679901"/>
              <a:ext cx="432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sz="2000" b="1" baseline="-2500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78451" y="2679901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sz="2000" b="1" baseline="-25000">
                  <a:solidFill>
                    <a:srgbClr val="11576A"/>
                  </a:solidFill>
                  <a:latin typeface="+mn-ea"/>
                </a:rPr>
                <a:t>b</a:t>
              </a:r>
              <a:endParaRPr lang="zh-CN" altLang="en-US" sz="20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41804" y="2679901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sz="2000" b="1" baseline="-25000">
                  <a:solidFill>
                    <a:srgbClr val="11576A"/>
                  </a:solidFill>
                  <a:latin typeface="+mn-ea"/>
                </a:rPr>
                <a:t>a</a:t>
              </a:r>
              <a:endParaRPr lang="zh-CN" altLang="en-US" sz="2000" b="1" baseline="-2500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883240"/>
            <a:ext cx="6584627" cy="570763"/>
            <a:chOff x="844893" y="699542"/>
            <a:chExt cx="6584627" cy="570763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699542"/>
              <a:ext cx="62865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时间片</a:t>
              </a:r>
              <a:endParaRPr lang="en-US" altLang="zh-CN" dirty="0"/>
            </a:p>
            <a:p>
              <a:r>
                <a:rPr lang="zh-CN" altLang="en-US" dirty="0"/>
                <a:t>   分配处理机资源的基本时间单元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6995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991" y="11213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48077" y="3533966"/>
            <a:ext cx="6679435" cy="581363"/>
            <a:chOff x="848077" y="3533966"/>
            <a:chExt cx="6679435" cy="581363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6160" y="3533966"/>
              <a:ext cx="63813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算法思路</a:t>
              </a:r>
              <a:endParaRPr lang="en-US" altLang="zh-CN" dirty="0"/>
            </a:p>
            <a:p>
              <a:r>
                <a:rPr lang="zh-CN" altLang="en-US" dirty="0"/>
                <a:t>   时间片结束时，按</a:t>
              </a:r>
              <a:r>
                <a:rPr lang="en-US" altLang="zh-CN" dirty="0"/>
                <a:t>FCFS</a:t>
              </a:r>
              <a:r>
                <a:rPr lang="zh-CN" altLang="en-US" dirty="0"/>
                <a:t>算法切换到下一个就绪进程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077" y="35339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175" y="39663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971541" y="4159346"/>
            <a:ext cx="5929354" cy="428628"/>
            <a:chOff x="971541" y="4159346"/>
            <a:chExt cx="5929354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971541" y="4159346"/>
              <a:ext cx="59293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/>
              <a:r>
                <a:rPr lang="zh-CN" altLang="en-US" dirty="0"/>
                <a:t>   每隔</a:t>
              </a:r>
              <a:r>
                <a:rPr lang="en-US" altLang="en-US" dirty="0"/>
                <a:t>(n – 1)</a:t>
              </a:r>
              <a:r>
                <a:rPr lang="zh-CN" altLang="en-US" dirty="0"/>
                <a:t>个时间片进程执行一个时间片</a:t>
              </a:r>
              <a:r>
                <a:rPr lang="en-US" altLang="zh-CN" dirty="0"/>
                <a:t>q</a:t>
              </a:r>
              <a:endParaRPr lang="en-US" altLang="en-US" dirty="0"/>
            </a:p>
          </p:txBody>
        </p:sp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175" y="426610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9722649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893</Words>
  <Application>Microsoft Macintosh PowerPoint</Application>
  <PresentationFormat>全屏显示(16:9)</PresentationFormat>
  <Paragraphs>218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Microsoft YaHei</vt:lpstr>
      <vt:lpstr>Microsoft YaHei</vt:lpstr>
      <vt:lpstr>张海山锐谐体2.0-授权联系：Samtype@QQ.com</vt:lpstr>
      <vt:lpstr>MS PGothic</vt:lpstr>
      <vt:lpstr>Arial</vt:lpstr>
      <vt:lpstr>Calibri</vt:lpstr>
      <vt:lpstr>Monotype Sorts</vt:lpstr>
      <vt:lpstr>Office 主题</vt:lpstr>
      <vt:lpstr>PowerPoint 演示文稿</vt:lpstr>
      <vt:lpstr>处理机调度 </vt:lpstr>
      <vt:lpstr>PowerPoint 演示文稿</vt:lpstr>
      <vt:lpstr>PowerPoint 演示文稿</vt:lpstr>
      <vt:lpstr>处理机调度 </vt:lpstr>
      <vt:lpstr>PowerPoint 演示文稿</vt:lpstr>
      <vt:lpstr>PowerPoint 演示文稿</vt:lpstr>
      <vt:lpstr>处理机调度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 Office User</cp:lastModifiedBy>
  <cp:revision>634</cp:revision>
  <dcterms:created xsi:type="dcterms:W3CDTF">2015-01-11T06:38:50Z</dcterms:created>
  <dcterms:modified xsi:type="dcterms:W3CDTF">2021-02-28T09:05:30Z</dcterms:modified>
</cp:coreProperties>
</file>