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55" r:id="rId2"/>
    <p:sldId id="456" r:id="rId3"/>
    <p:sldId id="306" r:id="rId4"/>
    <p:sldId id="307" r:id="rId5"/>
    <p:sldId id="308" r:id="rId6"/>
    <p:sldId id="459" r:id="rId7"/>
    <p:sldId id="314" r:id="rId8"/>
    <p:sldId id="318" r:id="rId9"/>
    <p:sldId id="319" r:id="rId10"/>
    <p:sldId id="320" r:id="rId11"/>
    <p:sldId id="321" r:id="rId12"/>
    <p:sldId id="322" r:id="rId13"/>
    <p:sldId id="326" r:id="rId14"/>
    <p:sldId id="327" r:id="rId15"/>
    <p:sldId id="323" r:id="rId16"/>
    <p:sldId id="460" r:id="rId17"/>
    <p:sldId id="333" r:id="rId18"/>
    <p:sldId id="325" r:id="rId19"/>
    <p:sldId id="335" r:id="rId20"/>
    <p:sldId id="339" r:id="rId21"/>
    <p:sldId id="33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0EB1C8"/>
    <a:srgbClr val="11576A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07" autoAdjust="0"/>
  </p:normalViewPr>
  <p:slideViewPr>
    <p:cSldViewPr>
      <p:cViewPr varScale="1">
        <p:scale>
          <a:sx n="165" d="100"/>
          <a:sy n="165" d="100"/>
        </p:scale>
        <p:origin x="600" y="176"/>
      </p:cViewPr>
      <p:guideLst>
        <p:guide orient="horz" pos="1620"/>
        <p:guide pos="2880"/>
        <p:guide orient="horz" pos="1529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4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状态颜色变大一些</a:t>
            </a:r>
            <a:endParaRPr lang="en-US" altLang="zh-CN" dirty="0"/>
          </a:p>
          <a:p>
            <a:r>
              <a:rPr lang="zh-CN" altLang="en-US" dirty="0"/>
              <a:t>加动画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3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214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80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4678" y="285734"/>
            <a:ext cx="271464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/>
              <a:t>程序加载和执行</a:t>
            </a:r>
            <a:endParaRPr lang="zh-CN" altLang="en-US" sz="2800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54960" y="843558"/>
            <a:ext cx="53578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lnSpc>
                <a:spcPct val="80000"/>
              </a:lnSpc>
            </a:pPr>
            <a:r>
              <a:rPr lang="zh-CN" altLang="en-US" spc="-100" dirty="0"/>
              <a:t>系统调用exec( )加载新程序取代当前运行进程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4960" y="1131590"/>
            <a:ext cx="7148830" cy="3709758"/>
            <a:chOff x="852194" y="1288778"/>
            <a:chExt cx="7148830" cy="3709758"/>
          </a:xfrm>
        </p:grpSpPr>
        <p:sp>
          <p:nvSpPr>
            <p:cNvPr id="22" name="TextBox 21"/>
            <p:cNvSpPr txBox="1"/>
            <p:nvPr/>
          </p:nvSpPr>
          <p:spPr>
            <a:xfrm>
              <a:off x="857224" y="1288778"/>
              <a:ext cx="7143800" cy="346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exec()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示例代码</a:t>
              </a:r>
              <a:endPara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main()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fork();			// 创建子进程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 (pid == 0) 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{		</a:t>
              </a:r>
              <a:r>
                <a:rPr lang="zh-CN" altLang="en-US" sz="1600" dirty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	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// 子进程在这里继续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</a:rPr>
                <a:t>    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exec_status = exec(</a:t>
              </a:r>
              <a:r>
                <a:rPr lang="ja-JP" altLang="en-US" sz="1600" b="1" dirty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calc</a:t>
              </a:r>
              <a:r>
                <a:rPr lang="ja-JP" altLang="en-US" sz="1600" b="1" dirty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, argc, argv0, argv1, …);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    printf(</a:t>
              </a:r>
              <a:r>
                <a:rPr lang="ja-JP" altLang="en-US" sz="1600" b="1" dirty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Why would I execute?</a:t>
              </a:r>
              <a:r>
                <a:rPr lang="ja-JP" altLang="en-US" sz="1600" b="1" dirty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}  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else {				// 父进程在这里继续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printf(</a:t>
              </a:r>
              <a:r>
                <a:rPr lang="ja-JP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Whose your daddy?</a:t>
              </a:r>
              <a:r>
                <a:rPr lang="ja-JP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child_status = wait(pid);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194" y="4659982"/>
              <a:ext cx="3717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 (</a:t>
              </a:r>
              <a:r>
                <a:rPr lang="en-US" altLang="zh-CN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&lt; 0) { /* error occurred */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2812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shell</a:t>
            </a:r>
            <a:r>
              <a:rPr lang="zh-CN" altLang="en-US" sz="2800" dirty="0"/>
              <a:t>中调用</a:t>
            </a:r>
            <a:r>
              <a:rPr lang="en-US" altLang="zh-CN" sz="2800" dirty="0"/>
              <a:t>fork()</a:t>
            </a:r>
            <a:r>
              <a:rPr lang="zh-CN" altLang="en-US" sz="2800" dirty="0"/>
              <a:t>后加载计算器的图示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4860032" y="3075806"/>
            <a:ext cx="264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107504" y="2857502"/>
            <a:ext cx="96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内核态</a:t>
            </a: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107504" y="2214560"/>
            <a:ext cx="96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用户态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071538" y="271303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7934" y="857238"/>
            <a:ext cx="3031808" cy="1754326"/>
            <a:chOff x="1047934" y="857238"/>
            <a:chExt cx="3031808" cy="1754326"/>
          </a:xfrm>
        </p:grpSpPr>
        <p:sp>
          <p:nvSpPr>
            <p:cNvPr id="42" name="矩形 41"/>
            <p:cNvSpPr/>
            <p:nvPr/>
          </p:nvSpPr>
          <p:spPr>
            <a:xfrm>
              <a:off x="1047934" y="857238"/>
              <a:ext cx="3024000" cy="170943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055505" y="857238"/>
              <a:ext cx="3024237" cy="1754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fork();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== 0) 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exec(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/bin/calc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 else 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wait(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71538" y="2860996"/>
            <a:ext cx="3000396" cy="925200"/>
            <a:chOff x="2285984" y="3286130"/>
            <a:chExt cx="3000396" cy="925200"/>
          </a:xfrm>
        </p:grpSpPr>
        <p:sp>
          <p:nvSpPr>
            <p:cNvPr id="47" name="矩形 46"/>
            <p:cNvSpPr/>
            <p:nvPr/>
          </p:nvSpPr>
          <p:spPr>
            <a:xfrm>
              <a:off x="2285984" y="328613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2285984" y="328613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4084357" y="2591304"/>
            <a:ext cx="847683" cy="148064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43174" y="2536880"/>
            <a:ext cx="0" cy="320622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676604" y="857238"/>
            <a:ext cx="3024237" cy="1869530"/>
            <a:chOff x="1047697" y="857238"/>
            <a:chExt cx="3024237" cy="1869530"/>
          </a:xfrm>
        </p:grpSpPr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1142976" y="2357436"/>
              <a:ext cx="1500198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endParaRPr lang="en-US" altLang="zh-CN" b="1" dirty="0">
                <a:solidFill>
                  <a:srgbClr val="F5010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47697" y="857238"/>
              <a:ext cx="3024237" cy="1754326"/>
              <a:chOff x="1047697" y="857238"/>
              <a:chExt cx="3024237" cy="175432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47934" y="857238"/>
                <a:ext cx="3024000" cy="17094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1047697" y="857238"/>
                <a:ext cx="3024237" cy="17543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Font typeface="Monotype Sorts" charset="2"/>
                  <a:buNone/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 fork();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if(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== 0) {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exec(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/bin/calc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”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 else {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wait(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071538" y="3925642"/>
            <a:ext cx="3000396" cy="925200"/>
            <a:chOff x="142844" y="4218300"/>
            <a:chExt cx="3000396" cy="925200"/>
          </a:xfrm>
        </p:grpSpPr>
        <p:sp>
          <p:nvSpPr>
            <p:cNvPr id="33" name="矩形 32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9157" y="854480"/>
            <a:ext cx="3024000" cy="1718683"/>
            <a:chOff x="4714876" y="857237"/>
            <a:chExt cx="3024000" cy="1718683"/>
          </a:xfrm>
        </p:grpSpPr>
        <p:sp>
          <p:nvSpPr>
            <p:cNvPr id="44" name="矩形 43"/>
            <p:cNvSpPr/>
            <p:nvPr/>
          </p:nvSpPr>
          <p:spPr>
            <a:xfrm>
              <a:off x="4714876" y="857237"/>
              <a:ext cx="3024000" cy="171868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714876" y="857490"/>
              <a:ext cx="3000396" cy="14773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calc_main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do_init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get_input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exec_in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67425" y="3923772"/>
            <a:ext cx="3000396" cy="925200"/>
            <a:chOff x="142844" y="4218300"/>
            <a:chExt cx="3000396" cy="925200"/>
          </a:xfrm>
        </p:grpSpPr>
        <p:sp>
          <p:nvSpPr>
            <p:cNvPr id="39" name="矩形 38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8848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974 -0.00648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-3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58025E-6 L -0.00174 -0.1990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56"/>
          <p:cNvSpPr txBox="1">
            <a:spLocks noChangeArrowheads="1"/>
          </p:cNvSpPr>
          <p:nvPr/>
        </p:nvSpPr>
        <p:spPr bwMode="auto">
          <a:xfrm>
            <a:off x="4357686" y="3309734"/>
            <a:ext cx="2643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</a:p>
        </p:txBody>
      </p:sp>
      <p:sp>
        <p:nvSpPr>
          <p:cNvPr id="195" name="Text Box 57"/>
          <p:cNvSpPr txBox="1">
            <a:spLocks noChangeArrowheads="1"/>
          </p:cNvSpPr>
          <p:nvPr/>
        </p:nvSpPr>
        <p:spPr bwMode="auto">
          <a:xfrm>
            <a:off x="374620" y="3231488"/>
            <a:ext cx="785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196" name="Text Box 58"/>
          <p:cNvSpPr txBox="1">
            <a:spLocks noChangeArrowheads="1"/>
          </p:cNvSpPr>
          <p:nvPr/>
        </p:nvSpPr>
        <p:spPr bwMode="auto">
          <a:xfrm>
            <a:off x="374620" y="2375676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200" name="直接连接符 199"/>
          <p:cNvCxnSpPr/>
          <p:nvPr/>
        </p:nvCxnSpPr>
        <p:spPr>
          <a:xfrm>
            <a:off x="571472" y="301861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222352" y="3136094"/>
            <a:ext cx="2297167" cy="762004"/>
            <a:chOff x="1060387" y="2860996"/>
            <a:chExt cx="2297167" cy="762004"/>
          </a:xfrm>
        </p:grpSpPr>
        <p:sp>
          <p:nvSpPr>
            <p:cNvPr id="204" name="矩形 203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209" name="直接箭头连接符 208"/>
          <p:cNvCxnSpPr/>
          <p:nvPr/>
        </p:nvCxnSpPr>
        <p:spPr>
          <a:xfrm rot="5400000" flipH="1" flipV="1">
            <a:off x="3269447" y="3144825"/>
            <a:ext cx="1428760" cy="89059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rot="5400000" flipH="1" flipV="1">
            <a:off x="1624712" y="2965510"/>
            <a:ext cx="32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214414" y="946916"/>
            <a:ext cx="2363084" cy="1898664"/>
            <a:chOff x="3612684" y="785800"/>
            <a:chExt cx="2363084" cy="1898664"/>
          </a:xfrm>
        </p:grpSpPr>
        <p:sp>
          <p:nvSpPr>
            <p:cNvPr id="50" name="矩形 49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75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21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</a:p>
          </p:txBody>
        </p:sp>
        <p:sp>
          <p:nvSpPr>
            <p:cNvPr id="220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3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885" y="4114002"/>
            <a:ext cx="2297167" cy="762004"/>
            <a:chOff x="1060387" y="2860996"/>
            <a:chExt cx="2297167" cy="762004"/>
          </a:xfrm>
        </p:grpSpPr>
        <p:sp>
          <p:nvSpPr>
            <p:cNvPr id="41" name="矩形 40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40829" y="946916"/>
            <a:ext cx="2363084" cy="1898664"/>
            <a:chOff x="3612684" y="785800"/>
            <a:chExt cx="2363084" cy="1898664"/>
          </a:xfrm>
        </p:grpSpPr>
        <p:sp>
          <p:nvSpPr>
            <p:cNvPr id="44" name="矩形 43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48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4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</a:p>
          </p:txBody>
        </p:sp>
        <p:sp>
          <p:nvSpPr>
            <p:cNvPr id="51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9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40829" y="950567"/>
            <a:ext cx="2363084" cy="1898664"/>
            <a:chOff x="5786446" y="785800"/>
            <a:chExt cx="2363084" cy="1898664"/>
          </a:xfrm>
        </p:grpSpPr>
        <p:sp>
          <p:nvSpPr>
            <p:cNvPr id="60" name="矩形 59"/>
            <p:cNvSpPr/>
            <p:nvPr/>
          </p:nvSpPr>
          <p:spPr>
            <a:xfrm>
              <a:off x="5817068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ine 143"/>
            <p:cNvSpPr>
              <a:spLocks noChangeShapeType="1"/>
            </p:cNvSpPr>
            <p:nvPr/>
          </p:nvSpPr>
          <p:spPr bwMode="auto">
            <a:xfrm>
              <a:off x="6102820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144"/>
            <p:cNvSpPr>
              <a:spLocks noChangeShapeType="1"/>
            </p:cNvSpPr>
            <p:nvPr/>
          </p:nvSpPr>
          <p:spPr bwMode="auto">
            <a:xfrm>
              <a:off x="6250771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145"/>
            <p:cNvSpPr txBox="1">
              <a:spLocks noChangeArrowheads="1"/>
            </p:cNvSpPr>
            <p:nvPr/>
          </p:nvSpPr>
          <p:spPr bwMode="auto">
            <a:xfrm>
              <a:off x="5817068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0x43178050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139"/>
            <p:cNvSpPr txBox="1">
              <a:spLocks noChangeArrowheads="1"/>
            </p:cNvSpPr>
            <p:nvPr/>
          </p:nvSpPr>
          <p:spPr bwMode="auto">
            <a:xfrm>
              <a:off x="7488888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65" name="Text Box 136"/>
            <p:cNvSpPr txBox="1">
              <a:spLocks noChangeArrowheads="1"/>
            </p:cNvSpPr>
            <p:nvPr/>
          </p:nvSpPr>
          <p:spPr bwMode="auto">
            <a:xfrm>
              <a:off x="5786446" y="1924046"/>
              <a:ext cx="1619354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calc_main()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</a:p>
          </p:txBody>
        </p:sp>
        <p:sp>
          <p:nvSpPr>
            <p:cNvPr id="67" name="Text Box 142"/>
            <p:cNvSpPr txBox="1">
              <a:spLocks noChangeArrowheads="1"/>
            </p:cNvSpPr>
            <p:nvPr/>
          </p:nvSpPr>
          <p:spPr bwMode="auto">
            <a:xfrm>
              <a:off x="7460142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rot="10800000" flipH="1">
              <a:off x="5809130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800000" flipH="1">
              <a:off x="5809130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0800000" flipH="1">
              <a:off x="5809130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42"/>
            <p:cNvSpPr txBox="1">
              <a:spLocks noChangeArrowheads="1"/>
            </p:cNvSpPr>
            <p:nvPr/>
          </p:nvSpPr>
          <p:spPr bwMode="auto">
            <a:xfrm>
              <a:off x="7417739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sp>
        <p:nvSpPr>
          <p:cNvPr id="80" name="标题 1"/>
          <p:cNvSpPr txBox="1">
            <a:spLocks/>
          </p:cNvSpPr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shell</a:t>
            </a:r>
            <a:r>
              <a:rPr lang="zh-CN" altLang="en-US" sz="2800" dirty="0"/>
              <a:t>中调用</a:t>
            </a:r>
            <a:r>
              <a:rPr lang="en-US" altLang="zh-CN" sz="2800" dirty="0"/>
              <a:t>fork()</a:t>
            </a:r>
            <a:r>
              <a:rPr lang="zh-CN" altLang="en-US" sz="2800" dirty="0"/>
              <a:t>后加载计算器的图示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222336" y="4114002"/>
            <a:ext cx="2297167" cy="762004"/>
            <a:chOff x="1060387" y="2860996"/>
            <a:chExt cx="2297167" cy="762004"/>
          </a:xfrm>
        </p:grpSpPr>
        <p:sp>
          <p:nvSpPr>
            <p:cNvPr id="82" name="矩形 81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128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9236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1597 -0.00154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9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00382 -0.1885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00" y="785800"/>
            <a:ext cx="7676356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pid_t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for  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&lt;LOOP;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           /* fork  another  process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fork();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if  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{ </a:t>
            </a:r>
            <a:r>
              <a:rPr lang="en-US" altLang="zh-CN" sz="1400" b="1" dirty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/*error  occurred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“Fork Failed”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exit(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else if 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b="1" dirty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{ /* child process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“i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parent 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=%d\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n”,I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 ,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wait(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exit(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1481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下箭头 32"/>
          <p:cNvSpPr/>
          <p:nvPr/>
        </p:nvSpPr>
        <p:spPr>
          <a:xfrm>
            <a:off x="783627" y="1594863"/>
            <a:ext cx="293694" cy="2193485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9422891">
            <a:off x="1441078" y="1438226"/>
            <a:ext cx="266863" cy="15039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7607380">
            <a:off x="2059575" y="888048"/>
            <a:ext cx="257073" cy="19465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-3300000">
            <a:off x="3928321" y="2368292"/>
            <a:ext cx="310259" cy="82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347602" y="2624982"/>
            <a:ext cx="307741" cy="1169486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4638117" y="3320348"/>
            <a:ext cx="289742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061455" y="3323359"/>
            <a:ext cx="307741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4998" y="841653"/>
            <a:ext cx="349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i=0, pid=1167, parent pid=1166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08202" y="3788348"/>
            <a:ext cx="843006" cy="649212"/>
            <a:chOff x="642910" y="3929072"/>
            <a:chExt cx="1000132" cy="785818"/>
          </a:xfrm>
        </p:grpSpPr>
        <p:sp>
          <p:nvSpPr>
            <p:cNvPr id="9" name="椭圆 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1169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4086" y="3788348"/>
            <a:ext cx="843006" cy="649212"/>
            <a:chOff x="642910" y="3929072"/>
            <a:chExt cx="1000132" cy="785818"/>
          </a:xfrm>
        </p:grpSpPr>
        <p:sp>
          <p:nvSpPr>
            <p:cNvPr id="13" name="椭圆 12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1172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9970" y="3788348"/>
            <a:ext cx="843006" cy="649212"/>
            <a:chOff x="642910" y="3929072"/>
            <a:chExt cx="1000132" cy="785818"/>
          </a:xfrm>
        </p:grpSpPr>
        <p:sp>
          <p:nvSpPr>
            <p:cNvPr id="16" name="椭圆 15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1171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65854" y="3788348"/>
            <a:ext cx="843006" cy="649212"/>
            <a:chOff x="642910" y="3929072"/>
            <a:chExt cx="1000132" cy="785818"/>
          </a:xfrm>
        </p:grpSpPr>
        <p:sp>
          <p:nvSpPr>
            <p:cNvPr id="19" name="椭圆 1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1173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94086" y="2771938"/>
            <a:ext cx="843006" cy="649212"/>
            <a:chOff x="642910" y="3929072"/>
            <a:chExt cx="1000132" cy="785818"/>
          </a:xfrm>
        </p:grpSpPr>
        <p:sp>
          <p:nvSpPr>
            <p:cNvPr id="22" name="椭圆 21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1168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1485" y="2865155"/>
            <a:ext cx="843006" cy="649212"/>
            <a:chOff x="642910" y="3929072"/>
            <a:chExt cx="1000132" cy="785818"/>
          </a:xfrm>
        </p:grpSpPr>
        <p:sp>
          <p:nvSpPr>
            <p:cNvPr id="25" name="椭圆 24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1170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9970" y="2001051"/>
            <a:ext cx="843006" cy="649212"/>
            <a:chOff x="642910" y="3929072"/>
            <a:chExt cx="1000132" cy="785818"/>
          </a:xfrm>
        </p:grpSpPr>
        <p:sp>
          <p:nvSpPr>
            <p:cNvPr id="28" name="椭圆 27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1167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987574"/>
            <a:ext cx="843006" cy="649212"/>
            <a:chOff x="642910" y="3929072"/>
            <a:chExt cx="1000132" cy="785818"/>
          </a:xfrm>
        </p:grpSpPr>
        <p:sp>
          <p:nvSpPr>
            <p:cNvPr id="31" name="椭圆 30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1166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"/>
          <p:cNvSpPr txBox="1"/>
          <p:nvPr/>
        </p:nvSpPr>
        <p:spPr>
          <a:xfrm>
            <a:off x="4386776" y="1105324"/>
            <a:ext cx="349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i=1, pid=1168, parent pid=1166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i=1, pid=1170, parent pid=1167</a:t>
            </a:r>
          </a:p>
        </p:txBody>
      </p:sp>
      <p:sp>
        <p:nvSpPr>
          <p:cNvPr id="42" name="TextBox 3"/>
          <p:cNvSpPr txBox="1"/>
          <p:nvPr/>
        </p:nvSpPr>
        <p:spPr>
          <a:xfrm>
            <a:off x="4384998" y="1593643"/>
            <a:ext cx="349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pid=1169, parent pid=1166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pid=1172,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pid=1168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pid=1171, parent pid=1167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pid=1173,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pid=1170</a:t>
            </a:r>
            <a:endParaRPr lang="en-US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8501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/>
      <p:bldP spid="35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的开销？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771550"/>
            <a:ext cx="5799785" cy="1232043"/>
            <a:chOff x="834645" y="771550"/>
            <a:chExt cx="5799785" cy="1232043"/>
          </a:xfrm>
        </p:grpSpPr>
        <p:sp>
          <p:nvSpPr>
            <p:cNvPr id="7" name="TextBox 6"/>
            <p:cNvSpPr txBox="1"/>
            <p:nvPr/>
          </p:nvSpPr>
          <p:spPr>
            <a:xfrm>
              <a:off x="1172004" y="828268"/>
              <a:ext cx="2399864" cy="346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fork()的实现开销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60200" y="1114020"/>
              <a:ext cx="5366040" cy="341632"/>
              <a:chOff x="1349100" y="1142990"/>
              <a:chExt cx="5366040" cy="3416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57290" y="114299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对子进程分配内存</a:t>
                </a:r>
              </a:p>
            </p:txBody>
          </p:sp>
          <p:pic>
            <p:nvPicPr>
              <p:cNvPr id="10" name="图片 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121442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1268390" y="1399772"/>
              <a:ext cx="5366040" cy="341632"/>
              <a:chOff x="1357290" y="1428742"/>
              <a:chExt cx="5366040" cy="3416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365480" y="142874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复制父进程的内存和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寄存器到子进程里</a:t>
                </a:r>
              </a:p>
            </p:txBody>
          </p:sp>
          <p:pic>
            <p:nvPicPr>
              <p:cNvPr id="13" name="图片 1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147200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1268390" y="1657344"/>
              <a:ext cx="5366040" cy="346249"/>
              <a:chOff x="1357290" y="1686314"/>
              <a:chExt cx="5366040" cy="34624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365480" y="1686314"/>
                <a:ext cx="535785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开销昂贵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!!</a:t>
                </a:r>
              </a:p>
            </p:txBody>
          </p:sp>
          <p:pic>
            <p:nvPicPr>
              <p:cNvPr id="16" name="图片 1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175775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834645" y="77155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4645" y="1990254"/>
            <a:ext cx="6666313" cy="1314898"/>
            <a:chOff x="834645" y="1990254"/>
            <a:chExt cx="6666313" cy="1314898"/>
          </a:xfrm>
        </p:grpSpPr>
        <p:sp>
          <p:nvSpPr>
            <p:cNvPr id="17" name="TextBox 16"/>
            <p:cNvSpPr txBox="1"/>
            <p:nvPr/>
          </p:nvSpPr>
          <p:spPr>
            <a:xfrm>
              <a:off x="1142976" y="1990254"/>
              <a:ext cx="621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在99%的情况里，我们在调用fork()之后调用exec()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47500" y="2347444"/>
              <a:ext cx="5366040" cy="341632"/>
              <a:chOff x="1349100" y="2285998"/>
              <a:chExt cx="5366040" cy="3416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357290" y="2285998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</a:t>
                </a: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操作中内存复制是没有作用的</a:t>
                </a: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235743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1255690" y="2633196"/>
              <a:ext cx="5366040" cy="341632"/>
              <a:chOff x="1357290" y="2571750"/>
              <a:chExt cx="5366040" cy="3416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365480" y="257175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子进程将可能关闭打开的文件和连接</a:t>
                </a:r>
              </a:p>
            </p:txBody>
          </p:sp>
          <p:pic>
            <p:nvPicPr>
              <p:cNvPr id="23" name="图片 2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2615008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263880" y="2890768"/>
              <a:ext cx="535785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3880" y="2963520"/>
              <a:ext cx="623707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为什么不能结合它们在一个调用中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690" y="3034958"/>
              <a:ext cx="151066" cy="1489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34645" y="19981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4645" y="3305152"/>
            <a:ext cx="7006293" cy="1555961"/>
            <a:chOff x="834645" y="3305152"/>
            <a:chExt cx="7006293" cy="1555961"/>
          </a:xfrm>
        </p:grpSpPr>
        <p:sp>
          <p:nvSpPr>
            <p:cNvPr id="29" name="TextBox 28"/>
            <p:cNvSpPr txBox="1"/>
            <p:nvPr/>
          </p:nvSpPr>
          <p:spPr>
            <a:xfrm>
              <a:off x="1155676" y="3305152"/>
              <a:ext cx="2416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vfork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260452" y="3685788"/>
              <a:ext cx="6509048" cy="346249"/>
              <a:chOff x="1349100" y="3714758"/>
              <a:chExt cx="6509048" cy="34624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357290" y="3714758"/>
                <a:ext cx="6500858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创建进程时，不再创建一个同样的内存映像</a:t>
                </a:r>
              </a:p>
            </p:txBody>
          </p:sp>
          <p:pic>
            <p:nvPicPr>
              <p:cNvPr id="32" name="图片 31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378619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1268642" y="3948094"/>
              <a:ext cx="5366040" cy="341632"/>
              <a:chOff x="1357290" y="4000510"/>
              <a:chExt cx="5366040" cy="3416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365480" y="400051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一些时候称为轻量级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 </a:t>
                </a:r>
              </a:p>
            </p:txBody>
          </p:sp>
          <p:pic>
            <p:nvPicPr>
              <p:cNvPr id="35" name="图片 3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04376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1268642" y="4205666"/>
              <a:ext cx="5366040" cy="341632"/>
              <a:chOff x="1357290" y="4258082"/>
              <a:chExt cx="5366040" cy="3416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365480" y="425808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子进程应该几乎立即调用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exec()</a:t>
                </a:r>
              </a:p>
            </p:txBody>
          </p:sp>
          <p:pic>
            <p:nvPicPr>
              <p:cNvPr id="38" name="图片 3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32952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1268642" y="4514864"/>
              <a:ext cx="6572296" cy="346249"/>
              <a:chOff x="1357290" y="4543834"/>
              <a:chExt cx="6572296" cy="34624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365480" y="4543834"/>
                <a:ext cx="656410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现在使用 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Copy on Write  (COW) </a:t>
                </a: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技术</a:t>
                </a:r>
              </a:p>
            </p:txBody>
          </p:sp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61527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834645" y="330515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1707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进程切换 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进程创建 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进程等待和退出</a:t>
            </a:r>
          </a:p>
        </p:txBody>
      </p:sp>
    </p:spTree>
    <p:extLst>
      <p:ext uri="{BB962C8B-B14F-4D97-AF65-F5344CB8AC3E}">
        <p14:creationId xmlns:p14="http://schemas.microsoft.com/office/powerpoint/2010/main" val="366133588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57954" y="214296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父进程等待子进程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62517" y="2262381"/>
            <a:ext cx="4873665" cy="646331"/>
            <a:chOff x="1339657" y="2262381"/>
            <a:chExt cx="4873665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1493652" y="2262381"/>
              <a:ext cx="4719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有子进程存活时，父进程进入等待状态，等待子进程的返回结果</a:t>
              </a: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657" y="2362286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62517" y="1260683"/>
            <a:ext cx="5734097" cy="707886"/>
            <a:chOff x="962517" y="1260683"/>
            <a:chExt cx="5734097" cy="707886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517" y="1381914"/>
              <a:ext cx="151066" cy="14899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116512" y="1260683"/>
              <a:ext cx="5580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子进程结束时通过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向父进程返回一个值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父进程通过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接受并处理返回值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134" y="1670953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73471" y="3392293"/>
            <a:ext cx="5393042" cy="369332"/>
            <a:chOff x="1337473" y="3769460"/>
            <a:chExt cx="5393042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1485379" y="3769460"/>
              <a:ext cx="524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有僵尸子进程等待时，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立即返回其中一个值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473" y="3868856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968843" y="3749382"/>
            <a:ext cx="5410267" cy="369332"/>
            <a:chOff x="1341138" y="3400641"/>
            <a:chExt cx="54102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93569" y="3400641"/>
              <a:ext cx="525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无子进程存活时，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立刻返回</a:t>
              </a: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38" y="3495306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93853" y="915566"/>
            <a:ext cx="5885257" cy="423104"/>
            <a:chOff x="493853" y="915566"/>
            <a:chExt cx="5885257" cy="423104"/>
          </a:xfrm>
        </p:grpSpPr>
        <p:sp>
          <p:nvSpPr>
            <p:cNvPr id="46" name="TextBox 45"/>
            <p:cNvSpPr txBox="1"/>
            <p:nvPr/>
          </p:nvSpPr>
          <p:spPr>
            <a:xfrm>
              <a:off x="827584" y="915566"/>
              <a:ext cx="555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wait()系统调用用于父进程等待子进程的结束</a:t>
              </a:r>
            </a:p>
          </p:txBody>
        </p:sp>
        <p:sp>
          <p:nvSpPr>
            <p:cNvPr id="16" name="TextBox 54"/>
            <p:cNvSpPr txBox="1"/>
            <p:nvPr/>
          </p:nvSpPr>
          <p:spPr>
            <a:xfrm>
              <a:off x="493853" y="93856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310" y="1945118"/>
            <a:ext cx="3395253" cy="401323"/>
            <a:chOff x="511310" y="1945118"/>
            <a:chExt cx="3395253" cy="401323"/>
          </a:xfrm>
        </p:grpSpPr>
        <p:sp>
          <p:nvSpPr>
            <p:cNvPr id="52" name="TextBox 51"/>
            <p:cNvSpPr txBox="1"/>
            <p:nvPr/>
          </p:nvSpPr>
          <p:spPr>
            <a:xfrm>
              <a:off x="860129" y="1946331"/>
              <a:ext cx="3046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wait()系统调用的功能</a:t>
              </a:r>
            </a:p>
          </p:txBody>
        </p:sp>
        <p:sp>
          <p:nvSpPr>
            <p:cNvPr id="26" name="TextBox 54"/>
            <p:cNvSpPr txBox="1"/>
            <p:nvPr/>
          </p:nvSpPr>
          <p:spPr>
            <a:xfrm>
              <a:off x="511310" y="194511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48"/>
          <p:cNvSpPr txBox="1"/>
          <p:nvPr/>
        </p:nvSpPr>
        <p:spPr>
          <a:xfrm>
            <a:off x="1115064" y="2815866"/>
            <a:ext cx="482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当某子进程调用</a:t>
            </a:r>
            <a:r>
              <a:rPr lang="en-US" altLang="zh-CN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唤醒父进程，将</a:t>
            </a:r>
            <a:r>
              <a:rPr lang="en-US" altLang="zh-CN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返回值作为父进程中</a:t>
            </a:r>
            <a:r>
              <a:rPr lang="en-US" altLang="zh-CN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的返回值</a:t>
            </a:r>
          </a:p>
        </p:txBody>
      </p:sp>
    </p:spTree>
    <p:extLst>
      <p:ext uri="{BB962C8B-B14F-4D97-AF65-F5344CB8AC3E}">
        <p14:creationId xmlns:p14="http://schemas.microsoft.com/office/powerpoint/2010/main" val="32633388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27784" y="204359"/>
            <a:ext cx="394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进程的有序终止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exit()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828662"/>
            <a:ext cx="6041611" cy="404214"/>
            <a:chOff x="834645" y="828662"/>
            <a:chExt cx="6041611" cy="404214"/>
          </a:xfrm>
        </p:grpSpPr>
        <p:sp>
          <p:nvSpPr>
            <p:cNvPr id="15" name="TextBox 14"/>
            <p:cNvSpPr txBox="1"/>
            <p:nvPr/>
          </p:nvSpPr>
          <p:spPr>
            <a:xfrm>
              <a:off x="1138214" y="828662"/>
              <a:ext cx="573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进程结束执行时调用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exit()，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完成进程资源回收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45" y="83276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0200" y="1449380"/>
            <a:ext cx="4383370" cy="369332"/>
            <a:chOff x="1260200" y="1449380"/>
            <a:chExt cx="438337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260200" y="1449380"/>
              <a:ext cx="438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将调用参数作为进程的“结果”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1520818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252514" y="1735132"/>
            <a:ext cx="4605370" cy="912656"/>
            <a:chOff x="1252514" y="1735132"/>
            <a:chExt cx="4605370" cy="912656"/>
          </a:xfrm>
        </p:grpSpPr>
        <p:sp>
          <p:nvSpPr>
            <p:cNvPr id="19" name="TextBox 18"/>
            <p:cNvSpPr txBox="1"/>
            <p:nvPr/>
          </p:nvSpPr>
          <p:spPr>
            <a:xfrm>
              <a:off x="1260704" y="1735132"/>
              <a:ext cx="41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关闭所有打开的文件等占用资源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78390"/>
              <a:ext cx="151066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268390" y="1992704"/>
              <a:ext cx="173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释放内存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064142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68390" y="2278456"/>
              <a:ext cx="458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释放大部分进程相关的内核数据结构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349894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73152" y="3647054"/>
            <a:ext cx="4873912" cy="369332"/>
            <a:chOff x="1273152" y="3647054"/>
            <a:chExt cx="487391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431904" y="3647054"/>
              <a:ext cx="471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清理所有等待的僵尸进程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152" y="3718492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834645" y="1122352"/>
            <a:ext cx="5951933" cy="434762"/>
            <a:chOff x="834645" y="1122352"/>
            <a:chExt cx="5951933" cy="434762"/>
          </a:xfrm>
        </p:grpSpPr>
        <p:sp>
          <p:nvSpPr>
            <p:cNvPr id="16" name="TextBox 15"/>
            <p:cNvSpPr txBox="1"/>
            <p:nvPr/>
          </p:nvSpPr>
          <p:spPr>
            <a:xfrm>
              <a:off x="1155676" y="1122352"/>
              <a:ext cx="5630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系统调用的功能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4645" y="1157004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0045" y="3964054"/>
            <a:ext cx="4959739" cy="406428"/>
            <a:chOff x="860045" y="3964054"/>
            <a:chExt cx="4959739" cy="406428"/>
          </a:xfrm>
        </p:grpSpPr>
        <p:sp>
          <p:nvSpPr>
            <p:cNvPr id="31" name="TextBox 30"/>
            <p:cNvSpPr txBox="1"/>
            <p:nvPr/>
          </p:nvSpPr>
          <p:spPr>
            <a:xfrm>
              <a:off x="1176314" y="3964054"/>
              <a:ext cx="464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进程终止是最终的垃圾收集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资源回收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045" y="397037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0200" y="2564208"/>
            <a:ext cx="6383634" cy="1145227"/>
            <a:chOff x="1260200" y="2564208"/>
            <a:chExt cx="6383634" cy="1145227"/>
          </a:xfrm>
        </p:grpSpPr>
        <p:sp>
          <p:nvSpPr>
            <p:cNvPr id="25" name="TextBox 24"/>
            <p:cNvSpPr txBox="1"/>
            <p:nvPr/>
          </p:nvSpPr>
          <p:spPr>
            <a:xfrm>
              <a:off x="1268390" y="2564208"/>
              <a:ext cx="37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检查是否父进程是存活着的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635646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12216" y="2862264"/>
              <a:ext cx="5931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如存活，保留结果的值直到父进程需要它，进入僵尸（zombie/defunct）状态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6584" y="3370881"/>
              <a:ext cx="445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如果没有，它释放所有的数据结构，进程结果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92" y="2976112"/>
              <a:ext cx="151066" cy="148997"/>
            </a:xfrm>
            <a:prstGeom prst="rect">
              <a:avLst/>
            </a:prstGeom>
          </p:spPr>
        </p:pic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92" y="3469031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05561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36017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其他进程控制系统调用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1015" y="2933028"/>
            <a:ext cx="5884125" cy="1040440"/>
            <a:chOff x="831015" y="2933028"/>
            <a:chExt cx="5884125" cy="1040440"/>
          </a:xfrm>
        </p:grpSpPr>
        <p:sp>
          <p:nvSpPr>
            <p:cNvPr id="14" name="TextBox 13"/>
            <p:cNvSpPr txBox="1"/>
            <p:nvPr/>
          </p:nvSpPr>
          <p:spPr>
            <a:xfrm>
              <a:off x="1170872" y="2937420"/>
              <a:ext cx="757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93302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3265582"/>
              <a:ext cx="5248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sleep()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可以让进程在定时器的等待队列中等待指定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3376937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31015" y="1006156"/>
            <a:ext cx="5884125" cy="1006232"/>
            <a:chOff x="831015" y="1006156"/>
            <a:chExt cx="5884125" cy="1006232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179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优先级控制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0615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6374" y="1329408"/>
              <a:ext cx="37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nice()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指定进程的初始优先级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1440763"/>
              <a:ext cx="151066" cy="14899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466374" y="1643056"/>
              <a:ext cx="524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中进程优先级会随执行时间而衰减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1754411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31015" y="1942190"/>
            <a:ext cx="6027001" cy="1045253"/>
            <a:chOff x="831015" y="1942190"/>
            <a:chExt cx="6027001" cy="1045253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946582"/>
              <a:ext cx="204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进程调试支持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94219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6374" y="2587333"/>
              <a:ext cx="310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设置断点和查看寄存器等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698688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66374" y="2243525"/>
              <a:ext cx="5391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ptrace()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允许一个进程控制另一个进程的执行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354880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72342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进程切换 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进程创建 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进程等待和退出</a:t>
            </a:r>
          </a:p>
        </p:txBody>
      </p:sp>
    </p:spTree>
    <p:extLst>
      <p:ext uri="{BB962C8B-B14F-4D97-AF65-F5344CB8AC3E}">
        <p14:creationId xmlns:p14="http://schemas.microsoft.com/office/powerpoint/2010/main" val="22588072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9592" y="1347614"/>
            <a:ext cx="4062009" cy="3304311"/>
            <a:chOff x="107504" y="1627328"/>
            <a:chExt cx="4062009" cy="3304311"/>
          </a:xfrm>
        </p:grpSpPr>
        <p:sp>
          <p:nvSpPr>
            <p:cNvPr id="4" name="弧形 3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29" name="弧形 28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33" name="弧形 32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24" name="椭圆 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弧形 7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60"/>
          <p:cNvSpPr txBox="1"/>
          <p:nvPr/>
        </p:nvSpPr>
        <p:spPr>
          <a:xfrm>
            <a:off x="1837209" y="10040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</a:rPr>
              <a:t>fork()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7" name="TextBox 44"/>
          <p:cNvSpPr txBox="1"/>
          <p:nvPr/>
        </p:nvSpPr>
        <p:spPr>
          <a:xfrm>
            <a:off x="2451991" y="214183"/>
            <a:ext cx="4536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  v.s. 进程状态 </a:t>
            </a:r>
          </a:p>
        </p:txBody>
      </p:sp>
      <p:sp>
        <p:nvSpPr>
          <p:cNvPr id="48" name="TextBox 63"/>
          <p:cNvSpPr txBox="1"/>
          <p:nvPr/>
        </p:nvSpPr>
        <p:spPr>
          <a:xfrm>
            <a:off x="4502462" y="23200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9" name="TextBox 65"/>
          <p:cNvSpPr txBox="1"/>
          <p:nvPr/>
        </p:nvSpPr>
        <p:spPr>
          <a:xfrm>
            <a:off x="4119043" y="38292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</a:rPr>
              <a:t>wait()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0" name="TextBox 66"/>
          <p:cNvSpPr txBox="1"/>
          <p:nvPr/>
        </p:nvSpPr>
        <p:spPr>
          <a:xfrm>
            <a:off x="5283070" y="386045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</a:rPr>
              <a:t>exec()?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1" name="TextBox 67"/>
          <p:cNvSpPr txBox="1"/>
          <p:nvPr/>
        </p:nvSpPr>
        <p:spPr>
          <a:xfrm>
            <a:off x="1222310" y="3845750"/>
            <a:ext cx="810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j-ea"/>
                <a:ea typeface="+mj-ea"/>
              </a:rPr>
              <a:t>子进程</a:t>
            </a:r>
            <a:endParaRPr lang="en-US" altLang="zh-CN" sz="1600" b="1" dirty="0">
              <a:solidFill>
                <a:srgbClr val="11576A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sz="1600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380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49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70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进程切换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62146"/>
            <a:ext cx="4655801" cy="1428760"/>
            <a:chOff x="844893" y="1962146"/>
            <a:chExt cx="4655801" cy="1428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6214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进程切换的要求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703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1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298698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切换前，保存进程上下文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78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635250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切换后，恢复进程上下文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05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2962278"/>
              <a:ext cx="41057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快速切换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05925"/>
            <a:ext cx="5890872" cy="1000529"/>
            <a:chOff x="844893" y="805925"/>
            <a:chExt cx="5890872" cy="100052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63601" y="805925"/>
              <a:ext cx="5572164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进程切换</a:t>
              </a:r>
              <a:r>
                <a:rPr lang="en-US" altLang="zh-CN" dirty="0"/>
                <a:t>(</a:t>
              </a:r>
              <a:r>
                <a:rPr lang="zh-CN" altLang="en-US" dirty="0"/>
                <a:t>上下文切换</a:t>
              </a:r>
              <a:r>
                <a:rPr lang="en-US" altLang="zh-CN" dirty="0"/>
                <a:t>)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   暂停当前运行进程，从运行状态变成其他状态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   调度另一个进程从就绪状态变成运行状态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7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599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574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3294068"/>
            <a:ext cx="3655099" cy="1311168"/>
            <a:chOff x="844893" y="3294068"/>
            <a:chExt cx="3655099" cy="131116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294068"/>
              <a:ext cx="3357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进程生命周期的信息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78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55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622682"/>
              <a:ext cx="245628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寄存器 (PC, SP, …</a:t>
              </a:r>
              <a:r>
                <a:rPr lang="en-US" altLang="zh-CN"/>
                <a:t>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21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3959234"/>
              <a:ext cx="20968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CPU状态</a:t>
              </a:r>
              <a:endParaRPr lang="en-US" altLang="zh-CN" dirty="0"/>
            </a:p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内存地址空间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5623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/>
              <a:t>上下文切换图示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2495232"/>
            <a:ext cx="705903" cy="756000"/>
            <a:chOff x="5857884" y="2495232"/>
            <a:chExt cx="705903" cy="756000"/>
          </a:xfrm>
        </p:grpSpPr>
        <p:sp>
          <p:nvSpPr>
            <p:cNvPr id="9" name="TextBox 8"/>
            <p:cNvSpPr txBox="1"/>
            <p:nvPr/>
          </p:nvSpPr>
          <p:spPr>
            <a:xfrm>
              <a:off x="5942282" y="2705878"/>
              <a:ext cx="62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857884" y="2495232"/>
              <a:ext cx="142876" cy="756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9952" y="1506921"/>
            <a:ext cx="956657" cy="2636469"/>
            <a:chOff x="999952" y="1506921"/>
            <a:chExt cx="956657" cy="2636469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0678" y="1637136"/>
              <a:ext cx="185931" cy="2501613"/>
              <a:chOff x="2199306" y="1637136"/>
              <a:chExt cx="185931" cy="2501613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285984" y="1637136"/>
                <a:ext cx="0" cy="2500025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205237" y="1643056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199306" y="41371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右大括号 36"/>
            <p:cNvSpPr/>
            <p:nvPr/>
          </p:nvSpPr>
          <p:spPr>
            <a:xfrm flipH="1">
              <a:off x="1506527" y="1506921"/>
              <a:ext cx="229406" cy="2636469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952" y="26697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09445" y="1175014"/>
            <a:ext cx="619349" cy="455933"/>
            <a:chOff x="1310607" y="1378523"/>
            <a:chExt cx="619349" cy="455933"/>
          </a:xfrm>
        </p:grpSpPr>
        <p:sp>
          <p:nvSpPr>
            <p:cNvPr id="35" name="下箭头 34"/>
            <p:cNvSpPr/>
            <p:nvPr/>
          </p:nvSpPr>
          <p:spPr>
            <a:xfrm>
              <a:off x="1798618" y="1400775"/>
              <a:ext cx="131338" cy="433681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0607" y="1378523"/>
              <a:ext cx="55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2686" y="4138951"/>
            <a:ext cx="642943" cy="313718"/>
            <a:chOff x="1285851" y="4143386"/>
            <a:chExt cx="642943" cy="313718"/>
          </a:xfrm>
        </p:grpSpPr>
        <p:sp>
          <p:nvSpPr>
            <p:cNvPr id="36" name="下箭头 35"/>
            <p:cNvSpPr/>
            <p:nvPr/>
          </p:nvSpPr>
          <p:spPr>
            <a:xfrm>
              <a:off x="1785918" y="4169104"/>
              <a:ext cx="142876" cy="288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1" y="4143386"/>
              <a:ext cx="579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11790" y="1500180"/>
            <a:ext cx="2007756" cy="176220"/>
            <a:chOff x="2011790" y="1500180"/>
            <a:chExt cx="2007756" cy="17622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022649" y="1501768"/>
              <a:ext cx="99689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6200000" flipH="1">
              <a:off x="3919420" y="1588289"/>
              <a:ext cx="176220" cy="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011790" y="1506922"/>
              <a:ext cx="1045730" cy="13435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000497" y="2500312"/>
            <a:ext cx="1728793" cy="242685"/>
            <a:chOff x="4000497" y="2500312"/>
            <a:chExt cx="1728793" cy="242685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912874" y="2652997"/>
              <a:ext cx="1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 flipH="1" flipV="1">
              <a:off x="4396170" y="2318953"/>
              <a:ext cx="8753" cy="80010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800596" y="2500312"/>
              <a:ext cx="928694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995738" y="3059115"/>
            <a:ext cx="1744670" cy="214309"/>
            <a:chOff x="3995738" y="3059115"/>
            <a:chExt cx="1744670" cy="214309"/>
          </a:xfrm>
        </p:grpSpPr>
        <p:cxnSp>
          <p:nvCxnSpPr>
            <p:cNvPr id="59" name="直接连接符 58"/>
            <p:cNvCxnSpPr/>
            <p:nvPr/>
          </p:nvCxnSpPr>
          <p:spPr>
            <a:xfrm rot="10800000">
              <a:off x="4840408" y="3071132"/>
              <a:ext cx="90000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>
              <a:off x="3995738" y="3071132"/>
              <a:ext cx="85725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3890966" y="3163888"/>
              <a:ext cx="214309" cy="47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950679" y="4137162"/>
            <a:ext cx="2114907" cy="223552"/>
            <a:chOff x="1950679" y="4167311"/>
            <a:chExt cx="2114907" cy="223552"/>
          </a:xfrm>
        </p:grpSpPr>
        <p:cxnSp>
          <p:nvCxnSpPr>
            <p:cNvPr id="67" name="直接连接符 66"/>
            <p:cNvCxnSpPr>
              <a:stCxn id="32" idx="2"/>
            </p:cNvCxnSpPr>
            <p:nvPr/>
          </p:nvCxnSpPr>
          <p:spPr>
            <a:xfrm>
              <a:off x="4052100" y="4202883"/>
              <a:ext cx="815" cy="18179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057520" y="4384675"/>
              <a:ext cx="1008066" cy="6188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1950679" y="4167311"/>
              <a:ext cx="1128630" cy="217364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43240" y="2285998"/>
            <a:ext cx="1809765" cy="276999"/>
            <a:chOff x="3643306" y="1895467"/>
            <a:chExt cx="1809765" cy="276999"/>
          </a:xfrm>
        </p:grpSpPr>
        <p:sp>
          <p:nvSpPr>
            <p:cNvPr id="23" name="矩形 22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57520" y="1190613"/>
            <a:ext cx="1895485" cy="1107527"/>
            <a:chOff x="3057520" y="1190613"/>
            <a:chExt cx="1895485" cy="1107527"/>
          </a:xfrm>
        </p:grpSpPr>
        <p:grpSp>
          <p:nvGrpSpPr>
            <p:cNvPr id="29" name="组合 28"/>
            <p:cNvGrpSpPr/>
            <p:nvPr/>
          </p:nvGrpSpPr>
          <p:grpSpPr>
            <a:xfrm>
              <a:off x="3143240" y="1643056"/>
              <a:ext cx="1809765" cy="276999"/>
              <a:chOff x="3643306" y="1895467"/>
              <a:chExt cx="1809765" cy="2769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>
                    <a:solidFill>
                      <a:schemeClr val="bg1"/>
                    </a:solidFill>
                    <a:latin typeface="+mn-ea"/>
                  </a:rPr>
                  <a:t>0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057520" y="1190613"/>
              <a:ext cx="165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n-ea"/>
                </a:rPr>
                <a:t>中断或系统调用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79832" y="1928808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5310" y="3895735"/>
            <a:ext cx="1809765" cy="276999"/>
            <a:chOff x="3643306" y="1895467"/>
            <a:chExt cx="1809765" cy="276999"/>
          </a:xfrm>
        </p:grpSpPr>
        <p:sp>
          <p:nvSpPr>
            <p:cNvPr id="31" name="矩形 30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9898" y="2798247"/>
            <a:ext cx="2000264" cy="1071529"/>
            <a:chOff x="3059898" y="2798247"/>
            <a:chExt cx="2000264" cy="1071529"/>
          </a:xfrm>
        </p:grpSpPr>
        <p:grpSp>
          <p:nvGrpSpPr>
            <p:cNvPr id="25" name="组合 24"/>
            <p:cNvGrpSpPr/>
            <p:nvPr/>
          </p:nvGrpSpPr>
          <p:grpSpPr>
            <a:xfrm>
              <a:off x="3144806" y="3253971"/>
              <a:ext cx="1809765" cy="276999"/>
              <a:chOff x="3643306" y="1895467"/>
              <a:chExt cx="1809765" cy="27699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59898" y="2798247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n-ea"/>
                </a:rPr>
                <a:t>中断或系统调用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4120" y="3500444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5852" y="862146"/>
            <a:ext cx="5357061" cy="327384"/>
            <a:chOff x="1285852" y="862146"/>
            <a:chExt cx="5357061" cy="327384"/>
          </a:xfrm>
        </p:grpSpPr>
        <p:sp>
          <p:nvSpPr>
            <p:cNvPr id="74" name="TextBox 73"/>
            <p:cNvSpPr txBox="1"/>
            <p:nvPr/>
          </p:nvSpPr>
          <p:spPr>
            <a:xfrm>
              <a:off x="3563888" y="862146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操作系统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2781" y="881753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852" y="88041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28719" y="1197266"/>
            <a:ext cx="892787" cy="1290346"/>
            <a:chOff x="5828719" y="1197266"/>
            <a:chExt cx="892787" cy="1290346"/>
          </a:xfrm>
        </p:grpSpPr>
        <p:sp>
          <p:nvSpPr>
            <p:cNvPr id="4" name="右大括号 3"/>
            <p:cNvSpPr/>
            <p:nvPr/>
          </p:nvSpPr>
          <p:spPr>
            <a:xfrm>
              <a:off x="6025869" y="1218368"/>
              <a:ext cx="208800" cy="126318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7767" y="17123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38834" y="248602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28528" y="1197266"/>
              <a:ext cx="0" cy="127855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28719" y="120955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838834" y="3260730"/>
            <a:ext cx="892556" cy="907363"/>
            <a:chOff x="5838834" y="3260730"/>
            <a:chExt cx="892556" cy="907363"/>
          </a:xfrm>
        </p:grpSpPr>
        <p:sp>
          <p:nvSpPr>
            <p:cNvPr id="7" name="TextBox 6"/>
            <p:cNvSpPr txBox="1"/>
            <p:nvPr/>
          </p:nvSpPr>
          <p:spPr>
            <a:xfrm>
              <a:off x="6187651" y="36001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0116" y="3261218"/>
              <a:ext cx="0" cy="894708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6073706" y="3273486"/>
              <a:ext cx="166840" cy="89301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838834" y="4166505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30032" y="1654054"/>
            <a:ext cx="931378" cy="841178"/>
            <a:chOff x="1019300" y="1506921"/>
            <a:chExt cx="931378" cy="841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770678" y="1506921"/>
              <a:ext cx="180000" cy="841178"/>
              <a:chOff x="2199306" y="1506921"/>
              <a:chExt cx="180000" cy="84117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285984" y="1506921"/>
                <a:ext cx="0" cy="82938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199306" y="234651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右大括号 82"/>
            <p:cNvSpPr/>
            <p:nvPr/>
          </p:nvSpPr>
          <p:spPr>
            <a:xfrm flipH="1">
              <a:off x="1506527" y="1506921"/>
              <a:ext cx="229406" cy="83959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1019300" y="17924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0202" y="1644884"/>
            <a:ext cx="918992" cy="1628430"/>
            <a:chOff x="1031686" y="1506921"/>
            <a:chExt cx="918992" cy="1628430"/>
          </a:xfrm>
        </p:grpSpPr>
        <p:grpSp>
          <p:nvGrpSpPr>
            <p:cNvPr id="89" name="组合 88"/>
            <p:cNvGrpSpPr/>
            <p:nvPr/>
          </p:nvGrpSpPr>
          <p:grpSpPr>
            <a:xfrm>
              <a:off x="1770678" y="1506921"/>
              <a:ext cx="180000" cy="1615672"/>
              <a:chOff x="2199306" y="1506921"/>
              <a:chExt cx="180000" cy="1615672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85984" y="1506921"/>
                <a:ext cx="0" cy="1615672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199306" y="311543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右大括号 89"/>
            <p:cNvSpPr/>
            <p:nvPr/>
          </p:nvSpPr>
          <p:spPr>
            <a:xfrm flipH="1">
              <a:off x="1506527" y="1506921"/>
              <a:ext cx="229406" cy="162843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37"/>
            <p:cNvSpPr txBox="1"/>
            <p:nvPr/>
          </p:nvSpPr>
          <p:spPr>
            <a:xfrm>
              <a:off x="1031686" y="2215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38685" y="1197039"/>
            <a:ext cx="892705" cy="479131"/>
            <a:chOff x="5855679" y="1200781"/>
            <a:chExt cx="892705" cy="479131"/>
          </a:xfrm>
        </p:grpSpPr>
        <p:sp>
          <p:nvSpPr>
            <p:cNvPr id="107" name="右大括号 106"/>
            <p:cNvSpPr/>
            <p:nvPr/>
          </p:nvSpPr>
          <p:spPr>
            <a:xfrm>
              <a:off x="6063493" y="1218368"/>
              <a:ext cx="171175" cy="45802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5"/>
            <p:cNvSpPr txBox="1"/>
            <p:nvPr/>
          </p:nvSpPr>
          <p:spPr>
            <a:xfrm>
              <a:off x="6204645" y="129349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855679" y="167639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945679" y="1200781"/>
              <a:ext cx="0" cy="479131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5679" y="121453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838685" y="1206529"/>
            <a:ext cx="939878" cy="1092662"/>
            <a:chOff x="5838528" y="1197266"/>
            <a:chExt cx="939878" cy="1092662"/>
          </a:xfrm>
        </p:grpSpPr>
        <p:sp>
          <p:nvSpPr>
            <p:cNvPr id="113" name="右大括号 112"/>
            <p:cNvSpPr/>
            <p:nvPr/>
          </p:nvSpPr>
          <p:spPr>
            <a:xfrm>
              <a:off x="6066331" y="1218368"/>
              <a:ext cx="182406" cy="1067630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5"/>
            <p:cNvSpPr txBox="1"/>
            <p:nvPr/>
          </p:nvSpPr>
          <p:spPr>
            <a:xfrm>
              <a:off x="6234667" y="1612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855679" y="228834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928528" y="1197266"/>
              <a:ext cx="0" cy="108873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38528" y="120603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5835515" y="3254555"/>
            <a:ext cx="895875" cy="646736"/>
            <a:chOff x="5838834" y="3254184"/>
            <a:chExt cx="895875" cy="646736"/>
          </a:xfrm>
        </p:grpSpPr>
        <p:sp>
          <p:nvSpPr>
            <p:cNvPr id="126" name="TextBox 6"/>
            <p:cNvSpPr txBox="1"/>
            <p:nvPr/>
          </p:nvSpPr>
          <p:spPr>
            <a:xfrm>
              <a:off x="6190970" y="34464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30116" y="3254184"/>
              <a:ext cx="0" cy="64673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右大括号 128"/>
            <p:cNvSpPr/>
            <p:nvPr/>
          </p:nvSpPr>
          <p:spPr>
            <a:xfrm>
              <a:off x="6085649" y="3273487"/>
              <a:ext cx="154897" cy="620124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5838834" y="389361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8570" y="1648437"/>
            <a:ext cx="875431" cy="644229"/>
            <a:chOff x="1075247" y="1506920"/>
            <a:chExt cx="875431" cy="64422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770678" y="1506921"/>
              <a:ext cx="180000" cy="644228"/>
              <a:chOff x="2199306" y="1506921"/>
              <a:chExt cx="180000" cy="644228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2285984" y="1506921"/>
                <a:ext cx="0" cy="642640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2199306" y="21495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右大括号 134"/>
            <p:cNvSpPr/>
            <p:nvPr/>
          </p:nvSpPr>
          <p:spPr>
            <a:xfrm flipH="1">
              <a:off x="1579034" y="1506920"/>
              <a:ext cx="155219" cy="642641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1075247" y="1692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87738" y="1644472"/>
            <a:ext cx="961456" cy="2242656"/>
            <a:chOff x="989222" y="1506920"/>
            <a:chExt cx="961456" cy="2242656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70678" y="1506921"/>
              <a:ext cx="180000" cy="2242655"/>
              <a:chOff x="2199306" y="1506921"/>
              <a:chExt cx="180000" cy="2242655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285984" y="1506921"/>
                <a:ext cx="0" cy="221899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199306" y="3747988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右大括号 143"/>
            <p:cNvSpPr/>
            <p:nvPr/>
          </p:nvSpPr>
          <p:spPr>
            <a:xfrm flipH="1">
              <a:off x="1506527" y="1506920"/>
              <a:ext cx="229406" cy="2241067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37"/>
            <p:cNvSpPr txBox="1"/>
            <p:nvPr/>
          </p:nvSpPr>
          <p:spPr>
            <a:xfrm>
              <a:off x="989222" y="24614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39688" y="3263028"/>
            <a:ext cx="881818" cy="1183700"/>
            <a:chOff x="5838834" y="3260730"/>
            <a:chExt cx="881818" cy="1183700"/>
          </a:xfrm>
        </p:grpSpPr>
        <p:sp>
          <p:nvSpPr>
            <p:cNvPr id="159" name="TextBox 6"/>
            <p:cNvSpPr txBox="1"/>
            <p:nvPr/>
          </p:nvSpPr>
          <p:spPr>
            <a:xfrm>
              <a:off x="6176913" y="36876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930116" y="3261218"/>
              <a:ext cx="0" cy="1181624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右大括号 161"/>
            <p:cNvSpPr/>
            <p:nvPr/>
          </p:nvSpPr>
          <p:spPr>
            <a:xfrm>
              <a:off x="6082330" y="3273486"/>
              <a:ext cx="158216" cy="1145037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5838834" y="4442842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进程控制块</a:t>
            </a:r>
            <a:r>
              <a:rPr lang="en-US" altLang="zh-CN" dirty="0"/>
              <a:t>PCB:</a:t>
            </a:r>
            <a:r>
              <a:rPr lang="zh-CN" altLang="en-US" dirty="0"/>
              <a:t>内核的进程状态记录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5343" y="866764"/>
            <a:ext cx="6727503" cy="428628"/>
            <a:chOff x="635343" y="866764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33426" y="866764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内核为每个进程维护了对应的进程控制块（PCB</a:t>
              </a:r>
              <a:r>
                <a:rPr lang="en-US" altLang="zh-CN" dirty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343" y="87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343" y="1189030"/>
            <a:ext cx="6227437" cy="428628"/>
            <a:chOff x="635343" y="1189030"/>
            <a:chExt cx="622743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933426" y="1189030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内核将相同状态的进程的PCB放置在同一队列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43" y="1203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2872" y="1915805"/>
            <a:ext cx="1523628" cy="428628"/>
            <a:chOff x="1052872" y="1522406"/>
            <a:chExt cx="1523628" cy="4286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6441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85436" y="1522406"/>
              <a:ext cx="13910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就绪队列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52872" y="2407560"/>
            <a:ext cx="2237849" cy="722318"/>
            <a:chOff x="1052872" y="1858958"/>
            <a:chExt cx="2237849" cy="7223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9736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85436" y="1858958"/>
              <a:ext cx="2105285" cy="7223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I/O等待队列</a:t>
              </a:r>
              <a:endParaRPr lang="en-US" altLang="zh-CN" sz="1800" dirty="0"/>
            </a:p>
            <a:p>
              <a:pPr marL="0" lvl="1" indent="0"/>
              <a:r>
                <a:rPr lang="zh-CN" altLang="en-US" sz="1400" dirty="0"/>
                <a:t>   </a:t>
              </a:r>
              <a:r>
                <a:rPr lang="zh-CN" altLang="en-US" sz="1600" dirty="0"/>
                <a:t>每个设备一个队列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58" name="图片 1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267" y="221469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68733" y="3986226"/>
            <a:ext cx="1595066" cy="428628"/>
            <a:chOff x="1052872" y="2505076"/>
            <a:chExt cx="1595066" cy="4286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26141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185436" y="2505076"/>
              <a:ext cx="14625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僵尸队列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31840" y="1924047"/>
            <a:ext cx="4875970" cy="785815"/>
            <a:chOff x="3131840" y="1924047"/>
            <a:chExt cx="4875970" cy="785815"/>
          </a:xfrm>
        </p:grpSpPr>
        <p:grpSp>
          <p:nvGrpSpPr>
            <p:cNvPr id="68" name="组合 67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140" name="直接箭头连接符 139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任意多边形 161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31840" y="1981733"/>
              <a:ext cx="800219" cy="229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就绪队列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44446" y="2434931"/>
            <a:ext cx="4725260" cy="1425869"/>
            <a:chOff x="3244446" y="2434931"/>
            <a:chExt cx="4725260" cy="1425869"/>
          </a:xfrm>
        </p:grpSpPr>
        <p:grpSp>
          <p:nvGrpSpPr>
            <p:cNvPr id="10" name="组合 9"/>
            <p:cNvGrpSpPr/>
            <p:nvPr/>
          </p:nvGrpSpPr>
          <p:grpSpPr>
            <a:xfrm>
              <a:off x="3244446" y="2434931"/>
              <a:ext cx="1637960" cy="417810"/>
              <a:chOff x="3244446" y="2434931"/>
              <a:chExt cx="1637960" cy="41781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90663" y="2447928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485093" y="270986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/>
              <p:cNvSpPr txBox="1"/>
              <p:nvPr/>
            </p:nvSpPr>
            <p:spPr>
              <a:xfrm>
                <a:off x="3244446" y="2434931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244446" y="2781303"/>
              <a:ext cx="4725260" cy="1079497"/>
              <a:chOff x="3244446" y="2781303"/>
              <a:chExt cx="4725260" cy="1079497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890663" y="2947994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dirty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890663" y="3448060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508366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/>
              <p:cNvGrpSpPr/>
              <p:nvPr/>
            </p:nvGrpSpPr>
            <p:grpSpPr>
              <a:xfrm>
                <a:off x="602874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2"/>
              <p:cNvGrpSpPr/>
              <p:nvPr/>
            </p:nvGrpSpPr>
            <p:grpSpPr>
              <a:xfrm>
                <a:off x="6995831" y="3142741"/>
                <a:ext cx="648000" cy="574876"/>
                <a:chOff x="3671884" y="2786064"/>
                <a:chExt cx="648000" cy="574876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/>
              <p:cNvGrpSpPr/>
              <p:nvPr/>
            </p:nvGrpSpPr>
            <p:grpSpPr>
              <a:xfrm>
                <a:off x="4485093" y="306705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44850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30" name="直接连接符 12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75723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箭头连接符 151"/>
              <p:cNvCxnSpPr/>
              <p:nvPr/>
            </p:nvCxnSpPr>
            <p:spPr>
              <a:xfrm>
                <a:off x="5678861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>
                <a:off x="6634173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4485093" y="3207121"/>
                <a:ext cx="598572" cy="371744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任意多边形 160"/>
              <p:cNvSpPr/>
              <p:nvPr/>
            </p:nvSpPr>
            <p:spPr>
              <a:xfrm>
                <a:off x="4438650" y="3695700"/>
                <a:ext cx="2543175" cy="165100"/>
              </a:xfrm>
              <a:custGeom>
                <a:avLst/>
                <a:gdLst>
                  <a:gd name="connsiteX0" fmla="*/ 0 w 2543175"/>
                  <a:gd name="connsiteY0" fmla="*/ 19050 h 165100"/>
                  <a:gd name="connsiteX1" fmla="*/ 1209675 w 2543175"/>
                  <a:gd name="connsiteY1" fmla="*/ 161925 h 165100"/>
                  <a:gd name="connsiteX2" fmla="*/ 2543175 w 2543175"/>
                  <a:gd name="connsiteY2" fmla="*/ 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3175" h="165100">
                    <a:moveTo>
                      <a:pt x="0" y="19050"/>
                    </a:moveTo>
                    <a:cubicBezTo>
                      <a:pt x="392906" y="92075"/>
                      <a:pt x="785813" y="165100"/>
                      <a:pt x="1209675" y="161925"/>
                    </a:cubicBezTo>
                    <a:cubicBezTo>
                      <a:pt x="1633537" y="158750"/>
                      <a:pt x="2088356" y="79375"/>
                      <a:pt x="2543175" y="0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110167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038861" y="2781303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14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38993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6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44446" y="2952470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1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44446" y="3457585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磁盘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115199" y="3783223"/>
            <a:ext cx="2963785" cy="874518"/>
            <a:chOff x="3115199" y="3783223"/>
            <a:chExt cx="2963785" cy="874518"/>
          </a:xfrm>
        </p:grpSpPr>
        <p:grpSp>
          <p:nvGrpSpPr>
            <p:cNvPr id="62" name="组合 61"/>
            <p:cNvGrpSpPr/>
            <p:nvPr/>
          </p:nvGrpSpPr>
          <p:grpSpPr>
            <a:xfrm>
              <a:off x="3890663" y="3986226"/>
              <a:ext cx="648000" cy="404813"/>
              <a:chOff x="2714612" y="2871791"/>
              <a:chExt cx="648000" cy="40481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05109" y="4043374"/>
              <a:ext cx="648000" cy="574876"/>
              <a:chOff x="3671884" y="2786064"/>
              <a:chExt cx="648000" cy="57487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5681671" y="4105287"/>
              <a:ext cx="397313" cy="73026"/>
              <a:chOff x="4589868" y="2795588"/>
              <a:chExt cx="397313" cy="73026"/>
            </a:xfrm>
          </p:grpSpPr>
          <p:cxnSp>
            <p:nvCxnSpPr>
              <p:cNvPr id="135" name="直接连接符 134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箭头连接符 156"/>
            <p:cNvCxnSpPr/>
            <p:nvPr/>
          </p:nvCxnSpPr>
          <p:spPr>
            <a:xfrm flipV="1">
              <a:off x="4485093" y="4115374"/>
              <a:ext cx="620016" cy="165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4498167" y="4176725"/>
              <a:ext cx="612000" cy="8735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110167" y="3783223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15199" y="4048353"/>
              <a:ext cx="800219" cy="22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僵尸队列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010022" y="4319187"/>
              <a:ext cx="402674" cy="338554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81407" y="1585907"/>
            <a:ext cx="3978269" cy="360165"/>
            <a:chOff x="3681407" y="1585907"/>
            <a:chExt cx="3978269" cy="360165"/>
          </a:xfrm>
        </p:grpSpPr>
        <p:sp>
          <p:nvSpPr>
            <p:cNvPr id="139" name="TextBox 76"/>
            <p:cNvSpPr txBox="1"/>
            <p:nvPr/>
          </p:nvSpPr>
          <p:spPr>
            <a:xfrm>
              <a:off x="5467357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4" name="TextBox 162"/>
            <p:cNvSpPr txBox="1"/>
            <p:nvPr/>
          </p:nvSpPr>
          <p:spPr>
            <a:xfrm>
              <a:off x="7038993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6" name="TextBox 167"/>
            <p:cNvSpPr txBox="1"/>
            <p:nvPr/>
          </p:nvSpPr>
          <p:spPr>
            <a:xfrm>
              <a:off x="3681407" y="1585907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队列头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进程切换 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进程创建 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进程等待和退出</a:t>
            </a:r>
          </a:p>
        </p:txBody>
      </p:sp>
    </p:spTree>
    <p:extLst>
      <p:ext uri="{BB962C8B-B14F-4D97-AF65-F5344CB8AC3E}">
        <p14:creationId xmlns:p14="http://schemas.microsoft.com/office/powerpoint/2010/main" val="32840595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16111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创建新进程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584627" cy="428628"/>
            <a:chOff x="844893" y="1000114"/>
            <a:chExt cx="658462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Windows进程创建</a:t>
              </a:r>
              <a:r>
                <a:rPr lang="en-US" altLang="zh-CN" dirty="0"/>
                <a:t>API</a:t>
              </a:r>
              <a:r>
                <a:rPr lang="zh-CN" altLang="en-US" dirty="0"/>
                <a:t>： CreateProcess(filename</a:t>
              </a:r>
              <a:r>
                <a:rPr lang="en-US" altLang="zh-CN" dirty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318809"/>
            <a:ext cx="4941553" cy="428628"/>
            <a:chOff x="844893" y="2870884"/>
            <a:chExt cx="494155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87088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Unix</a:t>
              </a:r>
              <a:r>
                <a:rPr lang="zh-CN" altLang="en-US" dirty="0"/>
                <a:t>进程创建系统调用： fork/exec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777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29408"/>
            <a:ext cx="6167098" cy="1628560"/>
            <a:chOff x="1262422" y="1329408"/>
            <a:chExt cx="6167098" cy="162856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66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2940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创建时关闭所有在子进程里的文件描述符                 CreateProcess(filename, </a:t>
              </a:r>
              <a:r>
                <a:rPr lang="zh-CN" altLang="en-US" spc="-100" dirty="0"/>
                <a:t>CLOSE_FD</a:t>
              </a:r>
              <a:r>
                <a:rPr lang="zh-CN" altLang="en-US" dirty="0"/>
                <a:t>)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460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928808"/>
              <a:ext cx="603453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创建时改变子进程的环境</a:t>
              </a:r>
              <a:endParaRPr lang="en-US" altLang="zh-CN" dirty="0"/>
            </a:p>
            <a:p>
              <a:pPr marL="0" lvl="1" indent="0"/>
              <a:r>
                <a:rPr lang="en-US" altLang="zh-CN" dirty="0" err="1"/>
                <a:t>CreateProcess</a:t>
              </a:r>
              <a:r>
                <a:rPr lang="en-US" altLang="zh-CN" dirty="0"/>
                <a:t>(filename, </a:t>
              </a:r>
              <a:r>
                <a:rPr lang="en-US" altLang="zh-CN" spc="-100" dirty="0"/>
                <a:t>CLOSE_FD</a:t>
              </a:r>
              <a:r>
                <a:rPr lang="en-US" altLang="zh-CN" dirty="0"/>
                <a:t>, </a:t>
              </a:r>
              <a:r>
                <a:rPr lang="en-US" altLang="zh-CN" dirty="0" err="1"/>
                <a:t>new_envp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722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29340"/>
              <a:ext cx="8909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等等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683753"/>
            <a:ext cx="4809776" cy="779235"/>
            <a:chOff x="1262422" y="3215824"/>
            <a:chExt cx="4809776" cy="779235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37147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587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215824"/>
              <a:ext cx="41851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fork()</a:t>
              </a:r>
              <a:r>
                <a:rPr lang="zh-CN" altLang="en-US" dirty="0"/>
                <a:t>把一个进程复制成二个进程 </a:t>
              </a: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66224" y="3566431"/>
              <a:ext cx="4405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/>
                <a:t>parent (old PID), child (new PID)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430339"/>
            <a:ext cx="5723956" cy="824607"/>
            <a:chOff x="1262422" y="3962410"/>
            <a:chExt cx="5723956" cy="82460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962410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exec()</a:t>
              </a:r>
              <a:r>
                <a:rPr lang="zh-CN" altLang="en-US" dirty="0"/>
                <a:t>用新程序来重写当前进程</a:t>
              </a:r>
              <a:endParaRPr lang="en-US" altLang="zh-CN" dirty="0"/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66224" y="4358389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/>
                <a:t>PID</a:t>
              </a:r>
              <a:r>
                <a:rPr lang="zh-CN" altLang="en-US" sz="1800" dirty="0"/>
                <a:t>没有改变</a:t>
              </a:r>
              <a:endParaRPr lang="en-US" altLang="zh-CN" sz="1800" dirty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447413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547270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创建新进程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3" y="2668820"/>
            <a:ext cx="6656065" cy="1016910"/>
            <a:chOff x="844893" y="2668820"/>
            <a:chExt cx="6656065" cy="101691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668820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fork() 创建一个继承的子进程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6882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9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57102"/>
              <a:ext cx="61059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</a:t>
              </a:r>
              <a:r>
                <a:rPr lang="en-US" altLang="zh-CN" sz="1800" dirty="0">
                  <a:solidFill>
                    <a:srgbClr val="0070C0"/>
                  </a:solidFill>
                </a:rPr>
                <a:t>CPU</a:t>
              </a:r>
              <a:r>
                <a:rPr lang="zh-CN" altLang="en-US" sz="1800" dirty="0">
                  <a:solidFill>
                    <a:srgbClr val="0070C0"/>
                  </a:solidFill>
                </a:rPr>
                <a:t>寄存器</a:t>
              </a:r>
              <a:r>
                <a:rPr lang="en-US" altLang="zh-CN" sz="1800" dirty="0">
                  <a:solidFill>
                    <a:srgbClr val="0070C0"/>
                  </a:solidFill>
                </a:rPr>
                <a:t>(</a:t>
              </a:r>
              <a:r>
                <a:rPr lang="zh-CN" altLang="en-US" sz="1800" dirty="0">
                  <a:solidFill>
                    <a:srgbClr val="0070C0"/>
                  </a:solidFill>
                </a:rPr>
                <a:t>有一个寄存器例外</a:t>
              </a:r>
              <a:r>
                <a:rPr lang="en-US" altLang="zh-CN" sz="1800" dirty="0">
                  <a:solidFill>
                    <a:srgbClr val="0070C0"/>
                  </a:solidFill>
                </a:rPr>
                <a:t>)</a:t>
              </a:r>
              <a:endParaRPr lang="en-US" altLang="zh-CN" sz="1800" dirty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15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972482"/>
              <a:ext cx="43914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复制父进程的所有变量和内存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7440751" cy="1788349"/>
            <a:chOff x="844893" y="1000114"/>
            <a:chExt cx="7440751" cy="178834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pc="-100"/>
                <a:t>用fork和exec创建进程的示例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1844" y="1292412"/>
              <a:ext cx="7143800" cy="149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fork()；</a:t>
              </a: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		</a:t>
              </a:r>
              <a:r>
                <a:rPr lang="zh-CN" altLang="en-US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 创建子进程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if(pid == 0) </a:t>
              </a:r>
              <a:r>
                <a:rPr lang="zh-CN" altLang="en-US" b="1" dirty="0">
                  <a:solidFill>
                    <a:srgbClr val="C00000"/>
                  </a:solidFill>
                  <a:latin typeface="+mn-ea"/>
                </a:rPr>
                <a:t>{			</a:t>
              </a:r>
              <a:r>
                <a:rPr lang="zh-CN" altLang="en-US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// 子进程在这里继续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  // Do anything (unmap memory, close net connections…)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	exec(“program”, argc, argv0, argv1, …);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dirty="0">
                  <a:solidFill>
                    <a:srgbClr val="C00000"/>
                  </a:solidFill>
                  <a:latin typeface="+mn-ea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534951"/>
            <a:ext cx="7198468" cy="1522615"/>
            <a:chOff x="844893" y="3534951"/>
            <a:chExt cx="7198468" cy="1522615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461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4128872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父进程的</a:t>
              </a:r>
              <a:r>
                <a:rPr lang="en-US" altLang="zh-CN" sz="1800" dirty="0">
                  <a:solidFill>
                    <a:srgbClr val="0070C0"/>
                  </a:solidFill>
                </a:rPr>
                <a:t>fork()</a:t>
              </a:r>
              <a:r>
                <a:rPr lang="zh-CN" altLang="en-US" sz="1800" dirty="0">
                  <a:solidFill>
                    <a:srgbClr val="0070C0"/>
                  </a:solidFill>
                </a:rPr>
                <a:t>返回子进程标识符</a:t>
              </a:r>
              <a:endParaRPr lang="zh-CN" altLang="en-US" sz="1800" dirty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48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857634"/>
              <a:ext cx="3677080" cy="3443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800" dirty="0">
                  <a:solidFill>
                    <a:srgbClr val="0070C0"/>
                  </a:solidFill>
                </a:rPr>
                <a:t>子进程的fork()返回0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36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37955" y="4428006"/>
              <a:ext cx="6705406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0070C0"/>
                  </a:solidFill>
                </a:rPr>
                <a:t> </a:t>
              </a:r>
              <a:r>
                <a:rPr lang="en-US" altLang="zh-CN" sz="1800" dirty="0">
                  <a:solidFill>
                    <a:srgbClr val="0070C0"/>
                  </a:solidFill>
                </a:rPr>
                <a:t>fork() </a:t>
              </a:r>
              <a:r>
                <a:rPr lang="zh-CN" altLang="en-US" sz="1800" dirty="0">
                  <a:solidFill>
                    <a:srgbClr val="0070C0"/>
                  </a:solidFill>
                </a:rPr>
                <a:t>返回值可方便后续使用，子进程可使用</a:t>
              </a:r>
              <a:r>
                <a:rPr lang="en-US" altLang="zh-CN" sz="1800" dirty="0" err="1">
                  <a:solidFill>
                    <a:srgbClr val="0070C0"/>
                  </a:solidFill>
                </a:rPr>
                <a:t>getpid</a:t>
              </a:r>
              <a:r>
                <a:rPr lang="en-US" altLang="zh-CN" sz="1800" dirty="0">
                  <a:solidFill>
                    <a:srgbClr val="0070C0"/>
                  </a:solidFill>
                </a:rPr>
                <a:t>()</a:t>
              </a:r>
              <a:r>
                <a:rPr lang="zh-CN" altLang="en-US" sz="1800" dirty="0">
                  <a:solidFill>
                    <a:srgbClr val="0070C0"/>
                  </a:solidFill>
                </a:rPr>
                <a:t>获取</a:t>
              </a:r>
              <a:r>
                <a:rPr lang="en-US" altLang="zh-CN" sz="1800" dirty="0">
                  <a:solidFill>
                    <a:srgbClr val="0070C0"/>
                  </a:solidFill>
                </a:rPr>
                <a:t>PID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3556236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fork()的返回值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34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5383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00232" y="195486"/>
            <a:ext cx="514353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/>
              <a:t>fork()</a:t>
            </a:r>
            <a:r>
              <a:rPr lang="zh-CN" altLang="en-US" dirty="0"/>
              <a:t>的地址空间复制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5870247" cy="714380"/>
            <a:chOff x="844893" y="747700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7700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fork()</a:t>
              </a:r>
              <a:r>
                <a:rPr lang="zh-CN" altLang="en-US" dirty="0"/>
                <a:t>执行过程对于子进程而言，是在调用时间对父进程地址空间的一次复制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6128"/>
            <a:ext cx="5452718" cy="688748"/>
            <a:chOff x="1262422" y="1376128"/>
            <a:chExt cx="5452718" cy="68874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3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37612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>
                  <a:solidFill>
                    <a:srgbClr val="0070C0"/>
                  </a:solidFill>
                </a:rPr>
                <a:t>对于父进程</a:t>
              </a:r>
              <a:r>
                <a:rPr lang="en-US" altLang="zh-CN" dirty="0">
                  <a:solidFill>
                    <a:srgbClr val="0070C0"/>
                  </a:solidFill>
                </a:rPr>
                <a:t>fork() </a:t>
              </a:r>
              <a:r>
                <a:rPr lang="zh-CN" altLang="en-US" dirty="0">
                  <a:solidFill>
                    <a:srgbClr val="0070C0"/>
                  </a:solidFill>
                </a:rPr>
                <a:t>返回</a:t>
              </a:r>
              <a:r>
                <a:rPr lang="en-US" altLang="zh-CN" dirty="0">
                  <a:solidFill>
                    <a:srgbClr val="0070C0"/>
                  </a:solidFill>
                </a:rPr>
                <a:t>child PID, </a:t>
              </a:r>
              <a:r>
                <a:rPr lang="zh-CN" altLang="en-US" dirty="0">
                  <a:solidFill>
                    <a:srgbClr val="0070C0"/>
                  </a:solidFill>
                </a:rPr>
                <a:t>对于子进程返回值为</a:t>
              </a:r>
              <a:r>
                <a:rPr lang="en-US" altLang="zh-CN" dirty="0">
                  <a:solidFill>
                    <a:srgbClr val="0070C0"/>
                  </a:solidFill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1600" y="2081878"/>
            <a:ext cx="2360107" cy="3342903"/>
            <a:chOff x="642910" y="2571750"/>
            <a:chExt cx="2360107" cy="3342903"/>
          </a:xfrm>
        </p:grpSpPr>
        <p:sp>
          <p:nvSpPr>
            <p:cNvPr id="10" name="矩形 9"/>
            <p:cNvSpPr/>
            <p:nvPr/>
          </p:nvSpPr>
          <p:spPr>
            <a:xfrm>
              <a:off x="642910" y="2571750"/>
              <a:ext cx="2093169" cy="292895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837" y="2571750"/>
              <a:ext cx="2347180" cy="334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main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s</a:t>
              </a:r>
              <a:r>
                <a:rPr lang="en-US" altLang="zh-CN" sz="1400" b="1" baseline="-250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=fork();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if(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==0)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 &lt;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子进程执行代码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&gt;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else{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   &lt;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父进程执行代码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&gt;</a:t>
              </a:r>
              <a:br>
                <a:rPr lang="en-US" altLang="zh-CN" sz="1400" b="1" dirty="0">
                  <a:solidFill>
                    <a:schemeClr val="bg1"/>
                  </a:solidFill>
                  <a:latin typeface="+mn-ea"/>
                </a:rPr>
              </a:b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    wait();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}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>
                <a:solidFill>
                  <a:schemeClr val="bg1"/>
                </a:solidFill>
                <a:latin typeface="+mn-ea"/>
                <a:ea typeface="+mj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j-ea"/>
                </a:rPr>
                <a:t>   s</a:t>
              </a:r>
              <a:r>
                <a:rPr lang="en-US" altLang="zh-CN" sz="1400" b="1" baseline="-25000" dirty="0">
                  <a:solidFill>
                    <a:schemeClr val="bg1"/>
                  </a:solidFill>
                  <a:latin typeface="+mn-ea"/>
                  <a:ea typeface="+mj-ea"/>
                </a:rPr>
                <a:t>2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j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j-ea"/>
                </a:rPr>
                <a:t>}</a:t>
              </a:r>
              <a:endParaRPr lang="en-US" altLang="zh-CN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zh-CN" altLang="en-US" sz="14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63955" y="1819269"/>
            <a:ext cx="2857520" cy="1035061"/>
            <a:chOff x="4214810" y="1819269"/>
            <a:chExt cx="2857520" cy="1035061"/>
          </a:xfrm>
        </p:grpSpPr>
        <p:sp>
          <p:nvSpPr>
            <p:cNvPr id="48" name="上弧形箭头 47"/>
            <p:cNvSpPr/>
            <p:nvPr/>
          </p:nvSpPr>
          <p:spPr>
            <a:xfrm>
              <a:off x="4214810" y="2143122"/>
              <a:ext cx="2857520" cy="711208"/>
            </a:xfrm>
            <a:prstGeom prst="curvedDownArrow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181926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005072"/>
                  </a:solidFill>
                  <a:latin typeface="+mn-ea"/>
                </a:rPr>
                <a:t>fork()</a:t>
              </a:r>
              <a:endParaRPr lang="zh-CN" altLang="en-US" b="1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1409" y="2857502"/>
            <a:ext cx="953436" cy="1869530"/>
            <a:chOff x="6572264" y="2857502"/>
            <a:chExt cx="953436" cy="1869530"/>
          </a:xfrm>
        </p:grpSpPr>
        <p:grpSp>
          <p:nvGrpSpPr>
            <p:cNvPr id="31" name="组合 30"/>
            <p:cNvGrpSpPr/>
            <p:nvPr/>
          </p:nvGrpSpPr>
          <p:grpSpPr>
            <a:xfrm>
              <a:off x="6572264" y="2857502"/>
              <a:ext cx="928694" cy="1428760"/>
              <a:chOff x="4357686" y="1928808"/>
              <a:chExt cx="928694" cy="14287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6648537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子进程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6765" y="2857502"/>
            <a:ext cx="928694" cy="1869530"/>
            <a:chOff x="3857620" y="2857502"/>
            <a:chExt cx="928694" cy="1869530"/>
          </a:xfrm>
        </p:grpSpPr>
        <p:grpSp>
          <p:nvGrpSpPr>
            <p:cNvPr id="30" name="组合 29"/>
            <p:cNvGrpSpPr/>
            <p:nvPr/>
          </p:nvGrpSpPr>
          <p:grpSpPr>
            <a:xfrm>
              <a:off x="3857620" y="2857502"/>
              <a:ext cx="928694" cy="1428760"/>
              <a:chOff x="4357686" y="1928808"/>
              <a:chExt cx="928694" cy="14287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3857620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父进程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49720" y="3571882"/>
            <a:ext cx="1300053" cy="642942"/>
            <a:chOff x="4600575" y="3571882"/>
            <a:chExt cx="1300053" cy="642942"/>
          </a:xfrm>
        </p:grpSpPr>
        <p:sp>
          <p:nvSpPr>
            <p:cNvPr id="44" name="椭圆 43"/>
            <p:cNvSpPr/>
            <p:nvPr/>
          </p:nvSpPr>
          <p:spPr>
            <a:xfrm>
              <a:off x="5000628" y="3571882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8240" y="3681420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=xxx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600575" y="3619500"/>
              <a:ext cx="471491" cy="45244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4611120" y="3571882"/>
              <a:ext cx="792000" cy="1849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240301" y="2786064"/>
            <a:ext cx="1209113" cy="804309"/>
            <a:chOff x="5391156" y="2786064"/>
            <a:chExt cx="1209113" cy="804309"/>
          </a:xfrm>
        </p:grpSpPr>
        <p:sp>
          <p:nvSpPr>
            <p:cNvPr id="40" name="椭圆 39"/>
            <p:cNvSpPr/>
            <p:nvPr/>
          </p:nvSpPr>
          <p:spPr>
            <a:xfrm>
              <a:off x="5429256" y="2786064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1156" y="2867027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=0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9" name="直接连接符 58"/>
            <p:cNvCxnSpPr>
              <a:stCxn id="41" idx="3"/>
              <a:endCxn id="37" idx="1"/>
            </p:cNvCxnSpPr>
            <p:nvPr/>
          </p:nvCxnSpPr>
          <p:spPr>
            <a:xfrm>
              <a:off x="6330837" y="3128637"/>
              <a:ext cx="269432" cy="461736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0" idx="4"/>
              <a:endCxn id="37" idx="1"/>
            </p:cNvCxnSpPr>
            <p:nvPr/>
          </p:nvCxnSpPr>
          <p:spPr>
            <a:xfrm>
              <a:off x="5879256" y="3429006"/>
              <a:ext cx="721013" cy="161367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55844" y="2071683"/>
            <a:ext cx="571577" cy="2928961"/>
            <a:chOff x="3206699" y="2071683"/>
            <a:chExt cx="571577" cy="2928961"/>
          </a:xfrm>
        </p:grpSpPr>
        <p:cxnSp>
          <p:nvCxnSpPr>
            <p:cNvPr id="63" name="直接连接符 62"/>
            <p:cNvCxnSpPr>
              <a:endCxn id="18" idx="1"/>
            </p:cNvCxnSpPr>
            <p:nvPr/>
          </p:nvCxnSpPr>
          <p:spPr>
            <a:xfrm flipV="1">
              <a:off x="3206699" y="3127894"/>
              <a:ext cx="571577" cy="187275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18" idx="1"/>
            </p:cNvCxnSpPr>
            <p:nvPr/>
          </p:nvCxnSpPr>
          <p:spPr>
            <a:xfrm>
              <a:off x="3206700" y="2071683"/>
              <a:ext cx="571576" cy="105621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9775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1722</Words>
  <Application>Microsoft Macintosh PowerPoint</Application>
  <PresentationFormat>全屏显示(16:9)</PresentationFormat>
  <Paragraphs>349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华文琥珀</vt:lpstr>
      <vt:lpstr>Microsoft YaHei</vt:lpstr>
      <vt:lpstr>Microsoft YaHei</vt:lpstr>
      <vt:lpstr>张海山锐谐体2.0-授权联系：Samtype@QQ.com</vt:lpstr>
      <vt:lpstr>MS PGothic</vt:lpstr>
      <vt:lpstr>Arial</vt:lpstr>
      <vt:lpstr>Calibri</vt:lpstr>
      <vt:lpstr>Monotype Sorts</vt:lpstr>
      <vt:lpstr>Office 主题</vt:lpstr>
      <vt:lpstr>PowerPoint 演示文稿</vt:lpstr>
      <vt:lpstr>进程控制</vt:lpstr>
      <vt:lpstr>PowerPoint 演示文稿</vt:lpstr>
      <vt:lpstr>PowerPoint 演示文稿</vt:lpstr>
      <vt:lpstr>PowerPoint 演示文稿</vt:lpstr>
      <vt:lpstr>进程控制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534</cp:revision>
  <dcterms:created xsi:type="dcterms:W3CDTF">2015-01-11T06:38:50Z</dcterms:created>
  <dcterms:modified xsi:type="dcterms:W3CDTF">2021-02-28T09:48:16Z</dcterms:modified>
</cp:coreProperties>
</file>