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55" r:id="rId2"/>
    <p:sldId id="456" r:id="rId3"/>
    <p:sldId id="306" r:id="rId4"/>
    <p:sldId id="398" r:id="rId5"/>
    <p:sldId id="400" r:id="rId6"/>
    <p:sldId id="401" r:id="rId7"/>
    <p:sldId id="399" r:id="rId8"/>
    <p:sldId id="459" r:id="rId9"/>
    <p:sldId id="416" r:id="rId10"/>
    <p:sldId id="418" r:id="rId11"/>
    <p:sldId id="419" r:id="rId12"/>
    <p:sldId id="420" r:id="rId13"/>
    <p:sldId id="421" r:id="rId14"/>
    <p:sldId id="422" r:id="rId15"/>
    <p:sldId id="413" r:id="rId16"/>
    <p:sldId id="458" r:id="rId17"/>
    <p:sldId id="414" r:id="rId18"/>
    <p:sldId id="415" r:id="rId19"/>
    <p:sldId id="457" r:id="rId20"/>
    <p:sldId id="506" r:id="rId21"/>
    <p:sldId id="507" r:id="rId22"/>
    <p:sldId id="535" r:id="rId23"/>
    <p:sldId id="508" r:id="rId24"/>
    <p:sldId id="509" r:id="rId25"/>
    <p:sldId id="510" r:id="rId26"/>
    <p:sldId id="511" r:id="rId27"/>
    <p:sldId id="532" r:id="rId28"/>
    <p:sldId id="533" r:id="rId29"/>
    <p:sldId id="534" r:id="rId30"/>
    <p:sldId id="514" r:id="rId31"/>
    <p:sldId id="460" r:id="rId32"/>
    <p:sldId id="518" r:id="rId33"/>
    <p:sldId id="512" r:id="rId34"/>
    <p:sldId id="521" r:id="rId35"/>
    <p:sldId id="403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8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B1"/>
    <a:srgbClr val="11576A"/>
    <a:srgbClr val="0EB1C8"/>
    <a:srgbClr val="FDD000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407" autoAdjust="0"/>
  </p:normalViewPr>
  <p:slideViewPr>
    <p:cSldViewPr>
      <p:cViewPr varScale="1">
        <p:scale>
          <a:sx n="165" d="100"/>
          <a:sy n="165" d="100"/>
        </p:scale>
        <p:origin x="600" y="176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2021/2/28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08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2021/2/28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4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10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5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11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15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12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9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13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25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14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9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8434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40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8027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851670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1587" y="1482338"/>
            <a:ext cx="5317386" cy="369332"/>
            <a:chOff x="1861587" y="1482338"/>
            <a:chExt cx="5317386" cy="369332"/>
          </a:xfrm>
        </p:grpSpPr>
        <p:sp>
          <p:nvSpPr>
            <p:cNvPr id="7" name="矩形 6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没有进程在临界区时，任何进程可进入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1233314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1937495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有进程在临界区时，其他进程均不能进入临界区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4658857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346434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等待进入临界区的进程不能无限期等待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2668116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787774"/>
            <a:ext cx="4654629" cy="646331"/>
            <a:chOff x="1861587" y="1482338"/>
            <a:chExt cx="4654629" cy="646331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4503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不能进入临界区的进程，应释放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（如转换到阻塞状态）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6986377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临界区的实现方法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75962" y="2745246"/>
            <a:ext cx="4320479" cy="855328"/>
            <a:chOff x="1373472" y="2777601"/>
            <a:chExt cx="4320479" cy="8553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71554" y="2784189"/>
              <a:ext cx="4022397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不同的临界区实现机制的比较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3472" y="27776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093" y="326009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929411" y="3132863"/>
              <a:ext cx="2385350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/>
                <a:t>性能：并发级别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0193" y="1131590"/>
            <a:ext cx="4343758" cy="1307946"/>
            <a:chOff x="1350193" y="1131590"/>
            <a:chExt cx="4343758" cy="1307946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413699" y="1131590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65526" y="1225090"/>
              <a:ext cx="4028425" cy="1214446"/>
              <a:chOff x="1671554" y="1488780"/>
              <a:chExt cx="4028425" cy="1214446"/>
            </a:xfrm>
          </p:grpSpPr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1671555" y="1488780"/>
                <a:ext cx="1456656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</a:pPr>
                <a:r>
                  <a:rPr lang="zh-CN" altLang="en-US" dirty="0"/>
                  <a:t>禁用中断</a:t>
                </a:r>
              </a:p>
            </p:txBody>
          </p:sp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1671555" y="1845970"/>
                <a:ext cx="4028424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/>
                  <a:t>软件方法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671554" y="2203160"/>
                <a:ext cx="3116469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/>
                  <a:t>更高级的抽象方法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7" name="TextBox 21"/>
            <p:cNvSpPr txBox="1"/>
            <p:nvPr/>
          </p:nvSpPr>
          <p:spPr>
            <a:xfrm>
              <a:off x="1350193" y="124792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1350193" y="15909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50193" y="195664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9121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同步互斥与进程间通信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同步互斥问题</a:t>
            </a:r>
            <a:endParaRPr kumimoji="1" lang="en-US" altLang="zh-CN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临界区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禁用硬件中断同步方法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进程通信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管道</a:t>
            </a:r>
          </a:p>
        </p:txBody>
      </p:sp>
    </p:spTree>
    <p:extLst>
      <p:ext uri="{BB962C8B-B14F-4D97-AF65-F5344CB8AC3E}">
        <p14:creationId xmlns:p14="http://schemas.microsoft.com/office/powerpoint/2010/main" val="481788954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同步方法：禁用硬件中断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没有中断，没有上下文切换，因此没有并发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357304"/>
            <a:ext cx="4891122" cy="500066"/>
            <a:chOff x="1252514" y="1357304"/>
            <a:chExt cx="4891122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400832" y="1357304"/>
              <a:ext cx="474280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硬件将中断处理延迟到中断被启用之后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714494"/>
            <a:ext cx="6055790" cy="500066"/>
            <a:chOff x="1252514" y="1714494"/>
            <a:chExt cx="605579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400832" y="1714494"/>
              <a:ext cx="59074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现代计算机体系结构都提供指令来实现禁用中断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84516"/>
            <a:ext cx="4591203" cy="857256"/>
            <a:chOff x="844893" y="3184516"/>
            <a:chExt cx="4591203" cy="857256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184516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进入临界区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36689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0832" y="3541706"/>
              <a:ext cx="403526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/>
                <a:t>禁止所有中断，并保存标志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883250"/>
            <a:ext cx="4231163" cy="848740"/>
            <a:chOff x="844893" y="3883250"/>
            <a:chExt cx="4231163" cy="84874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88325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离开临界区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97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359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400832" y="4231924"/>
              <a:ext cx="367522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/>
                <a:t>使能所有中断，并恢复标志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52514" y="2147023"/>
            <a:ext cx="5547771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marL="0" lvl="1"/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54583" y="2148848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4939" y="2695862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112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3" grpId="1"/>
      <p:bldP spid="23" grpId="2"/>
      <p:bldP spid="24" grpId="0"/>
      <p:bldP spid="2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缺点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禁用中断后，进程无法被停止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036790"/>
            <a:ext cx="2012595" cy="443142"/>
            <a:chOff x="844893" y="3036790"/>
            <a:chExt cx="2012595" cy="44314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03679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要小心使用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051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57304"/>
            <a:ext cx="3390924" cy="500066"/>
            <a:chOff x="1252514" y="1357304"/>
            <a:chExt cx="3390924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400832" y="1357304"/>
              <a:ext cx="324260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整个系统都会为此停下来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714494"/>
            <a:ext cx="4248180" cy="500066"/>
            <a:chOff x="1252514" y="1714494"/>
            <a:chExt cx="424818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400832" y="1714494"/>
              <a:ext cx="409986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可能导致其他进程处于饥饿状态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29274"/>
            <a:ext cx="5798809" cy="1042542"/>
            <a:chOff x="844893" y="2029274"/>
            <a:chExt cx="5798809" cy="1042542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2029274"/>
              <a:ext cx="421484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临界区可能很长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513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400832" y="2386464"/>
              <a:ext cx="5242870" cy="685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/>
                <a:t>无法确定响应中断所需的时间（可能存在硬件影响）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3642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同步互斥与进程间通信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同步互斥问题</a:t>
            </a:r>
            <a:endParaRPr kumimoji="1" lang="en-US" altLang="zh-CN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临界区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禁用硬件中断同步方法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进程通信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管道</a:t>
            </a:r>
          </a:p>
        </p:txBody>
      </p:sp>
    </p:spTree>
    <p:extLst>
      <p:ext uri="{BB962C8B-B14F-4D97-AF65-F5344CB8AC3E}">
        <p14:creationId xmlns:p14="http://schemas.microsoft.com/office/powerpoint/2010/main" val="341688959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同步互斥与进程间通信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同步互斥问题</a:t>
            </a:r>
            <a:endParaRPr kumimoji="1" lang="en-US" altLang="zh-CN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临界区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禁用硬件中断同步方法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进程通信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管道</a:t>
            </a:r>
          </a:p>
        </p:txBody>
      </p:sp>
    </p:spTree>
    <p:extLst>
      <p:ext uri="{BB962C8B-B14F-4D97-AF65-F5344CB8AC3E}">
        <p14:creationId xmlns:p14="http://schemas.microsoft.com/office/powerpoint/2010/main" val="2547135860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进程通信</a:t>
            </a:r>
            <a:r>
              <a:rPr lang="zh-CN" altLang="en-US" sz="2400" dirty="0"/>
              <a:t>（</a:t>
            </a:r>
            <a:r>
              <a:rPr lang="en-US" altLang="zh-CN" sz="2400" dirty="0"/>
              <a:t>IPC, Inter-Process Communication</a:t>
            </a:r>
            <a:r>
              <a:rPr lang="zh-CN" altLang="en-US" sz="2400" dirty="0"/>
              <a:t>）</a:t>
            </a:r>
            <a:endParaRPr lang="en-US" altLang="zh-CN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941553" cy="400110"/>
            <a:chOff x="844893" y="1000114"/>
            <a:chExt cx="4941553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64347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进程通信是进程进行通信和同步的机制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331904"/>
            <a:ext cx="4441487" cy="1043051"/>
            <a:chOff x="844893" y="1331904"/>
            <a:chExt cx="4441487" cy="1043051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241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2019357"/>
              <a:ext cx="389139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接收操作：</a:t>
              </a:r>
              <a:r>
                <a:rPr lang="en-US" altLang="zh-CN" dirty="0"/>
                <a:t>receive(message)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76394"/>
              <a:ext cx="367708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发送操作：</a:t>
              </a:r>
              <a:r>
                <a:rPr lang="en-US" altLang="zh-CN" dirty="0"/>
                <a:t>send(message)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25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331904"/>
              <a:ext cx="271464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dirty="0"/>
                <a:t>IPC</a:t>
              </a:r>
              <a:r>
                <a:rPr lang="zh-CN" altLang="en-US" dirty="0"/>
                <a:t>提供</a:t>
              </a:r>
              <a:r>
                <a:rPr lang="en-US" altLang="zh-CN" dirty="0"/>
                <a:t>2</a:t>
              </a:r>
              <a:r>
                <a:rPr lang="zh-CN" altLang="en-US" dirty="0"/>
                <a:t>个基本操作</a:t>
              </a:r>
              <a:endParaRPr lang="en-US" altLang="zh-C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429155"/>
            <a:ext cx="4227173" cy="1028023"/>
            <a:chOff x="844893" y="2429155"/>
            <a:chExt cx="4227173" cy="1028023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799045"/>
              <a:ext cx="367708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在通信进程间建立通信链路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952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42976" y="2454555"/>
              <a:ext cx="20002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/>
                <a:t>进程通信流程</a:t>
              </a:r>
              <a:endParaRPr lang="en-US" altLang="zh-C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242915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3105435"/>
              <a:ext cx="367708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通过</a:t>
              </a:r>
              <a:r>
                <a:rPr lang="en-US" altLang="zh-CN" dirty="0"/>
                <a:t> send/receive</a:t>
              </a:r>
              <a:r>
                <a:rPr lang="zh-CN" altLang="en-US" dirty="0"/>
                <a:t>交换消息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015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893" y="3469878"/>
            <a:ext cx="4798677" cy="1028023"/>
            <a:chOff x="844893" y="3469878"/>
            <a:chExt cx="4798677" cy="1028023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839768"/>
              <a:ext cx="424858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物理</a:t>
              </a:r>
              <a:r>
                <a:rPr lang="en-US" altLang="zh-CN" dirty="0"/>
                <a:t> (</a:t>
              </a:r>
              <a:r>
                <a:rPr lang="zh-CN" altLang="en-US" dirty="0"/>
                <a:t>如，共享内存，硬件总线）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359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3495278"/>
              <a:ext cx="20002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/>
                <a:t>进程链路特征</a:t>
              </a:r>
              <a:endParaRPr lang="en-US" altLang="zh-CN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4893" y="34698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4146158"/>
              <a:ext cx="367708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逻辑</a:t>
              </a:r>
              <a:r>
                <a:rPr lang="en-US" altLang="zh-CN" dirty="0"/>
                <a:t> (</a:t>
              </a:r>
              <a:r>
                <a:rPr lang="zh-CN" altLang="en-US" dirty="0"/>
                <a:t>如，逻辑属性）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4231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207762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7584" y="987574"/>
            <a:ext cx="2088000" cy="3808732"/>
            <a:chOff x="827584" y="987574"/>
            <a:chExt cx="2088000" cy="3808732"/>
          </a:xfrm>
        </p:grpSpPr>
        <p:sp>
          <p:nvSpPr>
            <p:cNvPr id="25" name="矩形 24"/>
            <p:cNvSpPr/>
            <p:nvPr/>
          </p:nvSpPr>
          <p:spPr>
            <a:xfrm>
              <a:off x="827584" y="987574"/>
              <a:ext cx="2088000" cy="78581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27584" y="1773392"/>
              <a:ext cx="2088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27584" y="2487772"/>
              <a:ext cx="2088000" cy="756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27584" y="3243110"/>
              <a:ext cx="2088000" cy="57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7584" y="3819376"/>
              <a:ext cx="2088000" cy="54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72014" y="119199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83548" y="191813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60491" y="39024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内核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30562" y="44269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间接通信</a:t>
              </a:r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通信方式</a:t>
            </a:r>
            <a:endParaRPr lang="en-US" altLang="zh-CN" dirty="0"/>
          </a:p>
        </p:txBody>
      </p:sp>
      <p:cxnSp>
        <p:nvCxnSpPr>
          <p:cNvPr id="84" name="直接连接符 83"/>
          <p:cNvCxnSpPr/>
          <p:nvPr/>
        </p:nvCxnSpPr>
        <p:spPr>
          <a:xfrm rot="5400000">
            <a:off x="-5929386" y="2643188"/>
            <a:ext cx="878687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900418" y="2102801"/>
            <a:ext cx="313989" cy="1908000"/>
            <a:chOff x="2900418" y="2102801"/>
            <a:chExt cx="313989" cy="1908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2923109" y="3965735"/>
              <a:ext cx="266700" cy="0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 flipH="1" flipV="1">
              <a:off x="2259613" y="3056007"/>
              <a:ext cx="1908000" cy="1588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0800000">
              <a:off x="2917384" y="2149635"/>
              <a:ext cx="258138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900418" y="2803007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12621" y="1375244"/>
            <a:ext cx="839313" cy="2880000"/>
            <a:chOff x="2912621" y="1375244"/>
            <a:chExt cx="839313" cy="2880000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2912621" y="1420965"/>
              <a:ext cx="481968" cy="1124"/>
            </a:xfrm>
            <a:prstGeom prst="line">
              <a:avLst/>
            </a:prstGeom>
            <a:ln w="88900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1959352" y="2814450"/>
              <a:ext cx="2880000" cy="1588"/>
            </a:xfrm>
            <a:prstGeom prst="line">
              <a:avLst/>
            </a:prstGeom>
            <a:ln w="88900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 flipV="1">
              <a:off x="2937262" y="4211810"/>
              <a:ext cx="504000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440630" y="2803007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66866" y="987574"/>
            <a:ext cx="2088315" cy="3808732"/>
            <a:chOff x="3966866" y="987574"/>
            <a:chExt cx="2088315" cy="3808732"/>
          </a:xfrm>
        </p:grpSpPr>
        <p:sp>
          <p:nvSpPr>
            <p:cNvPr id="45" name="矩形 44"/>
            <p:cNvSpPr/>
            <p:nvPr/>
          </p:nvSpPr>
          <p:spPr>
            <a:xfrm>
              <a:off x="3966866" y="987574"/>
              <a:ext cx="2088000" cy="78581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967181" y="1773393"/>
              <a:ext cx="2088000" cy="75232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966866" y="2524500"/>
              <a:ext cx="2088000" cy="1296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966866" y="3807526"/>
              <a:ext cx="2088000" cy="540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87700" y="38928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内核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04988" y="192146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92165" y="120017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46152" y="44269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直接通信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7496" y="1260626"/>
            <a:ext cx="402612" cy="3013096"/>
            <a:chOff x="2567496" y="1260626"/>
            <a:chExt cx="402612" cy="3013096"/>
          </a:xfrm>
        </p:grpSpPr>
        <p:grpSp>
          <p:nvGrpSpPr>
            <p:cNvPr id="3" name="组合 2"/>
            <p:cNvGrpSpPr/>
            <p:nvPr/>
          </p:nvGrpSpPr>
          <p:grpSpPr>
            <a:xfrm>
              <a:off x="2567496" y="1971831"/>
              <a:ext cx="396262" cy="338554"/>
              <a:chOff x="2668574" y="1841495"/>
              <a:chExt cx="396262" cy="33855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725699" y="1857370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668574" y="1841495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573846" y="1260626"/>
              <a:ext cx="396262" cy="338554"/>
              <a:chOff x="2674924" y="1130290"/>
              <a:chExt cx="396262" cy="33855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725699" y="1142990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674924" y="1130290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73846" y="3935168"/>
              <a:ext cx="396262" cy="338554"/>
              <a:chOff x="2674924" y="3804832"/>
              <a:chExt cx="396262" cy="338554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725699" y="3824296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74924" y="3804832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6185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7584" y="987574"/>
            <a:ext cx="2088000" cy="3808732"/>
            <a:chOff x="827584" y="987574"/>
            <a:chExt cx="2088000" cy="3808732"/>
          </a:xfrm>
        </p:grpSpPr>
        <p:sp>
          <p:nvSpPr>
            <p:cNvPr id="25" name="矩形 24"/>
            <p:cNvSpPr/>
            <p:nvPr/>
          </p:nvSpPr>
          <p:spPr>
            <a:xfrm>
              <a:off x="827584" y="987574"/>
              <a:ext cx="2088000" cy="78581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27584" y="1773392"/>
              <a:ext cx="2088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27584" y="2487772"/>
              <a:ext cx="2088000" cy="756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27584" y="3243110"/>
              <a:ext cx="2088000" cy="57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7584" y="3819376"/>
              <a:ext cx="2088000" cy="54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72014" y="119199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83548" y="191813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60491" y="39024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内核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30562" y="44269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间接通信</a:t>
              </a:r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通信方式</a:t>
            </a:r>
            <a:endParaRPr lang="en-US" altLang="zh-CN" dirty="0"/>
          </a:p>
        </p:txBody>
      </p:sp>
      <p:cxnSp>
        <p:nvCxnSpPr>
          <p:cNvPr id="84" name="直接连接符 83"/>
          <p:cNvCxnSpPr/>
          <p:nvPr/>
        </p:nvCxnSpPr>
        <p:spPr>
          <a:xfrm rot="5400000">
            <a:off x="-5929386" y="2643188"/>
            <a:ext cx="878687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900418" y="2102801"/>
            <a:ext cx="313989" cy="1908000"/>
            <a:chOff x="2900418" y="2102801"/>
            <a:chExt cx="313989" cy="1908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2923109" y="3965735"/>
              <a:ext cx="266700" cy="0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 flipH="1" flipV="1">
              <a:off x="2259613" y="3056007"/>
              <a:ext cx="1908000" cy="1588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0800000">
              <a:off x="2917384" y="2149635"/>
              <a:ext cx="258138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900418" y="2803007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12621" y="1375244"/>
            <a:ext cx="839313" cy="2880000"/>
            <a:chOff x="2912621" y="1375244"/>
            <a:chExt cx="839313" cy="2880000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2912621" y="1420965"/>
              <a:ext cx="481968" cy="1124"/>
            </a:xfrm>
            <a:prstGeom prst="line">
              <a:avLst/>
            </a:prstGeom>
            <a:ln w="88900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1959352" y="2814450"/>
              <a:ext cx="2880000" cy="1588"/>
            </a:xfrm>
            <a:prstGeom prst="line">
              <a:avLst/>
            </a:prstGeom>
            <a:ln w="88900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 flipV="1">
              <a:off x="2937262" y="4211810"/>
              <a:ext cx="504000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440630" y="2803007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66866" y="987574"/>
            <a:ext cx="2088315" cy="3808732"/>
            <a:chOff x="3966866" y="987574"/>
            <a:chExt cx="2088315" cy="3808732"/>
          </a:xfrm>
        </p:grpSpPr>
        <p:sp>
          <p:nvSpPr>
            <p:cNvPr id="45" name="矩形 44"/>
            <p:cNvSpPr/>
            <p:nvPr/>
          </p:nvSpPr>
          <p:spPr>
            <a:xfrm>
              <a:off x="3966866" y="987574"/>
              <a:ext cx="2088000" cy="78581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966866" y="1773391"/>
              <a:ext cx="2088000" cy="240241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967181" y="2013633"/>
              <a:ext cx="2088000" cy="512083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966866" y="2524500"/>
              <a:ext cx="2088000" cy="1296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966866" y="3807526"/>
              <a:ext cx="2088000" cy="540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87700" y="38928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内核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04988" y="2080369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92165" y="120017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42332" y="1736081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j-ea"/>
                  <a:ea typeface="+mj-ea"/>
                </a:rPr>
                <a:t>共享信道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46152" y="44269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直接通信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38568" y="1904135"/>
            <a:ext cx="642862" cy="432000"/>
            <a:chOff x="6038568" y="1875783"/>
            <a:chExt cx="642862" cy="432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6043330" y="1921030"/>
              <a:ext cx="266700" cy="0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10800000">
              <a:off x="6038568" y="2263933"/>
              <a:ext cx="258138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 flipH="1" flipV="1">
              <a:off x="6109114" y="2090989"/>
              <a:ext cx="432000" cy="1588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370126" y="1934904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38568" y="1425504"/>
            <a:ext cx="639466" cy="432000"/>
            <a:chOff x="6038568" y="1397152"/>
            <a:chExt cx="639466" cy="432000"/>
          </a:xfrm>
        </p:grpSpPr>
        <p:cxnSp>
          <p:nvCxnSpPr>
            <p:cNvPr id="66" name="直接箭头连接符 65"/>
            <p:cNvCxnSpPr/>
            <p:nvPr/>
          </p:nvCxnSpPr>
          <p:spPr>
            <a:xfrm rot="10800000">
              <a:off x="6038568" y="1782917"/>
              <a:ext cx="258138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 flipH="1" flipV="1">
              <a:off x="6109114" y="1612358"/>
              <a:ext cx="432000" cy="1588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6043330" y="1440015"/>
              <a:ext cx="266700" cy="0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366730" y="1417334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7496" y="1260626"/>
            <a:ext cx="402612" cy="3013096"/>
            <a:chOff x="2567496" y="1260626"/>
            <a:chExt cx="402612" cy="3013096"/>
          </a:xfrm>
        </p:grpSpPr>
        <p:grpSp>
          <p:nvGrpSpPr>
            <p:cNvPr id="3" name="组合 2"/>
            <p:cNvGrpSpPr/>
            <p:nvPr/>
          </p:nvGrpSpPr>
          <p:grpSpPr>
            <a:xfrm>
              <a:off x="2567496" y="1971831"/>
              <a:ext cx="396262" cy="338554"/>
              <a:chOff x="2668574" y="1841495"/>
              <a:chExt cx="396262" cy="33855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725699" y="1857370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668574" y="1841495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573846" y="1260626"/>
              <a:ext cx="396262" cy="338554"/>
              <a:chOff x="2674924" y="1130290"/>
              <a:chExt cx="396262" cy="33855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725699" y="1142990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674924" y="1130290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73846" y="3935168"/>
              <a:ext cx="396262" cy="338554"/>
              <a:chOff x="2674924" y="3804832"/>
              <a:chExt cx="396262" cy="338554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725699" y="3824296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74924" y="3804832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6102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直接通信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14327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进程必须正确的命名对方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43056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receive(Q, message) – </a:t>
              </a:r>
              <a:r>
                <a:rPr lang="zh-CN" altLang="en-US" dirty="0"/>
                <a:t>从进程</a:t>
              </a:r>
              <a:r>
                <a:rPr lang="en-US" altLang="zh-CN" dirty="0"/>
                <a:t> Q</a:t>
              </a:r>
              <a:r>
                <a:rPr lang="zh-CN" altLang="en-US" dirty="0"/>
                <a:t>接受消息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331904"/>
              <a:ext cx="4891527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send (P, message) – </a:t>
              </a:r>
              <a:r>
                <a:rPr lang="zh-CN" altLang="en-US" dirty="0"/>
                <a:t>发送信息到进程</a:t>
              </a:r>
              <a:r>
                <a:rPr lang="en-US" altLang="zh-CN" dirty="0"/>
                <a:t>P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806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2298698"/>
            <a:ext cx="2095132" cy="351743"/>
            <a:chOff x="1262422" y="2298698"/>
            <a:chExt cx="2095132" cy="351743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298698"/>
              <a:ext cx="196256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自动建立链路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9485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1928808"/>
            <a:ext cx="2298347" cy="400110"/>
            <a:chOff x="844893" y="1928808"/>
            <a:chExt cx="2298347" cy="400110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42976" y="1954208"/>
              <a:ext cx="20002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/>
                <a:t>通信链路的属性</a:t>
              </a:r>
              <a:endParaRPr lang="en-US" altLang="zh-C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19288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605088"/>
            <a:ext cx="4023958" cy="658133"/>
            <a:chOff x="1262422" y="2605088"/>
            <a:chExt cx="4023958" cy="658133"/>
          </a:xfrm>
        </p:grpSpPr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605088"/>
              <a:ext cx="389139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一条链路恰好对应一对通信进程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124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911478"/>
              <a:ext cx="3819957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每对进程之间只有一个链接存在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763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62422" y="3217868"/>
            <a:ext cx="4381148" cy="351743"/>
            <a:chOff x="1262422" y="3217868"/>
            <a:chExt cx="4381148" cy="351743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217868"/>
              <a:ext cx="424858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链接可以是单向的，但通常为双向的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1402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0785262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间接通信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通过操作系统维护的消息队列实现进程间的消息接收和发送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61241"/>
            <a:ext cx="5452718" cy="355598"/>
            <a:chOff x="1262422" y="1961241"/>
            <a:chExt cx="5452718" cy="35559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6601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61241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只有共享了相同消息队列的进程，才能够通信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50089"/>
            <a:ext cx="4381148" cy="351743"/>
            <a:chOff x="1262422" y="1650089"/>
            <a:chExt cx="4381148" cy="351743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50089"/>
              <a:ext cx="424858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每个消息队列都有一个唯一的标识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624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62422" y="2616883"/>
            <a:ext cx="5524156" cy="351743"/>
            <a:chOff x="1262422" y="2616883"/>
            <a:chExt cx="5524156" cy="351743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616883"/>
              <a:ext cx="5391593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只有共享了相同消息队列的进程，才建立连接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130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844893" y="2246993"/>
            <a:ext cx="2298347" cy="400110"/>
            <a:chOff x="844893" y="2246993"/>
            <a:chExt cx="2298347" cy="400110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42976" y="2272393"/>
              <a:ext cx="20002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/>
                <a:t>通信链路的属性</a:t>
              </a:r>
              <a:endParaRPr lang="en-US" altLang="zh-C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22469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23273"/>
            <a:ext cx="3023826" cy="351743"/>
            <a:chOff x="1262422" y="2923273"/>
            <a:chExt cx="3023826" cy="351743"/>
          </a:xfrm>
        </p:grpSpPr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923273"/>
              <a:ext cx="2891263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连接可以是单向或双向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1943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262422" y="3229663"/>
            <a:ext cx="4023958" cy="658133"/>
            <a:chOff x="1262422" y="3229663"/>
            <a:chExt cx="4023958" cy="658133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229663"/>
              <a:ext cx="3819957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消息队列可以与多个进程相关联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25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536053"/>
              <a:ext cx="389139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每对进程可以共享多个消息队列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3221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0607372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间接通信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155735" cy="1305837"/>
            <a:chOff x="844893" y="1000114"/>
            <a:chExt cx="4155735" cy="130583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184484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通信流程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43056"/>
              <a:ext cx="36056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通过消息队列发送和接收消息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331904"/>
              <a:ext cx="2891263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创建一个新的消息队列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80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954208"/>
              <a:ext cx="196256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销毁消息队列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036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2234293"/>
            <a:ext cx="5870247" cy="1013737"/>
            <a:chOff x="844893" y="2234293"/>
            <a:chExt cx="5870247" cy="1013737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42976" y="2272393"/>
              <a:ext cx="22145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/>
                <a:t>基本通信操作</a:t>
              </a:r>
              <a:endParaRPr lang="en-US" altLang="zh-C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22342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589897"/>
              <a:ext cx="482008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send(A, message) – </a:t>
              </a:r>
              <a:r>
                <a:rPr lang="zh-CN" altLang="en-US" dirty="0"/>
                <a:t>发送消息到队列</a:t>
              </a:r>
              <a:r>
                <a:rPr lang="en-US" altLang="zh-CN" dirty="0"/>
                <a:t>A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896287"/>
              <a:ext cx="53201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receive(A, message) – </a:t>
              </a:r>
              <a:r>
                <a:rPr lang="zh-CN" altLang="en-US" dirty="0"/>
                <a:t>从队列</a:t>
              </a:r>
              <a:r>
                <a:rPr lang="en-US" altLang="zh-CN" dirty="0"/>
                <a:t> A</a:t>
              </a:r>
              <a:r>
                <a:rPr lang="zh-CN" altLang="en-US" dirty="0"/>
                <a:t>接受消息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796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阻塞与非阻塞通信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400110"/>
            <a:chOff x="844893" y="1000114"/>
            <a:chExt cx="5870247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进程通信可划分为阻塞（同步）或非阻塞（异步）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76394"/>
            <a:ext cx="6261906" cy="609604"/>
            <a:chOff x="1262422" y="1676394"/>
            <a:chExt cx="6261906" cy="60960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76394"/>
              <a:ext cx="6129343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阻塞发送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发送者在发送消息后进入等待，直到接收者成功收到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331904"/>
            <a:ext cx="1512529" cy="400110"/>
            <a:chOff x="844893" y="1331904"/>
            <a:chExt cx="1512529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31904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阻塞通信</a:t>
              </a:r>
              <a:endParaRPr lang="en-US" altLang="zh-C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9221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阻塞与非阻塞通信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400110"/>
            <a:chOff x="844893" y="1000114"/>
            <a:chExt cx="5870247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进程通信可划分为阻塞（同步）或非阻塞（异步）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76394"/>
            <a:ext cx="6261906" cy="609604"/>
            <a:chOff x="1262422" y="1676394"/>
            <a:chExt cx="6261906" cy="60960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76394"/>
              <a:ext cx="6129343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阻塞发送</a:t>
              </a:r>
              <a:endParaRPr lang="en-US" altLang="zh-CN" dirty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331904"/>
            <a:ext cx="1512529" cy="400110"/>
            <a:chOff x="844893" y="1331904"/>
            <a:chExt cx="1512529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31904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阻塞通信</a:t>
              </a:r>
              <a:endParaRPr lang="en-US" altLang="zh-C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008184"/>
            <a:ext cx="7270018" cy="596904"/>
            <a:chOff x="1262422" y="2260598"/>
            <a:chExt cx="7270018" cy="59690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65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2260598"/>
              <a:ext cx="7137455" cy="5969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阻塞接收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接收者在请求接收消息后进入等待，直到成功收到一个消息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8068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阻塞与非阻塞通信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400110"/>
            <a:chOff x="844893" y="1000114"/>
            <a:chExt cx="5870247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进程通信可划分为阻塞（同步）或非阻塞（异步）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76394"/>
            <a:ext cx="6261906" cy="609604"/>
            <a:chOff x="1262422" y="1676394"/>
            <a:chExt cx="6261906" cy="60960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76394"/>
              <a:ext cx="6129343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阻塞发送</a:t>
              </a:r>
              <a:endParaRPr lang="en-US" altLang="zh-CN" dirty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331904"/>
            <a:ext cx="1512529" cy="400110"/>
            <a:chOff x="844893" y="1331904"/>
            <a:chExt cx="1512529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31904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阻塞通信</a:t>
              </a:r>
              <a:endParaRPr lang="en-US" altLang="zh-C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008184"/>
            <a:ext cx="7270018" cy="596904"/>
            <a:chOff x="1262422" y="2260598"/>
            <a:chExt cx="7270018" cy="59690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65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2260598"/>
              <a:ext cx="7137455" cy="5969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阻塞接收</a:t>
              </a:r>
              <a:endParaRPr lang="en-US" altLang="zh-CN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4893" y="2297637"/>
            <a:ext cx="2512661" cy="400110"/>
            <a:chOff x="844893" y="2794002"/>
            <a:chExt cx="2512661" cy="40011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832102"/>
              <a:ext cx="22145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/>
                <a:t>非阻塞通信</a:t>
              </a:r>
              <a:endParaRPr lang="en-US" altLang="zh-CN" dirty="0"/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844893" y="27940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62422" y="2653241"/>
            <a:ext cx="6765962" cy="551544"/>
            <a:chOff x="1262422" y="3149606"/>
            <a:chExt cx="6765962" cy="55154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149606"/>
              <a:ext cx="6633399" cy="55154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非阻塞发送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发送者在消息发送后，可立即进行其他操作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4576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169488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阻塞与非阻塞通信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400110"/>
            <a:chOff x="844893" y="1000114"/>
            <a:chExt cx="5870247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进程通信可划分为阻塞（同步）或非阻塞（异步）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76394"/>
            <a:ext cx="6261906" cy="609604"/>
            <a:chOff x="1262422" y="1676394"/>
            <a:chExt cx="6261906" cy="60960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76394"/>
              <a:ext cx="6129343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阻塞发送</a:t>
              </a:r>
              <a:endParaRPr lang="en-US" altLang="zh-CN" dirty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331904"/>
            <a:ext cx="1512529" cy="400110"/>
            <a:chOff x="844893" y="1331904"/>
            <a:chExt cx="1512529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31904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阻塞通信</a:t>
              </a:r>
              <a:endParaRPr lang="en-US" altLang="zh-C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008184"/>
            <a:ext cx="7270018" cy="596904"/>
            <a:chOff x="1262422" y="2260598"/>
            <a:chExt cx="7270018" cy="59690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65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2260598"/>
              <a:ext cx="7137455" cy="5969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阻塞接收</a:t>
              </a:r>
              <a:endParaRPr lang="en-US" altLang="zh-CN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4893" y="2297637"/>
            <a:ext cx="2512661" cy="400110"/>
            <a:chOff x="844893" y="2794002"/>
            <a:chExt cx="2512661" cy="40011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832102"/>
              <a:ext cx="22145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/>
                <a:t>非阻塞通信</a:t>
              </a:r>
              <a:endParaRPr lang="en-US" altLang="zh-CN" dirty="0"/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844893" y="27940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62422" y="2653241"/>
            <a:ext cx="6765962" cy="551544"/>
            <a:chOff x="1262422" y="3149606"/>
            <a:chExt cx="6765962" cy="55154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149606"/>
              <a:ext cx="6633399" cy="55154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非阻塞发送</a:t>
              </a:r>
              <a:endParaRPr lang="en-US" altLang="zh-CN" dirty="0"/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4576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4" name="组合 23"/>
          <p:cNvGrpSpPr/>
          <p:nvPr/>
        </p:nvGrpSpPr>
        <p:grpSpPr>
          <a:xfrm>
            <a:off x="1262422" y="2981177"/>
            <a:ext cx="5397810" cy="873216"/>
            <a:chOff x="1262422" y="3714758"/>
            <a:chExt cx="5397810" cy="873216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3714758"/>
              <a:ext cx="5265247" cy="8732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非阻塞接收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没有消息发送时，接收者在请求接收消息后，接收不到任何消息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1091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6812062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并发进程的正确性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2211710"/>
            <a:ext cx="3441355" cy="654050"/>
            <a:chOff x="844893" y="2525718"/>
            <a:chExt cx="3441355" cy="65405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5718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并发进程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57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28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824170"/>
              <a:ext cx="289126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sym typeface="Symbol" charset="0"/>
                </a:rPr>
                <a:t>在多个进程间有资源共享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327726"/>
            <a:ext cx="4584363" cy="1017594"/>
            <a:chOff x="844893" y="3641734"/>
            <a:chExt cx="4584363" cy="1017594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64173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>
                  <a:sym typeface="Symbol" charset="0"/>
                </a:rPr>
                <a:t>并发进程的正确性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64173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932248"/>
              <a:ext cx="40342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>
                  <a:sym typeface="Symbol" charset="0"/>
                </a:rPr>
                <a:t>执行过程是不确定性和不可重现的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73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4230700"/>
              <a:ext cx="367708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>
                  <a:sym typeface="Symbol" charset="0"/>
                </a:rPr>
                <a:t>程序错误可能是间歇性发生的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4298611" cy="701680"/>
            <a:chOff x="844893" y="1000114"/>
            <a:chExt cx="4298611" cy="7016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独立进程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293804"/>
              <a:ext cx="374851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不和其他进程共享资源或状态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04956"/>
            <a:ext cx="4822466" cy="731390"/>
            <a:chOff x="1262422" y="1604956"/>
            <a:chExt cx="4822466" cy="73139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0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1907718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  <a:sym typeface="Symbol" charset="0"/>
                </a:rPr>
                <a:t>可重现</a:t>
              </a:r>
              <a:r>
                <a:rPr lang="en-US" altLang="zh-CN" sz="1800" dirty="0">
                  <a:sym typeface="Symbol" charset="0"/>
                </a:rPr>
                <a:t> </a:t>
              </a:r>
              <a:r>
                <a:rPr lang="zh-CN" altLang="en-US" sz="1800" dirty="0">
                  <a:sym typeface="Symbol" charset="0"/>
                </a:rPr>
                <a:t>能够重现起始条件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35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1604956"/>
              <a:ext cx="374851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>
                  <a:solidFill>
                    <a:srgbClr val="C00000"/>
                  </a:solidFill>
                  <a:sym typeface="Symbol" charset="0"/>
                </a:rPr>
                <a:t>确定性</a:t>
              </a:r>
              <a:r>
                <a:rPr lang="en-US" altLang="zh-CN" sz="1800">
                  <a:sym typeface="Symbol" charset="0"/>
                </a:rPr>
                <a:t> </a:t>
              </a:r>
              <a:r>
                <a:rPr lang="zh-CN" altLang="en-US" sz="1800">
                  <a:sym typeface="Symbol" charset="0"/>
                </a:rPr>
                <a:t>输入状态决定结果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781622"/>
            <a:ext cx="1523628" cy="628650"/>
            <a:chOff x="1262422" y="3095630"/>
            <a:chExt cx="1523628" cy="62865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004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095630"/>
              <a:ext cx="1319626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不确定性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734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368682"/>
              <a:ext cx="1391064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不可重现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>
                <a:latin typeface="+mn-ea"/>
                <a:ea typeface="+mn-ea"/>
              </a:rPr>
              <a:t>通信链路缓冲</a:t>
            </a:r>
            <a:endParaRPr lang="en-US" altLang="zh-CN" dirty="0"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584495" cy="400110"/>
            <a:chOff x="844893" y="1000114"/>
            <a:chExt cx="5584495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28641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进程发送的消息在链路上可能有</a:t>
              </a:r>
              <a:r>
                <a:rPr lang="en-US" altLang="zh-CN" dirty="0"/>
                <a:t>3</a:t>
              </a:r>
              <a:r>
                <a:rPr lang="zh-CN" altLang="en-US" dirty="0"/>
                <a:t>种缓冲方式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19204"/>
            <a:ext cx="3023826" cy="681043"/>
            <a:chOff x="1262422" y="1319204"/>
            <a:chExt cx="3023826" cy="681043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38295"/>
              <a:ext cx="2891263" cy="3619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发送方必须等待接收方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319204"/>
              <a:ext cx="1033875" cy="3238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0 </a:t>
              </a:r>
              <a:r>
                <a:rPr lang="zh-CN" altLang="en-US" dirty="0"/>
                <a:t>容量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1536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1958970"/>
            <a:ext cx="5024090" cy="681043"/>
            <a:chOff x="1262422" y="1958970"/>
            <a:chExt cx="5024090" cy="681043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278061"/>
              <a:ext cx="4891527" cy="3619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通信链路缓冲队列满时，发送方必须等待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5" y="1958970"/>
              <a:ext cx="1391065" cy="3238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有限容量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512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2589211"/>
            <a:ext cx="2523760" cy="681043"/>
            <a:chOff x="1262422" y="2589211"/>
            <a:chExt cx="2523760" cy="681043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908302"/>
              <a:ext cx="2391197" cy="3619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发送方不需要等待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2589211"/>
              <a:ext cx="1391065" cy="3238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无限容量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536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1277845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同步互斥与进程间通信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同步互斥问题</a:t>
            </a:r>
            <a:endParaRPr kumimoji="1" lang="en-US" altLang="zh-CN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临界区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禁用硬件中断同步方法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进程通信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管道</a:t>
            </a:r>
          </a:p>
        </p:txBody>
      </p:sp>
    </p:spTree>
    <p:extLst>
      <p:ext uri="{BB962C8B-B14F-4D97-AF65-F5344CB8AC3E}">
        <p14:creationId xmlns:p14="http://schemas.microsoft.com/office/powerpoint/2010/main" val="2948909950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管道</a:t>
            </a:r>
            <a:r>
              <a:rPr lang="en-US" altLang="zh-CN" dirty="0">
                <a:cs typeface="+mj-cs"/>
              </a:rPr>
              <a:t>(pipe)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167267" cy="428628"/>
            <a:chOff x="844893" y="1000114"/>
            <a:chExt cx="516726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8691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进程间基于</a:t>
              </a:r>
              <a:r>
                <a:rPr lang="zh-CN" altLang="en-US"/>
                <a:t>内存文件的</a:t>
              </a:r>
              <a:r>
                <a:rPr lang="zh-CN" altLang="en-US" dirty="0"/>
                <a:t>通信机制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06516"/>
            <a:ext cx="5870247" cy="714380"/>
            <a:chOff x="844893" y="2006516"/>
            <a:chExt cx="5870247" cy="714380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006516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/>
                <a:t>进程不知道（或不关心！）的另一端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/>
                <a:t>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4893" y="2006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78821"/>
            <a:ext cx="5595594" cy="507224"/>
            <a:chOff x="1262422" y="1378821"/>
            <a:chExt cx="5595594" cy="507224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94985" y="1378821"/>
              <a:ext cx="5463031" cy="3238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n-ea"/>
                  <a:ea typeface="+mn-ea"/>
                </a:rPr>
                <a:t>子进程从父进程继承文件描述符</a:t>
              </a:r>
              <a:endParaRPr lang="en-US" altLang="zh-CN" dirty="0">
                <a:latin typeface="+mn-ea"/>
                <a:ea typeface="+mn-ea"/>
              </a:endParaRP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n-ea"/>
                  <a:ea typeface="+mn-ea"/>
                </a:rPr>
                <a:t>缺省文件描述符：</a:t>
              </a:r>
              <a:r>
                <a:rPr lang="en-US" altLang="zh-CN" dirty="0">
                  <a:latin typeface="+mn-ea"/>
                  <a:ea typeface="+mn-ea"/>
                </a:rPr>
                <a:t>0 </a:t>
              </a:r>
              <a:r>
                <a:rPr lang="en-US" altLang="zh-CN" dirty="0" err="1">
                  <a:latin typeface="+mn-ea"/>
                  <a:ea typeface="+mn-ea"/>
                </a:rPr>
                <a:t>stdin</a:t>
              </a:r>
              <a:r>
                <a:rPr lang="en-US" altLang="zh-CN" dirty="0">
                  <a:latin typeface="+mn-ea"/>
                  <a:ea typeface="+mn-ea"/>
                </a:rPr>
                <a:t>, 1 </a:t>
              </a:r>
              <a:r>
                <a:rPr lang="en-US" altLang="zh-CN" dirty="0" err="1">
                  <a:latin typeface="+mn-ea"/>
                  <a:ea typeface="+mn-ea"/>
                </a:rPr>
                <a:t>stdout</a:t>
              </a:r>
              <a:r>
                <a:rPr lang="en-US" altLang="zh-CN" dirty="0">
                  <a:latin typeface="+mn-ea"/>
                  <a:ea typeface="+mn-ea"/>
                </a:rPr>
                <a:t>, 2 </a:t>
              </a:r>
              <a:r>
                <a:rPr lang="en-US" altLang="zh-CN" dirty="0" err="1">
                  <a:latin typeface="+mn-ea"/>
                  <a:ea typeface="+mn-ea"/>
                </a:rPr>
                <a:t>stderr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43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507" y="173704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60276" y="2380335"/>
            <a:ext cx="4175820" cy="714380"/>
            <a:chOff x="1260276" y="2380335"/>
            <a:chExt cx="4175820" cy="714380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76" y="248697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361" y="2797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87048" y="2380335"/>
              <a:ext cx="4049048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/>
                <a:t>可能从键盘、文件、程序读取</a:t>
              </a:r>
              <a:br>
                <a:rPr lang="en-US" altLang="zh-CN" dirty="0"/>
              </a:br>
              <a:r>
                <a:rPr lang="zh-CN" altLang="en-US" dirty="0"/>
                <a:t>可能写入到终端、文件、程序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9888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与管道相关的系统调用</a:t>
            </a:r>
            <a:endParaRPr lang="en-US" altLang="zh-CN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69633" y="1106499"/>
            <a:ext cx="4610537" cy="673163"/>
            <a:chOff x="669633" y="1106499"/>
            <a:chExt cx="4610537" cy="673163"/>
          </a:xfrm>
        </p:grpSpPr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960147" y="1131957"/>
              <a:ext cx="432002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读管道：</a:t>
              </a:r>
              <a:r>
                <a:rPr lang="en-US" altLang="zh-CN" dirty="0"/>
                <a:t>read(</a:t>
              </a:r>
              <a:r>
                <a:rPr lang="en-US" altLang="zh-CN" dirty="0" err="1"/>
                <a:t>fd</a:t>
              </a:r>
              <a:r>
                <a:rPr lang="en-US" altLang="zh-CN" dirty="0"/>
                <a:t>, buffer, </a:t>
              </a:r>
              <a:r>
                <a:rPr lang="en-US" altLang="zh-CN" dirty="0" err="1"/>
                <a:t>nbytes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1245899" y="1405010"/>
              <a:ext cx="289126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err="1"/>
                <a:t>scanf</a:t>
              </a:r>
              <a:r>
                <a:rPr lang="en-US" altLang="zh-CN" dirty="0"/>
                <a:t>()</a:t>
              </a:r>
              <a:r>
                <a:rPr lang="zh-CN" altLang="en-US" dirty="0"/>
                <a:t>是基于它实现的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669633" y="110649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9633" y="1739592"/>
            <a:ext cx="4610537" cy="688142"/>
            <a:chOff x="669633" y="1739592"/>
            <a:chExt cx="4610537" cy="688142"/>
          </a:xfrm>
        </p:grpSpPr>
        <p:sp>
          <p:nvSpPr>
            <p:cNvPr id="63" name="内容占位符 2"/>
            <p:cNvSpPr txBox="1">
              <a:spLocks/>
            </p:cNvSpPr>
            <p:nvPr/>
          </p:nvSpPr>
          <p:spPr>
            <a:xfrm>
              <a:off x="960147" y="1765050"/>
              <a:ext cx="432002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写管道：</a:t>
              </a:r>
              <a:r>
                <a:rPr lang="en-US" altLang="zh-CN" dirty="0"/>
                <a:t> write(</a:t>
              </a:r>
              <a:r>
                <a:rPr lang="en-US" altLang="zh-CN" dirty="0" err="1"/>
                <a:t>fd</a:t>
              </a:r>
              <a:r>
                <a:rPr lang="en-US" altLang="zh-CN" dirty="0"/>
                <a:t>, buffer, </a:t>
              </a:r>
              <a:r>
                <a:rPr lang="en-US" altLang="zh-CN" dirty="0" err="1"/>
                <a:t>nbytes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内容占位符 2"/>
            <p:cNvSpPr txBox="1">
              <a:spLocks/>
            </p:cNvSpPr>
            <p:nvPr/>
          </p:nvSpPr>
          <p:spPr>
            <a:xfrm>
              <a:off x="1245899" y="2053082"/>
              <a:ext cx="289126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err="1"/>
                <a:t>printf</a:t>
              </a:r>
              <a:r>
                <a:rPr lang="en-US" altLang="zh-CN" dirty="0"/>
                <a:t>()</a:t>
              </a:r>
              <a:r>
                <a:rPr lang="zh-CN" altLang="en-US" dirty="0"/>
                <a:t>是基于它实现的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1"/>
            <p:cNvSpPr txBox="1"/>
            <p:nvPr/>
          </p:nvSpPr>
          <p:spPr>
            <a:xfrm>
              <a:off x="669633" y="17395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9633" y="2372685"/>
            <a:ext cx="4708188" cy="1495209"/>
            <a:chOff x="669633" y="2372685"/>
            <a:chExt cx="4708188" cy="1495209"/>
          </a:xfrm>
        </p:grpSpPr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960147" y="2413122"/>
              <a:ext cx="2819825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创建管道：</a:t>
              </a:r>
              <a:r>
                <a:rPr lang="en-US" altLang="zh-CN" dirty="0"/>
                <a:t>pipe(</a:t>
              </a:r>
              <a:r>
                <a:rPr lang="en-US" altLang="zh-CN" dirty="0" err="1"/>
                <a:t>rgfd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内容占位符 2"/>
            <p:cNvSpPr txBox="1">
              <a:spLocks/>
            </p:cNvSpPr>
            <p:nvPr/>
          </p:nvSpPr>
          <p:spPr>
            <a:xfrm>
              <a:off x="1259632" y="2775442"/>
              <a:ext cx="4118189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err="1"/>
                <a:t>rgfd</a:t>
              </a:r>
              <a:r>
                <a:rPr lang="zh-CN" altLang="en-US" dirty="0"/>
                <a:t>是</a:t>
              </a:r>
              <a:r>
                <a:rPr lang="en-US" altLang="zh-CN" dirty="0"/>
                <a:t>2</a:t>
              </a:r>
              <a:r>
                <a:rPr lang="zh-CN" altLang="en-US" dirty="0"/>
                <a:t>个文件描述符组成的数组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259632" y="3135482"/>
              <a:ext cx="289126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err="1"/>
                <a:t>rgfd</a:t>
              </a:r>
              <a:r>
                <a:rPr lang="en-US" altLang="zh-CN" dirty="0"/>
                <a:t>[0]</a:t>
              </a:r>
              <a:r>
                <a:rPr lang="zh-CN" altLang="en-US" dirty="0"/>
                <a:t>是读文件描述符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1259632" y="3493242"/>
              <a:ext cx="3110077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err="1"/>
                <a:t>rgfd</a:t>
              </a:r>
              <a:r>
                <a:rPr lang="en-US" altLang="zh-CN" dirty="0"/>
                <a:t>[1]</a:t>
              </a:r>
              <a:r>
                <a:rPr lang="zh-CN" altLang="en-US" dirty="0"/>
                <a:t>是写文件描述符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669633" y="237268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9610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7725" y="1257290"/>
            <a:ext cx="4548202" cy="1457336"/>
            <a:chOff x="1047725" y="1257290"/>
            <a:chExt cx="4548202" cy="1457336"/>
          </a:xfrm>
        </p:grpSpPr>
        <p:grpSp>
          <p:nvGrpSpPr>
            <p:cNvPr id="2" name="组合 1"/>
            <p:cNvGrpSpPr/>
            <p:nvPr/>
          </p:nvGrpSpPr>
          <p:grpSpPr>
            <a:xfrm>
              <a:off x="1047725" y="1571618"/>
              <a:ext cx="928693" cy="571504"/>
              <a:chOff x="1047725" y="1571618"/>
              <a:chExt cx="928693" cy="5715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71538" y="1571618"/>
                <a:ext cx="857256" cy="5715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1047725" y="1638295"/>
                <a:ext cx="928693" cy="357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lvl="1">
                  <a:spcBef>
                    <a:spcPct val="20000"/>
                  </a:spcBef>
                  <a:buClr>
                    <a:schemeClr val="folHlink"/>
                  </a:buClr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+mn-cs"/>
                  </a:rPr>
                  <a:t>hell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00232" y="1257290"/>
              <a:ext cx="3595695" cy="1457336"/>
              <a:chOff x="2000232" y="1257290"/>
              <a:chExt cx="3595695" cy="1457336"/>
            </a:xfrm>
          </p:grpSpPr>
          <p:sp>
            <p:nvSpPr>
              <p:cNvPr id="17" name="圆柱形 16"/>
              <p:cNvSpPr/>
              <p:nvPr/>
            </p:nvSpPr>
            <p:spPr>
              <a:xfrm rot="5400000">
                <a:off x="4631523" y="1750222"/>
                <a:ext cx="571504" cy="1357304"/>
              </a:xfrm>
              <a:prstGeom prst="can">
                <a:avLst/>
              </a:prstGeom>
              <a:gradFill>
                <a:gsLst>
                  <a:gs pos="100000">
                    <a:srgbClr val="FDD000"/>
                  </a:gs>
                  <a:gs pos="10000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2000232" y="1257290"/>
                <a:ext cx="357189" cy="357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lvl="1">
                  <a:spcBef>
                    <a:spcPct val="20000"/>
                  </a:spcBef>
                  <a:buClr>
                    <a:schemeClr val="folHlink"/>
                  </a:buClr>
                </a:pP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+mn-cs"/>
                  </a:rPr>
                  <a:t>1</a:t>
                </a: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046514" y="1553029"/>
                <a:ext cx="2844800" cy="508000"/>
              </a:xfrm>
              <a:custGeom>
                <a:avLst/>
                <a:gdLst>
                  <a:gd name="connsiteX0" fmla="*/ 0 w 2844800"/>
                  <a:gd name="connsiteY0" fmla="*/ 72571 h 508000"/>
                  <a:gd name="connsiteX1" fmla="*/ 1349829 w 2844800"/>
                  <a:gd name="connsiteY1" fmla="*/ 72571 h 508000"/>
                  <a:gd name="connsiteX2" fmla="*/ 2844800 w 2844800"/>
                  <a:gd name="connsiteY2" fmla="*/ 5080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4800" h="508000">
                    <a:moveTo>
                      <a:pt x="0" y="72571"/>
                    </a:moveTo>
                    <a:cubicBezTo>
                      <a:pt x="437848" y="36285"/>
                      <a:pt x="875696" y="0"/>
                      <a:pt x="1349829" y="72571"/>
                    </a:cubicBezTo>
                    <a:cubicBezTo>
                      <a:pt x="1823962" y="145143"/>
                      <a:pt x="2334381" y="326571"/>
                      <a:pt x="2844800" y="508000"/>
                    </a:cubicBezTo>
                  </a:path>
                </a:pathLst>
              </a:cu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管道示例</a:t>
            </a:r>
            <a:endParaRPr lang="en-US" altLang="zh-CN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990571" y="4440220"/>
            <a:ext cx="5602299" cy="3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lvl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more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创建一个进程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设置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stdin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为管道读端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00095" y="4105286"/>
            <a:ext cx="5337199" cy="50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lvl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ls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创建一个进程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设置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stdout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管道写端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1473" y="3429006"/>
            <a:ext cx="1785949" cy="701307"/>
            <a:chOff x="571473" y="3429006"/>
            <a:chExt cx="1785949" cy="70130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00100" y="3773123"/>
              <a:ext cx="1357322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创建管道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71473" y="3429006"/>
              <a:ext cx="928693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shell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66880" y="2105025"/>
            <a:ext cx="2490806" cy="676277"/>
            <a:chOff x="1866880" y="2105025"/>
            <a:chExt cx="2490806" cy="676277"/>
          </a:xfrm>
        </p:grpSpPr>
        <p:sp>
          <p:nvSpPr>
            <p:cNvPr id="13" name="矩形 12"/>
            <p:cNvSpPr/>
            <p:nvPr/>
          </p:nvSpPr>
          <p:spPr>
            <a:xfrm>
              <a:off x="2462198" y="2143122"/>
              <a:ext cx="857256" cy="571504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2436798" y="2247898"/>
              <a:ext cx="928693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 algn="ctr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2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s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286116" y="2424112"/>
              <a:ext cx="1071570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stdout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971675" y="2105025"/>
              <a:ext cx="428625" cy="15240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3"/>
            </p:cNvCxnSpPr>
            <p:nvPr/>
          </p:nvCxnSpPr>
          <p:spPr>
            <a:xfrm>
              <a:off x="3365491" y="2426493"/>
              <a:ext cx="815984" cy="238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1866880" y="2166935"/>
              <a:ext cx="357189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</a:p>
          </p:txBody>
        </p: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668694" y="1036294"/>
            <a:ext cx="1785950" cy="35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Arial" charset="0"/>
              <a:buNone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ls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| more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33478" y="2143122"/>
            <a:ext cx="5927765" cy="1223966"/>
            <a:chOff x="1333478" y="2143122"/>
            <a:chExt cx="5927765" cy="1223966"/>
          </a:xfrm>
        </p:grpSpPr>
        <p:sp>
          <p:nvSpPr>
            <p:cNvPr id="15" name="矩形 14"/>
            <p:cNvSpPr/>
            <p:nvPr/>
          </p:nvSpPr>
          <p:spPr>
            <a:xfrm>
              <a:off x="6357950" y="2143122"/>
              <a:ext cx="857256" cy="571504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332550" y="2247898"/>
              <a:ext cx="928693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 algn="ctr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more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562606" y="2428874"/>
              <a:ext cx="785818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stdin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524507" y="2426493"/>
              <a:ext cx="815984" cy="238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333478" y="2285998"/>
              <a:ext cx="357189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485900" y="2181225"/>
              <a:ext cx="5210175" cy="1185863"/>
            </a:xfrm>
            <a:custGeom>
              <a:avLst/>
              <a:gdLst>
                <a:gd name="connsiteX0" fmla="*/ 0 w 5210175"/>
                <a:gd name="connsiteY0" fmla="*/ 0 h 1185863"/>
                <a:gd name="connsiteX1" fmla="*/ 1304925 w 5210175"/>
                <a:gd name="connsiteY1" fmla="*/ 885825 h 1185863"/>
                <a:gd name="connsiteX2" fmla="*/ 3705225 w 5210175"/>
                <a:gd name="connsiteY2" fmla="*/ 1133475 h 1185863"/>
                <a:gd name="connsiteX3" fmla="*/ 5210175 w 5210175"/>
                <a:gd name="connsiteY3" fmla="*/ 571500 h 118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0175" h="1185863">
                  <a:moveTo>
                    <a:pt x="0" y="0"/>
                  </a:moveTo>
                  <a:cubicBezTo>
                    <a:pt x="343694" y="348456"/>
                    <a:pt x="687388" y="696913"/>
                    <a:pt x="1304925" y="885825"/>
                  </a:cubicBezTo>
                  <a:cubicBezTo>
                    <a:pt x="1922463" y="1074738"/>
                    <a:pt x="3054350" y="1185863"/>
                    <a:pt x="3705225" y="1133475"/>
                  </a:cubicBezTo>
                  <a:cubicBezTo>
                    <a:pt x="4356100" y="1081087"/>
                    <a:pt x="4783137" y="826293"/>
                    <a:pt x="5210175" y="571500"/>
                  </a:cubicBezTo>
                </a:path>
              </a:pathLst>
            </a:cu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5017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32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进程并发执行的好处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671323" cy="428628"/>
            <a:chOff x="844893" y="1000114"/>
            <a:chExt cx="567132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3732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进程需要与计算机中的其他进程和设备进行协作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1614705"/>
            <a:ext cx="1869719" cy="428628"/>
            <a:chOff x="844893" y="2525718"/>
            <a:chExt cx="1869719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5718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</a:rPr>
                <a:t>好处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：加速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57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1913157"/>
            <a:ext cx="5901866" cy="627058"/>
            <a:chOff x="1262422" y="2824170"/>
            <a:chExt cx="5901866" cy="6270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28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824170"/>
              <a:ext cx="432914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I/O</a:t>
              </a:r>
              <a:r>
                <a:rPr lang="zh-CN" altLang="en-US" sz="1800" dirty="0"/>
                <a:t>操作和</a:t>
              </a:r>
              <a:r>
                <a:rPr lang="en-US" altLang="zh-CN" sz="1800" dirty="0"/>
                <a:t>CPU</a:t>
              </a:r>
              <a:r>
                <a:rPr lang="zh-CN" altLang="en-US" sz="1800" dirty="0"/>
                <a:t>计算可以重叠（并行）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004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095630"/>
              <a:ext cx="576930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程序可划分成多个模块放在多个处理器上并行执行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2514" y="1604956"/>
            <a:ext cx="5095528" cy="1024398"/>
            <a:chOff x="1252514" y="1604956"/>
            <a:chExt cx="5095528" cy="10243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987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5078" y="1895018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银行账号存款余额在多台</a:t>
              </a:r>
              <a:r>
                <a:rPr lang="en-US" altLang="zh-CN" sz="1800" dirty="0"/>
                <a:t>ATM</a:t>
              </a:r>
              <a:r>
                <a:rPr lang="zh-CN" altLang="en-US" sz="1800" dirty="0"/>
                <a:t>机操作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6970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604956"/>
              <a:ext cx="31770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/>
                <a:t>多个用户使用同一台计算机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27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2200726"/>
              <a:ext cx="49629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机器人上的嵌入式系统协调手臂和手的动作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285866"/>
            <a:ext cx="2260651" cy="415928"/>
            <a:chOff x="844893" y="1285866"/>
            <a:chExt cx="2260651" cy="415928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293804"/>
              <a:ext cx="196256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</a:rPr>
                <a:t>好处</a:t>
              </a:r>
              <a:r>
                <a:rPr lang="en-US" altLang="zh-CN" sz="1800" dirty="0">
                  <a:solidFill>
                    <a:srgbClr val="C00000"/>
                  </a:solidFill>
                </a:rPr>
                <a:t>1</a:t>
              </a:r>
              <a:r>
                <a:rPr lang="zh-CN" altLang="en-US" sz="1800" dirty="0">
                  <a:solidFill>
                    <a:srgbClr val="C00000"/>
                  </a:solidFill>
                </a:rPr>
                <a:t>：共享资源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12858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4893" y="1928356"/>
            <a:ext cx="2726975" cy="428628"/>
            <a:chOff x="844893" y="3365506"/>
            <a:chExt cx="272697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365506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C00000"/>
                  </a:solidFill>
                  <a:sym typeface="Symbol" charset="0"/>
                </a:rPr>
                <a:t>好处</a:t>
              </a:r>
              <a:r>
                <a:rPr lang="en-US" altLang="zh-CN" sz="1800" dirty="0">
                  <a:solidFill>
                    <a:srgbClr val="C00000"/>
                  </a:solidFill>
                  <a:sym typeface="Symbol" charset="0"/>
                </a:rPr>
                <a:t>3</a:t>
              </a:r>
              <a:r>
                <a:rPr lang="zh-CN" altLang="en-US" sz="1800" dirty="0">
                  <a:solidFill>
                    <a:srgbClr val="C00000"/>
                  </a:solidFill>
                  <a:sym typeface="Symbol" charset="0"/>
                </a:rPr>
                <a:t>：模块化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6550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2239497"/>
            <a:ext cx="5692432" cy="1033481"/>
            <a:chOff x="1262422" y="3676647"/>
            <a:chExt cx="5692432" cy="1033481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607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6" y="3676647"/>
              <a:ext cx="26055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将大程序分解成小程序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411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4281500"/>
              <a:ext cx="32490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使系统易于复用和扩展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597004" y="3962410"/>
              <a:ext cx="53578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600" dirty="0"/>
                <a:t>以编译为例，</a:t>
              </a:r>
              <a:r>
                <a:rPr lang="en-US" altLang="zh-CN" sz="1600" dirty="0" err="1"/>
                <a:t>gcc</a:t>
              </a:r>
              <a:r>
                <a:rPr lang="zh-CN" altLang="en-US" sz="1600" dirty="0"/>
                <a:t>会调用</a:t>
              </a:r>
              <a:r>
                <a:rPr lang="en-US" altLang="zh-CN" sz="1600" dirty="0" err="1"/>
                <a:t>cpp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cc1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cc2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as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ld</a:t>
              </a:r>
              <a:endParaRPr lang="zh-CN" altLang="en-US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并发创建新进程时的标识分配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000114"/>
            <a:ext cx="5513057" cy="714380"/>
            <a:chOff x="844893" y="1000114"/>
            <a:chExt cx="551305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9419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程序可以调用函数</a:t>
              </a:r>
              <a:r>
                <a:rPr lang="en-US" altLang="zh-CN" sz="1800" dirty="0"/>
                <a:t>fork()</a:t>
              </a:r>
              <a:r>
                <a:rPr lang="zh-CN" altLang="en-US" sz="1800" dirty="0"/>
                <a:t>来创建一个新的进程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398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497287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/>
                <a:t>操作系统需要分配一个新的并且唯一的进程</a:t>
              </a:r>
              <a:r>
                <a:rPr lang="en-US" altLang="zh-CN" sz="1800"/>
                <a:t>ID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2514" y="1596566"/>
            <a:ext cx="4822466" cy="755740"/>
            <a:chOff x="1252514" y="1596566"/>
            <a:chExt cx="4822466" cy="755740"/>
          </a:xfrm>
        </p:grpSpPr>
        <p:sp>
          <p:nvSpPr>
            <p:cNvPr id="3" name="矩形 2"/>
            <p:cNvSpPr/>
            <p:nvPr/>
          </p:nvSpPr>
          <p:spPr>
            <a:xfrm>
              <a:off x="1610533" y="1947859"/>
              <a:ext cx="2889459" cy="355444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6886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5078" y="1596566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在内核中，这个系统调用会运行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589431" y="1923678"/>
              <a:ext cx="2972608" cy="42862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new_pid</a:t>
              </a:r>
              <a:r>
                <a:rPr lang="en-US" altLang="zh-CN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altLang="zh-CN" sz="18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next_pid</a:t>
              </a:r>
              <a:r>
                <a:rPr lang="en-US" altLang="zh-CN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2514" y="2268157"/>
            <a:ext cx="3239878" cy="1426020"/>
            <a:chOff x="1252514" y="2268157"/>
            <a:chExt cx="3239878" cy="142602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23861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2268157"/>
              <a:ext cx="19724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翻译成机器指令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568766" y="2623015"/>
              <a:ext cx="2923626" cy="1071162"/>
              <a:chOff x="1576366" y="2623015"/>
              <a:chExt cx="2923626" cy="107116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10533" y="2623015"/>
                <a:ext cx="2889459" cy="99888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576366" y="2624199"/>
                <a:ext cx="2691726" cy="1069978"/>
                <a:chOff x="1592242" y="2516643"/>
                <a:chExt cx="2462634" cy="1069978"/>
              </a:xfrm>
            </p:grpSpPr>
            <p:sp>
              <p:nvSpPr>
                <p:cNvPr id="30" name="内容占位符 2"/>
                <p:cNvSpPr txBox="1">
                  <a:spLocks/>
                </p:cNvSpPr>
                <p:nvPr/>
              </p:nvSpPr>
              <p:spPr>
                <a:xfrm>
                  <a:off x="1592242" y="2516643"/>
                  <a:ext cx="2391196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LOAD </a:t>
                  </a:r>
                  <a:r>
                    <a:rPr lang="en-US" altLang="zh-CN" sz="16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next_pid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Reg1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内容占位符 2"/>
                <p:cNvSpPr txBox="1">
                  <a:spLocks/>
                </p:cNvSpPr>
                <p:nvPr/>
              </p:nvSpPr>
              <p:spPr>
                <a:xfrm>
                  <a:off x="1592242" y="2750007"/>
                  <a:ext cx="246263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STORE Reg1 </a:t>
                  </a:r>
                  <a:r>
                    <a:rPr lang="en-US" altLang="zh-CN" sz="1600" dirty="0" err="1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new_pid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内容占位符 2"/>
                <p:cNvSpPr txBox="1">
                  <a:spLocks/>
                </p:cNvSpPr>
                <p:nvPr/>
              </p:nvSpPr>
              <p:spPr>
                <a:xfrm>
                  <a:off x="1592242" y="2997659"/>
                  <a:ext cx="139106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INC Reg1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内容占位符 2"/>
                <p:cNvSpPr txBox="1">
                  <a:spLocks/>
                </p:cNvSpPr>
                <p:nvPr/>
              </p:nvSpPr>
              <p:spPr>
                <a:xfrm>
                  <a:off x="1592242" y="3231023"/>
                  <a:ext cx="246263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663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STORE Reg1 next_pid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844893" y="3670902"/>
            <a:ext cx="5941685" cy="1273183"/>
            <a:chOff x="844893" y="3670902"/>
            <a:chExt cx="5941685" cy="1273183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670902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两个进程并发执行时的预期结果</a:t>
              </a:r>
              <a:r>
                <a:rPr lang="en-US" altLang="zh-CN" sz="1800" dirty="0"/>
                <a:t>(</a:t>
              </a:r>
              <a:r>
                <a:rPr lang="zh-CN" altLang="en-US" sz="1800" dirty="0"/>
                <a:t>假定</a:t>
              </a:r>
              <a:r>
                <a:rPr lang="en-US" altLang="zh-CN" sz="1800" dirty="0" err="1"/>
                <a:t>next_pid</a:t>
              </a:r>
              <a:r>
                <a:rPr lang="en-US" altLang="zh-CN" sz="1800" dirty="0"/>
                <a:t>=100)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6709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661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6" y="3982042"/>
              <a:ext cx="5388012" cy="9620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一个进程得到的</a:t>
              </a:r>
              <a:r>
                <a:rPr lang="en-US" altLang="zh-CN" sz="1800" dirty="0"/>
                <a:t>ID</a:t>
              </a:r>
              <a:r>
                <a:rPr lang="zh-CN" altLang="en-US" sz="1800" dirty="0"/>
                <a:t>应该是</a:t>
              </a:r>
              <a:r>
                <a:rPr lang="en-US" altLang="zh-CN" sz="1800" dirty="0"/>
                <a:t>100</a:t>
              </a:r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另一个进程的</a:t>
              </a:r>
              <a:r>
                <a:rPr lang="en-US" altLang="zh-CN" sz="1800" dirty="0"/>
                <a:t>ID</a:t>
              </a:r>
              <a:r>
                <a:rPr lang="zh-CN" altLang="en-US" sz="1800" dirty="0"/>
                <a:t>应该是</a:t>
              </a:r>
              <a:r>
                <a:rPr lang="en-US" altLang="zh-CN" sz="1800" dirty="0"/>
                <a:t>101</a:t>
              </a:r>
            </a:p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/>
                <a:t>next_pid</a:t>
              </a:r>
              <a:r>
                <a:rPr lang="zh-CN" altLang="en-US" sz="1800" dirty="0"/>
                <a:t>应该增加到</a:t>
              </a:r>
              <a:r>
                <a:rPr lang="en-US" altLang="zh-CN" sz="1800" dirty="0"/>
                <a:t>102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441701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476206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新进程分配标识中的可能错误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80998" y="1428742"/>
            <a:ext cx="2478834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77892" y="3226662"/>
            <a:ext cx="3202020" cy="85725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INC Reg1 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 </a:t>
            </a:r>
            <a:r>
              <a:rPr kumimoji="0" lang="en-US" altLang="zh-CN" sz="1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729164" y="1995686"/>
            <a:ext cx="3214710" cy="64807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endParaRPr kumimoji="0" lang="en-US" altLang="zh-CN" sz="16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1472" y="39084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837639" y="3908432"/>
            <a:ext cx="218283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729164" y="39084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zh-CN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71472" y="1047740"/>
            <a:ext cx="92869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sz="1800" dirty="0"/>
              <a:t>进程</a:t>
            </a:r>
            <a:r>
              <a:rPr lang="en-US" altLang="zh-CN" sz="1800" dirty="0"/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00588" y="1014402"/>
            <a:ext cx="10001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2964645" y="1678775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86116" y="2000246"/>
            <a:ext cx="1285884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3929058" y="2643188"/>
            <a:ext cx="128588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286116" y="3286130"/>
            <a:ext cx="1357322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3000364" y="3571882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570678" y="3905428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2836572" y="3909554"/>
            <a:ext cx="218283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4728097" y="3908361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zh-CN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4729164" y="2572078"/>
            <a:ext cx="3214710" cy="65458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INC Reg1 </a:t>
            </a: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next_kpid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571206" y="1995686"/>
            <a:ext cx="0" cy="614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>
          <a:xfrm>
            <a:off x="3942058" y="3908432"/>
            <a:ext cx="616792" cy="30354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/>
      <p:bldP spid="18" grpId="0"/>
      <p:bldP spid="19" grpId="0"/>
      <p:bldP spid="17" grpId="0"/>
      <p:bldP spid="21" grpId="0"/>
      <p:bldP spid="22" grpId="0"/>
      <p:bldP spid="23" grpId="0"/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/>
              <a:t>原子操作（</a:t>
            </a:r>
            <a:r>
              <a:rPr lang="en-US" altLang="zh-CN"/>
              <a:t>Atomic Operation</a:t>
            </a:r>
            <a:r>
              <a:rPr lang="zh-CN" altLang="en-US"/>
              <a:t>）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084561" cy="428628"/>
            <a:chOff x="844893" y="1000114"/>
            <a:chExt cx="608456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7864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原子操作是指一次不存在任何中断或失败的操作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44604"/>
            <a:ext cx="3390924" cy="1122370"/>
            <a:chOff x="1252514" y="1344604"/>
            <a:chExt cx="3390924" cy="112237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3473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5078" y="1694538"/>
              <a:ext cx="22582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或者操作没有执行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848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44604"/>
              <a:ext cx="239483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要么操作成功完成</a:t>
              </a: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1622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2038346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不会出现部分执行的状态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7584" y="2431143"/>
            <a:ext cx="6084561" cy="428628"/>
            <a:chOff x="844893" y="1000114"/>
            <a:chExt cx="6084561" cy="428628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000114"/>
              <a:ext cx="57864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操作系统需要利用同步机制在并发执行的同时，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保证一些操作是原子操作</a:t>
              </a: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8EBE-AA89-F343-AD40-38AFF50B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同步互斥与进程间通信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7DC56-98A6-F749-AF44-EAA599A5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同步互斥问题</a:t>
            </a:r>
            <a:endParaRPr kumimoji="1" lang="en-US" altLang="zh-CN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临界区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禁用硬件中断同步方法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进程通信</a:t>
            </a:r>
          </a:p>
          <a:p>
            <a:r>
              <a:rPr kumimoji="1" lang="zh-CN" altLang="en-US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管道</a:t>
            </a:r>
          </a:p>
        </p:txBody>
      </p:sp>
    </p:spTree>
    <p:extLst>
      <p:ext uri="{BB962C8B-B14F-4D97-AF65-F5344CB8AC3E}">
        <p14:creationId xmlns:p14="http://schemas.microsoft.com/office/powerpoint/2010/main" val="370314622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95486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(Critical Section)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112397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临界区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(critical section)</a:t>
            </a:r>
          </a:p>
        </p:txBody>
      </p:sp>
      <p:sp>
        <p:nvSpPr>
          <p:cNvPr id="6" name="矩形 5"/>
          <p:cNvSpPr/>
          <p:nvPr/>
        </p:nvSpPr>
        <p:spPr>
          <a:xfrm>
            <a:off x="1702950" y="921963"/>
            <a:ext cx="4104456" cy="109260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critical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remainder section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0807" y="2467174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进入区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(entry section)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9632" y="2830853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退出区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(exit section)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8535" y="3201135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剩余区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(remainder section)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88142" y="2471735"/>
            <a:ext cx="6456266" cy="360040"/>
            <a:chOff x="1788142" y="2471735"/>
            <a:chExt cx="6456266" cy="36004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07704" y="2471735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进程中访问临界资源的一段需要互斥执行的代码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25890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789317" y="2813827"/>
            <a:ext cx="6456266" cy="761954"/>
            <a:chOff x="1788142" y="3180919"/>
            <a:chExt cx="6456266" cy="761954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907704" y="3180919"/>
              <a:ext cx="6336704" cy="761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检查可否进入临界区的一段代码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如可进入，设置相应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29733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6672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788142" y="3157217"/>
            <a:ext cx="6435641" cy="360040"/>
            <a:chOff x="1788142" y="4135227"/>
            <a:chExt cx="6435641" cy="360040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887079" y="4135227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清除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25758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1788142" y="3583860"/>
            <a:ext cx="6456266" cy="360040"/>
            <a:chOff x="1788142" y="4878343"/>
            <a:chExt cx="6456266" cy="36004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907704" y="4878343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代码中的其余部分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99924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矩形 22"/>
          <p:cNvSpPr/>
          <p:nvPr/>
        </p:nvSpPr>
        <p:spPr>
          <a:xfrm>
            <a:off x="2160566" y="117115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</p:txBody>
      </p:sp>
      <p:sp>
        <p:nvSpPr>
          <p:cNvPr id="24" name="矩形 23"/>
          <p:cNvSpPr/>
          <p:nvPr/>
        </p:nvSpPr>
        <p:spPr>
          <a:xfrm>
            <a:off x="1702950" y="924541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1703233" y="1420080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2161415" y="1654526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</p:txBody>
      </p:sp>
    </p:spTree>
    <p:extLst>
      <p:ext uri="{BB962C8B-B14F-4D97-AF65-F5344CB8AC3E}">
        <p14:creationId xmlns:p14="http://schemas.microsoft.com/office/powerpoint/2010/main" val="2557594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5366</TotalTime>
  <Words>2650</Words>
  <Application>Microsoft Macintosh PowerPoint</Application>
  <PresentationFormat>全屏显示(16:9)</PresentationFormat>
  <Paragraphs>399</Paragraphs>
  <Slides>35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华文仿宋</vt:lpstr>
      <vt:lpstr>Microsoft YaHei</vt:lpstr>
      <vt:lpstr>Microsoft YaHei</vt:lpstr>
      <vt:lpstr>张海山锐谐体2.0-授权联系：Samtype@QQ.com</vt:lpstr>
      <vt:lpstr>MS PGothic</vt:lpstr>
      <vt:lpstr>Arial</vt:lpstr>
      <vt:lpstr>Calibri</vt:lpstr>
      <vt:lpstr>Courier New</vt:lpstr>
      <vt:lpstr>Monotype Sorts</vt:lpstr>
      <vt:lpstr>Times New Roman</vt:lpstr>
      <vt:lpstr>Office 主题</vt:lpstr>
      <vt:lpstr>PowerPoint 演示文稿</vt:lpstr>
      <vt:lpstr>同步互斥与进程间通信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同步互斥与进程间通信</vt:lpstr>
      <vt:lpstr>临界区(Critical Section)</vt:lpstr>
      <vt:lpstr>临界区的访问规则</vt:lpstr>
      <vt:lpstr>临界区的访问规则</vt:lpstr>
      <vt:lpstr>临界区的访问规则</vt:lpstr>
      <vt:lpstr>临界区的访问规则</vt:lpstr>
      <vt:lpstr>临界区的访问规则</vt:lpstr>
      <vt:lpstr>PowerPoint 演示文稿</vt:lpstr>
      <vt:lpstr>同步互斥与进程间通信</vt:lpstr>
      <vt:lpstr>PowerPoint 演示文稿</vt:lpstr>
      <vt:lpstr>PowerPoint 演示文稿</vt:lpstr>
      <vt:lpstr>同步互斥与进程间通信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同步互斥与进程间通信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 Office User</cp:lastModifiedBy>
  <cp:revision>813</cp:revision>
  <dcterms:created xsi:type="dcterms:W3CDTF">2015-01-11T06:38:50Z</dcterms:created>
  <dcterms:modified xsi:type="dcterms:W3CDTF">2021-02-28T14:25:55Z</dcterms:modified>
</cp:coreProperties>
</file>