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84" r:id="rId4"/>
    <p:sldId id="285" r:id="rId5"/>
    <p:sldId id="256" r:id="rId6"/>
    <p:sldId id="271" r:id="rId7"/>
    <p:sldId id="264" r:id="rId8"/>
    <p:sldId id="262" r:id="rId9"/>
    <p:sldId id="263" r:id="rId10"/>
    <p:sldId id="265" r:id="rId11"/>
    <p:sldId id="267" r:id="rId12"/>
    <p:sldId id="268" r:id="rId13"/>
    <p:sldId id="270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1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3842" autoAdjust="0"/>
  </p:normalViewPr>
  <p:slideViewPr>
    <p:cSldViewPr snapToGrid="0">
      <p:cViewPr>
        <p:scale>
          <a:sx n="33" d="100"/>
          <a:sy n="33" d="100"/>
        </p:scale>
        <p:origin x="174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2607D-604B-4694-ADDB-042685CDF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0B2AD-2044-4E3E-B669-1A71A68EF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A3D26-8DDC-4E14-9A74-94A3B0ACD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2A24-1926-4D9A-879F-3B6F32D865F7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16C35-6A81-4B11-A657-7ADD9616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40627-0B00-4BB4-AC28-F6A5E520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F84E-1D55-4A54-9EA3-2B8D62260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7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6A694-201E-4719-BE50-83487AD7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1E72C-75C4-45B3-8CE8-B9B90C3CB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5F8D0-885E-4FEA-96EF-D9EB859F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2A24-1926-4D9A-879F-3B6F32D865F7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5B81B-1D7C-442C-BB5A-67C8E7D81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94FF1-E873-4542-9DD4-335F8CEF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F84E-1D55-4A54-9EA3-2B8D62260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2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C2BF3-F1E0-4787-AF28-6DAE08504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5FA16-8B57-4074-925C-512B708AE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318D4-1A5C-4F42-BDE4-F552B6058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2A24-1926-4D9A-879F-3B6F32D865F7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7B3A9-4BCA-4485-9947-665FFC7D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CCF4E-C6AE-4916-BA3C-6473DF74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F84E-1D55-4A54-9EA3-2B8D62260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82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8B3D-6680-4942-9032-358751B4F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12831-B679-46F8-8EC3-1E348C6C3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0D0E7-0F7C-4CCE-9031-D868D72F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2A24-1926-4D9A-879F-3B6F32D865F7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D14F1-E6E7-462E-8ABC-58693A1F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E2280-8E3C-4D35-8A68-5FA420D2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F84E-1D55-4A54-9EA3-2B8D62260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98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52700-92FF-4994-B806-FB0C2E6E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F05E2-78BC-46FF-8504-CDE18C5EC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C1B52-C7BF-463E-A791-5E4880A5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2A24-1926-4D9A-879F-3B6F32D865F7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01CE9-91AF-4389-B18D-2D73E048D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97354-FB27-41BF-A46A-8A5AD5BB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F84E-1D55-4A54-9EA3-2B8D62260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58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E379-A51A-411B-BEAE-3B0534B1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4E2CF-2BBC-4C72-BE16-2337B4EC8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6228C-2E6B-443D-9E12-7D15241C1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1AB4A-3A7F-4C3D-93E8-6525B195C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2A24-1926-4D9A-879F-3B6F32D865F7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9A620-2137-4C48-9C39-474A652DC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3628C-3BB2-4589-9040-8A3DF601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F84E-1D55-4A54-9EA3-2B8D62260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85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BE1F-B6B9-4468-BD41-A098455F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2AAED-BFC2-4A59-BC95-50E082A65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07FC1-CD94-42B4-915C-B1196654E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54E640-3A90-4926-B73E-93173F23E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F72AA6-1EB7-43F2-9BC2-1B898AC9B6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813660-5A92-48B2-8DB1-7E0C9DF9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2A24-1926-4D9A-879F-3B6F32D865F7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6D4FED-8CF9-462B-9CB3-5243E482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9DD131-AB93-40DB-895A-87483A72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F84E-1D55-4A54-9EA3-2B8D62260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20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6DBC-9A6D-4C7A-A792-F9CBCD9A5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41154-7524-48EF-9164-032102951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2A24-1926-4D9A-879F-3B6F32D865F7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1D126-150E-454A-818A-3F45E4DC5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D4CFD-0EBB-46E6-9ED6-43A0B1CD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F84E-1D55-4A54-9EA3-2B8D62260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03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B50780-EAA7-4CE3-89C0-188BB82F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2A24-1926-4D9A-879F-3B6F32D865F7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73551-4139-4889-AB63-52391DD24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C685F-3D86-459C-9738-504CDE85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F84E-1D55-4A54-9EA3-2B8D62260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21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C20DB-35DF-42D1-AA18-6B664252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002D7-2926-417B-B5E6-50EA7FA8F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E2556-F816-4235-A1C2-3433432F6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70E2A-C8C8-4987-8EF7-E44E5A611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2A24-1926-4D9A-879F-3B6F32D865F7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5A9D3-BAAB-49B1-AE97-9D4CDB4E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40EB1-94EA-4E8E-9169-DACAD049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F84E-1D55-4A54-9EA3-2B8D62260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51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42D3F-5D0D-487C-AE07-B42122D2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C3ED18-7D73-406E-9842-FCE31AEAD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5A8D0-292A-4264-9607-E6BB6D484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82B79-3E47-4E45-87D0-7DD46F0E6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2A24-1926-4D9A-879F-3B6F32D865F7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42569-104E-4DB0-BB36-DB3874D7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4C195-91C2-44FE-8F6A-F781DC3B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F84E-1D55-4A54-9EA3-2B8D62260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92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6666CF-D4B6-4915-805F-526DFB0FF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1E742-0C59-43A3-8ED2-BBA3178B0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4DC2C-6D3E-494B-A1A6-2E322818A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52A24-1926-4D9A-879F-3B6F32D865F7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2A31C-817D-4898-B20C-3B45D1D28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1E0A7-5585-496C-840B-D40391E24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6F84E-1D55-4A54-9EA3-2B8D62260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18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5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8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9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10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11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1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13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15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1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18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jp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3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1.png"/><Relationship Id="rId7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45A18F-8B0F-470B-9498-8F5FA8C2F02D}"/>
              </a:ext>
            </a:extLst>
          </p:cNvPr>
          <p:cNvSpPr/>
          <p:nvPr/>
        </p:nvSpPr>
        <p:spPr>
          <a:xfrm>
            <a:off x="557564" y="111519"/>
            <a:ext cx="4371278" cy="2051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F26D23-D4BE-4AE0-8196-1225FCBDD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20" y="422957"/>
            <a:ext cx="573247" cy="5583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C48499-5D74-4057-B981-EF2F41C8E393}"/>
              </a:ext>
            </a:extLst>
          </p:cNvPr>
          <p:cNvSpPr txBox="1"/>
          <p:nvPr/>
        </p:nvSpPr>
        <p:spPr>
          <a:xfrm>
            <a:off x="1506440" y="367201"/>
            <a:ext cx="130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Shubh</a:t>
            </a:r>
            <a:r>
              <a:rPr lang="en-IN" b="1" dirty="0"/>
              <a:t> Loan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0E1E3-DF87-454B-BC2F-B2204CC1A23F}"/>
              </a:ext>
            </a:extLst>
          </p:cNvPr>
          <p:cNvSpPr txBox="1"/>
          <p:nvPr/>
        </p:nvSpPr>
        <p:spPr>
          <a:xfrm>
            <a:off x="1558892" y="658869"/>
            <a:ext cx="107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₹</a:t>
            </a:r>
            <a:r>
              <a:rPr lang="en-IN" b="1" dirty="0"/>
              <a:t> 5 </a:t>
            </a:r>
            <a:r>
              <a:rPr lang="en-IN" dirty="0"/>
              <a:t>Lacs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1BE464-7783-4243-818C-36108E1E3A0D}"/>
              </a:ext>
            </a:extLst>
          </p:cNvPr>
          <p:cNvSpPr txBox="1"/>
          <p:nvPr/>
        </p:nvSpPr>
        <p:spPr>
          <a:xfrm>
            <a:off x="1558892" y="981315"/>
            <a:ext cx="1072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2">
                    <a:lumMod val="75000"/>
                  </a:schemeClr>
                </a:solidFill>
              </a:rPr>
              <a:t>Max Amount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203569-CBAC-43DB-823F-E5A8B97FF8BB}"/>
              </a:ext>
            </a:extLst>
          </p:cNvPr>
          <p:cNvSpPr txBox="1"/>
          <p:nvPr/>
        </p:nvSpPr>
        <p:spPr>
          <a:xfrm>
            <a:off x="1561177" y="1191408"/>
            <a:ext cx="1683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Tenure: 6-48 Months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BB603-5ACA-4D31-9DE5-D5CCE24C52E5}"/>
              </a:ext>
            </a:extLst>
          </p:cNvPr>
          <p:cNvSpPr txBox="1"/>
          <p:nvPr/>
        </p:nvSpPr>
        <p:spPr>
          <a:xfrm>
            <a:off x="1590916" y="1388412"/>
            <a:ext cx="1564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Interest : 40%  / Year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E7C6F-4B39-4C0E-B083-775E9EC0FF17}"/>
              </a:ext>
            </a:extLst>
          </p:cNvPr>
          <p:cNvSpPr txBox="1"/>
          <p:nvPr/>
        </p:nvSpPr>
        <p:spPr>
          <a:xfrm>
            <a:off x="1609504" y="1585416"/>
            <a:ext cx="1200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Proc. Fee: ₹ 0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AC2CEE-DB6A-4AB7-B14F-4C5289D0D907}"/>
              </a:ext>
            </a:extLst>
          </p:cNvPr>
          <p:cNvSpPr/>
          <p:nvPr/>
        </p:nvSpPr>
        <p:spPr>
          <a:xfrm>
            <a:off x="657922" y="2497875"/>
            <a:ext cx="4371278" cy="2051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C345ED-0BAB-451F-A1EB-681AE957BF3B}"/>
              </a:ext>
            </a:extLst>
          </p:cNvPr>
          <p:cNvSpPr txBox="1"/>
          <p:nvPr/>
        </p:nvSpPr>
        <p:spPr>
          <a:xfrm>
            <a:off x="1636081" y="2753557"/>
            <a:ext cx="158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Money View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A184EF-E9B8-46FC-98F3-D2D22DF23D63}"/>
              </a:ext>
            </a:extLst>
          </p:cNvPr>
          <p:cNvSpPr txBox="1"/>
          <p:nvPr/>
        </p:nvSpPr>
        <p:spPr>
          <a:xfrm>
            <a:off x="1670401" y="3045225"/>
            <a:ext cx="107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₹</a:t>
            </a:r>
            <a:r>
              <a:rPr lang="en-IN" b="1" dirty="0"/>
              <a:t> 5 </a:t>
            </a:r>
            <a:r>
              <a:rPr lang="en-IN" dirty="0"/>
              <a:t>Lacs</a:t>
            </a:r>
            <a:endParaRPr lang="en-IN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A0FF81-F610-44FF-B2CD-61C740518AA2}"/>
              </a:ext>
            </a:extLst>
          </p:cNvPr>
          <p:cNvSpPr txBox="1"/>
          <p:nvPr/>
        </p:nvSpPr>
        <p:spPr>
          <a:xfrm>
            <a:off x="1659250" y="3367671"/>
            <a:ext cx="1072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2">
                    <a:lumMod val="75000"/>
                  </a:schemeClr>
                </a:solidFill>
              </a:rPr>
              <a:t>Max Amount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79130C-C701-43CC-9874-D7D8812BB960}"/>
              </a:ext>
            </a:extLst>
          </p:cNvPr>
          <p:cNvSpPr txBox="1"/>
          <p:nvPr/>
        </p:nvSpPr>
        <p:spPr>
          <a:xfrm>
            <a:off x="1639233" y="3577764"/>
            <a:ext cx="1683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Tenure: 3-60 Months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9181C0-8841-4443-857D-9A07C74F9F2F}"/>
              </a:ext>
            </a:extLst>
          </p:cNvPr>
          <p:cNvSpPr txBox="1"/>
          <p:nvPr/>
        </p:nvSpPr>
        <p:spPr>
          <a:xfrm>
            <a:off x="1680123" y="3774768"/>
            <a:ext cx="1564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Interest : 33%  / Year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B894DB-9D77-45DF-8623-29D742888847}"/>
              </a:ext>
            </a:extLst>
          </p:cNvPr>
          <p:cNvSpPr txBox="1"/>
          <p:nvPr/>
        </p:nvSpPr>
        <p:spPr>
          <a:xfrm>
            <a:off x="1687560" y="3971772"/>
            <a:ext cx="1932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Proc. Fee: </a:t>
            </a:r>
            <a:r>
              <a:rPr lang="en-IN" sz="1400" dirty="0"/>
              <a:t>₹</a:t>
            </a:r>
            <a:r>
              <a:rPr lang="en-IN" sz="1200" dirty="0"/>
              <a:t> 2.5% - 4%</a:t>
            </a:r>
            <a:r>
              <a:rPr lang="en-IN" sz="1400" dirty="0"/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B36776-F78C-42FD-8487-6AD80BD3BE5D}"/>
              </a:ext>
            </a:extLst>
          </p:cNvPr>
          <p:cNvSpPr/>
          <p:nvPr/>
        </p:nvSpPr>
        <p:spPr>
          <a:xfrm>
            <a:off x="669071" y="4716961"/>
            <a:ext cx="4371278" cy="2051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0C0AC3-C12F-4197-BCFA-3BEA1E987BA7}"/>
              </a:ext>
            </a:extLst>
          </p:cNvPr>
          <p:cNvSpPr txBox="1"/>
          <p:nvPr/>
        </p:nvSpPr>
        <p:spPr>
          <a:xfrm>
            <a:off x="1640249" y="4972643"/>
            <a:ext cx="130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Kissht</a:t>
            </a:r>
            <a:endParaRPr lang="en-IN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3A995C-D052-4EEE-95C4-93B37DC02DDF}"/>
              </a:ext>
            </a:extLst>
          </p:cNvPr>
          <p:cNvSpPr txBox="1"/>
          <p:nvPr/>
        </p:nvSpPr>
        <p:spPr>
          <a:xfrm>
            <a:off x="1670399" y="5264311"/>
            <a:ext cx="107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₹</a:t>
            </a:r>
            <a:r>
              <a:rPr lang="en-IN" b="1" dirty="0"/>
              <a:t> 1 </a:t>
            </a:r>
            <a:r>
              <a:rPr lang="en-IN" dirty="0"/>
              <a:t>Lacs</a:t>
            </a:r>
            <a:endParaRPr lang="en-IN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17B240-6638-4C47-91EF-A85CC38271FC}"/>
              </a:ext>
            </a:extLst>
          </p:cNvPr>
          <p:cNvSpPr txBox="1"/>
          <p:nvPr/>
        </p:nvSpPr>
        <p:spPr>
          <a:xfrm>
            <a:off x="1670399" y="5586757"/>
            <a:ext cx="1072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2">
                    <a:lumMod val="75000"/>
                  </a:schemeClr>
                </a:solidFill>
              </a:rPr>
              <a:t>Max Amount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81F615-5272-4E27-8E30-82A92B0CD9FE}"/>
              </a:ext>
            </a:extLst>
          </p:cNvPr>
          <p:cNvSpPr txBox="1"/>
          <p:nvPr/>
        </p:nvSpPr>
        <p:spPr>
          <a:xfrm>
            <a:off x="1639231" y="5796850"/>
            <a:ext cx="1683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Tenure: 3-24 Months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9D0C84-1682-44BD-82D1-CD7A09DAFB8D}"/>
              </a:ext>
            </a:extLst>
          </p:cNvPr>
          <p:cNvSpPr txBox="1"/>
          <p:nvPr/>
        </p:nvSpPr>
        <p:spPr>
          <a:xfrm>
            <a:off x="1657819" y="5993854"/>
            <a:ext cx="1564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Interest : 31%  / Year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4936B7-B04B-4668-926A-9C132CBD184C}"/>
              </a:ext>
            </a:extLst>
          </p:cNvPr>
          <p:cNvSpPr txBox="1"/>
          <p:nvPr/>
        </p:nvSpPr>
        <p:spPr>
          <a:xfrm>
            <a:off x="1665256" y="6190858"/>
            <a:ext cx="1587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Proc. Fee: ₹ 500 + GST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FD31CE6-7C41-4FB4-9C0F-FD23A6CDEB9E}"/>
              </a:ext>
            </a:extLst>
          </p:cNvPr>
          <p:cNvSpPr/>
          <p:nvPr/>
        </p:nvSpPr>
        <p:spPr>
          <a:xfrm>
            <a:off x="6623824" y="111519"/>
            <a:ext cx="4371278" cy="2051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B2CBE2-42BF-41EC-B4C7-5EB2B74C3E5D}"/>
              </a:ext>
            </a:extLst>
          </p:cNvPr>
          <p:cNvSpPr txBox="1"/>
          <p:nvPr/>
        </p:nvSpPr>
        <p:spPr>
          <a:xfrm>
            <a:off x="7572700" y="367201"/>
            <a:ext cx="130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SmartCoin</a:t>
            </a:r>
            <a:endParaRPr lang="en-IN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7B31FD-5D13-4227-897D-1BB83FC409CE}"/>
              </a:ext>
            </a:extLst>
          </p:cNvPr>
          <p:cNvSpPr txBox="1"/>
          <p:nvPr/>
        </p:nvSpPr>
        <p:spPr>
          <a:xfrm>
            <a:off x="7625152" y="658869"/>
            <a:ext cx="107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₹</a:t>
            </a:r>
            <a:r>
              <a:rPr lang="en-IN" b="1" dirty="0"/>
              <a:t> 25,000</a:t>
            </a:r>
            <a:endParaRPr lang="en-IN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0FDB39-0110-4056-B298-22AA865F779B}"/>
              </a:ext>
            </a:extLst>
          </p:cNvPr>
          <p:cNvSpPr txBox="1"/>
          <p:nvPr/>
        </p:nvSpPr>
        <p:spPr>
          <a:xfrm>
            <a:off x="7625152" y="981315"/>
            <a:ext cx="1072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2">
                    <a:lumMod val="75000"/>
                  </a:schemeClr>
                </a:solidFill>
              </a:rPr>
              <a:t>Max Amount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E06E30-1B91-470D-804C-26CFD8DB5C6C}"/>
              </a:ext>
            </a:extLst>
          </p:cNvPr>
          <p:cNvSpPr txBox="1"/>
          <p:nvPr/>
        </p:nvSpPr>
        <p:spPr>
          <a:xfrm>
            <a:off x="7616286" y="1191408"/>
            <a:ext cx="1683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Tenure: 62-180 Days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2F3C6-D970-4E36-A62F-0F9138AEC3A6}"/>
              </a:ext>
            </a:extLst>
          </p:cNvPr>
          <p:cNvSpPr txBox="1"/>
          <p:nvPr/>
        </p:nvSpPr>
        <p:spPr>
          <a:xfrm>
            <a:off x="7634874" y="1388412"/>
            <a:ext cx="1564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Interest : 36%  / Year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C60DEB-741C-4280-B449-DF73E9B2184B}"/>
              </a:ext>
            </a:extLst>
          </p:cNvPr>
          <p:cNvSpPr txBox="1"/>
          <p:nvPr/>
        </p:nvSpPr>
        <p:spPr>
          <a:xfrm>
            <a:off x="7642311" y="1585416"/>
            <a:ext cx="157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Proc. Fee: ₹ 2% - 4%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7A20809-14B7-4101-9CF2-642752E0A4E9}"/>
              </a:ext>
            </a:extLst>
          </p:cNvPr>
          <p:cNvSpPr/>
          <p:nvPr/>
        </p:nvSpPr>
        <p:spPr>
          <a:xfrm>
            <a:off x="6623824" y="2408125"/>
            <a:ext cx="4371278" cy="2051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2D0453-E660-45B2-8995-313F1AB67651}"/>
              </a:ext>
            </a:extLst>
          </p:cNvPr>
          <p:cNvSpPr txBox="1"/>
          <p:nvPr/>
        </p:nvSpPr>
        <p:spPr>
          <a:xfrm>
            <a:off x="7572700" y="2663807"/>
            <a:ext cx="168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Home Credit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20E1B-C715-4B45-88CA-6CEF422AAD90}"/>
              </a:ext>
            </a:extLst>
          </p:cNvPr>
          <p:cNvSpPr txBox="1"/>
          <p:nvPr/>
        </p:nvSpPr>
        <p:spPr>
          <a:xfrm>
            <a:off x="7625152" y="2955475"/>
            <a:ext cx="1351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₹</a:t>
            </a:r>
            <a:r>
              <a:rPr lang="en-IN" b="1" dirty="0"/>
              <a:t> 2.5 </a:t>
            </a:r>
            <a:r>
              <a:rPr lang="en-IN" dirty="0"/>
              <a:t>Lacs</a:t>
            </a:r>
            <a:endParaRPr lang="en-IN" sz="2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D359CF-BD74-4177-AAD7-E26F8B864955}"/>
              </a:ext>
            </a:extLst>
          </p:cNvPr>
          <p:cNvSpPr txBox="1"/>
          <p:nvPr/>
        </p:nvSpPr>
        <p:spPr>
          <a:xfrm>
            <a:off x="7625152" y="3277921"/>
            <a:ext cx="1072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2">
                    <a:lumMod val="75000"/>
                  </a:schemeClr>
                </a:solidFill>
              </a:rPr>
              <a:t>Max Amount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190B7E-24AE-4AAA-8D17-CE17C0545B9A}"/>
              </a:ext>
            </a:extLst>
          </p:cNvPr>
          <p:cNvSpPr txBox="1"/>
          <p:nvPr/>
        </p:nvSpPr>
        <p:spPr>
          <a:xfrm>
            <a:off x="7605135" y="3488014"/>
            <a:ext cx="1683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Tenure: 12-51 Months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64B35E-11F4-4537-ABCD-CC8E191CFC2E}"/>
              </a:ext>
            </a:extLst>
          </p:cNvPr>
          <p:cNvSpPr txBox="1"/>
          <p:nvPr/>
        </p:nvSpPr>
        <p:spPr>
          <a:xfrm>
            <a:off x="7623723" y="3685018"/>
            <a:ext cx="1564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Interest : 50%  / Year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26FACE-3809-49BE-9BA7-2F2079DD89C1}"/>
              </a:ext>
            </a:extLst>
          </p:cNvPr>
          <p:cNvSpPr txBox="1"/>
          <p:nvPr/>
        </p:nvSpPr>
        <p:spPr>
          <a:xfrm>
            <a:off x="7631160" y="3882022"/>
            <a:ext cx="1200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Proc. Fee: ₹ 3%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889281D-25E6-4007-AEB6-AC3BF6FA2339}"/>
              </a:ext>
            </a:extLst>
          </p:cNvPr>
          <p:cNvSpPr/>
          <p:nvPr/>
        </p:nvSpPr>
        <p:spPr>
          <a:xfrm>
            <a:off x="6623824" y="4694658"/>
            <a:ext cx="4371278" cy="2051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86071ED-5782-46F3-BE22-017F1BDFE98A}"/>
              </a:ext>
            </a:extLst>
          </p:cNvPr>
          <p:cNvSpPr txBox="1"/>
          <p:nvPr/>
        </p:nvSpPr>
        <p:spPr>
          <a:xfrm>
            <a:off x="7572700" y="4950340"/>
            <a:ext cx="130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LazyPay</a:t>
            </a:r>
            <a:endParaRPr lang="en-IN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92914E6-7AE2-42D5-961C-E776F2EBD0A5}"/>
              </a:ext>
            </a:extLst>
          </p:cNvPr>
          <p:cNvSpPr txBox="1"/>
          <p:nvPr/>
        </p:nvSpPr>
        <p:spPr>
          <a:xfrm>
            <a:off x="7625152" y="5242008"/>
            <a:ext cx="107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₹</a:t>
            </a:r>
            <a:r>
              <a:rPr lang="en-IN" b="1" dirty="0"/>
              <a:t> 1 </a:t>
            </a:r>
            <a:r>
              <a:rPr lang="en-IN" dirty="0"/>
              <a:t>Lacs</a:t>
            </a:r>
            <a:endParaRPr lang="en-IN" sz="2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E17A0B-1436-4ACF-9F73-FD37188F5251}"/>
              </a:ext>
            </a:extLst>
          </p:cNvPr>
          <p:cNvSpPr txBox="1"/>
          <p:nvPr/>
        </p:nvSpPr>
        <p:spPr>
          <a:xfrm>
            <a:off x="7625152" y="5564454"/>
            <a:ext cx="1072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2">
                    <a:lumMod val="75000"/>
                  </a:schemeClr>
                </a:solidFill>
              </a:rPr>
              <a:t>Max Amount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1B77C2-9CD9-42C5-A866-EF90602DF213}"/>
              </a:ext>
            </a:extLst>
          </p:cNvPr>
          <p:cNvSpPr txBox="1"/>
          <p:nvPr/>
        </p:nvSpPr>
        <p:spPr>
          <a:xfrm>
            <a:off x="7616286" y="5774547"/>
            <a:ext cx="1683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Tenure: 3-24 Months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9E42CA9-E485-4748-AB11-7B58862B9B4C}"/>
              </a:ext>
            </a:extLst>
          </p:cNvPr>
          <p:cNvSpPr txBox="1"/>
          <p:nvPr/>
        </p:nvSpPr>
        <p:spPr>
          <a:xfrm>
            <a:off x="7634874" y="5971551"/>
            <a:ext cx="1564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Interest : 32%  / Year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793D1C-E374-4534-B7BC-806F0535E1B4}"/>
              </a:ext>
            </a:extLst>
          </p:cNvPr>
          <p:cNvSpPr txBox="1"/>
          <p:nvPr/>
        </p:nvSpPr>
        <p:spPr>
          <a:xfrm>
            <a:off x="7642311" y="6168555"/>
            <a:ext cx="1200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Proc. Fee: ₹ 2% 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1C55CAC-330B-4D70-B5F0-50C1C63C2684}"/>
              </a:ext>
            </a:extLst>
          </p:cNvPr>
          <p:cNvSpPr/>
          <p:nvPr/>
        </p:nvSpPr>
        <p:spPr>
          <a:xfrm>
            <a:off x="159812" y="238291"/>
            <a:ext cx="332758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4D96BFB-251E-4147-A26F-6CDCBFEF5E00}"/>
              </a:ext>
            </a:extLst>
          </p:cNvPr>
          <p:cNvSpPr/>
          <p:nvPr/>
        </p:nvSpPr>
        <p:spPr>
          <a:xfrm>
            <a:off x="159812" y="2384225"/>
            <a:ext cx="332758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497AA3D-5B4C-44E5-9DFE-0AB031D74215}"/>
              </a:ext>
            </a:extLst>
          </p:cNvPr>
          <p:cNvSpPr/>
          <p:nvPr/>
        </p:nvSpPr>
        <p:spPr>
          <a:xfrm>
            <a:off x="159812" y="4581008"/>
            <a:ext cx="332758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98C0209-94BA-4CD4-9788-2F0F563C1EBB}"/>
              </a:ext>
            </a:extLst>
          </p:cNvPr>
          <p:cNvSpPr/>
          <p:nvPr/>
        </p:nvSpPr>
        <p:spPr>
          <a:xfrm>
            <a:off x="6096000" y="238291"/>
            <a:ext cx="332758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79D9B55-03C6-45B3-A647-A713CFE1D28A}"/>
              </a:ext>
            </a:extLst>
          </p:cNvPr>
          <p:cNvSpPr/>
          <p:nvPr/>
        </p:nvSpPr>
        <p:spPr>
          <a:xfrm>
            <a:off x="6096000" y="2408125"/>
            <a:ext cx="332758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95E5130-4ABB-486D-BB2D-7861F68E0D1A}"/>
              </a:ext>
            </a:extLst>
          </p:cNvPr>
          <p:cNvSpPr/>
          <p:nvPr/>
        </p:nvSpPr>
        <p:spPr>
          <a:xfrm>
            <a:off x="6084852" y="4730886"/>
            <a:ext cx="332758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7C867D12-52E8-460D-8094-5E9D450EA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41" y="4973058"/>
            <a:ext cx="687085" cy="669060"/>
          </a:xfrm>
          <a:prstGeom prst="round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1D4997A4-9E38-4744-8566-A8C2D8F533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1" t="417" r="2394" b="3114"/>
          <a:stretch/>
        </p:blipFill>
        <p:spPr>
          <a:xfrm>
            <a:off x="6816617" y="328019"/>
            <a:ext cx="729857" cy="730960"/>
          </a:xfrm>
          <a:prstGeom prst="round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54B70BF7-A9F3-4BED-908F-E6F3CB72B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5111" y="2697349"/>
            <a:ext cx="717589" cy="646061"/>
          </a:xfrm>
          <a:prstGeom prst="round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0D4CC7C4-20A7-40AF-9407-209D3C90D2F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003" t="3648"/>
          <a:stretch/>
        </p:blipFill>
        <p:spPr>
          <a:xfrm>
            <a:off x="6865611" y="4973589"/>
            <a:ext cx="696587" cy="699166"/>
          </a:xfrm>
          <a:prstGeom prst="roundRect">
            <a:avLst/>
          </a:prstGeom>
        </p:spPr>
      </p:pic>
      <p:sp>
        <p:nvSpPr>
          <p:cNvPr id="3" name="AutoShape 2" descr="Cover art">
            <a:extLst>
              <a:ext uri="{FF2B5EF4-FFF2-40B4-BE49-F238E27FC236}">
                <a16:creationId xmlns:a16="http://schemas.microsoft.com/office/drawing/2014/main" id="{DAFB8162-63D2-4F2C-9FE4-E6669C33C3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94237B-7638-45ED-87B6-65D1F52C4A7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-741" b="8817"/>
          <a:stretch/>
        </p:blipFill>
        <p:spPr>
          <a:xfrm>
            <a:off x="891491" y="2774637"/>
            <a:ext cx="722955" cy="654364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07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789FB604-F178-4778-BC20-8DE27E0A7F64}"/>
              </a:ext>
            </a:extLst>
          </p:cNvPr>
          <p:cNvSpPr/>
          <p:nvPr/>
        </p:nvSpPr>
        <p:spPr>
          <a:xfrm>
            <a:off x="-11820293" y="-7404409"/>
            <a:ext cx="36018439" cy="19559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Nxnmm. </a:t>
            </a:r>
            <a:endParaRPr lang="en-IN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7EF4F99-DDFD-48C0-B8F8-77A69CCFD9A8}"/>
              </a:ext>
            </a:extLst>
          </p:cNvPr>
          <p:cNvSpPr/>
          <p:nvPr/>
        </p:nvSpPr>
        <p:spPr>
          <a:xfrm>
            <a:off x="3263898" y="0"/>
            <a:ext cx="4257041" cy="10037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E38B155-B6CD-4803-AE1E-11F013472D36}"/>
              </a:ext>
            </a:extLst>
          </p:cNvPr>
          <p:cNvSpPr/>
          <p:nvPr/>
        </p:nvSpPr>
        <p:spPr>
          <a:xfrm>
            <a:off x="3412998" y="3595701"/>
            <a:ext cx="4135882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Loan Terms</a:t>
            </a:r>
          </a:p>
          <a:p>
            <a:endParaRPr lang="en-US" sz="1400" dirty="0"/>
          </a:p>
          <a:p>
            <a:r>
              <a:rPr lang="en-US" sz="1400" dirty="0"/>
              <a:t>Eligibility Criteria               </a:t>
            </a:r>
            <a:r>
              <a:rPr lang="en-IN" sz="1400" dirty="0"/>
              <a:t>Minimum Income : 15K net                   </a:t>
            </a:r>
          </a:p>
          <a:p>
            <a:r>
              <a:rPr lang="en-IN" sz="1400" dirty="0"/>
              <a:t>                                              per month; minimum age :        </a:t>
            </a:r>
          </a:p>
          <a:p>
            <a:r>
              <a:rPr lang="en-IN" sz="1400" dirty="0"/>
              <a:t>                                              21 years</a:t>
            </a:r>
          </a:p>
          <a:p>
            <a:r>
              <a:rPr lang="en-US" sz="1400" dirty="0"/>
              <a:t>.</a:t>
            </a:r>
          </a:p>
          <a:p>
            <a:r>
              <a:rPr lang="en-US" sz="1400" dirty="0"/>
              <a:t>Loan Disbursal                    E-Sin </a:t>
            </a:r>
            <a:r>
              <a:rPr lang="en-IN" sz="1400" dirty="0"/>
              <a:t>Agreement, KYC</a:t>
            </a:r>
          </a:p>
          <a:p>
            <a:endParaRPr lang="en-US" sz="1400" dirty="0"/>
          </a:p>
          <a:p>
            <a:r>
              <a:rPr lang="en-US" sz="1400" dirty="0"/>
              <a:t>Document Required         </a:t>
            </a:r>
            <a:r>
              <a:rPr lang="en-IN" sz="1400" dirty="0"/>
              <a:t>3 month salary slip, 6 month  </a:t>
            </a:r>
          </a:p>
          <a:p>
            <a:r>
              <a:rPr lang="en-IN" sz="1400" dirty="0"/>
              <a:t>                                              bank statement,</a:t>
            </a:r>
            <a:r>
              <a:rPr lang="en-IN" dirty="0"/>
              <a:t> </a:t>
            </a:r>
            <a:r>
              <a:rPr lang="en-IN" sz="1400" dirty="0"/>
              <a:t>Photo of  </a:t>
            </a:r>
          </a:p>
          <a:p>
            <a:r>
              <a:rPr lang="en-IN" sz="1400" dirty="0"/>
              <a:t>                                              your signature, Current </a:t>
            </a:r>
          </a:p>
          <a:p>
            <a:r>
              <a:rPr lang="en-IN" sz="1400" dirty="0"/>
              <a:t>                                              address proof, KYC</a:t>
            </a:r>
          </a:p>
          <a:p>
            <a:endParaRPr lang="en-US" sz="1400" dirty="0"/>
          </a:p>
          <a:p>
            <a:r>
              <a:rPr lang="en-US" sz="1400" dirty="0"/>
              <a:t>Repayment                         Net banking, debit card, </a:t>
            </a:r>
          </a:p>
          <a:p>
            <a:r>
              <a:rPr lang="en-US" sz="1400" dirty="0"/>
              <a:t>                                              credit card or UPI.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Overdue Rule                     </a:t>
            </a:r>
            <a:r>
              <a:rPr lang="en-IN" sz="1400" dirty="0"/>
              <a:t>DPD basis EMI being missed </a:t>
            </a:r>
          </a:p>
          <a:p>
            <a:r>
              <a:rPr lang="en-IN" sz="1400" dirty="0"/>
              <a:t>                                             on the due date,</a:t>
            </a:r>
          </a:p>
          <a:p>
            <a:endParaRPr lang="en-US" sz="140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84963F8-E57B-4321-8241-3C055B8097EB}"/>
              </a:ext>
            </a:extLst>
          </p:cNvPr>
          <p:cNvCxnSpPr>
            <a:cxnSpLocks/>
          </p:cNvCxnSpPr>
          <p:nvPr/>
        </p:nvCxnSpPr>
        <p:spPr>
          <a:xfrm>
            <a:off x="3504611" y="3949831"/>
            <a:ext cx="366972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45EFCFC-C933-4D65-B43B-9ADE2B7BE366}"/>
              </a:ext>
            </a:extLst>
          </p:cNvPr>
          <p:cNvSpPr txBox="1"/>
          <p:nvPr/>
        </p:nvSpPr>
        <p:spPr>
          <a:xfrm>
            <a:off x="3415843" y="7594348"/>
            <a:ext cx="190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How to Apply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90104-4F98-4269-8F99-65C032DECFA8}"/>
              </a:ext>
            </a:extLst>
          </p:cNvPr>
          <p:cNvCxnSpPr>
            <a:cxnSpLocks/>
          </p:cNvCxnSpPr>
          <p:nvPr/>
        </p:nvCxnSpPr>
        <p:spPr>
          <a:xfrm>
            <a:off x="3462412" y="7972560"/>
            <a:ext cx="366972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F63FE510-A7C3-4FC0-A759-1ACCB2AE8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107" y="8058022"/>
            <a:ext cx="704205" cy="704205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848E7419-3B93-4F5B-B4D0-CF3D490404A8}"/>
              </a:ext>
            </a:extLst>
          </p:cNvPr>
          <p:cNvSpPr/>
          <p:nvPr/>
        </p:nvSpPr>
        <p:spPr>
          <a:xfrm>
            <a:off x="3263898" y="-1"/>
            <a:ext cx="4284981" cy="2153588"/>
          </a:xfrm>
          <a:prstGeom prst="rect">
            <a:avLst/>
          </a:prstGeom>
          <a:solidFill>
            <a:srgbClr val="3913F5"/>
          </a:solidFill>
          <a:ln>
            <a:solidFill>
              <a:srgbClr val="3913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70912CF-D77C-486F-9896-20AFFAB2114C}"/>
              </a:ext>
            </a:extLst>
          </p:cNvPr>
          <p:cNvSpPr/>
          <p:nvPr/>
        </p:nvSpPr>
        <p:spPr>
          <a:xfrm>
            <a:off x="4291496" y="166207"/>
            <a:ext cx="1574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sz="2000" b="1" dirty="0" err="1">
                <a:solidFill>
                  <a:schemeClr val="bg1"/>
                </a:solidFill>
              </a:rPr>
              <a:t>LazyPay</a:t>
            </a:r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6CBFC3-CB90-4FF3-9BC4-5DA20870932A}"/>
              </a:ext>
            </a:extLst>
          </p:cNvPr>
          <p:cNvSpPr txBox="1"/>
          <p:nvPr/>
        </p:nvSpPr>
        <p:spPr>
          <a:xfrm>
            <a:off x="4302927" y="457777"/>
            <a:ext cx="3012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Instant Personal Loan Online App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FE14B4E-61EB-493D-9970-3FE01C834846}"/>
              </a:ext>
            </a:extLst>
          </p:cNvPr>
          <p:cNvSpPr/>
          <p:nvPr/>
        </p:nvSpPr>
        <p:spPr>
          <a:xfrm>
            <a:off x="3278193" y="2164440"/>
            <a:ext cx="4257040" cy="1371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31141BCD-4C91-4E6F-B7AB-45D65AE58AB5}"/>
              </a:ext>
            </a:extLst>
          </p:cNvPr>
          <p:cNvSpPr/>
          <p:nvPr/>
        </p:nvSpPr>
        <p:spPr>
          <a:xfrm>
            <a:off x="3469638" y="1137920"/>
            <a:ext cx="3845562" cy="21945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E53F4CB-85FE-45FA-A4FD-28D203DDBD49}"/>
              </a:ext>
            </a:extLst>
          </p:cNvPr>
          <p:cNvCxnSpPr>
            <a:cxnSpLocks/>
          </p:cNvCxnSpPr>
          <p:nvPr/>
        </p:nvCxnSpPr>
        <p:spPr>
          <a:xfrm>
            <a:off x="3677920" y="2336800"/>
            <a:ext cx="3322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18767AC-265D-496B-B24D-97CFD7701D0A}"/>
              </a:ext>
            </a:extLst>
          </p:cNvPr>
          <p:cNvCxnSpPr>
            <a:cxnSpLocks/>
          </p:cNvCxnSpPr>
          <p:nvPr/>
        </p:nvCxnSpPr>
        <p:spPr>
          <a:xfrm>
            <a:off x="5392419" y="1341120"/>
            <a:ext cx="0" cy="1856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0E5AE3B-DDA8-43FE-B8CE-6685DBD96D4F}"/>
              </a:ext>
            </a:extLst>
          </p:cNvPr>
          <p:cNvSpPr txBox="1"/>
          <p:nvPr/>
        </p:nvSpPr>
        <p:spPr>
          <a:xfrm>
            <a:off x="3710348" y="1617456"/>
            <a:ext cx="1786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10,000-1Lacs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69CB7F9-A497-4810-92E4-CCDA274B83B1}"/>
              </a:ext>
            </a:extLst>
          </p:cNvPr>
          <p:cNvSpPr txBox="1"/>
          <p:nvPr/>
        </p:nvSpPr>
        <p:spPr>
          <a:xfrm>
            <a:off x="4044033" y="1927612"/>
            <a:ext cx="1216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Amount (</a:t>
            </a:r>
            <a:r>
              <a:rPr lang="en-I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₹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55D2BA2-79AF-4733-B1CB-DD2F9107064B}"/>
              </a:ext>
            </a:extLst>
          </p:cNvPr>
          <p:cNvSpPr txBox="1"/>
          <p:nvPr/>
        </p:nvSpPr>
        <p:spPr>
          <a:xfrm>
            <a:off x="5887727" y="1610591"/>
            <a:ext cx="911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 3-24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7ABD97D-F635-43E0-AFED-04855EEE90A7}"/>
              </a:ext>
            </a:extLst>
          </p:cNvPr>
          <p:cNvSpPr txBox="1"/>
          <p:nvPr/>
        </p:nvSpPr>
        <p:spPr>
          <a:xfrm>
            <a:off x="5675460" y="1896546"/>
            <a:ext cx="1392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Tenure (Months)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D8AC44C-F942-4FA5-8AA9-B1E792619F1B}"/>
              </a:ext>
            </a:extLst>
          </p:cNvPr>
          <p:cNvSpPr txBox="1"/>
          <p:nvPr/>
        </p:nvSpPr>
        <p:spPr>
          <a:xfrm>
            <a:off x="3680169" y="2615584"/>
            <a:ext cx="1610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15.00-32.00%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B3BB84B-5B9B-409D-88F9-4725E24F54D4}"/>
              </a:ext>
            </a:extLst>
          </p:cNvPr>
          <p:cNvSpPr txBox="1"/>
          <p:nvPr/>
        </p:nvSpPr>
        <p:spPr>
          <a:xfrm>
            <a:off x="3536141" y="2935598"/>
            <a:ext cx="1926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 Rate (Per Year)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D95B20D-2526-4997-9395-FBE186187345}"/>
              </a:ext>
            </a:extLst>
          </p:cNvPr>
          <p:cNvSpPr txBox="1"/>
          <p:nvPr/>
        </p:nvSpPr>
        <p:spPr>
          <a:xfrm>
            <a:off x="6075561" y="2627728"/>
            <a:ext cx="697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2%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5BAA89B-AF20-4655-98EF-2B6549103FE7}"/>
              </a:ext>
            </a:extLst>
          </p:cNvPr>
          <p:cNvSpPr txBox="1"/>
          <p:nvPr/>
        </p:nvSpPr>
        <p:spPr>
          <a:xfrm>
            <a:off x="5710721" y="2927142"/>
            <a:ext cx="130319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Processing Fee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E4D134A3-B928-46B0-AB03-3B424F3C34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50" t="11571" r="10866" b="11129"/>
          <a:stretch/>
        </p:blipFill>
        <p:spPr>
          <a:xfrm>
            <a:off x="4234031" y="1229068"/>
            <a:ext cx="393986" cy="418440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CF7CD502-0D67-4547-AD6B-757C2F95D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537" y="1318175"/>
            <a:ext cx="309030" cy="309030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623956F9-30A2-4F89-8BD5-33CD99F3F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765" y="2377789"/>
            <a:ext cx="276772" cy="276772"/>
          </a:xfrm>
          <a:prstGeom prst="ellipse">
            <a:avLst/>
          </a:prstGeom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61F0F78-19AD-4E9B-BEF6-CF06D5674F7B}"/>
              </a:ext>
            </a:extLst>
          </p:cNvPr>
          <p:cNvGrpSpPr/>
          <p:nvPr/>
        </p:nvGrpSpPr>
        <p:grpSpPr>
          <a:xfrm>
            <a:off x="6068603" y="2375369"/>
            <a:ext cx="396605" cy="313394"/>
            <a:chOff x="6068545" y="2391846"/>
            <a:chExt cx="396605" cy="313394"/>
          </a:xfrm>
        </p:grpSpPr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46DF5689-43FD-4B8D-A4E7-4E3E79E15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56822" y="2391846"/>
              <a:ext cx="308328" cy="303439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3191D65F-663F-48F4-8A49-F65B69F1C2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04" t="13100" r="28433" b="13921"/>
            <a:stretch/>
          </p:blipFill>
          <p:spPr>
            <a:xfrm>
              <a:off x="6068545" y="2512503"/>
              <a:ext cx="187588" cy="192737"/>
            </a:xfrm>
            <a:prstGeom prst="ellipse">
              <a:avLst/>
            </a:prstGeom>
          </p:spPr>
        </p:pic>
      </p:grpSp>
      <p:pic>
        <p:nvPicPr>
          <p:cNvPr id="126" name="Picture 125">
            <a:extLst>
              <a:ext uri="{FF2B5EF4-FFF2-40B4-BE49-F238E27FC236}">
                <a16:creationId xmlns:a16="http://schemas.microsoft.com/office/drawing/2014/main" id="{6E852C86-E2DF-4DB6-8011-53453852FA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914" y="8094087"/>
            <a:ext cx="665234" cy="665234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3D424609-AE26-458E-9A9B-3B36D2919E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089" y="8007107"/>
            <a:ext cx="715701" cy="715701"/>
          </a:xfrm>
          <a:prstGeom prst="rect">
            <a:avLst/>
          </a:prstGeom>
        </p:spPr>
      </p:pic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C022728-94A9-4989-AE5A-5805D9ED7039}"/>
              </a:ext>
            </a:extLst>
          </p:cNvPr>
          <p:cNvCxnSpPr/>
          <p:nvPr/>
        </p:nvCxnSpPr>
        <p:spPr>
          <a:xfrm>
            <a:off x="4268321" y="8410125"/>
            <a:ext cx="71228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A9F96B9-449D-49D9-B848-29F0C3894B8F}"/>
              </a:ext>
            </a:extLst>
          </p:cNvPr>
          <p:cNvCxnSpPr/>
          <p:nvPr/>
        </p:nvCxnSpPr>
        <p:spPr>
          <a:xfrm>
            <a:off x="5802161" y="8432985"/>
            <a:ext cx="71228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lowchart: Alternate Process 144">
            <a:extLst>
              <a:ext uri="{FF2B5EF4-FFF2-40B4-BE49-F238E27FC236}">
                <a16:creationId xmlns:a16="http://schemas.microsoft.com/office/drawing/2014/main" id="{CACD8410-3DB2-4A44-9CDF-3EFF8B21CA0A}"/>
              </a:ext>
            </a:extLst>
          </p:cNvPr>
          <p:cNvSpPr/>
          <p:nvPr/>
        </p:nvSpPr>
        <p:spPr>
          <a:xfrm>
            <a:off x="3677920" y="9205439"/>
            <a:ext cx="3637280" cy="514981"/>
          </a:xfrm>
          <a:prstGeom prst="flowChartAlternateProcess">
            <a:avLst/>
          </a:prstGeom>
          <a:solidFill>
            <a:srgbClr val="FFC00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Apply Now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93F824-A406-4DAD-AA0C-CC59DB00FFDB}"/>
              </a:ext>
            </a:extLst>
          </p:cNvPr>
          <p:cNvSpPr txBox="1"/>
          <p:nvPr/>
        </p:nvSpPr>
        <p:spPr>
          <a:xfrm>
            <a:off x="3384336" y="8756583"/>
            <a:ext cx="1163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Apply Now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4B3D8A-9F75-499D-9E54-C4A3C40A01A1}"/>
              </a:ext>
            </a:extLst>
          </p:cNvPr>
          <p:cNvSpPr txBox="1"/>
          <p:nvPr/>
        </p:nvSpPr>
        <p:spPr>
          <a:xfrm>
            <a:off x="4592891" y="8775774"/>
            <a:ext cx="1673174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Install Lenders Apps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1FEEEB-3FF6-44F1-8DD4-4F13183701D2}"/>
              </a:ext>
            </a:extLst>
          </p:cNvPr>
          <p:cNvSpPr txBox="1"/>
          <p:nvPr/>
        </p:nvSpPr>
        <p:spPr>
          <a:xfrm>
            <a:off x="6133064" y="8764698"/>
            <a:ext cx="1418180" cy="31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 your Money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609471-F94F-4FF5-9574-6CB21C25364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003" t="3648"/>
          <a:stretch/>
        </p:blipFill>
        <p:spPr>
          <a:xfrm>
            <a:off x="3534897" y="250453"/>
            <a:ext cx="696587" cy="69916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15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789FB604-F178-4778-BC20-8DE27E0A7F64}"/>
              </a:ext>
            </a:extLst>
          </p:cNvPr>
          <p:cNvSpPr/>
          <p:nvPr/>
        </p:nvSpPr>
        <p:spPr>
          <a:xfrm>
            <a:off x="-10727473" y="-2564779"/>
            <a:ext cx="34568780" cy="1643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7EF4F99-DDFD-48C0-B8F8-77A69CCFD9A8}"/>
              </a:ext>
            </a:extLst>
          </p:cNvPr>
          <p:cNvSpPr/>
          <p:nvPr/>
        </p:nvSpPr>
        <p:spPr>
          <a:xfrm>
            <a:off x="3263898" y="-1"/>
            <a:ext cx="4257041" cy="122865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E38B155-B6CD-4803-AE1E-11F013472D36}"/>
              </a:ext>
            </a:extLst>
          </p:cNvPr>
          <p:cNvSpPr/>
          <p:nvPr/>
        </p:nvSpPr>
        <p:spPr>
          <a:xfrm>
            <a:off x="3412998" y="3595701"/>
            <a:ext cx="4135882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Loan Terms</a:t>
            </a:r>
          </a:p>
          <a:p>
            <a:endParaRPr lang="en-US" sz="1400" dirty="0"/>
          </a:p>
          <a:p>
            <a:r>
              <a:rPr lang="en-US" sz="1400" dirty="0"/>
              <a:t>Eligibility Criteria               Salaried employees with  a  </a:t>
            </a:r>
          </a:p>
          <a:p>
            <a:r>
              <a:rPr lang="en-US" sz="1400" dirty="0"/>
              <a:t>                                              Min net salary of 14K  per </a:t>
            </a:r>
          </a:p>
          <a:p>
            <a:r>
              <a:rPr lang="en-US" sz="1400" dirty="0"/>
              <a:t>                                              month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Loan Disbursal                   Salary Bank Account</a:t>
            </a:r>
          </a:p>
          <a:p>
            <a:endParaRPr lang="en-US" sz="1400" dirty="0"/>
          </a:p>
          <a:p>
            <a:r>
              <a:rPr lang="en-US" sz="1400" dirty="0"/>
              <a:t>Document Required         PAN, Salary Slip, </a:t>
            </a:r>
            <a:r>
              <a:rPr lang="en-IN" sz="1400" dirty="0"/>
              <a:t>3 months   </a:t>
            </a:r>
          </a:p>
          <a:p>
            <a:r>
              <a:rPr lang="en-IN" sz="1400" dirty="0"/>
              <a:t>                                             bank statements</a:t>
            </a:r>
            <a:r>
              <a:rPr lang="en-IN" sz="1600" dirty="0"/>
              <a:t> </a:t>
            </a:r>
            <a:r>
              <a:rPr lang="en-US" sz="1400" dirty="0"/>
              <a:t>and Address  </a:t>
            </a:r>
          </a:p>
          <a:p>
            <a:r>
              <a:rPr lang="en-US" sz="1400" dirty="0"/>
              <a:t>                                             Proof</a:t>
            </a:r>
          </a:p>
          <a:p>
            <a:endParaRPr lang="en-US" sz="1400" dirty="0"/>
          </a:p>
          <a:p>
            <a:r>
              <a:rPr lang="en-US" sz="1400" dirty="0"/>
              <a:t>Repayment                        NEFT, UPI, Debit Card, Net  </a:t>
            </a:r>
          </a:p>
          <a:p>
            <a:r>
              <a:rPr lang="en-US" sz="1400" dirty="0"/>
              <a:t>                                             banking</a:t>
            </a:r>
          </a:p>
          <a:p>
            <a:endParaRPr lang="en-US" sz="1400" dirty="0"/>
          </a:p>
          <a:p>
            <a:r>
              <a:rPr lang="en-US" sz="1400" dirty="0"/>
              <a:t>Early Repayment             Monthly Interest Payable,  </a:t>
            </a:r>
          </a:p>
          <a:p>
            <a:r>
              <a:rPr lang="en-US" sz="1400" dirty="0"/>
              <a:t>                                            No Prepayment Fees</a:t>
            </a:r>
          </a:p>
          <a:p>
            <a:endParaRPr lang="en-US" sz="1400" dirty="0"/>
          </a:p>
          <a:p>
            <a:r>
              <a:rPr lang="en-US" sz="1400" dirty="0"/>
              <a:t>Overdue Rule                   Penalty charges</a:t>
            </a:r>
          </a:p>
          <a:p>
            <a:endParaRPr lang="en-US" sz="1400" dirty="0"/>
          </a:p>
          <a:p>
            <a:r>
              <a:rPr lang="en-IN" sz="1400" dirty="0"/>
              <a:t>Customer Support          +91 9953020829</a:t>
            </a:r>
          </a:p>
          <a:p>
            <a:endParaRPr lang="en-IN" sz="1400" dirty="0"/>
          </a:p>
          <a:p>
            <a:r>
              <a:rPr lang="en-IN" sz="1400" dirty="0"/>
              <a:t>Eligible Cities                    Delhi, Jaipur, Indore, Mumbai,  </a:t>
            </a:r>
          </a:p>
          <a:p>
            <a:r>
              <a:rPr lang="en-IN" sz="1400" dirty="0"/>
              <a:t>                                            Pune, Chennai, Cochin, </a:t>
            </a:r>
          </a:p>
          <a:p>
            <a:r>
              <a:rPr lang="en-IN" sz="1400" dirty="0"/>
              <a:t>                                            Hyderabad, Lucknow, </a:t>
            </a:r>
          </a:p>
          <a:p>
            <a:r>
              <a:rPr lang="en-IN" sz="1400" dirty="0"/>
              <a:t>                                            </a:t>
            </a:r>
            <a:r>
              <a:rPr lang="en-IN" sz="1400" dirty="0" err="1"/>
              <a:t>Vijaywada</a:t>
            </a:r>
            <a:r>
              <a:rPr lang="en-IN" sz="1400" dirty="0"/>
              <a:t>, Bangalore,    </a:t>
            </a:r>
          </a:p>
          <a:p>
            <a:r>
              <a:rPr lang="en-IN" sz="1400" dirty="0"/>
              <a:t>                                            Mysore, Mangalore and other                                       </a:t>
            </a:r>
          </a:p>
          <a:p>
            <a:r>
              <a:rPr lang="en-IN" sz="1400" dirty="0"/>
              <a:t>                                            cities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84963F8-E57B-4321-8241-3C055B8097EB}"/>
              </a:ext>
            </a:extLst>
          </p:cNvPr>
          <p:cNvCxnSpPr>
            <a:cxnSpLocks/>
          </p:cNvCxnSpPr>
          <p:nvPr/>
        </p:nvCxnSpPr>
        <p:spPr>
          <a:xfrm>
            <a:off x="3483591" y="3949831"/>
            <a:ext cx="366972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45EFCFC-C933-4D65-B43B-9ADE2B7BE366}"/>
              </a:ext>
            </a:extLst>
          </p:cNvPr>
          <p:cNvSpPr txBox="1"/>
          <p:nvPr/>
        </p:nvSpPr>
        <p:spPr>
          <a:xfrm>
            <a:off x="3436863" y="9790997"/>
            <a:ext cx="190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How to Apply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90104-4F98-4269-8F99-65C032DECFA8}"/>
              </a:ext>
            </a:extLst>
          </p:cNvPr>
          <p:cNvCxnSpPr>
            <a:cxnSpLocks/>
          </p:cNvCxnSpPr>
          <p:nvPr/>
        </p:nvCxnSpPr>
        <p:spPr>
          <a:xfrm>
            <a:off x="3525472" y="10190234"/>
            <a:ext cx="366972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F63FE510-A7C3-4FC0-A759-1ACCB2AE8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127" y="10296711"/>
            <a:ext cx="704205" cy="704205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848E7419-3B93-4F5B-B4D0-CF3D490404A8}"/>
              </a:ext>
            </a:extLst>
          </p:cNvPr>
          <p:cNvSpPr/>
          <p:nvPr/>
        </p:nvSpPr>
        <p:spPr>
          <a:xfrm>
            <a:off x="3263898" y="-1"/>
            <a:ext cx="4284981" cy="2153588"/>
          </a:xfrm>
          <a:prstGeom prst="rect">
            <a:avLst/>
          </a:prstGeom>
          <a:solidFill>
            <a:srgbClr val="3913F5"/>
          </a:solidFill>
          <a:ln>
            <a:solidFill>
              <a:srgbClr val="3913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70912CF-D77C-486F-9896-20AFFAB2114C}"/>
              </a:ext>
            </a:extLst>
          </p:cNvPr>
          <p:cNvSpPr/>
          <p:nvPr/>
        </p:nvSpPr>
        <p:spPr>
          <a:xfrm>
            <a:off x="4212965" y="330205"/>
            <a:ext cx="1777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iC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redit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Loan 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6CBFC3-CB90-4FF3-9BC4-5DA20870932A}"/>
              </a:ext>
            </a:extLst>
          </p:cNvPr>
          <p:cNvSpPr txBox="1"/>
          <p:nvPr/>
        </p:nvSpPr>
        <p:spPr>
          <a:xfrm>
            <a:off x="4211648" y="629590"/>
            <a:ext cx="3219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Instant Personal Loan Mini Cash Loan App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FE14B4E-61EB-493D-9970-3FE01C834846}"/>
              </a:ext>
            </a:extLst>
          </p:cNvPr>
          <p:cNvSpPr/>
          <p:nvPr/>
        </p:nvSpPr>
        <p:spPr>
          <a:xfrm>
            <a:off x="3264545" y="2164440"/>
            <a:ext cx="4257040" cy="1371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31141BCD-4C91-4E6F-B7AB-45D65AE58AB5}"/>
              </a:ext>
            </a:extLst>
          </p:cNvPr>
          <p:cNvSpPr/>
          <p:nvPr/>
        </p:nvSpPr>
        <p:spPr>
          <a:xfrm>
            <a:off x="3469638" y="1137920"/>
            <a:ext cx="3845562" cy="21945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E53F4CB-85FE-45FA-A4FD-28D203DDBD49}"/>
              </a:ext>
            </a:extLst>
          </p:cNvPr>
          <p:cNvCxnSpPr>
            <a:cxnSpLocks/>
          </p:cNvCxnSpPr>
          <p:nvPr/>
        </p:nvCxnSpPr>
        <p:spPr>
          <a:xfrm>
            <a:off x="3677920" y="2336800"/>
            <a:ext cx="3322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18767AC-265D-496B-B24D-97CFD7701D0A}"/>
              </a:ext>
            </a:extLst>
          </p:cNvPr>
          <p:cNvCxnSpPr>
            <a:cxnSpLocks/>
          </p:cNvCxnSpPr>
          <p:nvPr/>
        </p:nvCxnSpPr>
        <p:spPr>
          <a:xfrm>
            <a:off x="5455479" y="1341120"/>
            <a:ext cx="0" cy="1856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0E5AE3B-DDA8-43FE-B8CE-6685DBD96D4F}"/>
              </a:ext>
            </a:extLst>
          </p:cNvPr>
          <p:cNvSpPr txBox="1"/>
          <p:nvPr/>
        </p:nvSpPr>
        <p:spPr>
          <a:xfrm>
            <a:off x="3747176" y="1604601"/>
            <a:ext cx="1614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5,000-50,000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69CB7F9-A497-4810-92E4-CCDA274B83B1}"/>
              </a:ext>
            </a:extLst>
          </p:cNvPr>
          <p:cNvSpPr txBox="1"/>
          <p:nvPr/>
        </p:nvSpPr>
        <p:spPr>
          <a:xfrm>
            <a:off x="3990252" y="1927761"/>
            <a:ext cx="1216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Amount (</a:t>
            </a:r>
            <a:r>
              <a:rPr lang="en-I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₹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55D2BA2-79AF-4733-B1CB-DD2F9107064B}"/>
              </a:ext>
            </a:extLst>
          </p:cNvPr>
          <p:cNvSpPr txBox="1"/>
          <p:nvPr/>
        </p:nvSpPr>
        <p:spPr>
          <a:xfrm>
            <a:off x="5802161" y="1602040"/>
            <a:ext cx="1061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91-120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7ABD97D-F635-43E0-AFED-04855EEE90A7}"/>
              </a:ext>
            </a:extLst>
          </p:cNvPr>
          <p:cNvSpPr txBox="1"/>
          <p:nvPr/>
        </p:nvSpPr>
        <p:spPr>
          <a:xfrm>
            <a:off x="5754231" y="1905906"/>
            <a:ext cx="1392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Tenure (Days)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D8AC44C-F942-4FA5-8AA9-B1E792619F1B}"/>
              </a:ext>
            </a:extLst>
          </p:cNvPr>
          <p:cNvSpPr txBox="1"/>
          <p:nvPr/>
        </p:nvSpPr>
        <p:spPr>
          <a:xfrm>
            <a:off x="3662601" y="2624000"/>
            <a:ext cx="180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20.00% - 24.00%</a:t>
            </a:r>
            <a:endParaRPr lang="en-IN" sz="2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B3BB84B-5B9B-409D-88F9-4725E24F54D4}"/>
              </a:ext>
            </a:extLst>
          </p:cNvPr>
          <p:cNvSpPr txBox="1"/>
          <p:nvPr/>
        </p:nvSpPr>
        <p:spPr>
          <a:xfrm>
            <a:off x="3613000" y="2926004"/>
            <a:ext cx="1926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 Rate (Per Year)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5BAA89B-AF20-4655-98EF-2B6549103FE7}"/>
              </a:ext>
            </a:extLst>
          </p:cNvPr>
          <p:cNvSpPr txBox="1"/>
          <p:nvPr/>
        </p:nvSpPr>
        <p:spPr>
          <a:xfrm>
            <a:off x="5710721" y="2906122"/>
            <a:ext cx="130319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Processing Fee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E4D134A3-B928-46B0-AB03-3B424F3C34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50" t="11571" r="10866" b="11129"/>
          <a:stretch/>
        </p:blipFill>
        <p:spPr>
          <a:xfrm>
            <a:off x="4234031" y="1229068"/>
            <a:ext cx="393986" cy="418440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CF7CD502-0D67-4547-AD6B-757C2F95D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537" y="1318175"/>
            <a:ext cx="309030" cy="309030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623956F9-30A2-4F89-8BD5-33CD99F3F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765" y="2377789"/>
            <a:ext cx="276772" cy="276772"/>
          </a:xfrm>
          <a:prstGeom prst="ellipse">
            <a:avLst/>
          </a:prstGeom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61F0F78-19AD-4E9B-BEF6-CF06D5674F7B}"/>
              </a:ext>
            </a:extLst>
          </p:cNvPr>
          <p:cNvGrpSpPr/>
          <p:nvPr/>
        </p:nvGrpSpPr>
        <p:grpSpPr>
          <a:xfrm>
            <a:off x="6068603" y="2375369"/>
            <a:ext cx="396605" cy="313394"/>
            <a:chOff x="6068545" y="2391846"/>
            <a:chExt cx="396605" cy="313394"/>
          </a:xfrm>
        </p:grpSpPr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46DF5689-43FD-4B8D-A4E7-4E3E79E15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56822" y="2391846"/>
              <a:ext cx="308328" cy="303439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3191D65F-663F-48F4-8A49-F65B69F1C2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04" t="13100" r="28433" b="13921"/>
            <a:stretch/>
          </p:blipFill>
          <p:spPr>
            <a:xfrm>
              <a:off x="6068545" y="2512503"/>
              <a:ext cx="187588" cy="192737"/>
            </a:xfrm>
            <a:prstGeom prst="ellipse">
              <a:avLst/>
            </a:prstGeom>
          </p:spPr>
        </p:pic>
      </p:grpSp>
      <p:pic>
        <p:nvPicPr>
          <p:cNvPr id="126" name="Picture 125">
            <a:extLst>
              <a:ext uri="{FF2B5EF4-FFF2-40B4-BE49-F238E27FC236}">
                <a16:creationId xmlns:a16="http://schemas.microsoft.com/office/drawing/2014/main" id="{6E852C86-E2DF-4DB6-8011-53453852FA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425" y="10332776"/>
            <a:ext cx="665234" cy="665234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3D424609-AE26-458E-9A9B-3B36D2919E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701" y="10245796"/>
            <a:ext cx="715701" cy="715701"/>
          </a:xfrm>
          <a:prstGeom prst="rect">
            <a:avLst/>
          </a:prstGeom>
        </p:spPr>
      </p:pic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C022728-94A9-4989-AE5A-5805D9ED7039}"/>
              </a:ext>
            </a:extLst>
          </p:cNvPr>
          <p:cNvCxnSpPr/>
          <p:nvPr/>
        </p:nvCxnSpPr>
        <p:spPr>
          <a:xfrm>
            <a:off x="4289341" y="10648814"/>
            <a:ext cx="71228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A9F96B9-449D-49D9-B848-29F0C3894B8F}"/>
              </a:ext>
            </a:extLst>
          </p:cNvPr>
          <p:cNvCxnSpPr/>
          <p:nvPr/>
        </p:nvCxnSpPr>
        <p:spPr>
          <a:xfrm>
            <a:off x="5823181" y="10671674"/>
            <a:ext cx="71228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lowchart: Alternate Process 144">
            <a:extLst>
              <a:ext uri="{FF2B5EF4-FFF2-40B4-BE49-F238E27FC236}">
                <a16:creationId xmlns:a16="http://schemas.microsoft.com/office/drawing/2014/main" id="{CACD8410-3DB2-4A44-9CDF-3EFF8B21CA0A}"/>
              </a:ext>
            </a:extLst>
          </p:cNvPr>
          <p:cNvSpPr/>
          <p:nvPr/>
        </p:nvSpPr>
        <p:spPr>
          <a:xfrm>
            <a:off x="3721124" y="11509715"/>
            <a:ext cx="3637280" cy="514981"/>
          </a:xfrm>
          <a:prstGeom prst="flowChartAlternateProcess">
            <a:avLst/>
          </a:prstGeom>
          <a:solidFill>
            <a:srgbClr val="FFC00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Apply Now 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9AC01CA-F7A9-43E9-B79A-75F5C3275FD9}"/>
              </a:ext>
            </a:extLst>
          </p:cNvPr>
          <p:cNvSpPr txBox="1"/>
          <p:nvPr/>
        </p:nvSpPr>
        <p:spPr>
          <a:xfrm>
            <a:off x="3381101" y="11003388"/>
            <a:ext cx="1163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Apply Now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CEB647E-8C1B-4941-9809-701A9F369F59}"/>
              </a:ext>
            </a:extLst>
          </p:cNvPr>
          <p:cNvSpPr txBox="1"/>
          <p:nvPr/>
        </p:nvSpPr>
        <p:spPr>
          <a:xfrm>
            <a:off x="4613911" y="11028111"/>
            <a:ext cx="1673174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Install Lenders Apps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87F77CE-CBEB-4787-BF6A-D51BD870EC01}"/>
              </a:ext>
            </a:extLst>
          </p:cNvPr>
          <p:cNvSpPr txBox="1"/>
          <p:nvPr/>
        </p:nvSpPr>
        <p:spPr>
          <a:xfrm>
            <a:off x="6154084" y="11017035"/>
            <a:ext cx="1418180" cy="31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 your Money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AD1AA7-BAAF-477C-B71E-A7034C928D10}"/>
              </a:ext>
            </a:extLst>
          </p:cNvPr>
          <p:cNvSpPr txBox="1"/>
          <p:nvPr/>
        </p:nvSpPr>
        <p:spPr>
          <a:xfrm>
            <a:off x="5990292" y="2642754"/>
            <a:ext cx="622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₹</a:t>
            </a:r>
            <a:r>
              <a:rPr lang="en-IN" dirty="0"/>
              <a:t> 0</a:t>
            </a:r>
            <a:r>
              <a:rPr lang="en-IN" sz="2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949788-7536-4A56-80CF-2EE2FFADFF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6746" y="306552"/>
            <a:ext cx="680068" cy="68006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65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789FB604-F178-4778-BC20-8DE27E0A7F64}"/>
              </a:ext>
            </a:extLst>
          </p:cNvPr>
          <p:cNvSpPr/>
          <p:nvPr/>
        </p:nvSpPr>
        <p:spPr>
          <a:xfrm>
            <a:off x="-11463454" y="-4393579"/>
            <a:ext cx="34925619" cy="1755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Nxnmm. </a:t>
            </a:r>
            <a:endParaRPr lang="en-IN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7EF4F99-DDFD-48C0-B8F8-77A69CCFD9A8}"/>
              </a:ext>
            </a:extLst>
          </p:cNvPr>
          <p:cNvSpPr/>
          <p:nvPr/>
        </p:nvSpPr>
        <p:spPr>
          <a:xfrm>
            <a:off x="3263898" y="0"/>
            <a:ext cx="4257041" cy="10932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E38B155-B6CD-4803-AE1E-11F013472D36}"/>
              </a:ext>
            </a:extLst>
          </p:cNvPr>
          <p:cNvSpPr/>
          <p:nvPr/>
        </p:nvSpPr>
        <p:spPr>
          <a:xfrm>
            <a:off x="3360081" y="3595701"/>
            <a:ext cx="418879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Loan Terms</a:t>
            </a:r>
          </a:p>
          <a:p>
            <a:endParaRPr lang="en-US" sz="1400" dirty="0"/>
          </a:p>
          <a:p>
            <a:r>
              <a:rPr lang="en-US" sz="1400" dirty="0"/>
              <a:t>Eligibility Criteria               </a:t>
            </a:r>
            <a:r>
              <a:rPr lang="en-IN" sz="1400" dirty="0"/>
              <a:t>Minimum Income : 15K net                   </a:t>
            </a:r>
          </a:p>
          <a:p>
            <a:r>
              <a:rPr lang="en-IN" sz="1400" dirty="0"/>
              <a:t>                                              per month; minimum age :        </a:t>
            </a:r>
          </a:p>
          <a:p>
            <a:r>
              <a:rPr lang="en-IN" sz="1400" dirty="0"/>
              <a:t>                                              21 years</a:t>
            </a:r>
          </a:p>
          <a:p>
            <a:r>
              <a:rPr lang="en-US" sz="1400" dirty="0"/>
              <a:t>.</a:t>
            </a:r>
          </a:p>
          <a:p>
            <a:r>
              <a:rPr lang="en-US" sz="1400" dirty="0"/>
              <a:t>Loan Disbursal                   Customer Bank Account</a:t>
            </a:r>
            <a:endParaRPr lang="en-IN" sz="1400" dirty="0"/>
          </a:p>
          <a:p>
            <a:endParaRPr lang="en-US" sz="1400" dirty="0"/>
          </a:p>
          <a:p>
            <a:r>
              <a:rPr lang="en-US" sz="1400" dirty="0"/>
              <a:t>Document Required         </a:t>
            </a:r>
            <a:r>
              <a:rPr lang="en-IN" sz="1400" dirty="0"/>
              <a:t>PAN/Form 60, 3 month salary </a:t>
            </a:r>
          </a:p>
          <a:p>
            <a:r>
              <a:rPr lang="en-IN" sz="1400" dirty="0"/>
              <a:t>                                             slip, 6 month bank statement,</a:t>
            </a:r>
            <a:r>
              <a:rPr lang="en-IN" dirty="0"/>
              <a:t> </a:t>
            </a:r>
          </a:p>
          <a:p>
            <a:r>
              <a:rPr lang="en-IN" sz="1400" dirty="0"/>
              <a:t>                                             Photo of your signature,</a:t>
            </a:r>
          </a:p>
          <a:p>
            <a:r>
              <a:rPr lang="en-IN" sz="1400" dirty="0"/>
              <a:t>                                             Current address proof, KYC</a:t>
            </a:r>
          </a:p>
          <a:p>
            <a:endParaRPr lang="en-US" sz="1400" dirty="0"/>
          </a:p>
          <a:p>
            <a:r>
              <a:rPr lang="en-US" sz="1400" dirty="0"/>
              <a:t>Repayment                         Net banking, debit card, </a:t>
            </a:r>
          </a:p>
          <a:p>
            <a:r>
              <a:rPr lang="en-US" sz="1400" dirty="0"/>
              <a:t>                                              credit card or UPI.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Overdue Rule                     </a:t>
            </a:r>
            <a:r>
              <a:rPr lang="en-IN" sz="1400" dirty="0"/>
              <a:t>DPD basis EMI being missed </a:t>
            </a:r>
          </a:p>
          <a:p>
            <a:r>
              <a:rPr lang="en-IN" sz="1400" dirty="0"/>
              <a:t>                                             on the due date.</a:t>
            </a:r>
          </a:p>
          <a:p>
            <a:endParaRPr lang="en-IN" sz="1400" dirty="0"/>
          </a:p>
          <a:p>
            <a:r>
              <a:rPr lang="en-IN" sz="1400" dirty="0"/>
              <a:t>Customer Care                  18605009900</a:t>
            </a:r>
          </a:p>
          <a:p>
            <a:endParaRPr lang="en-US" sz="140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84963F8-E57B-4321-8241-3C055B8097EB}"/>
              </a:ext>
            </a:extLst>
          </p:cNvPr>
          <p:cNvCxnSpPr>
            <a:cxnSpLocks/>
          </p:cNvCxnSpPr>
          <p:nvPr/>
        </p:nvCxnSpPr>
        <p:spPr>
          <a:xfrm>
            <a:off x="3504611" y="3949831"/>
            <a:ext cx="366972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45EFCFC-C933-4D65-B43B-9ADE2B7BE366}"/>
              </a:ext>
            </a:extLst>
          </p:cNvPr>
          <p:cNvSpPr txBox="1"/>
          <p:nvPr/>
        </p:nvSpPr>
        <p:spPr>
          <a:xfrm>
            <a:off x="3415843" y="8447788"/>
            <a:ext cx="190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How to Apply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90104-4F98-4269-8F99-65C032DECFA8}"/>
              </a:ext>
            </a:extLst>
          </p:cNvPr>
          <p:cNvCxnSpPr>
            <a:cxnSpLocks/>
          </p:cNvCxnSpPr>
          <p:nvPr/>
        </p:nvCxnSpPr>
        <p:spPr>
          <a:xfrm>
            <a:off x="3462412" y="8826000"/>
            <a:ext cx="366972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F63FE510-A7C3-4FC0-A759-1ACCB2AE8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107" y="8911462"/>
            <a:ext cx="704205" cy="704205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848E7419-3B93-4F5B-B4D0-CF3D490404A8}"/>
              </a:ext>
            </a:extLst>
          </p:cNvPr>
          <p:cNvSpPr/>
          <p:nvPr/>
        </p:nvSpPr>
        <p:spPr>
          <a:xfrm>
            <a:off x="3263898" y="-1"/>
            <a:ext cx="4284981" cy="2153588"/>
          </a:xfrm>
          <a:prstGeom prst="rect">
            <a:avLst/>
          </a:prstGeom>
          <a:solidFill>
            <a:srgbClr val="3913F5"/>
          </a:solidFill>
          <a:ln>
            <a:solidFill>
              <a:srgbClr val="3913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70912CF-D77C-486F-9896-20AFFAB2114C}"/>
              </a:ext>
            </a:extLst>
          </p:cNvPr>
          <p:cNvSpPr/>
          <p:nvPr/>
        </p:nvSpPr>
        <p:spPr>
          <a:xfrm>
            <a:off x="4291496" y="239175"/>
            <a:ext cx="17771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sz="2000" b="1" dirty="0">
                <a:solidFill>
                  <a:schemeClr val="bg1"/>
                </a:solidFill>
              </a:rPr>
              <a:t>IDFC First Bank</a:t>
            </a:r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6CBFC3-CB90-4FF3-9BC4-5DA20870932A}"/>
              </a:ext>
            </a:extLst>
          </p:cNvPr>
          <p:cNvSpPr txBox="1"/>
          <p:nvPr/>
        </p:nvSpPr>
        <p:spPr>
          <a:xfrm>
            <a:off x="4302973" y="520406"/>
            <a:ext cx="3012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Loans App, your one stop solution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FE14B4E-61EB-493D-9970-3FE01C834846}"/>
              </a:ext>
            </a:extLst>
          </p:cNvPr>
          <p:cNvSpPr/>
          <p:nvPr/>
        </p:nvSpPr>
        <p:spPr>
          <a:xfrm>
            <a:off x="3278193" y="2164440"/>
            <a:ext cx="4257040" cy="1371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31141BCD-4C91-4E6F-B7AB-45D65AE58AB5}"/>
              </a:ext>
            </a:extLst>
          </p:cNvPr>
          <p:cNvSpPr/>
          <p:nvPr/>
        </p:nvSpPr>
        <p:spPr>
          <a:xfrm>
            <a:off x="3469638" y="1128043"/>
            <a:ext cx="3845562" cy="2204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E53F4CB-85FE-45FA-A4FD-28D203DDBD49}"/>
              </a:ext>
            </a:extLst>
          </p:cNvPr>
          <p:cNvCxnSpPr>
            <a:cxnSpLocks/>
          </p:cNvCxnSpPr>
          <p:nvPr/>
        </p:nvCxnSpPr>
        <p:spPr>
          <a:xfrm>
            <a:off x="3677920" y="2336800"/>
            <a:ext cx="3322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18767AC-265D-496B-B24D-97CFD7701D0A}"/>
              </a:ext>
            </a:extLst>
          </p:cNvPr>
          <p:cNvCxnSpPr>
            <a:cxnSpLocks/>
          </p:cNvCxnSpPr>
          <p:nvPr/>
        </p:nvCxnSpPr>
        <p:spPr>
          <a:xfrm>
            <a:off x="5392419" y="1341120"/>
            <a:ext cx="0" cy="1856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0E5AE3B-DDA8-43FE-B8CE-6685DBD96D4F}"/>
              </a:ext>
            </a:extLst>
          </p:cNvPr>
          <p:cNvSpPr txBox="1"/>
          <p:nvPr/>
        </p:nvSpPr>
        <p:spPr>
          <a:xfrm>
            <a:off x="3710348" y="1617456"/>
            <a:ext cx="1786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1Lacs - 40Lacs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69CB7F9-A497-4810-92E4-CCDA274B83B1}"/>
              </a:ext>
            </a:extLst>
          </p:cNvPr>
          <p:cNvSpPr txBox="1"/>
          <p:nvPr/>
        </p:nvSpPr>
        <p:spPr>
          <a:xfrm>
            <a:off x="4044033" y="1927612"/>
            <a:ext cx="1216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Amount (</a:t>
            </a:r>
            <a:r>
              <a:rPr lang="en-I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₹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55D2BA2-79AF-4733-B1CB-DD2F9107064B}"/>
              </a:ext>
            </a:extLst>
          </p:cNvPr>
          <p:cNvSpPr txBox="1"/>
          <p:nvPr/>
        </p:nvSpPr>
        <p:spPr>
          <a:xfrm>
            <a:off x="5898237" y="1610591"/>
            <a:ext cx="911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 12-84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7ABD97D-F635-43E0-AFED-04855EEE90A7}"/>
              </a:ext>
            </a:extLst>
          </p:cNvPr>
          <p:cNvSpPr txBox="1"/>
          <p:nvPr/>
        </p:nvSpPr>
        <p:spPr>
          <a:xfrm>
            <a:off x="5675460" y="1896546"/>
            <a:ext cx="1392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Tenure (Months)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D8AC44C-F942-4FA5-8AA9-B1E792619F1B}"/>
              </a:ext>
            </a:extLst>
          </p:cNvPr>
          <p:cNvSpPr txBox="1"/>
          <p:nvPr/>
        </p:nvSpPr>
        <p:spPr>
          <a:xfrm>
            <a:off x="3680169" y="2615584"/>
            <a:ext cx="1610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10.75-20.00%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B3BB84B-5B9B-409D-88F9-4725E24F54D4}"/>
              </a:ext>
            </a:extLst>
          </p:cNvPr>
          <p:cNvSpPr txBox="1"/>
          <p:nvPr/>
        </p:nvSpPr>
        <p:spPr>
          <a:xfrm>
            <a:off x="3536141" y="2935598"/>
            <a:ext cx="1926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 Rate (Per Year)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D95B20D-2526-4997-9395-FBE186187345}"/>
              </a:ext>
            </a:extLst>
          </p:cNvPr>
          <p:cNvSpPr txBox="1"/>
          <p:nvPr/>
        </p:nvSpPr>
        <p:spPr>
          <a:xfrm>
            <a:off x="6075561" y="2627728"/>
            <a:ext cx="697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0%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5BAA89B-AF20-4655-98EF-2B6549103FE7}"/>
              </a:ext>
            </a:extLst>
          </p:cNvPr>
          <p:cNvSpPr txBox="1"/>
          <p:nvPr/>
        </p:nvSpPr>
        <p:spPr>
          <a:xfrm>
            <a:off x="5710721" y="2927142"/>
            <a:ext cx="130319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Processing Fee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E4D134A3-B928-46B0-AB03-3B424F3C34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50" t="11571" r="10866" b="11129"/>
          <a:stretch/>
        </p:blipFill>
        <p:spPr>
          <a:xfrm>
            <a:off x="4234031" y="1229068"/>
            <a:ext cx="393986" cy="418440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CF7CD502-0D67-4547-AD6B-757C2F95D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537" y="1318175"/>
            <a:ext cx="309030" cy="309030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623956F9-30A2-4F89-8BD5-33CD99F3F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765" y="2377789"/>
            <a:ext cx="276772" cy="276772"/>
          </a:xfrm>
          <a:prstGeom prst="ellipse">
            <a:avLst/>
          </a:prstGeom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61F0F78-19AD-4E9B-BEF6-CF06D5674F7B}"/>
              </a:ext>
            </a:extLst>
          </p:cNvPr>
          <p:cNvGrpSpPr/>
          <p:nvPr/>
        </p:nvGrpSpPr>
        <p:grpSpPr>
          <a:xfrm>
            <a:off x="6068603" y="2375369"/>
            <a:ext cx="396605" cy="313394"/>
            <a:chOff x="6068545" y="2391846"/>
            <a:chExt cx="396605" cy="313394"/>
          </a:xfrm>
        </p:grpSpPr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46DF5689-43FD-4B8D-A4E7-4E3E79E15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56822" y="2391846"/>
              <a:ext cx="308328" cy="303439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3191D65F-663F-48F4-8A49-F65B69F1C2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04" t="13100" r="28433" b="13921"/>
            <a:stretch/>
          </p:blipFill>
          <p:spPr>
            <a:xfrm>
              <a:off x="6068545" y="2512503"/>
              <a:ext cx="187588" cy="192737"/>
            </a:xfrm>
            <a:prstGeom prst="ellipse">
              <a:avLst/>
            </a:prstGeom>
          </p:spPr>
        </p:pic>
      </p:grpSp>
      <p:pic>
        <p:nvPicPr>
          <p:cNvPr id="126" name="Picture 125">
            <a:extLst>
              <a:ext uri="{FF2B5EF4-FFF2-40B4-BE49-F238E27FC236}">
                <a16:creationId xmlns:a16="http://schemas.microsoft.com/office/drawing/2014/main" id="{6E852C86-E2DF-4DB6-8011-53453852FA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914" y="8947527"/>
            <a:ext cx="665234" cy="665234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3D424609-AE26-458E-9A9B-3B36D2919E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089" y="8860547"/>
            <a:ext cx="715701" cy="715701"/>
          </a:xfrm>
          <a:prstGeom prst="rect">
            <a:avLst/>
          </a:prstGeom>
        </p:spPr>
      </p:pic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C022728-94A9-4989-AE5A-5805D9ED7039}"/>
              </a:ext>
            </a:extLst>
          </p:cNvPr>
          <p:cNvCxnSpPr/>
          <p:nvPr/>
        </p:nvCxnSpPr>
        <p:spPr>
          <a:xfrm>
            <a:off x="4268321" y="9263565"/>
            <a:ext cx="71228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A9F96B9-449D-49D9-B848-29F0C3894B8F}"/>
              </a:ext>
            </a:extLst>
          </p:cNvPr>
          <p:cNvCxnSpPr/>
          <p:nvPr/>
        </p:nvCxnSpPr>
        <p:spPr>
          <a:xfrm>
            <a:off x="5802161" y="9286425"/>
            <a:ext cx="71228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lowchart: Alternate Process 144">
            <a:extLst>
              <a:ext uri="{FF2B5EF4-FFF2-40B4-BE49-F238E27FC236}">
                <a16:creationId xmlns:a16="http://schemas.microsoft.com/office/drawing/2014/main" id="{CACD8410-3DB2-4A44-9CDF-3EFF8B21CA0A}"/>
              </a:ext>
            </a:extLst>
          </p:cNvPr>
          <p:cNvSpPr/>
          <p:nvPr/>
        </p:nvSpPr>
        <p:spPr>
          <a:xfrm>
            <a:off x="3622196" y="10124875"/>
            <a:ext cx="3637280" cy="514981"/>
          </a:xfrm>
          <a:prstGeom prst="flowChartAlternateProcess">
            <a:avLst/>
          </a:prstGeom>
          <a:solidFill>
            <a:srgbClr val="FFC00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Apply Now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93F824-A406-4DAD-AA0C-CC59DB00FFDB}"/>
              </a:ext>
            </a:extLst>
          </p:cNvPr>
          <p:cNvSpPr txBox="1"/>
          <p:nvPr/>
        </p:nvSpPr>
        <p:spPr>
          <a:xfrm>
            <a:off x="3360081" y="9604491"/>
            <a:ext cx="1163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Apply Now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4B3D8A-9F75-499D-9E54-C4A3C40A01A1}"/>
              </a:ext>
            </a:extLst>
          </p:cNvPr>
          <p:cNvSpPr txBox="1"/>
          <p:nvPr/>
        </p:nvSpPr>
        <p:spPr>
          <a:xfrm>
            <a:off x="4592891" y="9629214"/>
            <a:ext cx="1673174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Install Lenders Apps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1FEEEB-3FF6-44F1-8DD4-4F13183701D2}"/>
              </a:ext>
            </a:extLst>
          </p:cNvPr>
          <p:cNvSpPr txBox="1"/>
          <p:nvPr/>
        </p:nvSpPr>
        <p:spPr>
          <a:xfrm>
            <a:off x="6133064" y="9618138"/>
            <a:ext cx="1418180" cy="31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 your Money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863A42-5798-426F-A944-876295DF09D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89" t="4659" r="4163" b="3138"/>
          <a:stretch/>
        </p:blipFill>
        <p:spPr>
          <a:xfrm>
            <a:off x="3622196" y="276786"/>
            <a:ext cx="625728" cy="63505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67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789FB604-F178-4778-BC20-8DE27E0A7F64}"/>
              </a:ext>
            </a:extLst>
          </p:cNvPr>
          <p:cNvSpPr/>
          <p:nvPr/>
        </p:nvSpPr>
        <p:spPr>
          <a:xfrm>
            <a:off x="-10303727" y="-4482791"/>
            <a:ext cx="33297542" cy="20495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Nxnmm. </a:t>
            </a:r>
            <a:endParaRPr lang="en-IN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7EF4F99-DDFD-48C0-B8F8-77A69CCFD9A8}"/>
              </a:ext>
            </a:extLst>
          </p:cNvPr>
          <p:cNvSpPr/>
          <p:nvPr/>
        </p:nvSpPr>
        <p:spPr>
          <a:xfrm>
            <a:off x="3263898" y="62630"/>
            <a:ext cx="4257041" cy="136887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E38B155-B6CD-4803-AE1E-11F013472D36}"/>
              </a:ext>
            </a:extLst>
          </p:cNvPr>
          <p:cNvSpPr/>
          <p:nvPr/>
        </p:nvSpPr>
        <p:spPr>
          <a:xfrm>
            <a:off x="3263899" y="3595701"/>
            <a:ext cx="4284982" cy="7909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Loan Terms</a:t>
            </a:r>
          </a:p>
          <a:p>
            <a:endParaRPr lang="en-US" sz="1400" dirty="0"/>
          </a:p>
          <a:p>
            <a:r>
              <a:rPr lang="en-US" sz="1400" dirty="0"/>
              <a:t>Eligibility Criteria               </a:t>
            </a:r>
            <a:r>
              <a:rPr lang="en-IN" sz="1400" dirty="0"/>
              <a:t>Minimum Income : 20K net                   </a:t>
            </a:r>
          </a:p>
          <a:p>
            <a:r>
              <a:rPr lang="en-IN" sz="1400" dirty="0"/>
              <a:t>                                              per month; minimum age :        </a:t>
            </a:r>
          </a:p>
          <a:p>
            <a:r>
              <a:rPr lang="en-IN" sz="1400" dirty="0"/>
              <a:t>                                              21 years</a:t>
            </a:r>
          </a:p>
          <a:p>
            <a:endParaRPr lang="en-US" sz="1400" dirty="0"/>
          </a:p>
          <a:p>
            <a:r>
              <a:rPr lang="en-US" sz="1400" dirty="0"/>
              <a:t>Loan Disbursal                   Customer Bank Account</a:t>
            </a:r>
            <a:endParaRPr lang="en-IN" sz="1400" dirty="0"/>
          </a:p>
          <a:p>
            <a:endParaRPr lang="en-US" sz="1400" dirty="0"/>
          </a:p>
          <a:p>
            <a:r>
              <a:rPr lang="en-US" sz="1400" dirty="0"/>
              <a:t>Document Required         </a:t>
            </a:r>
            <a:r>
              <a:rPr lang="en-IN" sz="1400" dirty="0"/>
              <a:t>Aadhar number, Identity </a:t>
            </a:r>
          </a:p>
          <a:p>
            <a:r>
              <a:rPr lang="en-IN" sz="1400" dirty="0"/>
              <a:t>                                             proof, Address proof, passport </a:t>
            </a:r>
          </a:p>
          <a:p>
            <a:r>
              <a:rPr lang="en-IN" sz="1400" dirty="0"/>
              <a:t>                                             photo/selfie, Aadhaar card. </a:t>
            </a:r>
          </a:p>
          <a:p>
            <a:r>
              <a:rPr lang="en-IN" sz="1400" dirty="0"/>
              <a:t>                                             E-sign, Pan Card</a:t>
            </a:r>
          </a:p>
          <a:p>
            <a:endParaRPr lang="en-US" sz="1400" dirty="0"/>
          </a:p>
          <a:p>
            <a:r>
              <a:rPr lang="en-US" sz="1400" dirty="0"/>
              <a:t>Repayment                         Net banking, debit card, </a:t>
            </a:r>
          </a:p>
          <a:p>
            <a:r>
              <a:rPr lang="en-US" sz="1400" dirty="0"/>
              <a:t>                                              credit card or UPI.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Overdue Rule                     </a:t>
            </a:r>
            <a:r>
              <a:rPr lang="en-IN" sz="1400" dirty="0"/>
              <a:t>DPD basis EMI being missed </a:t>
            </a:r>
          </a:p>
          <a:p>
            <a:r>
              <a:rPr lang="en-IN" sz="1400" dirty="0"/>
              <a:t>                                             on the due date,</a:t>
            </a:r>
          </a:p>
          <a:p>
            <a:endParaRPr lang="en-IN" sz="1400" dirty="0"/>
          </a:p>
          <a:p>
            <a:r>
              <a:rPr lang="en-IN" sz="1400" dirty="0"/>
              <a:t>Available Cities                  Delhi, Noida, Greater Noida, </a:t>
            </a:r>
          </a:p>
          <a:p>
            <a:r>
              <a:rPr lang="en-IN" sz="1400" dirty="0"/>
              <a:t>                                              Faridabad, Ghaziabad, Kochi</a:t>
            </a:r>
          </a:p>
          <a:p>
            <a:r>
              <a:rPr lang="en-IN" sz="1400" dirty="0"/>
              <a:t>                                              Gurgaon, Mumbai, Navi </a:t>
            </a:r>
          </a:p>
          <a:p>
            <a:r>
              <a:rPr lang="en-IN" sz="1400" dirty="0"/>
              <a:t>                                              Mumbai, Thane, Pune,   </a:t>
            </a:r>
          </a:p>
          <a:p>
            <a:r>
              <a:rPr lang="en-IN" sz="1400" dirty="0"/>
              <a:t>                                              Kolhapur, Nagpur, Nashik,</a:t>
            </a:r>
          </a:p>
          <a:p>
            <a:r>
              <a:rPr lang="en-IN" sz="1400" dirty="0"/>
              <a:t>                                              Hyderabad &amp; </a:t>
            </a:r>
            <a:r>
              <a:rPr lang="en-IN" sz="1400" dirty="0" err="1"/>
              <a:t>Secunderabad</a:t>
            </a:r>
            <a:r>
              <a:rPr lang="en-IN" sz="1400" dirty="0"/>
              <a:t>, </a:t>
            </a:r>
          </a:p>
          <a:p>
            <a:r>
              <a:rPr lang="en-IN" sz="1400" dirty="0"/>
              <a:t>                                              Tirupati, Lucknow, Mohali,                 </a:t>
            </a:r>
          </a:p>
          <a:p>
            <a:r>
              <a:rPr lang="en-IN" sz="1400" dirty="0"/>
              <a:t>                                              Ahmedabad, Vadodara Surat,  </a:t>
            </a:r>
          </a:p>
          <a:p>
            <a:r>
              <a:rPr lang="en-IN" sz="1400" dirty="0"/>
              <a:t>                                              Anand, Rajkot, Bharuch, Salem </a:t>
            </a:r>
          </a:p>
          <a:p>
            <a:r>
              <a:rPr lang="en-IN" sz="1400" dirty="0"/>
              <a:t>                                              Haridwar, Dehradun, Chennai, </a:t>
            </a:r>
          </a:p>
          <a:p>
            <a:r>
              <a:rPr lang="en-IN" sz="1400" dirty="0"/>
              <a:t>                                              Coimbatore, Erode, Bangalore, </a:t>
            </a:r>
          </a:p>
          <a:p>
            <a:r>
              <a:rPr lang="en-IN" sz="1400" dirty="0"/>
              <a:t>                                              Mangalore, Jaipur, Jodhpur, </a:t>
            </a:r>
          </a:p>
          <a:p>
            <a:r>
              <a:rPr lang="en-IN" sz="1400" dirty="0"/>
              <a:t>                                              </a:t>
            </a:r>
            <a:r>
              <a:rPr lang="en-IN" sz="1400" dirty="0" err="1"/>
              <a:t>Kolkata,Chandigarh</a:t>
            </a:r>
            <a:r>
              <a:rPr lang="en-IN" sz="1400" dirty="0"/>
              <a:t>, Indore, </a:t>
            </a:r>
          </a:p>
          <a:p>
            <a:r>
              <a:rPr lang="en-IN" sz="1400" dirty="0"/>
              <a:t>                                              Panchkula, Ambala, Bhopal, </a:t>
            </a:r>
          </a:p>
          <a:p>
            <a:r>
              <a:rPr lang="en-IN" sz="1400" dirty="0"/>
              <a:t>                                              Visakhapatnam (Vizag), </a:t>
            </a:r>
          </a:p>
          <a:p>
            <a:r>
              <a:rPr lang="en-IN" sz="1400" dirty="0"/>
              <a:t>                                              Vijayawada, </a:t>
            </a:r>
            <a:endParaRPr lang="en-US" sz="140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84963F8-E57B-4321-8241-3C055B8097EB}"/>
              </a:ext>
            </a:extLst>
          </p:cNvPr>
          <p:cNvCxnSpPr>
            <a:cxnSpLocks/>
          </p:cNvCxnSpPr>
          <p:nvPr/>
        </p:nvCxnSpPr>
        <p:spPr>
          <a:xfrm>
            <a:off x="3504611" y="3949831"/>
            <a:ext cx="366972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45EFCFC-C933-4D65-B43B-9ADE2B7BE366}"/>
              </a:ext>
            </a:extLst>
          </p:cNvPr>
          <p:cNvSpPr txBox="1"/>
          <p:nvPr/>
        </p:nvSpPr>
        <p:spPr>
          <a:xfrm>
            <a:off x="3395628" y="11458486"/>
            <a:ext cx="190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How to Apply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90104-4F98-4269-8F99-65C032DECFA8}"/>
              </a:ext>
            </a:extLst>
          </p:cNvPr>
          <p:cNvCxnSpPr>
            <a:cxnSpLocks/>
          </p:cNvCxnSpPr>
          <p:nvPr/>
        </p:nvCxnSpPr>
        <p:spPr>
          <a:xfrm>
            <a:off x="3442197" y="11836698"/>
            <a:ext cx="366972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F63FE510-A7C3-4FC0-A759-1ACCB2AE8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755" y="11917895"/>
            <a:ext cx="704205" cy="704205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848E7419-3B93-4F5B-B4D0-CF3D490404A8}"/>
              </a:ext>
            </a:extLst>
          </p:cNvPr>
          <p:cNvSpPr/>
          <p:nvPr/>
        </p:nvSpPr>
        <p:spPr>
          <a:xfrm>
            <a:off x="3263898" y="-1"/>
            <a:ext cx="4284981" cy="2153588"/>
          </a:xfrm>
          <a:prstGeom prst="rect">
            <a:avLst/>
          </a:prstGeom>
          <a:solidFill>
            <a:srgbClr val="3913F5"/>
          </a:solidFill>
          <a:ln>
            <a:solidFill>
              <a:srgbClr val="3913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70912CF-D77C-486F-9896-20AFFAB2114C}"/>
              </a:ext>
            </a:extLst>
          </p:cNvPr>
          <p:cNvSpPr/>
          <p:nvPr/>
        </p:nvSpPr>
        <p:spPr>
          <a:xfrm>
            <a:off x="4291496" y="239175"/>
            <a:ext cx="17771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sz="2000" b="1" dirty="0" err="1">
                <a:solidFill>
                  <a:schemeClr val="bg1"/>
                </a:solidFill>
              </a:rPr>
              <a:t>MoneyTap</a:t>
            </a:r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6CBFC3-CB90-4FF3-9BC4-5DA20870932A}"/>
              </a:ext>
            </a:extLst>
          </p:cNvPr>
          <p:cNvSpPr txBox="1"/>
          <p:nvPr/>
        </p:nvSpPr>
        <p:spPr>
          <a:xfrm>
            <a:off x="4291496" y="572548"/>
            <a:ext cx="3217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Credit - Better Than Personal Loan Apps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FE14B4E-61EB-493D-9970-3FE01C834846}"/>
              </a:ext>
            </a:extLst>
          </p:cNvPr>
          <p:cNvSpPr/>
          <p:nvPr/>
        </p:nvSpPr>
        <p:spPr>
          <a:xfrm>
            <a:off x="3278193" y="2164440"/>
            <a:ext cx="4257040" cy="1371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31141BCD-4C91-4E6F-B7AB-45D65AE58AB5}"/>
              </a:ext>
            </a:extLst>
          </p:cNvPr>
          <p:cNvSpPr/>
          <p:nvPr/>
        </p:nvSpPr>
        <p:spPr>
          <a:xfrm>
            <a:off x="3469638" y="1128043"/>
            <a:ext cx="3845562" cy="2204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E53F4CB-85FE-45FA-A4FD-28D203DDBD49}"/>
              </a:ext>
            </a:extLst>
          </p:cNvPr>
          <p:cNvCxnSpPr>
            <a:cxnSpLocks/>
          </p:cNvCxnSpPr>
          <p:nvPr/>
        </p:nvCxnSpPr>
        <p:spPr>
          <a:xfrm>
            <a:off x="3677920" y="2336800"/>
            <a:ext cx="3322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18767AC-265D-496B-B24D-97CFD7701D0A}"/>
              </a:ext>
            </a:extLst>
          </p:cNvPr>
          <p:cNvCxnSpPr>
            <a:cxnSpLocks/>
          </p:cNvCxnSpPr>
          <p:nvPr/>
        </p:nvCxnSpPr>
        <p:spPr>
          <a:xfrm>
            <a:off x="5392419" y="1341120"/>
            <a:ext cx="0" cy="1856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0E5AE3B-DDA8-43FE-B8CE-6685DBD96D4F}"/>
              </a:ext>
            </a:extLst>
          </p:cNvPr>
          <p:cNvSpPr txBox="1"/>
          <p:nvPr/>
        </p:nvSpPr>
        <p:spPr>
          <a:xfrm>
            <a:off x="3710348" y="1617456"/>
            <a:ext cx="1786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3,000 - 5Lacs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69CB7F9-A497-4810-92E4-CCDA274B83B1}"/>
              </a:ext>
            </a:extLst>
          </p:cNvPr>
          <p:cNvSpPr txBox="1"/>
          <p:nvPr/>
        </p:nvSpPr>
        <p:spPr>
          <a:xfrm>
            <a:off x="4044033" y="1927612"/>
            <a:ext cx="1216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Amount(</a:t>
            </a:r>
            <a:r>
              <a:rPr lang="en-I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₹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55D2BA2-79AF-4733-B1CB-DD2F9107064B}"/>
              </a:ext>
            </a:extLst>
          </p:cNvPr>
          <p:cNvSpPr txBox="1"/>
          <p:nvPr/>
        </p:nvSpPr>
        <p:spPr>
          <a:xfrm>
            <a:off x="5898237" y="1610591"/>
            <a:ext cx="911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 2-36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7ABD97D-F635-43E0-AFED-04855EEE90A7}"/>
              </a:ext>
            </a:extLst>
          </p:cNvPr>
          <p:cNvSpPr txBox="1"/>
          <p:nvPr/>
        </p:nvSpPr>
        <p:spPr>
          <a:xfrm>
            <a:off x="5675460" y="1896546"/>
            <a:ext cx="1392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Tenure(Months)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D8AC44C-F942-4FA5-8AA9-B1E792619F1B}"/>
              </a:ext>
            </a:extLst>
          </p:cNvPr>
          <p:cNvSpPr txBox="1"/>
          <p:nvPr/>
        </p:nvSpPr>
        <p:spPr>
          <a:xfrm>
            <a:off x="3680169" y="2615584"/>
            <a:ext cx="1610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13.00-24.30%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B3BB84B-5B9B-409D-88F9-4725E24F54D4}"/>
              </a:ext>
            </a:extLst>
          </p:cNvPr>
          <p:cNvSpPr txBox="1"/>
          <p:nvPr/>
        </p:nvSpPr>
        <p:spPr>
          <a:xfrm>
            <a:off x="3536141" y="2935598"/>
            <a:ext cx="1926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 Rate (Per Year)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D95B20D-2526-4997-9395-FBE186187345}"/>
              </a:ext>
            </a:extLst>
          </p:cNvPr>
          <p:cNvSpPr txBox="1"/>
          <p:nvPr/>
        </p:nvSpPr>
        <p:spPr>
          <a:xfrm>
            <a:off x="6075561" y="2627728"/>
            <a:ext cx="697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0%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5BAA89B-AF20-4655-98EF-2B6549103FE7}"/>
              </a:ext>
            </a:extLst>
          </p:cNvPr>
          <p:cNvSpPr txBox="1"/>
          <p:nvPr/>
        </p:nvSpPr>
        <p:spPr>
          <a:xfrm>
            <a:off x="5710721" y="2927142"/>
            <a:ext cx="130319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Processing Fee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E4D134A3-B928-46B0-AB03-3B424F3C34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50" t="11571" r="10866" b="11129"/>
          <a:stretch/>
        </p:blipFill>
        <p:spPr>
          <a:xfrm>
            <a:off x="4234031" y="1229068"/>
            <a:ext cx="393986" cy="418440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CF7CD502-0D67-4547-AD6B-757C2F95D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537" y="1318175"/>
            <a:ext cx="309030" cy="309030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623956F9-30A2-4F89-8BD5-33CD99F3F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765" y="2377789"/>
            <a:ext cx="276772" cy="276772"/>
          </a:xfrm>
          <a:prstGeom prst="ellipse">
            <a:avLst/>
          </a:prstGeom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61F0F78-19AD-4E9B-BEF6-CF06D5674F7B}"/>
              </a:ext>
            </a:extLst>
          </p:cNvPr>
          <p:cNvGrpSpPr/>
          <p:nvPr/>
        </p:nvGrpSpPr>
        <p:grpSpPr>
          <a:xfrm>
            <a:off x="6068603" y="2375369"/>
            <a:ext cx="396605" cy="313394"/>
            <a:chOff x="6068545" y="2391846"/>
            <a:chExt cx="396605" cy="313394"/>
          </a:xfrm>
        </p:grpSpPr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46DF5689-43FD-4B8D-A4E7-4E3E79E15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56822" y="2391846"/>
              <a:ext cx="308328" cy="303439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3191D65F-663F-48F4-8A49-F65B69F1C2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04" t="13100" r="28433" b="13921"/>
            <a:stretch/>
          </p:blipFill>
          <p:spPr>
            <a:xfrm>
              <a:off x="6068545" y="2512503"/>
              <a:ext cx="187588" cy="192737"/>
            </a:xfrm>
            <a:prstGeom prst="ellipse">
              <a:avLst/>
            </a:prstGeom>
          </p:spPr>
        </p:pic>
      </p:grpSp>
      <p:pic>
        <p:nvPicPr>
          <p:cNvPr id="126" name="Picture 125">
            <a:extLst>
              <a:ext uri="{FF2B5EF4-FFF2-40B4-BE49-F238E27FC236}">
                <a16:creationId xmlns:a16="http://schemas.microsoft.com/office/drawing/2014/main" id="{6E852C86-E2DF-4DB6-8011-53453852FA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562" y="11953960"/>
            <a:ext cx="665234" cy="665234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3D424609-AE26-458E-9A9B-3B36D2919E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37" y="11866980"/>
            <a:ext cx="715701" cy="715701"/>
          </a:xfrm>
          <a:prstGeom prst="rect">
            <a:avLst/>
          </a:prstGeom>
        </p:spPr>
      </p:pic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C022728-94A9-4989-AE5A-5805D9ED7039}"/>
              </a:ext>
            </a:extLst>
          </p:cNvPr>
          <p:cNvCxnSpPr/>
          <p:nvPr/>
        </p:nvCxnSpPr>
        <p:spPr>
          <a:xfrm>
            <a:off x="4281969" y="12269998"/>
            <a:ext cx="71228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A9F96B9-449D-49D9-B848-29F0C3894B8F}"/>
              </a:ext>
            </a:extLst>
          </p:cNvPr>
          <p:cNvCxnSpPr/>
          <p:nvPr/>
        </p:nvCxnSpPr>
        <p:spPr>
          <a:xfrm>
            <a:off x="5815809" y="12292858"/>
            <a:ext cx="71228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lowchart: Alternate Process 144">
            <a:extLst>
              <a:ext uri="{FF2B5EF4-FFF2-40B4-BE49-F238E27FC236}">
                <a16:creationId xmlns:a16="http://schemas.microsoft.com/office/drawing/2014/main" id="{CACD8410-3DB2-4A44-9CDF-3EFF8B21CA0A}"/>
              </a:ext>
            </a:extLst>
          </p:cNvPr>
          <p:cNvSpPr/>
          <p:nvPr/>
        </p:nvSpPr>
        <p:spPr>
          <a:xfrm>
            <a:off x="3677920" y="13106253"/>
            <a:ext cx="3637280" cy="514981"/>
          </a:xfrm>
          <a:prstGeom prst="flowChartAlternateProcess">
            <a:avLst/>
          </a:prstGeom>
          <a:solidFill>
            <a:srgbClr val="FFC00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Apply Now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93F824-A406-4DAD-AA0C-CC59DB00FFDB}"/>
              </a:ext>
            </a:extLst>
          </p:cNvPr>
          <p:cNvSpPr txBox="1"/>
          <p:nvPr/>
        </p:nvSpPr>
        <p:spPr>
          <a:xfrm>
            <a:off x="3373729" y="12610924"/>
            <a:ext cx="1163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Apply Now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4B3D8A-9F75-499D-9E54-C4A3C40A01A1}"/>
              </a:ext>
            </a:extLst>
          </p:cNvPr>
          <p:cNvSpPr txBox="1"/>
          <p:nvPr/>
        </p:nvSpPr>
        <p:spPr>
          <a:xfrm>
            <a:off x="4606539" y="12635647"/>
            <a:ext cx="1673174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Install Lenders Apps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1FEEEB-3FF6-44F1-8DD4-4F13183701D2}"/>
              </a:ext>
            </a:extLst>
          </p:cNvPr>
          <p:cNvSpPr txBox="1"/>
          <p:nvPr/>
        </p:nvSpPr>
        <p:spPr>
          <a:xfrm>
            <a:off x="6146712" y="12624571"/>
            <a:ext cx="1418180" cy="31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 your Money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921A67-9E43-47E2-8B2F-6C1A7236EA3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012" t="-554" r="3782" b="19234"/>
          <a:stretch/>
        </p:blipFill>
        <p:spPr>
          <a:xfrm>
            <a:off x="3597093" y="281565"/>
            <a:ext cx="590219" cy="605524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81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789FB604-F178-4778-BC20-8DE27E0A7F64}"/>
              </a:ext>
            </a:extLst>
          </p:cNvPr>
          <p:cNvSpPr/>
          <p:nvPr/>
        </p:nvSpPr>
        <p:spPr>
          <a:xfrm>
            <a:off x="-11084312" y="-5553307"/>
            <a:ext cx="34434965" cy="19782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Nxnmm</a:t>
            </a:r>
            <a:r>
              <a:rPr lang="en-IN" dirty="0"/>
              <a:t>.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7EF4F99-DDFD-48C0-B8F8-77A69CCFD9A8}"/>
              </a:ext>
            </a:extLst>
          </p:cNvPr>
          <p:cNvSpPr/>
          <p:nvPr/>
        </p:nvSpPr>
        <p:spPr>
          <a:xfrm>
            <a:off x="3263898" y="0"/>
            <a:ext cx="4257041" cy="11643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E38B155-B6CD-4803-AE1E-11F013472D36}"/>
              </a:ext>
            </a:extLst>
          </p:cNvPr>
          <p:cNvSpPr/>
          <p:nvPr/>
        </p:nvSpPr>
        <p:spPr>
          <a:xfrm>
            <a:off x="3360081" y="3595701"/>
            <a:ext cx="418879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Loan Terms</a:t>
            </a:r>
          </a:p>
          <a:p>
            <a:endParaRPr lang="en-US" sz="1400" dirty="0"/>
          </a:p>
          <a:p>
            <a:r>
              <a:rPr lang="en-US" sz="1400" dirty="0"/>
              <a:t>Eligibility Criteria               </a:t>
            </a:r>
            <a:r>
              <a:rPr lang="en-IN" sz="1400" dirty="0"/>
              <a:t>Minimum Income : 15K net                   </a:t>
            </a:r>
          </a:p>
          <a:p>
            <a:r>
              <a:rPr lang="en-IN" sz="1400" dirty="0"/>
              <a:t>                                              per month; minimum age :        </a:t>
            </a:r>
          </a:p>
          <a:p>
            <a:r>
              <a:rPr lang="en-IN" sz="1400" dirty="0"/>
              <a:t>                                              21 years</a:t>
            </a:r>
          </a:p>
          <a:p>
            <a:r>
              <a:rPr lang="en-US" sz="1400" dirty="0"/>
              <a:t>.</a:t>
            </a:r>
          </a:p>
          <a:p>
            <a:r>
              <a:rPr lang="en-US" sz="1400" dirty="0"/>
              <a:t>Loan Disbursal                   Customer Bank Account</a:t>
            </a:r>
            <a:endParaRPr lang="en-IN" sz="1400" dirty="0"/>
          </a:p>
          <a:p>
            <a:endParaRPr lang="en-US" sz="1400" dirty="0"/>
          </a:p>
          <a:p>
            <a:r>
              <a:rPr lang="en-US" sz="1400" dirty="0"/>
              <a:t>Document Required         </a:t>
            </a:r>
            <a:r>
              <a:rPr lang="en-IN" sz="1400" dirty="0"/>
              <a:t>3 month salary slip, 6 month </a:t>
            </a:r>
          </a:p>
          <a:p>
            <a:r>
              <a:rPr lang="en-IN" sz="1400" dirty="0"/>
              <a:t>                                              bank statement, Photo of  </a:t>
            </a:r>
          </a:p>
          <a:p>
            <a:r>
              <a:rPr lang="en-IN" sz="1400" dirty="0"/>
              <a:t>                                              your signature, Current  </a:t>
            </a:r>
          </a:p>
          <a:p>
            <a:r>
              <a:rPr lang="en-IN" sz="1400" dirty="0"/>
              <a:t>                                              address proof, </a:t>
            </a:r>
            <a:r>
              <a:rPr lang="en-US" sz="1400" dirty="0"/>
              <a:t>Latest </a:t>
            </a:r>
          </a:p>
          <a:p>
            <a:r>
              <a:rPr lang="en-US" sz="1400" dirty="0"/>
              <a:t>                                              Photograph, PAN Card, Access </a:t>
            </a:r>
          </a:p>
          <a:p>
            <a:r>
              <a:rPr lang="en-US" sz="1400" dirty="0"/>
              <a:t>                                              to bank account details</a:t>
            </a:r>
            <a:endParaRPr lang="en-IN" sz="1400" dirty="0"/>
          </a:p>
          <a:p>
            <a:endParaRPr lang="en-US" sz="1400" dirty="0"/>
          </a:p>
          <a:p>
            <a:r>
              <a:rPr lang="en-US" sz="1400" dirty="0"/>
              <a:t>Repayment                         Net banking, debit card, </a:t>
            </a:r>
          </a:p>
          <a:p>
            <a:r>
              <a:rPr lang="en-US" sz="1400" dirty="0"/>
              <a:t>                                              credit card or UPI.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Overdue Rule                     </a:t>
            </a:r>
            <a:r>
              <a:rPr lang="en-IN" sz="1400" dirty="0"/>
              <a:t>Penalty according to days past   </a:t>
            </a:r>
          </a:p>
          <a:p>
            <a:r>
              <a:rPr lang="en-IN" sz="1400" dirty="0"/>
              <a:t>                                             due date.</a:t>
            </a:r>
          </a:p>
          <a:p>
            <a:endParaRPr lang="en-IN" sz="1400" dirty="0"/>
          </a:p>
          <a:p>
            <a:r>
              <a:rPr lang="en-IN" sz="1400" dirty="0"/>
              <a:t>Customer Care                  0124-4847111</a:t>
            </a:r>
            <a:endParaRPr lang="en-US" sz="1400" dirty="0"/>
          </a:p>
          <a:p>
            <a:endParaRPr lang="en-IN" sz="140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84963F8-E57B-4321-8241-3C055B8097EB}"/>
              </a:ext>
            </a:extLst>
          </p:cNvPr>
          <p:cNvCxnSpPr>
            <a:cxnSpLocks/>
          </p:cNvCxnSpPr>
          <p:nvPr/>
        </p:nvCxnSpPr>
        <p:spPr>
          <a:xfrm>
            <a:off x="3433491" y="3959991"/>
            <a:ext cx="366972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45EFCFC-C933-4D65-B43B-9ADE2B7BE366}"/>
              </a:ext>
            </a:extLst>
          </p:cNvPr>
          <p:cNvSpPr txBox="1"/>
          <p:nvPr/>
        </p:nvSpPr>
        <p:spPr>
          <a:xfrm>
            <a:off x="3415843" y="8739356"/>
            <a:ext cx="190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How to Apply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90104-4F98-4269-8F99-65C032DECFA8}"/>
              </a:ext>
            </a:extLst>
          </p:cNvPr>
          <p:cNvCxnSpPr>
            <a:cxnSpLocks/>
          </p:cNvCxnSpPr>
          <p:nvPr/>
        </p:nvCxnSpPr>
        <p:spPr>
          <a:xfrm>
            <a:off x="3462412" y="9117568"/>
            <a:ext cx="366972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F63FE510-A7C3-4FC0-A759-1ACCB2AE8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107" y="9203030"/>
            <a:ext cx="704205" cy="704205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848E7419-3B93-4F5B-B4D0-CF3D490404A8}"/>
              </a:ext>
            </a:extLst>
          </p:cNvPr>
          <p:cNvSpPr/>
          <p:nvPr/>
        </p:nvSpPr>
        <p:spPr>
          <a:xfrm>
            <a:off x="3263898" y="-1"/>
            <a:ext cx="4284981" cy="2153588"/>
          </a:xfrm>
          <a:prstGeom prst="rect">
            <a:avLst/>
          </a:prstGeom>
          <a:solidFill>
            <a:srgbClr val="3913F5"/>
          </a:solidFill>
          <a:ln>
            <a:solidFill>
              <a:srgbClr val="3913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70912CF-D77C-486F-9896-20AFFAB2114C}"/>
              </a:ext>
            </a:extLst>
          </p:cNvPr>
          <p:cNvSpPr/>
          <p:nvPr/>
        </p:nvSpPr>
        <p:spPr>
          <a:xfrm>
            <a:off x="4291496" y="239175"/>
            <a:ext cx="1777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Rupee </a:t>
            </a:r>
            <a:r>
              <a:rPr lang="en-IN" b="1" dirty="0" err="1">
                <a:solidFill>
                  <a:schemeClr val="bg1"/>
                </a:solidFill>
              </a:rPr>
              <a:t>Redee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6CBFC3-CB90-4FF3-9BC4-5DA20870932A}"/>
              </a:ext>
            </a:extLst>
          </p:cNvPr>
          <p:cNvSpPr txBox="1"/>
          <p:nvPr/>
        </p:nvSpPr>
        <p:spPr>
          <a:xfrm>
            <a:off x="4302973" y="520406"/>
            <a:ext cx="3012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financial services platform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FE14B4E-61EB-493D-9970-3FE01C834846}"/>
              </a:ext>
            </a:extLst>
          </p:cNvPr>
          <p:cNvSpPr/>
          <p:nvPr/>
        </p:nvSpPr>
        <p:spPr>
          <a:xfrm>
            <a:off x="3278193" y="2164440"/>
            <a:ext cx="4257040" cy="1371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31141BCD-4C91-4E6F-B7AB-45D65AE58AB5}"/>
              </a:ext>
            </a:extLst>
          </p:cNvPr>
          <p:cNvSpPr/>
          <p:nvPr/>
        </p:nvSpPr>
        <p:spPr>
          <a:xfrm>
            <a:off x="3469638" y="1128043"/>
            <a:ext cx="3845562" cy="2204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E53F4CB-85FE-45FA-A4FD-28D203DDBD49}"/>
              </a:ext>
            </a:extLst>
          </p:cNvPr>
          <p:cNvCxnSpPr>
            <a:cxnSpLocks/>
          </p:cNvCxnSpPr>
          <p:nvPr/>
        </p:nvCxnSpPr>
        <p:spPr>
          <a:xfrm>
            <a:off x="3677920" y="2336800"/>
            <a:ext cx="3322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18767AC-265D-496B-B24D-97CFD7701D0A}"/>
              </a:ext>
            </a:extLst>
          </p:cNvPr>
          <p:cNvCxnSpPr>
            <a:cxnSpLocks/>
          </p:cNvCxnSpPr>
          <p:nvPr/>
        </p:nvCxnSpPr>
        <p:spPr>
          <a:xfrm>
            <a:off x="5392419" y="1341120"/>
            <a:ext cx="0" cy="1856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0E5AE3B-DDA8-43FE-B8CE-6685DBD96D4F}"/>
              </a:ext>
            </a:extLst>
          </p:cNvPr>
          <p:cNvSpPr txBox="1"/>
          <p:nvPr/>
        </p:nvSpPr>
        <p:spPr>
          <a:xfrm>
            <a:off x="3710348" y="1617456"/>
            <a:ext cx="1786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5,000 -25,000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69CB7F9-A497-4810-92E4-CCDA274B83B1}"/>
              </a:ext>
            </a:extLst>
          </p:cNvPr>
          <p:cNvSpPr txBox="1"/>
          <p:nvPr/>
        </p:nvSpPr>
        <p:spPr>
          <a:xfrm>
            <a:off x="4044033" y="1927612"/>
            <a:ext cx="1216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Amount (</a:t>
            </a:r>
            <a:r>
              <a:rPr lang="en-I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₹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55D2BA2-79AF-4733-B1CB-DD2F9107064B}"/>
              </a:ext>
            </a:extLst>
          </p:cNvPr>
          <p:cNvSpPr txBox="1"/>
          <p:nvPr/>
        </p:nvSpPr>
        <p:spPr>
          <a:xfrm>
            <a:off x="5898237" y="1610591"/>
            <a:ext cx="911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 3-12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7ABD97D-F635-43E0-AFED-04855EEE90A7}"/>
              </a:ext>
            </a:extLst>
          </p:cNvPr>
          <p:cNvSpPr txBox="1"/>
          <p:nvPr/>
        </p:nvSpPr>
        <p:spPr>
          <a:xfrm>
            <a:off x="5675460" y="1896546"/>
            <a:ext cx="1392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Tenure (Months)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D8AC44C-F942-4FA5-8AA9-B1E792619F1B}"/>
              </a:ext>
            </a:extLst>
          </p:cNvPr>
          <p:cNvSpPr txBox="1"/>
          <p:nvPr/>
        </p:nvSpPr>
        <p:spPr>
          <a:xfrm>
            <a:off x="3570802" y="2608581"/>
            <a:ext cx="1958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36.00% -40.00%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B3BB84B-5B9B-409D-88F9-4725E24F54D4}"/>
              </a:ext>
            </a:extLst>
          </p:cNvPr>
          <p:cNvSpPr txBox="1"/>
          <p:nvPr/>
        </p:nvSpPr>
        <p:spPr>
          <a:xfrm>
            <a:off x="3536141" y="2935598"/>
            <a:ext cx="1926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 Rate (Per Year)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5BAA89B-AF20-4655-98EF-2B6549103FE7}"/>
              </a:ext>
            </a:extLst>
          </p:cNvPr>
          <p:cNvSpPr txBox="1"/>
          <p:nvPr/>
        </p:nvSpPr>
        <p:spPr>
          <a:xfrm>
            <a:off x="5710721" y="2927142"/>
            <a:ext cx="130319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Processing Fee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E4D134A3-B928-46B0-AB03-3B424F3C34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50" t="11571" r="10866" b="11129"/>
          <a:stretch/>
        </p:blipFill>
        <p:spPr>
          <a:xfrm>
            <a:off x="4234031" y="1229068"/>
            <a:ext cx="393986" cy="418440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CF7CD502-0D67-4547-AD6B-757C2F95D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537" y="1318175"/>
            <a:ext cx="309030" cy="309030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623956F9-30A2-4F89-8BD5-33CD99F3F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765" y="2377789"/>
            <a:ext cx="276772" cy="276772"/>
          </a:xfrm>
          <a:prstGeom prst="ellipse">
            <a:avLst/>
          </a:prstGeom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61F0F78-19AD-4E9B-BEF6-CF06D5674F7B}"/>
              </a:ext>
            </a:extLst>
          </p:cNvPr>
          <p:cNvGrpSpPr/>
          <p:nvPr/>
        </p:nvGrpSpPr>
        <p:grpSpPr>
          <a:xfrm>
            <a:off x="6068603" y="2375369"/>
            <a:ext cx="396605" cy="313394"/>
            <a:chOff x="6068545" y="2391846"/>
            <a:chExt cx="396605" cy="313394"/>
          </a:xfrm>
        </p:grpSpPr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46DF5689-43FD-4B8D-A4E7-4E3E79E15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56822" y="2391846"/>
              <a:ext cx="308328" cy="303439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3191D65F-663F-48F4-8A49-F65B69F1C2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04" t="13100" r="28433" b="13921"/>
            <a:stretch/>
          </p:blipFill>
          <p:spPr>
            <a:xfrm>
              <a:off x="6068545" y="2512503"/>
              <a:ext cx="187588" cy="192737"/>
            </a:xfrm>
            <a:prstGeom prst="ellipse">
              <a:avLst/>
            </a:prstGeom>
          </p:spPr>
        </p:pic>
      </p:grpSp>
      <p:pic>
        <p:nvPicPr>
          <p:cNvPr id="126" name="Picture 125">
            <a:extLst>
              <a:ext uri="{FF2B5EF4-FFF2-40B4-BE49-F238E27FC236}">
                <a16:creationId xmlns:a16="http://schemas.microsoft.com/office/drawing/2014/main" id="{6E852C86-E2DF-4DB6-8011-53453852FA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914" y="9239095"/>
            <a:ext cx="665234" cy="665234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3D424609-AE26-458E-9A9B-3B36D2919E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089" y="9152115"/>
            <a:ext cx="715701" cy="715701"/>
          </a:xfrm>
          <a:prstGeom prst="rect">
            <a:avLst/>
          </a:prstGeom>
        </p:spPr>
      </p:pic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C022728-94A9-4989-AE5A-5805D9ED7039}"/>
              </a:ext>
            </a:extLst>
          </p:cNvPr>
          <p:cNvCxnSpPr/>
          <p:nvPr/>
        </p:nvCxnSpPr>
        <p:spPr>
          <a:xfrm>
            <a:off x="4268321" y="9555133"/>
            <a:ext cx="71228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A9F96B9-449D-49D9-B848-29F0C3894B8F}"/>
              </a:ext>
            </a:extLst>
          </p:cNvPr>
          <p:cNvCxnSpPr/>
          <p:nvPr/>
        </p:nvCxnSpPr>
        <p:spPr>
          <a:xfrm>
            <a:off x="5802161" y="9577993"/>
            <a:ext cx="71228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A93F824-A406-4DAD-AA0C-CC59DB00FFDB}"/>
              </a:ext>
            </a:extLst>
          </p:cNvPr>
          <p:cNvSpPr txBox="1"/>
          <p:nvPr/>
        </p:nvSpPr>
        <p:spPr>
          <a:xfrm>
            <a:off x="3360081" y="9896059"/>
            <a:ext cx="1163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Apply Now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4B3D8A-9F75-499D-9E54-C4A3C40A01A1}"/>
              </a:ext>
            </a:extLst>
          </p:cNvPr>
          <p:cNvSpPr txBox="1"/>
          <p:nvPr/>
        </p:nvSpPr>
        <p:spPr>
          <a:xfrm>
            <a:off x="4592891" y="9920782"/>
            <a:ext cx="1673174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Install Lenders Apps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1FEEEB-3FF6-44F1-8DD4-4F13183701D2}"/>
              </a:ext>
            </a:extLst>
          </p:cNvPr>
          <p:cNvSpPr txBox="1"/>
          <p:nvPr/>
        </p:nvSpPr>
        <p:spPr>
          <a:xfrm>
            <a:off x="6133064" y="9909706"/>
            <a:ext cx="1418180" cy="31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 your Money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1EF864-5BCF-4699-8A6B-C8805020B57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712" t="4235" r="4014" b="7011"/>
          <a:stretch/>
        </p:blipFill>
        <p:spPr>
          <a:xfrm>
            <a:off x="3572631" y="202613"/>
            <a:ext cx="724604" cy="702335"/>
          </a:xfrm>
          <a:prstGeom prst="round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EA638B5-9121-42F9-B808-D598936B44DD}"/>
              </a:ext>
            </a:extLst>
          </p:cNvPr>
          <p:cNvSpPr txBox="1"/>
          <p:nvPr/>
        </p:nvSpPr>
        <p:spPr>
          <a:xfrm>
            <a:off x="5638775" y="2646311"/>
            <a:ext cx="1535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₹</a:t>
            </a:r>
            <a:r>
              <a:rPr lang="en-IN" dirty="0"/>
              <a:t> </a:t>
            </a:r>
            <a:r>
              <a:rPr lang="en-IN" sz="2000" dirty="0"/>
              <a:t>499 - </a:t>
            </a:r>
            <a:r>
              <a:rPr lang="en-IN" sz="2000" b="1" dirty="0"/>
              <a:t>₹ </a:t>
            </a:r>
            <a:r>
              <a:rPr lang="en-IN" sz="2000" dirty="0"/>
              <a:t>999</a:t>
            </a:r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38D2CD22-9A18-4486-BC61-62AE530A63D4}"/>
              </a:ext>
            </a:extLst>
          </p:cNvPr>
          <p:cNvSpPr/>
          <p:nvPr/>
        </p:nvSpPr>
        <p:spPr>
          <a:xfrm>
            <a:off x="3677920" y="10565876"/>
            <a:ext cx="3637280" cy="514981"/>
          </a:xfrm>
          <a:prstGeom prst="flowChartAlternateProcess">
            <a:avLst/>
          </a:prstGeom>
          <a:solidFill>
            <a:srgbClr val="FFC00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Apply Now </a:t>
            </a:r>
          </a:p>
        </p:txBody>
      </p:sp>
    </p:spTree>
    <p:extLst>
      <p:ext uri="{BB962C8B-B14F-4D97-AF65-F5344CB8AC3E}">
        <p14:creationId xmlns:p14="http://schemas.microsoft.com/office/powerpoint/2010/main" val="4167122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789FB604-F178-4778-BC20-8DE27E0A7F64}"/>
              </a:ext>
            </a:extLst>
          </p:cNvPr>
          <p:cNvSpPr/>
          <p:nvPr/>
        </p:nvSpPr>
        <p:spPr>
          <a:xfrm>
            <a:off x="-11463453" y="-6021659"/>
            <a:ext cx="34568780" cy="17939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Nxnmm</a:t>
            </a:r>
            <a:r>
              <a:rPr lang="en-IN" dirty="0"/>
              <a:t>.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7EF4F99-DDFD-48C0-B8F8-77A69CCFD9A8}"/>
              </a:ext>
            </a:extLst>
          </p:cNvPr>
          <p:cNvSpPr/>
          <p:nvPr/>
        </p:nvSpPr>
        <p:spPr>
          <a:xfrm>
            <a:off x="3263898" y="353682"/>
            <a:ext cx="4257041" cy="10765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E38B155-B6CD-4803-AE1E-11F013472D36}"/>
              </a:ext>
            </a:extLst>
          </p:cNvPr>
          <p:cNvSpPr/>
          <p:nvPr/>
        </p:nvSpPr>
        <p:spPr>
          <a:xfrm>
            <a:off x="3360081" y="3595701"/>
            <a:ext cx="418879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Loan Terms</a:t>
            </a:r>
          </a:p>
          <a:p>
            <a:endParaRPr lang="en-US" sz="1400" dirty="0"/>
          </a:p>
          <a:p>
            <a:r>
              <a:rPr lang="en-US" sz="1400" dirty="0"/>
              <a:t>Eligibility Criteria               </a:t>
            </a:r>
            <a:r>
              <a:rPr lang="en-IN" sz="1400" dirty="0"/>
              <a:t>Minimum Income : 15K net                   </a:t>
            </a:r>
          </a:p>
          <a:p>
            <a:r>
              <a:rPr lang="en-IN" sz="1400" dirty="0"/>
              <a:t>                                              per month; minimum age :        </a:t>
            </a:r>
          </a:p>
          <a:p>
            <a:r>
              <a:rPr lang="en-IN" sz="1400" dirty="0"/>
              <a:t>                                              21 years</a:t>
            </a:r>
          </a:p>
          <a:p>
            <a:r>
              <a:rPr lang="en-US" sz="1400" dirty="0"/>
              <a:t>.</a:t>
            </a:r>
          </a:p>
          <a:p>
            <a:r>
              <a:rPr lang="en-US" sz="1400" dirty="0"/>
              <a:t>Loan Disbursal                   Customer Bank Account</a:t>
            </a:r>
            <a:endParaRPr lang="en-IN" sz="1400" dirty="0"/>
          </a:p>
          <a:p>
            <a:endParaRPr lang="en-US" sz="1400" dirty="0"/>
          </a:p>
          <a:p>
            <a:r>
              <a:rPr lang="en-US" sz="1400" dirty="0"/>
              <a:t>Document Required         </a:t>
            </a:r>
            <a:r>
              <a:rPr lang="en-IN" sz="1400" dirty="0"/>
              <a:t>3 month salary slip, 6 month </a:t>
            </a:r>
          </a:p>
          <a:p>
            <a:r>
              <a:rPr lang="en-IN" sz="1400" dirty="0"/>
              <a:t>                                              bank statement, Photo of  </a:t>
            </a:r>
          </a:p>
          <a:p>
            <a:r>
              <a:rPr lang="en-IN" sz="1400" dirty="0"/>
              <a:t>                                              your signature, Current  </a:t>
            </a:r>
          </a:p>
          <a:p>
            <a:r>
              <a:rPr lang="en-IN" sz="1400" dirty="0"/>
              <a:t>                                              address proof, </a:t>
            </a:r>
            <a:r>
              <a:rPr lang="en-US" sz="1400" dirty="0"/>
              <a:t>Latest </a:t>
            </a:r>
          </a:p>
          <a:p>
            <a:r>
              <a:rPr lang="en-US" sz="1400" dirty="0"/>
              <a:t>                                              Photograph, PAN Card, Access </a:t>
            </a:r>
          </a:p>
          <a:p>
            <a:r>
              <a:rPr lang="en-US" sz="1400" dirty="0"/>
              <a:t>                                              to bank account details</a:t>
            </a:r>
            <a:endParaRPr lang="en-IN" sz="1400" dirty="0"/>
          </a:p>
          <a:p>
            <a:endParaRPr lang="en-US" sz="1400" dirty="0"/>
          </a:p>
          <a:p>
            <a:r>
              <a:rPr lang="en-US" sz="1400" dirty="0"/>
              <a:t>Repayment                         Net banking, debit card, </a:t>
            </a:r>
          </a:p>
          <a:p>
            <a:r>
              <a:rPr lang="en-US" sz="1400" dirty="0"/>
              <a:t>                                              credit card or UPI.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Overdue Rule                    </a:t>
            </a:r>
            <a:r>
              <a:rPr lang="en-IN" sz="1400" dirty="0"/>
              <a:t> EMI being missed on the due </a:t>
            </a:r>
          </a:p>
          <a:p>
            <a:r>
              <a:rPr lang="en-IN" sz="1400" dirty="0"/>
              <a:t>                                              date.</a:t>
            </a:r>
          </a:p>
          <a:p>
            <a:endParaRPr lang="en-IN" sz="1400" dirty="0"/>
          </a:p>
          <a:p>
            <a:r>
              <a:rPr lang="en-IN" sz="1400" dirty="0"/>
              <a:t>Customer Care                  01836670970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84963F8-E57B-4321-8241-3C055B8097EB}"/>
              </a:ext>
            </a:extLst>
          </p:cNvPr>
          <p:cNvCxnSpPr>
            <a:cxnSpLocks/>
          </p:cNvCxnSpPr>
          <p:nvPr/>
        </p:nvCxnSpPr>
        <p:spPr>
          <a:xfrm>
            <a:off x="3444229" y="3967083"/>
            <a:ext cx="366972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45EFCFC-C933-4D65-B43B-9ADE2B7BE366}"/>
              </a:ext>
            </a:extLst>
          </p:cNvPr>
          <p:cNvSpPr txBox="1"/>
          <p:nvPr/>
        </p:nvSpPr>
        <p:spPr>
          <a:xfrm>
            <a:off x="3415843" y="8664021"/>
            <a:ext cx="190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How to Apply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90104-4F98-4269-8F99-65C032DECFA8}"/>
              </a:ext>
            </a:extLst>
          </p:cNvPr>
          <p:cNvCxnSpPr>
            <a:cxnSpLocks/>
          </p:cNvCxnSpPr>
          <p:nvPr/>
        </p:nvCxnSpPr>
        <p:spPr>
          <a:xfrm>
            <a:off x="3462412" y="9068111"/>
            <a:ext cx="366972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F63FE510-A7C3-4FC0-A759-1ACCB2AE8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107" y="9084561"/>
            <a:ext cx="704205" cy="704205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848E7419-3B93-4F5B-B4D0-CF3D490404A8}"/>
              </a:ext>
            </a:extLst>
          </p:cNvPr>
          <p:cNvSpPr/>
          <p:nvPr/>
        </p:nvSpPr>
        <p:spPr>
          <a:xfrm>
            <a:off x="3263898" y="-1"/>
            <a:ext cx="4284981" cy="2153588"/>
          </a:xfrm>
          <a:prstGeom prst="rect">
            <a:avLst/>
          </a:prstGeom>
          <a:solidFill>
            <a:srgbClr val="3913F5"/>
          </a:solidFill>
          <a:ln>
            <a:solidFill>
              <a:srgbClr val="3913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70912CF-D77C-486F-9896-20AFFAB2114C}"/>
              </a:ext>
            </a:extLst>
          </p:cNvPr>
          <p:cNvSpPr/>
          <p:nvPr/>
        </p:nvSpPr>
        <p:spPr>
          <a:xfrm>
            <a:off x="4285391" y="247536"/>
            <a:ext cx="1777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MOMO Loan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6CBFC3-CB90-4FF3-9BC4-5DA20870932A}"/>
              </a:ext>
            </a:extLst>
          </p:cNvPr>
          <p:cNvSpPr txBox="1"/>
          <p:nvPr/>
        </p:nvSpPr>
        <p:spPr>
          <a:xfrm>
            <a:off x="4286706" y="547351"/>
            <a:ext cx="3012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100% Online process &amp; Fast approval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FE14B4E-61EB-493D-9970-3FE01C834846}"/>
              </a:ext>
            </a:extLst>
          </p:cNvPr>
          <p:cNvSpPr/>
          <p:nvPr/>
        </p:nvSpPr>
        <p:spPr>
          <a:xfrm>
            <a:off x="3278193" y="2164440"/>
            <a:ext cx="4257040" cy="1371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31141BCD-4C91-4E6F-B7AB-45D65AE58AB5}"/>
              </a:ext>
            </a:extLst>
          </p:cNvPr>
          <p:cNvSpPr/>
          <p:nvPr/>
        </p:nvSpPr>
        <p:spPr>
          <a:xfrm>
            <a:off x="3469638" y="1128043"/>
            <a:ext cx="3845562" cy="2204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E53F4CB-85FE-45FA-A4FD-28D203DDBD49}"/>
              </a:ext>
            </a:extLst>
          </p:cNvPr>
          <p:cNvCxnSpPr>
            <a:cxnSpLocks/>
          </p:cNvCxnSpPr>
          <p:nvPr/>
        </p:nvCxnSpPr>
        <p:spPr>
          <a:xfrm>
            <a:off x="3677920" y="2336800"/>
            <a:ext cx="3322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18767AC-265D-496B-B24D-97CFD7701D0A}"/>
              </a:ext>
            </a:extLst>
          </p:cNvPr>
          <p:cNvCxnSpPr>
            <a:cxnSpLocks/>
          </p:cNvCxnSpPr>
          <p:nvPr/>
        </p:nvCxnSpPr>
        <p:spPr>
          <a:xfrm>
            <a:off x="5392419" y="1341120"/>
            <a:ext cx="0" cy="1856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0E5AE3B-DDA8-43FE-B8CE-6685DBD96D4F}"/>
              </a:ext>
            </a:extLst>
          </p:cNvPr>
          <p:cNvSpPr txBox="1"/>
          <p:nvPr/>
        </p:nvSpPr>
        <p:spPr>
          <a:xfrm>
            <a:off x="3710348" y="1617456"/>
            <a:ext cx="1786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3,000 -30,000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69CB7F9-A497-4810-92E4-CCDA274B83B1}"/>
              </a:ext>
            </a:extLst>
          </p:cNvPr>
          <p:cNvSpPr txBox="1"/>
          <p:nvPr/>
        </p:nvSpPr>
        <p:spPr>
          <a:xfrm>
            <a:off x="4044033" y="1927612"/>
            <a:ext cx="1216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Amount (</a:t>
            </a:r>
            <a:r>
              <a:rPr lang="en-I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₹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55D2BA2-79AF-4733-B1CB-DD2F9107064B}"/>
              </a:ext>
            </a:extLst>
          </p:cNvPr>
          <p:cNvSpPr txBox="1"/>
          <p:nvPr/>
        </p:nvSpPr>
        <p:spPr>
          <a:xfrm>
            <a:off x="5898237" y="1610591"/>
            <a:ext cx="911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 15-60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7ABD97D-F635-43E0-AFED-04855EEE90A7}"/>
              </a:ext>
            </a:extLst>
          </p:cNvPr>
          <p:cNvSpPr txBox="1"/>
          <p:nvPr/>
        </p:nvSpPr>
        <p:spPr>
          <a:xfrm>
            <a:off x="5675460" y="1896546"/>
            <a:ext cx="1392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Tenure (Days)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D8AC44C-F942-4FA5-8AA9-B1E792619F1B}"/>
              </a:ext>
            </a:extLst>
          </p:cNvPr>
          <p:cNvSpPr txBox="1"/>
          <p:nvPr/>
        </p:nvSpPr>
        <p:spPr>
          <a:xfrm>
            <a:off x="3570802" y="2608581"/>
            <a:ext cx="1958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24.00% -36.00%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B3BB84B-5B9B-409D-88F9-4725E24F54D4}"/>
              </a:ext>
            </a:extLst>
          </p:cNvPr>
          <p:cNvSpPr txBox="1"/>
          <p:nvPr/>
        </p:nvSpPr>
        <p:spPr>
          <a:xfrm>
            <a:off x="3536141" y="2935598"/>
            <a:ext cx="1926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 Rate (Per Year)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5BAA89B-AF20-4655-98EF-2B6549103FE7}"/>
              </a:ext>
            </a:extLst>
          </p:cNvPr>
          <p:cNvSpPr txBox="1"/>
          <p:nvPr/>
        </p:nvSpPr>
        <p:spPr>
          <a:xfrm>
            <a:off x="5710721" y="2927142"/>
            <a:ext cx="130319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Processing Fee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E4D134A3-B928-46B0-AB03-3B424F3C34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50" t="11571" r="10866" b="11129"/>
          <a:stretch/>
        </p:blipFill>
        <p:spPr>
          <a:xfrm>
            <a:off x="4234031" y="1229068"/>
            <a:ext cx="393986" cy="418440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CF7CD502-0D67-4547-AD6B-757C2F95D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537" y="1318175"/>
            <a:ext cx="309030" cy="309030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623956F9-30A2-4F89-8BD5-33CD99F3F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765" y="2377789"/>
            <a:ext cx="276772" cy="276772"/>
          </a:xfrm>
          <a:prstGeom prst="ellipse">
            <a:avLst/>
          </a:prstGeom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61F0F78-19AD-4E9B-BEF6-CF06D5674F7B}"/>
              </a:ext>
            </a:extLst>
          </p:cNvPr>
          <p:cNvGrpSpPr/>
          <p:nvPr/>
        </p:nvGrpSpPr>
        <p:grpSpPr>
          <a:xfrm>
            <a:off x="6068603" y="2375369"/>
            <a:ext cx="396605" cy="313394"/>
            <a:chOff x="6068545" y="2391846"/>
            <a:chExt cx="396605" cy="313394"/>
          </a:xfrm>
        </p:grpSpPr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46DF5689-43FD-4B8D-A4E7-4E3E79E15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56822" y="2391846"/>
              <a:ext cx="308328" cy="303439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3191D65F-663F-48F4-8A49-F65B69F1C2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04" t="13100" r="28433" b="13921"/>
            <a:stretch/>
          </p:blipFill>
          <p:spPr>
            <a:xfrm>
              <a:off x="6068545" y="2512503"/>
              <a:ext cx="187588" cy="192737"/>
            </a:xfrm>
            <a:prstGeom prst="ellipse">
              <a:avLst/>
            </a:prstGeom>
          </p:spPr>
        </p:pic>
      </p:grpSp>
      <p:pic>
        <p:nvPicPr>
          <p:cNvPr id="126" name="Picture 125">
            <a:extLst>
              <a:ext uri="{FF2B5EF4-FFF2-40B4-BE49-F238E27FC236}">
                <a16:creationId xmlns:a16="http://schemas.microsoft.com/office/drawing/2014/main" id="{6E852C86-E2DF-4DB6-8011-53453852FA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914" y="9120626"/>
            <a:ext cx="665234" cy="665234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3D424609-AE26-458E-9A9B-3B36D2919E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089" y="9033646"/>
            <a:ext cx="715701" cy="715701"/>
          </a:xfrm>
          <a:prstGeom prst="rect">
            <a:avLst/>
          </a:prstGeom>
        </p:spPr>
      </p:pic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C022728-94A9-4989-AE5A-5805D9ED7039}"/>
              </a:ext>
            </a:extLst>
          </p:cNvPr>
          <p:cNvCxnSpPr/>
          <p:nvPr/>
        </p:nvCxnSpPr>
        <p:spPr>
          <a:xfrm>
            <a:off x="4268321" y="9436664"/>
            <a:ext cx="71228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A9F96B9-449D-49D9-B848-29F0C3894B8F}"/>
              </a:ext>
            </a:extLst>
          </p:cNvPr>
          <p:cNvCxnSpPr/>
          <p:nvPr/>
        </p:nvCxnSpPr>
        <p:spPr>
          <a:xfrm>
            <a:off x="5802161" y="9459524"/>
            <a:ext cx="71228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A93F824-A406-4DAD-AA0C-CC59DB00FFDB}"/>
              </a:ext>
            </a:extLst>
          </p:cNvPr>
          <p:cNvSpPr txBox="1"/>
          <p:nvPr/>
        </p:nvSpPr>
        <p:spPr>
          <a:xfrm>
            <a:off x="3360081" y="9777590"/>
            <a:ext cx="1163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Apply Now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4B3D8A-9F75-499D-9E54-C4A3C40A01A1}"/>
              </a:ext>
            </a:extLst>
          </p:cNvPr>
          <p:cNvSpPr txBox="1"/>
          <p:nvPr/>
        </p:nvSpPr>
        <p:spPr>
          <a:xfrm>
            <a:off x="4592891" y="9802313"/>
            <a:ext cx="1673174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Install Lenders Apps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1FEEEB-3FF6-44F1-8DD4-4F13183701D2}"/>
              </a:ext>
            </a:extLst>
          </p:cNvPr>
          <p:cNvSpPr txBox="1"/>
          <p:nvPr/>
        </p:nvSpPr>
        <p:spPr>
          <a:xfrm>
            <a:off x="6133064" y="9791237"/>
            <a:ext cx="1418180" cy="31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 your Money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A638B5-9121-42F9-B808-D598936B44DD}"/>
              </a:ext>
            </a:extLst>
          </p:cNvPr>
          <p:cNvSpPr txBox="1"/>
          <p:nvPr/>
        </p:nvSpPr>
        <p:spPr>
          <a:xfrm>
            <a:off x="5638775" y="2646311"/>
            <a:ext cx="1535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₹</a:t>
            </a:r>
            <a:r>
              <a:rPr lang="en-IN" dirty="0"/>
              <a:t> </a:t>
            </a:r>
            <a:r>
              <a:rPr lang="en-IN" sz="2000" dirty="0"/>
              <a:t>499 + GST</a:t>
            </a:r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38D2CD22-9A18-4486-BC61-62AE530A63D4}"/>
              </a:ext>
            </a:extLst>
          </p:cNvPr>
          <p:cNvSpPr/>
          <p:nvPr/>
        </p:nvSpPr>
        <p:spPr>
          <a:xfrm>
            <a:off x="3650476" y="10290006"/>
            <a:ext cx="3637280" cy="514981"/>
          </a:xfrm>
          <a:prstGeom prst="flowChartAlternateProcess">
            <a:avLst/>
          </a:prstGeom>
          <a:solidFill>
            <a:srgbClr val="FFC00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Apply Now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3B2029-FAB0-4732-90E8-A21213124CD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538" t="3633" r="4348" b="4727"/>
          <a:stretch/>
        </p:blipFill>
        <p:spPr>
          <a:xfrm>
            <a:off x="3588863" y="250597"/>
            <a:ext cx="645168" cy="64889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23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789FB604-F178-4778-BC20-8DE27E0A7F64}"/>
              </a:ext>
            </a:extLst>
          </p:cNvPr>
          <p:cNvSpPr/>
          <p:nvPr/>
        </p:nvSpPr>
        <p:spPr>
          <a:xfrm>
            <a:off x="-9277815" y="-4772722"/>
            <a:ext cx="31268020" cy="18711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Nxnmm</a:t>
            </a:r>
            <a:r>
              <a:rPr lang="en-IN" dirty="0"/>
              <a:t>.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7EF4F99-DDFD-48C0-B8F8-77A69CCFD9A8}"/>
              </a:ext>
            </a:extLst>
          </p:cNvPr>
          <p:cNvSpPr/>
          <p:nvPr/>
        </p:nvSpPr>
        <p:spPr>
          <a:xfrm>
            <a:off x="3263898" y="353683"/>
            <a:ext cx="4257041" cy="9273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E38B155-B6CD-4803-AE1E-11F013472D36}"/>
              </a:ext>
            </a:extLst>
          </p:cNvPr>
          <p:cNvSpPr/>
          <p:nvPr/>
        </p:nvSpPr>
        <p:spPr>
          <a:xfrm>
            <a:off x="3360081" y="3595701"/>
            <a:ext cx="4188799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Loan Terms</a:t>
            </a:r>
          </a:p>
          <a:p>
            <a:endParaRPr lang="en-US" sz="1400" dirty="0"/>
          </a:p>
          <a:p>
            <a:r>
              <a:rPr lang="en-US" sz="1400" dirty="0"/>
              <a:t>Eligibility Criteria               Collage Student,</a:t>
            </a:r>
            <a:r>
              <a:rPr lang="en-IN" sz="1400" dirty="0"/>
              <a:t> minimum   </a:t>
            </a:r>
          </a:p>
          <a:p>
            <a:r>
              <a:rPr lang="en-IN" sz="1400" dirty="0"/>
              <a:t>                                              age : 21 years</a:t>
            </a:r>
          </a:p>
          <a:p>
            <a:endParaRPr lang="en-US" sz="1400" dirty="0"/>
          </a:p>
          <a:p>
            <a:r>
              <a:rPr lang="en-US" sz="1400" dirty="0"/>
              <a:t>Loan Disbursal                   Bank Account/Paytm Wallet</a:t>
            </a:r>
            <a:endParaRPr lang="en-IN" sz="1400" dirty="0"/>
          </a:p>
          <a:p>
            <a:endParaRPr lang="en-US" sz="1400" dirty="0"/>
          </a:p>
          <a:p>
            <a:r>
              <a:rPr lang="en-US" sz="1400" dirty="0"/>
              <a:t>Document Required         Collage Id Proof</a:t>
            </a:r>
            <a:r>
              <a:rPr lang="en-IN" sz="1400" dirty="0"/>
              <a:t>, Photo of  </a:t>
            </a:r>
          </a:p>
          <a:p>
            <a:r>
              <a:rPr lang="en-IN" sz="1400" dirty="0"/>
              <a:t>                                              your signature, Current  </a:t>
            </a:r>
          </a:p>
          <a:p>
            <a:r>
              <a:rPr lang="en-IN" sz="1400" dirty="0"/>
              <a:t>                                              address proof, </a:t>
            </a:r>
            <a:r>
              <a:rPr lang="en-US" sz="1400" dirty="0"/>
              <a:t>PAN Card </a:t>
            </a:r>
          </a:p>
          <a:p>
            <a:endParaRPr lang="en-US" sz="1400" dirty="0"/>
          </a:p>
          <a:p>
            <a:r>
              <a:rPr lang="en-US" sz="1400" dirty="0"/>
              <a:t>Repayment                         Net banking, debit card, </a:t>
            </a:r>
          </a:p>
          <a:p>
            <a:r>
              <a:rPr lang="en-US" sz="1400" dirty="0"/>
              <a:t>                                              credit card or UPI.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Overdue Rule                    </a:t>
            </a:r>
            <a:r>
              <a:rPr lang="en-IN" sz="1400" dirty="0"/>
              <a:t> EMI not missed on the due </a:t>
            </a:r>
          </a:p>
          <a:p>
            <a:r>
              <a:rPr lang="en-IN" sz="1400" dirty="0"/>
              <a:t>                                              date.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84963F8-E57B-4321-8241-3C055B8097EB}"/>
              </a:ext>
            </a:extLst>
          </p:cNvPr>
          <p:cNvCxnSpPr>
            <a:cxnSpLocks/>
          </p:cNvCxnSpPr>
          <p:nvPr/>
        </p:nvCxnSpPr>
        <p:spPr>
          <a:xfrm>
            <a:off x="3444229" y="3967083"/>
            <a:ext cx="366972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45EFCFC-C933-4D65-B43B-9ADE2B7BE366}"/>
              </a:ext>
            </a:extLst>
          </p:cNvPr>
          <p:cNvSpPr txBox="1"/>
          <p:nvPr/>
        </p:nvSpPr>
        <p:spPr>
          <a:xfrm>
            <a:off x="3415843" y="7234622"/>
            <a:ext cx="190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How to Apply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90104-4F98-4269-8F99-65C032DECFA8}"/>
              </a:ext>
            </a:extLst>
          </p:cNvPr>
          <p:cNvCxnSpPr>
            <a:cxnSpLocks/>
          </p:cNvCxnSpPr>
          <p:nvPr/>
        </p:nvCxnSpPr>
        <p:spPr>
          <a:xfrm>
            <a:off x="3462412" y="7638712"/>
            <a:ext cx="366972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F63FE510-A7C3-4FC0-A759-1ACCB2AE8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107" y="7655162"/>
            <a:ext cx="704205" cy="704205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848E7419-3B93-4F5B-B4D0-CF3D490404A8}"/>
              </a:ext>
            </a:extLst>
          </p:cNvPr>
          <p:cNvSpPr/>
          <p:nvPr/>
        </p:nvSpPr>
        <p:spPr>
          <a:xfrm>
            <a:off x="3263898" y="-1"/>
            <a:ext cx="4284981" cy="2153588"/>
          </a:xfrm>
          <a:prstGeom prst="rect">
            <a:avLst/>
          </a:prstGeom>
          <a:solidFill>
            <a:srgbClr val="3913F5"/>
          </a:solidFill>
          <a:ln>
            <a:solidFill>
              <a:srgbClr val="3913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6CBFC3-CB90-4FF3-9BC4-5DA20870932A}"/>
              </a:ext>
            </a:extLst>
          </p:cNvPr>
          <p:cNvSpPr txBox="1"/>
          <p:nvPr/>
        </p:nvSpPr>
        <p:spPr>
          <a:xfrm>
            <a:off x="4280970" y="564580"/>
            <a:ext cx="3234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Pocket money loans for Collage students</a:t>
            </a:r>
            <a:endParaRPr lang="en-IN" sz="1000" dirty="0">
              <a:solidFill>
                <a:schemeClr val="bg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FE14B4E-61EB-493D-9970-3FE01C834846}"/>
              </a:ext>
            </a:extLst>
          </p:cNvPr>
          <p:cNvSpPr/>
          <p:nvPr/>
        </p:nvSpPr>
        <p:spPr>
          <a:xfrm>
            <a:off x="3278193" y="2164440"/>
            <a:ext cx="4257040" cy="1371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31141BCD-4C91-4E6F-B7AB-45D65AE58AB5}"/>
              </a:ext>
            </a:extLst>
          </p:cNvPr>
          <p:cNvSpPr/>
          <p:nvPr/>
        </p:nvSpPr>
        <p:spPr>
          <a:xfrm>
            <a:off x="3469638" y="1128043"/>
            <a:ext cx="3845562" cy="2204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E53F4CB-85FE-45FA-A4FD-28D203DDBD49}"/>
              </a:ext>
            </a:extLst>
          </p:cNvPr>
          <p:cNvCxnSpPr>
            <a:cxnSpLocks/>
          </p:cNvCxnSpPr>
          <p:nvPr/>
        </p:nvCxnSpPr>
        <p:spPr>
          <a:xfrm>
            <a:off x="3677920" y="2336800"/>
            <a:ext cx="3322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18767AC-265D-496B-B24D-97CFD7701D0A}"/>
              </a:ext>
            </a:extLst>
          </p:cNvPr>
          <p:cNvCxnSpPr>
            <a:cxnSpLocks/>
          </p:cNvCxnSpPr>
          <p:nvPr/>
        </p:nvCxnSpPr>
        <p:spPr>
          <a:xfrm>
            <a:off x="5392419" y="1341120"/>
            <a:ext cx="0" cy="1856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0E5AE3B-DDA8-43FE-B8CE-6685DBD96D4F}"/>
              </a:ext>
            </a:extLst>
          </p:cNvPr>
          <p:cNvSpPr txBox="1"/>
          <p:nvPr/>
        </p:nvSpPr>
        <p:spPr>
          <a:xfrm>
            <a:off x="3880448" y="1619516"/>
            <a:ext cx="1476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5,00 -5,000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69CB7F9-A497-4810-92E4-CCDA274B83B1}"/>
              </a:ext>
            </a:extLst>
          </p:cNvPr>
          <p:cNvSpPr txBox="1"/>
          <p:nvPr/>
        </p:nvSpPr>
        <p:spPr>
          <a:xfrm>
            <a:off x="4044033" y="1927612"/>
            <a:ext cx="1216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Amount (</a:t>
            </a:r>
            <a:r>
              <a:rPr lang="en-I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₹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55D2BA2-79AF-4733-B1CB-DD2F9107064B}"/>
              </a:ext>
            </a:extLst>
          </p:cNvPr>
          <p:cNvSpPr txBox="1"/>
          <p:nvPr/>
        </p:nvSpPr>
        <p:spPr>
          <a:xfrm>
            <a:off x="5898237" y="1610591"/>
            <a:ext cx="911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 30-90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7ABD97D-F635-43E0-AFED-04855EEE90A7}"/>
              </a:ext>
            </a:extLst>
          </p:cNvPr>
          <p:cNvSpPr txBox="1"/>
          <p:nvPr/>
        </p:nvSpPr>
        <p:spPr>
          <a:xfrm>
            <a:off x="5675460" y="1896546"/>
            <a:ext cx="1392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Tenure (Days)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D8AC44C-F942-4FA5-8AA9-B1E792619F1B}"/>
              </a:ext>
            </a:extLst>
          </p:cNvPr>
          <p:cNvSpPr txBox="1"/>
          <p:nvPr/>
        </p:nvSpPr>
        <p:spPr>
          <a:xfrm>
            <a:off x="3570802" y="2608581"/>
            <a:ext cx="1958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30.00% -36.00%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B3BB84B-5B9B-409D-88F9-4725E24F54D4}"/>
              </a:ext>
            </a:extLst>
          </p:cNvPr>
          <p:cNvSpPr txBox="1"/>
          <p:nvPr/>
        </p:nvSpPr>
        <p:spPr>
          <a:xfrm>
            <a:off x="3536141" y="2935598"/>
            <a:ext cx="1926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 Rate (Per Year)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5BAA89B-AF20-4655-98EF-2B6549103FE7}"/>
              </a:ext>
            </a:extLst>
          </p:cNvPr>
          <p:cNvSpPr txBox="1"/>
          <p:nvPr/>
        </p:nvSpPr>
        <p:spPr>
          <a:xfrm>
            <a:off x="5710721" y="2927142"/>
            <a:ext cx="130319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Processing Fee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E4D134A3-B928-46B0-AB03-3B424F3C34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50" t="11571" r="10866" b="11129"/>
          <a:stretch/>
        </p:blipFill>
        <p:spPr>
          <a:xfrm>
            <a:off x="4234031" y="1229068"/>
            <a:ext cx="393986" cy="418440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CF7CD502-0D67-4547-AD6B-757C2F95D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537" y="1318175"/>
            <a:ext cx="309030" cy="309030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623956F9-30A2-4F89-8BD5-33CD99F3F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765" y="2377789"/>
            <a:ext cx="276772" cy="276772"/>
          </a:xfrm>
          <a:prstGeom prst="ellipse">
            <a:avLst/>
          </a:prstGeom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61F0F78-19AD-4E9B-BEF6-CF06D5674F7B}"/>
              </a:ext>
            </a:extLst>
          </p:cNvPr>
          <p:cNvGrpSpPr/>
          <p:nvPr/>
        </p:nvGrpSpPr>
        <p:grpSpPr>
          <a:xfrm>
            <a:off x="6068603" y="2375369"/>
            <a:ext cx="396605" cy="313394"/>
            <a:chOff x="6068545" y="2391846"/>
            <a:chExt cx="396605" cy="313394"/>
          </a:xfrm>
        </p:grpSpPr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46DF5689-43FD-4B8D-A4E7-4E3E79E15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56822" y="2391846"/>
              <a:ext cx="308328" cy="303439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3191D65F-663F-48F4-8A49-F65B69F1C2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04" t="13100" r="28433" b="13921"/>
            <a:stretch/>
          </p:blipFill>
          <p:spPr>
            <a:xfrm>
              <a:off x="6068545" y="2512503"/>
              <a:ext cx="187588" cy="192737"/>
            </a:xfrm>
            <a:prstGeom prst="ellipse">
              <a:avLst/>
            </a:prstGeom>
          </p:spPr>
        </p:pic>
      </p:grpSp>
      <p:pic>
        <p:nvPicPr>
          <p:cNvPr id="126" name="Picture 125">
            <a:extLst>
              <a:ext uri="{FF2B5EF4-FFF2-40B4-BE49-F238E27FC236}">
                <a16:creationId xmlns:a16="http://schemas.microsoft.com/office/drawing/2014/main" id="{6E852C86-E2DF-4DB6-8011-53453852FA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914" y="7691227"/>
            <a:ext cx="665234" cy="665234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3D424609-AE26-458E-9A9B-3B36D2919E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089" y="7604247"/>
            <a:ext cx="715701" cy="715701"/>
          </a:xfrm>
          <a:prstGeom prst="rect">
            <a:avLst/>
          </a:prstGeom>
        </p:spPr>
      </p:pic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C022728-94A9-4989-AE5A-5805D9ED7039}"/>
              </a:ext>
            </a:extLst>
          </p:cNvPr>
          <p:cNvCxnSpPr/>
          <p:nvPr/>
        </p:nvCxnSpPr>
        <p:spPr>
          <a:xfrm>
            <a:off x="4268321" y="8007265"/>
            <a:ext cx="71228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A9F96B9-449D-49D9-B848-29F0C3894B8F}"/>
              </a:ext>
            </a:extLst>
          </p:cNvPr>
          <p:cNvCxnSpPr/>
          <p:nvPr/>
        </p:nvCxnSpPr>
        <p:spPr>
          <a:xfrm>
            <a:off x="5802161" y="8030125"/>
            <a:ext cx="71228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A93F824-A406-4DAD-AA0C-CC59DB00FFDB}"/>
              </a:ext>
            </a:extLst>
          </p:cNvPr>
          <p:cNvSpPr txBox="1"/>
          <p:nvPr/>
        </p:nvSpPr>
        <p:spPr>
          <a:xfrm>
            <a:off x="3360081" y="8348191"/>
            <a:ext cx="1163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Apply Now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4B3D8A-9F75-499D-9E54-C4A3C40A01A1}"/>
              </a:ext>
            </a:extLst>
          </p:cNvPr>
          <p:cNvSpPr txBox="1"/>
          <p:nvPr/>
        </p:nvSpPr>
        <p:spPr>
          <a:xfrm>
            <a:off x="4592891" y="8372914"/>
            <a:ext cx="1673174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Install Lenders Apps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1FEEEB-3FF6-44F1-8DD4-4F13183701D2}"/>
              </a:ext>
            </a:extLst>
          </p:cNvPr>
          <p:cNvSpPr txBox="1"/>
          <p:nvPr/>
        </p:nvSpPr>
        <p:spPr>
          <a:xfrm>
            <a:off x="6133064" y="8361838"/>
            <a:ext cx="1418180" cy="31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 your Money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A638B5-9121-42F9-B808-D598936B44DD}"/>
              </a:ext>
            </a:extLst>
          </p:cNvPr>
          <p:cNvSpPr txBox="1"/>
          <p:nvPr/>
        </p:nvSpPr>
        <p:spPr>
          <a:xfrm>
            <a:off x="6010638" y="2672521"/>
            <a:ext cx="50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₹</a:t>
            </a:r>
            <a:r>
              <a:rPr lang="en-IN" dirty="0"/>
              <a:t> </a:t>
            </a:r>
            <a:r>
              <a:rPr lang="en-IN" sz="2000" dirty="0"/>
              <a:t>0</a:t>
            </a:r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38D2CD22-9A18-4486-BC61-62AE530A63D4}"/>
              </a:ext>
            </a:extLst>
          </p:cNvPr>
          <p:cNvSpPr/>
          <p:nvPr/>
        </p:nvSpPr>
        <p:spPr>
          <a:xfrm>
            <a:off x="3650476" y="8860607"/>
            <a:ext cx="3637280" cy="514981"/>
          </a:xfrm>
          <a:prstGeom prst="flowChartAlternateProcess">
            <a:avLst/>
          </a:prstGeom>
          <a:solidFill>
            <a:srgbClr val="FFC00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Apply Now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56A56F3-2DB0-40D9-8F3E-AC4127C2A774}"/>
              </a:ext>
            </a:extLst>
          </p:cNvPr>
          <p:cNvSpPr/>
          <p:nvPr/>
        </p:nvSpPr>
        <p:spPr>
          <a:xfrm>
            <a:off x="4285391" y="247536"/>
            <a:ext cx="1777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>
                <a:solidFill>
                  <a:schemeClr val="bg1"/>
                </a:solidFill>
              </a:rPr>
              <a:t>Sahukar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F413C1-2EF0-4981-BB2C-0F59FCB34E2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-231" t="992" r="78" b="1824"/>
          <a:stretch/>
        </p:blipFill>
        <p:spPr>
          <a:xfrm>
            <a:off x="3542195" y="233389"/>
            <a:ext cx="708218" cy="68722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828550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789FB604-F178-4778-BC20-8DE27E0A7F64}"/>
              </a:ext>
            </a:extLst>
          </p:cNvPr>
          <p:cNvSpPr/>
          <p:nvPr/>
        </p:nvSpPr>
        <p:spPr>
          <a:xfrm>
            <a:off x="-10192215" y="-5174166"/>
            <a:ext cx="33944313" cy="1839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Nxnmm</a:t>
            </a:r>
            <a:r>
              <a:rPr lang="en-IN" dirty="0"/>
              <a:t>.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7EF4F99-DDFD-48C0-B8F8-77A69CCFD9A8}"/>
              </a:ext>
            </a:extLst>
          </p:cNvPr>
          <p:cNvSpPr/>
          <p:nvPr/>
        </p:nvSpPr>
        <p:spPr>
          <a:xfrm>
            <a:off x="3263898" y="353682"/>
            <a:ext cx="4257041" cy="10765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E38B155-B6CD-4803-AE1E-11F013472D36}"/>
              </a:ext>
            </a:extLst>
          </p:cNvPr>
          <p:cNvSpPr/>
          <p:nvPr/>
        </p:nvSpPr>
        <p:spPr>
          <a:xfrm>
            <a:off x="3360081" y="3595701"/>
            <a:ext cx="4188799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Loan Terms</a:t>
            </a:r>
          </a:p>
          <a:p>
            <a:endParaRPr lang="en-US" sz="1400" dirty="0"/>
          </a:p>
          <a:p>
            <a:r>
              <a:rPr lang="en-US" sz="1400" dirty="0"/>
              <a:t>Eligibility Criteria                </a:t>
            </a:r>
            <a:r>
              <a:rPr lang="en-IN" sz="1400" dirty="0"/>
              <a:t>Minimum Income : 17K net                   </a:t>
            </a:r>
          </a:p>
          <a:p>
            <a:r>
              <a:rPr lang="en-IN" sz="1400" dirty="0"/>
              <a:t>                                               per month; minimum age :        </a:t>
            </a:r>
          </a:p>
          <a:p>
            <a:r>
              <a:rPr lang="en-IN" sz="1400" dirty="0"/>
              <a:t>                                               21 years</a:t>
            </a:r>
          </a:p>
          <a:p>
            <a:r>
              <a:rPr lang="en-US" sz="1400" dirty="0"/>
              <a:t>.</a:t>
            </a:r>
          </a:p>
          <a:p>
            <a:r>
              <a:rPr lang="en-US" sz="1400" dirty="0"/>
              <a:t>Loan Disbursal                    Customer Bank Account</a:t>
            </a:r>
            <a:endParaRPr lang="en-IN" sz="1400" dirty="0"/>
          </a:p>
          <a:p>
            <a:endParaRPr lang="en-US" sz="1400" dirty="0"/>
          </a:p>
          <a:p>
            <a:r>
              <a:rPr lang="en-US" sz="1400" dirty="0"/>
              <a:t>Document Required          PAN Card,  Aadhar Card ,</a:t>
            </a:r>
            <a:r>
              <a:rPr lang="en-IN" sz="1400" dirty="0"/>
              <a:t>Bank  </a:t>
            </a:r>
          </a:p>
          <a:p>
            <a:r>
              <a:rPr lang="en-IN" sz="1400" dirty="0"/>
              <a:t>                                              Account Details, Current  </a:t>
            </a:r>
          </a:p>
          <a:p>
            <a:r>
              <a:rPr lang="en-IN" sz="1400" dirty="0"/>
              <a:t>                                              address proof, Selfie</a:t>
            </a:r>
            <a:r>
              <a:rPr lang="en-US" sz="1400" dirty="0"/>
              <a:t>, </a:t>
            </a:r>
            <a:r>
              <a:rPr lang="en-IN" sz="1400" dirty="0"/>
              <a:t>E-sign  </a:t>
            </a:r>
          </a:p>
          <a:p>
            <a:r>
              <a:rPr lang="en-IN" sz="1400" dirty="0"/>
              <a:t>                                              the loan agreement.</a:t>
            </a:r>
          </a:p>
          <a:p>
            <a:endParaRPr lang="en-US" sz="1100" dirty="0"/>
          </a:p>
          <a:p>
            <a:r>
              <a:rPr lang="en-US" sz="1400" dirty="0"/>
              <a:t>Repayment                         Net banking, debit card, </a:t>
            </a:r>
          </a:p>
          <a:p>
            <a:r>
              <a:rPr lang="en-US" sz="1400" dirty="0"/>
              <a:t>                                              credit card or UPI.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Overdue Rule                    </a:t>
            </a:r>
            <a:r>
              <a:rPr lang="en-IN" sz="1400" dirty="0"/>
              <a:t> EMI being missed on the due </a:t>
            </a:r>
          </a:p>
          <a:p>
            <a:r>
              <a:rPr lang="en-IN" sz="1400" dirty="0"/>
              <a:t>                                              date.</a:t>
            </a:r>
          </a:p>
          <a:p>
            <a:endParaRPr lang="en-IN" sz="1400" dirty="0"/>
          </a:p>
          <a:p>
            <a:r>
              <a:rPr lang="en-IN" sz="1400" dirty="0"/>
              <a:t>Customer Care                  +918044292500</a:t>
            </a:r>
          </a:p>
          <a:p>
            <a:endParaRPr lang="en-IN" sz="1400" dirty="0"/>
          </a:p>
          <a:p>
            <a:r>
              <a:rPr lang="en-IN" sz="1400" dirty="0"/>
              <a:t>Available City                     All India PAN</a:t>
            </a:r>
          </a:p>
          <a:p>
            <a:endParaRPr lang="en-IN" sz="140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84963F8-E57B-4321-8241-3C055B8097EB}"/>
              </a:ext>
            </a:extLst>
          </p:cNvPr>
          <p:cNvCxnSpPr>
            <a:cxnSpLocks/>
          </p:cNvCxnSpPr>
          <p:nvPr/>
        </p:nvCxnSpPr>
        <p:spPr>
          <a:xfrm>
            <a:off x="3444229" y="3967083"/>
            <a:ext cx="366972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45EFCFC-C933-4D65-B43B-9ADE2B7BE366}"/>
              </a:ext>
            </a:extLst>
          </p:cNvPr>
          <p:cNvSpPr txBox="1"/>
          <p:nvPr/>
        </p:nvSpPr>
        <p:spPr>
          <a:xfrm>
            <a:off x="3415843" y="8664021"/>
            <a:ext cx="190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How to Apply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90104-4F98-4269-8F99-65C032DECFA8}"/>
              </a:ext>
            </a:extLst>
          </p:cNvPr>
          <p:cNvCxnSpPr>
            <a:cxnSpLocks/>
          </p:cNvCxnSpPr>
          <p:nvPr/>
        </p:nvCxnSpPr>
        <p:spPr>
          <a:xfrm>
            <a:off x="3462412" y="9068111"/>
            <a:ext cx="366972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F63FE510-A7C3-4FC0-A759-1ACCB2AE8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107" y="9084561"/>
            <a:ext cx="704205" cy="704205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848E7419-3B93-4F5B-B4D0-CF3D490404A8}"/>
              </a:ext>
            </a:extLst>
          </p:cNvPr>
          <p:cNvSpPr/>
          <p:nvPr/>
        </p:nvSpPr>
        <p:spPr>
          <a:xfrm>
            <a:off x="3263898" y="-1"/>
            <a:ext cx="4284981" cy="2153588"/>
          </a:xfrm>
          <a:prstGeom prst="rect">
            <a:avLst/>
          </a:prstGeom>
          <a:solidFill>
            <a:srgbClr val="3913F5"/>
          </a:solidFill>
          <a:ln>
            <a:solidFill>
              <a:srgbClr val="3913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70912CF-D77C-486F-9896-20AFFAB2114C}"/>
              </a:ext>
            </a:extLst>
          </p:cNvPr>
          <p:cNvSpPr/>
          <p:nvPr/>
        </p:nvSpPr>
        <p:spPr>
          <a:xfrm>
            <a:off x="4232841" y="279066"/>
            <a:ext cx="1390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 </a:t>
            </a:r>
            <a:r>
              <a:rPr lang="en-IN" b="1" dirty="0" err="1">
                <a:solidFill>
                  <a:schemeClr val="bg1"/>
                </a:solidFill>
              </a:rPr>
              <a:t>Kreditzy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6CBFC3-CB90-4FF3-9BC4-5DA20870932A}"/>
              </a:ext>
            </a:extLst>
          </p:cNvPr>
          <p:cNvSpPr txBox="1"/>
          <p:nvPr/>
        </p:nvSpPr>
        <p:spPr>
          <a:xfrm>
            <a:off x="4286706" y="578881"/>
            <a:ext cx="3012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Instant Loan App Online Personal Loan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FE14B4E-61EB-493D-9970-3FE01C834846}"/>
              </a:ext>
            </a:extLst>
          </p:cNvPr>
          <p:cNvSpPr/>
          <p:nvPr/>
        </p:nvSpPr>
        <p:spPr>
          <a:xfrm>
            <a:off x="3278193" y="2164440"/>
            <a:ext cx="4257040" cy="1371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31141BCD-4C91-4E6F-B7AB-45D65AE58AB5}"/>
              </a:ext>
            </a:extLst>
          </p:cNvPr>
          <p:cNvSpPr/>
          <p:nvPr/>
        </p:nvSpPr>
        <p:spPr>
          <a:xfrm>
            <a:off x="3469638" y="1128043"/>
            <a:ext cx="3845562" cy="2204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E53F4CB-85FE-45FA-A4FD-28D203DDBD49}"/>
              </a:ext>
            </a:extLst>
          </p:cNvPr>
          <p:cNvCxnSpPr>
            <a:cxnSpLocks/>
          </p:cNvCxnSpPr>
          <p:nvPr/>
        </p:nvCxnSpPr>
        <p:spPr>
          <a:xfrm>
            <a:off x="3677920" y="2336800"/>
            <a:ext cx="3322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18767AC-265D-496B-B24D-97CFD7701D0A}"/>
              </a:ext>
            </a:extLst>
          </p:cNvPr>
          <p:cNvCxnSpPr>
            <a:cxnSpLocks/>
          </p:cNvCxnSpPr>
          <p:nvPr/>
        </p:nvCxnSpPr>
        <p:spPr>
          <a:xfrm>
            <a:off x="5392419" y="1341120"/>
            <a:ext cx="0" cy="1856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0E5AE3B-DDA8-43FE-B8CE-6685DBD96D4F}"/>
              </a:ext>
            </a:extLst>
          </p:cNvPr>
          <p:cNvSpPr txBox="1"/>
          <p:nvPr/>
        </p:nvSpPr>
        <p:spPr>
          <a:xfrm>
            <a:off x="3710348" y="1617456"/>
            <a:ext cx="1786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1,000 -100,000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69CB7F9-A497-4810-92E4-CCDA274B83B1}"/>
              </a:ext>
            </a:extLst>
          </p:cNvPr>
          <p:cNvSpPr txBox="1"/>
          <p:nvPr/>
        </p:nvSpPr>
        <p:spPr>
          <a:xfrm>
            <a:off x="4044033" y="1927612"/>
            <a:ext cx="1216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Amount (</a:t>
            </a:r>
            <a:r>
              <a:rPr lang="en-I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₹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55D2BA2-79AF-4733-B1CB-DD2F9107064B}"/>
              </a:ext>
            </a:extLst>
          </p:cNvPr>
          <p:cNvSpPr txBox="1"/>
          <p:nvPr/>
        </p:nvSpPr>
        <p:spPr>
          <a:xfrm>
            <a:off x="5811079" y="1610113"/>
            <a:ext cx="110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 91-365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7ABD97D-F635-43E0-AFED-04855EEE90A7}"/>
              </a:ext>
            </a:extLst>
          </p:cNvPr>
          <p:cNvSpPr txBox="1"/>
          <p:nvPr/>
        </p:nvSpPr>
        <p:spPr>
          <a:xfrm>
            <a:off x="5675460" y="1896546"/>
            <a:ext cx="1392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Tenure (Days)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D8AC44C-F942-4FA5-8AA9-B1E792619F1B}"/>
              </a:ext>
            </a:extLst>
          </p:cNvPr>
          <p:cNvSpPr txBox="1"/>
          <p:nvPr/>
        </p:nvSpPr>
        <p:spPr>
          <a:xfrm>
            <a:off x="3570802" y="2608581"/>
            <a:ext cx="1958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17.00% -29.95%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B3BB84B-5B9B-409D-88F9-4725E24F54D4}"/>
              </a:ext>
            </a:extLst>
          </p:cNvPr>
          <p:cNvSpPr txBox="1"/>
          <p:nvPr/>
        </p:nvSpPr>
        <p:spPr>
          <a:xfrm>
            <a:off x="3536141" y="2935598"/>
            <a:ext cx="1926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 Rate (Per Year)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5BAA89B-AF20-4655-98EF-2B6549103FE7}"/>
              </a:ext>
            </a:extLst>
          </p:cNvPr>
          <p:cNvSpPr txBox="1"/>
          <p:nvPr/>
        </p:nvSpPr>
        <p:spPr>
          <a:xfrm>
            <a:off x="5710721" y="2927142"/>
            <a:ext cx="130319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Processing Fee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E4D134A3-B928-46B0-AB03-3B424F3C34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50" t="11571" r="10866" b="11129"/>
          <a:stretch/>
        </p:blipFill>
        <p:spPr>
          <a:xfrm>
            <a:off x="4234031" y="1229068"/>
            <a:ext cx="393986" cy="418440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CF7CD502-0D67-4547-AD6B-757C2F95D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537" y="1318175"/>
            <a:ext cx="309030" cy="309030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623956F9-30A2-4F89-8BD5-33CD99F3F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765" y="2377789"/>
            <a:ext cx="276772" cy="276772"/>
          </a:xfrm>
          <a:prstGeom prst="ellipse">
            <a:avLst/>
          </a:prstGeom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61F0F78-19AD-4E9B-BEF6-CF06D5674F7B}"/>
              </a:ext>
            </a:extLst>
          </p:cNvPr>
          <p:cNvGrpSpPr/>
          <p:nvPr/>
        </p:nvGrpSpPr>
        <p:grpSpPr>
          <a:xfrm>
            <a:off x="6068603" y="2375369"/>
            <a:ext cx="396605" cy="313394"/>
            <a:chOff x="6068545" y="2391846"/>
            <a:chExt cx="396605" cy="313394"/>
          </a:xfrm>
        </p:grpSpPr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46DF5689-43FD-4B8D-A4E7-4E3E79E15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56822" y="2391846"/>
              <a:ext cx="308328" cy="303439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3191D65F-663F-48F4-8A49-F65B69F1C2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04" t="13100" r="28433" b="13921"/>
            <a:stretch/>
          </p:blipFill>
          <p:spPr>
            <a:xfrm>
              <a:off x="6068545" y="2512503"/>
              <a:ext cx="187588" cy="192737"/>
            </a:xfrm>
            <a:prstGeom prst="ellipse">
              <a:avLst/>
            </a:prstGeom>
          </p:spPr>
        </p:pic>
      </p:grpSp>
      <p:pic>
        <p:nvPicPr>
          <p:cNvPr id="126" name="Picture 125">
            <a:extLst>
              <a:ext uri="{FF2B5EF4-FFF2-40B4-BE49-F238E27FC236}">
                <a16:creationId xmlns:a16="http://schemas.microsoft.com/office/drawing/2014/main" id="{6E852C86-E2DF-4DB6-8011-53453852FA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914" y="9120626"/>
            <a:ext cx="665234" cy="665234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3D424609-AE26-458E-9A9B-3B36D2919E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089" y="9033646"/>
            <a:ext cx="715701" cy="715701"/>
          </a:xfrm>
          <a:prstGeom prst="rect">
            <a:avLst/>
          </a:prstGeom>
        </p:spPr>
      </p:pic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C022728-94A9-4989-AE5A-5805D9ED7039}"/>
              </a:ext>
            </a:extLst>
          </p:cNvPr>
          <p:cNvCxnSpPr/>
          <p:nvPr/>
        </p:nvCxnSpPr>
        <p:spPr>
          <a:xfrm>
            <a:off x="4268321" y="9436664"/>
            <a:ext cx="71228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A9F96B9-449D-49D9-B848-29F0C3894B8F}"/>
              </a:ext>
            </a:extLst>
          </p:cNvPr>
          <p:cNvCxnSpPr/>
          <p:nvPr/>
        </p:nvCxnSpPr>
        <p:spPr>
          <a:xfrm>
            <a:off x="5802161" y="9459524"/>
            <a:ext cx="71228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A93F824-A406-4DAD-AA0C-CC59DB00FFDB}"/>
              </a:ext>
            </a:extLst>
          </p:cNvPr>
          <p:cNvSpPr txBox="1"/>
          <p:nvPr/>
        </p:nvSpPr>
        <p:spPr>
          <a:xfrm>
            <a:off x="3360081" y="9777590"/>
            <a:ext cx="1163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Apply Now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4B3D8A-9F75-499D-9E54-C4A3C40A01A1}"/>
              </a:ext>
            </a:extLst>
          </p:cNvPr>
          <p:cNvSpPr txBox="1"/>
          <p:nvPr/>
        </p:nvSpPr>
        <p:spPr>
          <a:xfrm>
            <a:off x="4592891" y="9802313"/>
            <a:ext cx="1673174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Install Lenders Apps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1FEEEB-3FF6-44F1-8DD4-4F13183701D2}"/>
              </a:ext>
            </a:extLst>
          </p:cNvPr>
          <p:cNvSpPr txBox="1"/>
          <p:nvPr/>
        </p:nvSpPr>
        <p:spPr>
          <a:xfrm>
            <a:off x="6133064" y="9791237"/>
            <a:ext cx="1418180" cy="31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 your Money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A638B5-9121-42F9-B808-D598936B44DD}"/>
              </a:ext>
            </a:extLst>
          </p:cNvPr>
          <p:cNvSpPr txBox="1"/>
          <p:nvPr/>
        </p:nvSpPr>
        <p:spPr>
          <a:xfrm>
            <a:off x="5988142" y="2666217"/>
            <a:ext cx="627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₹ 0</a:t>
            </a:r>
            <a:endParaRPr lang="en-IN" sz="2000" dirty="0"/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38D2CD22-9A18-4486-BC61-62AE530A63D4}"/>
              </a:ext>
            </a:extLst>
          </p:cNvPr>
          <p:cNvSpPr/>
          <p:nvPr/>
        </p:nvSpPr>
        <p:spPr>
          <a:xfrm>
            <a:off x="3650476" y="10290006"/>
            <a:ext cx="3637280" cy="514981"/>
          </a:xfrm>
          <a:prstGeom prst="flowChartAlternateProcess">
            <a:avLst/>
          </a:prstGeom>
          <a:solidFill>
            <a:srgbClr val="FFC00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Apply Now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838381-AE3A-43C4-AEF4-BF346F6E03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09448" y="304872"/>
            <a:ext cx="552077" cy="552077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9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789FB604-F178-4778-BC20-8DE27E0A7F64}"/>
              </a:ext>
            </a:extLst>
          </p:cNvPr>
          <p:cNvSpPr/>
          <p:nvPr/>
        </p:nvSpPr>
        <p:spPr>
          <a:xfrm>
            <a:off x="-9969190" y="-3077736"/>
            <a:ext cx="31780975" cy="16557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Nxnmm</a:t>
            </a:r>
            <a:r>
              <a:rPr lang="en-IN" dirty="0"/>
              <a:t>.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7EF4F99-DDFD-48C0-B8F8-77A69CCFD9A8}"/>
              </a:ext>
            </a:extLst>
          </p:cNvPr>
          <p:cNvSpPr/>
          <p:nvPr/>
        </p:nvSpPr>
        <p:spPr>
          <a:xfrm>
            <a:off x="3263898" y="353682"/>
            <a:ext cx="4257041" cy="10765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E38B155-B6CD-4803-AE1E-11F013472D36}"/>
              </a:ext>
            </a:extLst>
          </p:cNvPr>
          <p:cNvSpPr/>
          <p:nvPr/>
        </p:nvSpPr>
        <p:spPr>
          <a:xfrm>
            <a:off x="3360081" y="3595701"/>
            <a:ext cx="4188799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Loan Terms</a:t>
            </a:r>
          </a:p>
          <a:p>
            <a:endParaRPr lang="en-US" sz="1400" dirty="0"/>
          </a:p>
          <a:p>
            <a:r>
              <a:rPr lang="en-US" sz="1400" dirty="0"/>
              <a:t>Eligibility Criteria                </a:t>
            </a:r>
            <a:r>
              <a:rPr lang="en-IN" sz="1400" dirty="0"/>
              <a:t>Minimum Income : 18K net                   </a:t>
            </a:r>
          </a:p>
          <a:p>
            <a:r>
              <a:rPr lang="en-IN" sz="1400" dirty="0"/>
              <a:t>                                               per month; minimum age :        </a:t>
            </a:r>
          </a:p>
          <a:p>
            <a:r>
              <a:rPr lang="en-IN" sz="1400" dirty="0"/>
              <a:t>                                               21 years</a:t>
            </a:r>
          </a:p>
          <a:p>
            <a:r>
              <a:rPr lang="en-US" sz="1400" dirty="0"/>
              <a:t>.</a:t>
            </a:r>
          </a:p>
          <a:p>
            <a:r>
              <a:rPr lang="en-US" sz="1400" dirty="0"/>
              <a:t>Loan Disbursal                    Customer Bank Account</a:t>
            </a:r>
            <a:endParaRPr lang="en-IN" sz="1400" dirty="0"/>
          </a:p>
          <a:p>
            <a:endParaRPr lang="en-US" sz="1400" dirty="0"/>
          </a:p>
          <a:p>
            <a:r>
              <a:rPr lang="en-US" sz="1400" dirty="0"/>
              <a:t>Document Required          PAN Card,  Aadhar Card ,</a:t>
            </a:r>
            <a:r>
              <a:rPr lang="en-IN" sz="1400" dirty="0"/>
              <a:t>Bank  </a:t>
            </a:r>
          </a:p>
          <a:p>
            <a:r>
              <a:rPr lang="en-IN" sz="1400" dirty="0"/>
              <a:t>                                              Account Details, Current  </a:t>
            </a:r>
          </a:p>
          <a:p>
            <a:r>
              <a:rPr lang="en-IN" sz="1400" dirty="0"/>
              <a:t>                                              address proof, Selfie</a:t>
            </a:r>
            <a:r>
              <a:rPr lang="en-US" sz="1400" dirty="0"/>
              <a:t>, </a:t>
            </a:r>
            <a:r>
              <a:rPr lang="en-IN" sz="1400" dirty="0"/>
              <a:t>E-sign  </a:t>
            </a:r>
          </a:p>
          <a:p>
            <a:r>
              <a:rPr lang="en-IN" sz="1400" dirty="0"/>
              <a:t>                                              the loan agreement.</a:t>
            </a:r>
          </a:p>
          <a:p>
            <a:endParaRPr lang="en-US" sz="1100" dirty="0"/>
          </a:p>
          <a:p>
            <a:r>
              <a:rPr lang="en-US" sz="1400" dirty="0"/>
              <a:t>Repayment                         Net banking, debit card, </a:t>
            </a:r>
          </a:p>
          <a:p>
            <a:r>
              <a:rPr lang="en-US" sz="1400" dirty="0"/>
              <a:t>                                              credit card or UPI.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Overdue Rule                    </a:t>
            </a:r>
            <a:r>
              <a:rPr lang="en-IN" sz="1400" dirty="0"/>
              <a:t> EMI being missed on the due </a:t>
            </a:r>
          </a:p>
          <a:p>
            <a:r>
              <a:rPr lang="en-IN" sz="1400" dirty="0"/>
              <a:t>                                              date.</a:t>
            </a:r>
          </a:p>
          <a:p>
            <a:endParaRPr lang="en-IN" sz="1400" dirty="0"/>
          </a:p>
          <a:p>
            <a:r>
              <a:rPr lang="en-IN" sz="1400" dirty="0"/>
              <a:t>Customer Care                  1800-258-6286</a:t>
            </a:r>
          </a:p>
          <a:p>
            <a:r>
              <a:rPr lang="en-IN" dirty="0"/>
              <a:t> </a:t>
            </a:r>
            <a:endParaRPr lang="en-IN" sz="1400" dirty="0"/>
          </a:p>
          <a:p>
            <a:r>
              <a:rPr lang="en-IN" sz="1400" dirty="0"/>
              <a:t>Available City                     All India PAN</a:t>
            </a:r>
          </a:p>
          <a:p>
            <a:endParaRPr lang="en-IN" sz="140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84963F8-E57B-4321-8241-3C055B8097EB}"/>
              </a:ext>
            </a:extLst>
          </p:cNvPr>
          <p:cNvCxnSpPr>
            <a:cxnSpLocks/>
          </p:cNvCxnSpPr>
          <p:nvPr/>
        </p:nvCxnSpPr>
        <p:spPr>
          <a:xfrm>
            <a:off x="3444229" y="3967083"/>
            <a:ext cx="366972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45EFCFC-C933-4D65-B43B-9ADE2B7BE366}"/>
              </a:ext>
            </a:extLst>
          </p:cNvPr>
          <p:cNvSpPr txBox="1"/>
          <p:nvPr/>
        </p:nvSpPr>
        <p:spPr>
          <a:xfrm>
            <a:off x="3415843" y="8664021"/>
            <a:ext cx="190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How to Apply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90104-4F98-4269-8F99-65C032DECFA8}"/>
              </a:ext>
            </a:extLst>
          </p:cNvPr>
          <p:cNvCxnSpPr>
            <a:cxnSpLocks/>
          </p:cNvCxnSpPr>
          <p:nvPr/>
        </p:nvCxnSpPr>
        <p:spPr>
          <a:xfrm>
            <a:off x="3462412" y="9068111"/>
            <a:ext cx="366972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F63FE510-A7C3-4FC0-A759-1ACCB2AE8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107" y="9084561"/>
            <a:ext cx="704205" cy="704205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848E7419-3B93-4F5B-B4D0-CF3D490404A8}"/>
              </a:ext>
            </a:extLst>
          </p:cNvPr>
          <p:cNvSpPr/>
          <p:nvPr/>
        </p:nvSpPr>
        <p:spPr>
          <a:xfrm>
            <a:off x="3263898" y="-1"/>
            <a:ext cx="4284981" cy="2153588"/>
          </a:xfrm>
          <a:prstGeom prst="rect">
            <a:avLst/>
          </a:prstGeom>
          <a:solidFill>
            <a:srgbClr val="3913F5"/>
          </a:solidFill>
          <a:ln>
            <a:solidFill>
              <a:srgbClr val="3913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70912CF-D77C-486F-9896-20AFFAB2114C}"/>
              </a:ext>
            </a:extLst>
          </p:cNvPr>
          <p:cNvSpPr/>
          <p:nvPr/>
        </p:nvSpPr>
        <p:spPr>
          <a:xfrm>
            <a:off x="4232841" y="279066"/>
            <a:ext cx="1390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 Mi Credit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6CBFC3-CB90-4FF3-9BC4-5DA20870932A}"/>
              </a:ext>
            </a:extLst>
          </p:cNvPr>
          <p:cNvSpPr txBox="1"/>
          <p:nvPr/>
        </p:nvSpPr>
        <p:spPr>
          <a:xfrm>
            <a:off x="4286706" y="578881"/>
            <a:ext cx="3012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personal loan platform from Xiaomi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FE14B4E-61EB-493D-9970-3FE01C834846}"/>
              </a:ext>
            </a:extLst>
          </p:cNvPr>
          <p:cNvSpPr/>
          <p:nvPr/>
        </p:nvSpPr>
        <p:spPr>
          <a:xfrm>
            <a:off x="3278193" y="2164440"/>
            <a:ext cx="4257040" cy="1371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31141BCD-4C91-4E6F-B7AB-45D65AE58AB5}"/>
              </a:ext>
            </a:extLst>
          </p:cNvPr>
          <p:cNvSpPr/>
          <p:nvPr/>
        </p:nvSpPr>
        <p:spPr>
          <a:xfrm>
            <a:off x="3469638" y="1128043"/>
            <a:ext cx="3845562" cy="2204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E53F4CB-85FE-45FA-A4FD-28D203DDBD49}"/>
              </a:ext>
            </a:extLst>
          </p:cNvPr>
          <p:cNvCxnSpPr>
            <a:cxnSpLocks/>
          </p:cNvCxnSpPr>
          <p:nvPr/>
        </p:nvCxnSpPr>
        <p:spPr>
          <a:xfrm>
            <a:off x="3677920" y="2336800"/>
            <a:ext cx="3322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18767AC-265D-496B-B24D-97CFD7701D0A}"/>
              </a:ext>
            </a:extLst>
          </p:cNvPr>
          <p:cNvCxnSpPr>
            <a:cxnSpLocks/>
          </p:cNvCxnSpPr>
          <p:nvPr/>
        </p:nvCxnSpPr>
        <p:spPr>
          <a:xfrm>
            <a:off x="5392419" y="1341120"/>
            <a:ext cx="0" cy="1856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0E5AE3B-DDA8-43FE-B8CE-6685DBD96D4F}"/>
              </a:ext>
            </a:extLst>
          </p:cNvPr>
          <p:cNvSpPr txBox="1"/>
          <p:nvPr/>
        </p:nvSpPr>
        <p:spPr>
          <a:xfrm>
            <a:off x="3710348" y="1617456"/>
            <a:ext cx="1786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1,000 -200,000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69CB7F9-A497-4810-92E4-CCDA274B83B1}"/>
              </a:ext>
            </a:extLst>
          </p:cNvPr>
          <p:cNvSpPr txBox="1"/>
          <p:nvPr/>
        </p:nvSpPr>
        <p:spPr>
          <a:xfrm>
            <a:off x="4044033" y="1927612"/>
            <a:ext cx="1216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Amount (</a:t>
            </a:r>
            <a:r>
              <a:rPr lang="en-I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₹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55D2BA2-79AF-4733-B1CB-DD2F9107064B}"/>
              </a:ext>
            </a:extLst>
          </p:cNvPr>
          <p:cNvSpPr txBox="1"/>
          <p:nvPr/>
        </p:nvSpPr>
        <p:spPr>
          <a:xfrm>
            <a:off x="5811079" y="1610113"/>
            <a:ext cx="110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 3-24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7ABD97D-F635-43E0-AFED-04855EEE90A7}"/>
              </a:ext>
            </a:extLst>
          </p:cNvPr>
          <p:cNvSpPr txBox="1"/>
          <p:nvPr/>
        </p:nvSpPr>
        <p:spPr>
          <a:xfrm>
            <a:off x="5675460" y="1896546"/>
            <a:ext cx="1392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Tenure (Months)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D8AC44C-F942-4FA5-8AA9-B1E792619F1B}"/>
              </a:ext>
            </a:extLst>
          </p:cNvPr>
          <p:cNvSpPr txBox="1"/>
          <p:nvPr/>
        </p:nvSpPr>
        <p:spPr>
          <a:xfrm>
            <a:off x="3570802" y="2608581"/>
            <a:ext cx="1958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11.35% -35.00%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B3BB84B-5B9B-409D-88F9-4725E24F54D4}"/>
              </a:ext>
            </a:extLst>
          </p:cNvPr>
          <p:cNvSpPr txBox="1"/>
          <p:nvPr/>
        </p:nvSpPr>
        <p:spPr>
          <a:xfrm>
            <a:off x="3536141" y="2935598"/>
            <a:ext cx="1926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 Rate (Per Year)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5BAA89B-AF20-4655-98EF-2B6549103FE7}"/>
              </a:ext>
            </a:extLst>
          </p:cNvPr>
          <p:cNvSpPr txBox="1"/>
          <p:nvPr/>
        </p:nvSpPr>
        <p:spPr>
          <a:xfrm>
            <a:off x="5710721" y="2927142"/>
            <a:ext cx="130319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Processing Fee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E4D134A3-B928-46B0-AB03-3B424F3C34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50" t="11571" r="10866" b="11129"/>
          <a:stretch/>
        </p:blipFill>
        <p:spPr>
          <a:xfrm>
            <a:off x="4234031" y="1229068"/>
            <a:ext cx="393986" cy="418440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CF7CD502-0D67-4547-AD6B-757C2F95D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537" y="1318175"/>
            <a:ext cx="309030" cy="309030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623956F9-30A2-4F89-8BD5-33CD99F3F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765" y="2377789"/>
            <a:ext cx="276772" cy="276772"/>
          </a:xfrm>
          <a:prstGeom prst="ellipse">
            <a:avLst/>
          </a:prstGeom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61F0F78-19AD-4E9B-BEF6-CF06D5674F7B}"/>
              </a:ext>
            </a:extLst>
          </p:cNvPr>
          <p:cNvGrpSpPr/>
          <p:nvPr/>
        </p:nvGrpSpPr>
        <p:grpSpPr>
          <a:xfrm>
            <a:off x="6068603" y="2375369"/>
            <a:ext cx="396605" cy="313394"/>
            <a:chOff x="6068545" y="2391846"/>
            <a:chExt cx="396605" cy="313394"/>
          </a:xfrm>
        </p:grpSpPr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46DF5689-43FD-4B8D-A4E7-4E3E79E15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56822" y="2391846"/>
              <a:ext cx="308328" cy="303439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3191D65F-663F-48F4-8A49-F65B69F1C2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04" t="13100" r="28433" b="13921"/>
            <a:stretch/>
          </p:blipFill>
          <p:spPr>
            <a:xfrm>
              <a:off x="6068545" y="2512503"/>
              <a:ext cx="187588" cy="192737"/>
            </a:xfrm>
            <a:prstGeom prst="ellipse">
              <a:avLst/>
            </a:prstGeom>
          </p:spPr>
        </p:pic>
      </p:grpSp>
      <p:pic>
        <p:nvPicPr>
          <p:cNvPr id="126" name="Picture 125">
            <a:extLst>
              <a:ext uri="{FF2B5EF4-FFF2-40B4-BE49-F238E27FC236}">
                <a16:creationId xmlns:a16="http://schemas.microsoft.com/office/drawing/2014/main" id="{6E852C86-E2DF-4DB6-8011-53453852FA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914" y="9120626"/>
            <a:ext cx="665234" cy="665234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3D424609-AE26-458E-9A9B-3B36D2919E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089" y="9033646"/>
            <a:ext cx="715701" cy="715701"/>
          </a:xfrm>
          <a:prstGeom prst="rect">
            <a:avLst/>
          </a:prstGeom>
        </p:spPr>
      </p:pic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C022728-94A9-4989-AE5A-5805D9ED7039}"/>
              </a:ext>
            </a:extLst>
          </p:cNvPr>
          <p:cNvCxnSpPr/>
          <p:nvPr/>
        </p:nvCxnSpPr>
        <p:spPr>
          <a:xfrm>
            <a:off x="4268321" y="9436664"/>
            <a:ext cx="71228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A9F96B9-449D-49D9-B848-29F0C3894B8F}"/>
              </a:ext>
            </a:extLst>
          </p:cNvPr>
          <p:cNvCxnSpPr/>
          <p:nvPr/>
        </p:nvCxnSpPr>
        <p:spPr>
          <a:xfrm>
            <a:off x="5802161" y="9459524"/>
            <a:ext cx="71228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A93F824-A406-4DAD-AA0C-CC59DB00FFDB}"/>
              </a:ext>
            </a:extLst>
          </p:cNvPr>
          <p:cNvSpPr txBox="1"/>
          <p:nvPr/>
        </p:nvSpPr>
        <p:spPr>
          <a:xfrm>
            <a:off x="3360081" y="9777590"/>
            <a:ext cx="1163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Apply Now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4B3D8A-9F75-499D-9E54-C4A3C40A01A1}"/>
              </a:ext>
            </a:extLst>
          </p:cNvPr>
          <p:cNvSpPr txBox="1"/>
          <p:nvPr/>
        </p:nvSpPr>
        <p:spPr>
          <a:xfrm>
            <a:off x="4592891" y="9802313"/>
            <a:ext cx="1673174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Install Lenders Apps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1FEEEB-3FF6-44F1-8DD4-4F13183701D2}"/>
              </a:ext>
            </a:extLst>
          </p:cNvPr>
          <p:cNvSpPr txBox="1"/>
          <p:nvPr/>
        </p:nvSpPr>
        <p:spPr>
          <a:xfrm>
            <a:off x="6133064" y="9791237"/>
            <a:ext cx="1418180" cy="31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 your Money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A638B5-9121-42F9-B808-D598936B44DD}"/>
              </a:ext>
            </a:extLst>
          </p:cNvPr>
          <p:cNvSpPr txBox="1"/>
          <p:nvPr/>
        </p:nvSpPr>
        <p:spPr>
          <a:xfrm>
            <a:off x="5602232" y="2606696"/>
            <a:ext cx="1529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1.99% + GST</a:t>
            </a:r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38D2CD22-9A18-4486-BC61-62AE530A63D4}"/>
              </a:ext>
            </a:extLst>
          </p:cNvPr>
          <p:cNvSpPr/>
          <p:nvPr/>
        </p:nvSpPr>
        <p:spPr>
          <a:xfrm>
            <a:off x="3650476" y="10290006"/>
            <a:ext cx="3637280" cy="514981"/>
          </a:xfrm>
          <a:prstGeom prst="flowChartAlternateProcess">
            <a:avLst/>
          </a:prstGeom>
          <a:solidFill>
            <a:srgbClr val="FFC00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Apply Now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FE44D7-4E1C-45E7-B52B-0EED3940B8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31782" y="233389"/>
            <a:ext cx="640187" cy="640187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66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789FB604-F178-4778-BC20-8DE27E0A7F64}"/>
              </a:ext>
            </a:extLst>
          </p:cNvPr>
          <p:cNvSpPr/>
          <p:nvPr/>
        </p:nvSpPr>
        <p:spPr>
          <a:xfrm>
            <a:off x="-9991493" y="-4928839"/>
            <a:ext cx="33208332" cy="1717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Nxnmm</a:t>
            </a:r>
            <a:r>
              <a:rPr lang="en-IN" dirty="0"/>
              <a:t>.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7EF4F99-DDFD-48C0-B8F8-77A69CCFD9A8}"/>
              </a:ext>
            </a:extLst>
          </p:cNvPr>
          <p:cNvSpPr/>
          <p:nvPr/>
        </p:nvSpPr>
        <p:spPr>
          <a:xfrm>
            <a:off x="3263898" y="353682"/>
            <a:ext cx="4257041" cy="103651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E38B155-B6CD-4803-AE1E-11F013472D36}"/>
              </a:ext>
            </a:extLst>
          </p:cNvPr>
          <p:cNvSpPr/>
          <p:nvPr/>
        </p:nvSpPr>
        <p:spPr>
          <a:xfrm>
            <a:off x="3360081" y="3595701"/>
            <a:ext cx="4188799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Loan Terms</a:t>
            </a:r>
          </a:p>
          <a:p>
            <a:endParaRPr lang="en-US" sz="1400" dirty="0"/>
          </a:p>
          <a:p>
            <a:r>
              <a:rPr lang="en-US" sz="1400" dirty="0"/>
              <a:t>Eligibility Criteria               </a:t>
            </a:r>
            <a:r>
              <a:rPr lang="en-IN" sz="1400" dirty="0"/>
              <a:t>Minimum Income : 16K net                   </a:t>
            </a:r>
          </a:p>
          <a:p>
            <a:r>
              <a:rPr lang="en-IN" sz="1400" dirty="0"/>
              <a:t>                                              per month; minimum age :        </a:t>
            </a:r>
          </a:p>
          <a:p>
            <a:r>
              <a:rPr lang="en-IN" sz="1400" dirty="0"/>
              <a:t>                                              21 years</a:t>
            </a:r>
          </a:p>
          <a:p>
            <a:r>
              <a:rPr lang="en-US" sz="1400" dirty="0"/>
              <a:t>.</a:t>
            </a:r>
          </a:p>
          <a:p>
            <a:r>
              <a:rPr lang="en-US" sz="1400" dirty="0"/>
              <a:t>Loan Disbursal                   Customer Bank Account</a:t>
            </a:r>
            <a:endParaRPr lang="en-IN" sz="1400" dirty="0"/>
          </a:p>
          <a:p>
            <a:endParaRPr lang="en-US" sz="1400" dirty="0"/>
          </a:p>
          <a:p>
            <a:r>
              <a:rPr lang="en-US" sz="1400" dirty="0"/>
              <a:t>Document Required         </a:t>
            </a:r>
            <a:r>
              <a:rPr lang="en-IN" sz="1400" dirty="0"/>
              <a:t>3 month salary slip, 6 month </a:t>
            </a:r>
          </a:p>
          <a:p>
            <a:r>
              <a:rPr lang="en-IN" sz="1400" dirty="0"/>
              <a:t>                                              bank statement, Current  </a:t>
            </a:r>
          </a:p>
          <a:p>
            <a:r>
              <a:rPr lang="en-IN" sz="1400" dirty="0"/>
              <a:t>                                              address proof, </a:t>
            </a:r>
            <a:r>
              <a:rPr lang="en-US" sz="1400" dirty="0"/>
              <a:t>Latest </a:t>
            </a:r>
          </a:p>
          <a:p>
            <a:r>
              <a:rPr lang="en-US" sz="1400" dirty="0"/>
              <a:t>                                              Selfie, PAN Card, Access </a:t>
            </a:r>
          </a:p>
          <a:p>
            <a:r>
              <a:rPr lang="en-US" sz="1400" dirty="0"/>
              <a:t>                                              to bank account details</a:t>
            </a:r>
            <a:endParaRPr lang="en-IN" sz="1400" dirty="0"/>
          </a:p>
          <a:p>
            <a:endParaRPr lang="en-US" sz="1400" dirty="0"/>
          </a:p>
          <a:p>
            <a:r>
              <a:rPr lang="en-US" sz="1400" dirty="0"/>
              <a:t>Repayment                         Net banking, debit card, </a:t>
            </a:r>
          </a:p>
          <a:p>
            <a:r>
              <a:rPr lang="en-US" sz="1400" dirty="0"/>
              <a:t>                                              credit card or UPI.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Overdue Rule                    </a:t>
            </a:r>
            <a:r>
              <a:rPr lang="en-IN" sz="1400" dirty="0"/>
              <a:t> EMI being missed on the due </a:t>
            </a:r>
          </a:p>
          <a:p>
            <a:r>
              <a:rPr lang="en-IN" sz="1400" dirty="0"/>
              <a:t>                                              date.</a:t>
            </a:r>
          </a:p>
          <a:p>
            <a:endParaRPr lang="en-IN" sz="1400" dirty="0"/>
          </a:p>
          <a:p>
            <a:r>
              <a:rPr lang="en-IN" sz="1400" dirty="0"/>
              <a:t>Customer Care</a:t>
            </a:r>
            <a:r>
              <a:rPr lang="en-IN" sz="1100" dirty="0"/>
              <a:t>                      </a:t>
            </a:r>
            <a:r>
              <a:rPr lang="en-IN" sz="1400" dirty="0"/>
              <a:t>07066188088</a:t>
            </a:r>
            <a:endParaRPr lang="en-IN" sz="1100" dirty="0"/>
          </a:p>
          <a:p>
            <a:endParaRPr lang="en-IN" sz="140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84963F8-E57B-4321-8241-3C055B8097EB}"/>
              </a:ext>
            </a:extLst>
          </p:cNvPr>
          <p:cNvCxnSpPr>
            <a:cxnSpLocks/>
          </p:cNvCxnSpPr>
          <p:nvPr/>
        </p:nvCxnSpPr>
        <p:spPr>
          <a:xfrm>
            <a:off x="3444229" y="3967083"/>
            <a:ext cx="366972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45EFCFC-C933-4D65-B43B-9ADE2B7BE366}"/>
              </a:ext>
            </a:extLst>
          </p:cNvPr>
          <p:cNvSpPr txBox="1"/>
          <p:nvPr/>
        </p:nvSpPr>
        <p:spPr>
          <a:xfrm>
            <a:off x="3415843" y="8369034"/>
            <a:ext cx="190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How to Apply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90104-4F98-4269-8F99-65C032DECFA8}"/>
              </a:ext>
            </a:extLst>
          </p:cNvPr>
          <p:cNvCxnSpPr>
            <a:cxnSpLocks/>
          </p:cNvCxnSpPr>
          <p:nvPr/>
        </p:nvCxnSpPr>
        <p:spPr>
          <a:xfrm>
            <a:off x="3462412" y="8773124"/>
            <a:ext cx="366972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F63FE510-A7C3-4FC0-A759-1ACCB2AE8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107" y="8789574"/>
            <a:ext cx="704205" cy="704205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848E7419-3B93-4F5B-B4D0-CF3D490404A8}"/>
              </a:ext>
            </a:extLst>
          </p:cNvPr>
          <p:cNvSpPr/>
          <p:nvPr/>
        </p:nvSpPr>
        <p:spPr>
          <a:xfrm>
            <a:off x="3263898" y="-1"/>
            <a:ext cx="4284981" cy="2153588"/>
          </a:xfrm>
          <a:prstGeom prst="rect">
            <a:avLst/>
          </a:prstGeom>
          <a:solidFill>
            <a:srgbClr val="3913F5"/>
          </a:solidFill>
          <a:ln>
            <a:solidFill>
              <a:srgbClr val="3913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70912CF-D77C-486F-9896-20AFFAB2114C}"/>
              </a:ext>
            </a:extLst>
          </p:cNvPr>
          <p:cNvSpPr/>
          <p:nvPr/>
        </p:nvSpPr>
        <p:spPr>
          <a:xfrm>
            <a:off x="4285391" y="247536"/>
            <a:ext cx="1777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>
                <a:solidFill>
                  <a:schemeClr val="bg1"/>
                </a:solidFill>
              </a:rPr>
              <a:t>FundPI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6CBFC3-CB90-4FF3-9BC4-5DA20870932A}"/>
              </a:ext>
            </a:extLst>
          </p:cNvPr>
          <p:cNvSpPr txBox="1"/>
          <p:nvPr/>
        </p:nvSpPr>
        <p:spPr>
          <a:xfrm>
            <a:off x="4286706" y="547351"/>
            <a:ext cx="3012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Fast approval &amp; Digital agreement</a:t>
            </a:r>
            <a:endParaRPr lang="en-IN" sz="1000" dirty="0">
              <a:solidFill>
                <a:schemeClr val="bg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FE14B4E-61EB-493D-9970-3FE01C834846}"/>
              </a:ext>
            </a:extLst>
          </p:cNvPr>
          <p:cNvSpPr/>
          <p:nvPr/>
        </p:nvSpPr>
        <p:spPr>
          <a:xfrm>
            <a:off x="3278193" y="2164440"/>
            <a:ext cx="4257040" cy="1371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31141BCD-4C91-4E6F-B7AB-45D65AE58AB5}"/>
              </a:ext>
            </a:extLst>
          </p:cNvPr>
          <p:cNvSpPr/>
          <p:nvPr/>
        </p:nvSpPr>
        <p:spPr>
          <a:xfrm>
            <a:off x="3469638" y="1128043"/>
            <a:ext cx="3845562" cy="2204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E53F4CB-85FE-45FA-A4FD-28D203DDBD49}"/>
              </a:ext>
            </a:extLst>
          </p:cNvPr>
          <p:cNvCxnSpPr>
            <a:cxnSpLocks/>
          </p:cNvCxnSpPr>
          <p:nvPr/>
        </p:nvCxnSpPr>
        <p:spPr>
          <a:xfrm>
            <a:off x="3677920" y="2336800"/>
            <a:ext cx="3322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18767AC-265D-496B-B24D-97CFD7701D0A}"/>
              </a:ext>
            </a:extLst>
          </p:cNvPr>
          <p:cNvCxnSpPr>
            <a:cxnSpLocks/>
          </p:cNvCxnSpPr>
          <p:nvPr/>
        </p:nvCxnSpPr>
        <p:spPr>
          <a:xfrm>
            <a:off x="5392419" y="1341120"/>
            <a:ext cx="0" cy="1856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0E5AE3B-DDA8-43FE-B8CE-6685DBD96D4F}"/>
              </a:ext>
            </a:extLst>
          </p:cNvPr>
          <p:cNvSpPr txBox="1"/>
          <p:nvPr/>
        </p:nvSpPr>
        <p:spPr>
          <a:xfrm>
            <a:off x="3710348" y="1617456"/>
            <a:ext cx="1786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3,000 -25,000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69CB7F9-A497-4810-92E4-CCDA274B83B1}"/>
              </a:ext>
            </a:extLst>
          </p:cNvPr>
          <p:cNvSpPr txBox="1"/>
          <p:nvPr/>
        </p:nvSpPr>
        <p:spPr>
          <a:xfrm>
            <a:off x="4044033" y="1927612"/>
            <a:ext cx="1216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Amount (</a:t>
            </a:r>
            <a:r>
              <a:rPr lang="en-I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₹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55D2BA2-79AF-4733-B1CB-DD2F9107064B}"/>
              </a:ext>
            </a:extLst>
          </p:cNvPr>
          <p:cNvSpPr txBox="1"/>
          <p:nvPr/>
        </p:nvSpPr>
        <p:spPr>
          <a:xfrm>
            <a:off x="5898237" y="1610591"/>
            <a:ext cx="911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 3-12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7ABD97D-F635-43E0-AFED-04855EEE90A7}"/>
              </a:ext>
            </a:extLst>
          </p:cNvPr>
          <p:cNvSpPr txBox="1"/>
          <p:nvPr/>
        </p:nvSpPr>
        <p:spPr>
          <a:xfrm>
            <a:off x="5675460" y="1896546"/>
            <a:ext cx="1392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Tenure (Months)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D8AC44C-F942-4FA5-8AA9-B1E792619F1B}"/>
              </a:ext>
            </a:extLst>
          </p:cNvPr>
          <p:cNvSpPr txBox="1"/>
          <p:nvPr/>
        </p:nvSpPr>
        <p:spPr>
          <a:xfrm>
            <a:off x="3570802" y="2608581"/>
            <a:ext cx="1958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17.88% -28.88%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B3BB84B-5B9B-409D-88F9-4725E24F54D4}"/>
              </a:ext>
            </a:extLst>
          </p:cNvPr>
          <p:cNvSpPr txBox="1"/>
          <p:nvPr/>
        </p:nvSpPr>
        <p:spPr>
          <a:xfrm>
            <a:off x="3536141" y="2935598"/>
            <a:ext cx="1926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 Rate (Per Year)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5BAA89B-AF20-4655-98EF-2B6549103FE7}"/>
              </a:ext>
            </a:extLst>
          </p:cNvPr>
          <p:cNvSpPr txBox="1"/>
          <p:nvPr/>
        </p:nvSpPr>
        <p:spPr>
          <a:xfrm>
            <a:off x="5710721" y="2927142"/>
            <a:ext cx="130319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Processing Fee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E4D134A3-B928-46B0-AB03-3B424F3C34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50" t="11571" r="10866" b="11129"/>
          <a:stretch/>
        </p:blipFill>
        <p:spPr>
          <a:xfrm>
            <a:off x="4234031" y="1229068"/>
            <a:ext cx="393986" cy="418440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CF7CD502-0D67-4547-AD6B-757C2F95D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537" y="1318175"/>
            <a:ext cx="309030" cy="309030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623956F9-30A2-4F89-8BD5-33CD99F3F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765" y="2377789"/>
            <a:ext cx="276772" cy="276772"/>
          </a:xfrm>
          <a:prstGeom prst="ellipse">
            <a:avLst/>
          </a:prstGeom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61F0F78-19AD-4E9B-BEF6-CF06D5674F7B}"/>
              </a:ext>
            </a:extLst>
          </p:cNvPr>
          <p:cNvGrpSpPr/>
          <p:nvPr/>
        </p:nvGrpSpPr>
        <p:grpSpPr>
          <a:xfrm>
            <a:off x="6068603" y="2375369"/>
            <a:ext cx="396605" cy="313394"/>
            <a:chOff x="6068545" y="2391846"/>
            <a:chExt cx="396605" cy="313394"/>
          </a:xfrm>
        </p:grpSpPr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46DF5689-43FD-4B8D-A4E7-4E3E79E15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56822" y="2391846"/>
              <a:ext cx="308328" cy="303439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3191D65F-663F-48F4-8A49-F65B69F1C2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04" t="13100" r="28433" b="13921"/>
            <a:stretch/>
          </p:blipFill>
          <p:spPr>
            <a:xfrm>
              <a:off x="6068545" y="2512503"/>
              <a:ext cx="187588" cy="192737"/>
            </a:xfrm>
            <a:prstGeom prst="ellipse">
              <a:avLst/>
            </a:prstGeom>
          </p:spPr>
        </p:pic>
      </p:grpSp>
      <p:pic>
        <p:nvPicPr>
          <p:cNvPr id="126" name="Picture 125">
            <a:extLst>
              <a:ext uri="{FF2B5EF4-FFF2-40B4-BE49-F238E27FC236}">
                <a16:creationId xmlns:a16="http://schemas.microsoft.com/office/drawing/2014/main" id="{6E852C86-E2DF-4DB6-8011-53453852FA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914" y="8825639"/>
            <a:ext cx="665234" cy="665234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3D424609-AE26-458E-9A9B-3B36D2919E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089" y="8738659"/>
            <a:ext cx="715701" cy="715701"/>
          </a:xfrm>
          <a:prstGeom prst="rect">
            <a:avLst/>
          </a:prstGeom>
        </p:spPr>
      </p:pic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C022728-94A9-4989-AE5A-5805D9ED7039}"/>
              </a:ext>
            </a:extLst>
          </p:cNvPr>
          <p:cNvCxnSpPr/>
          <p:nvPr/>
        </p:nvCxnSpPr>
        <p:spPr>
          <a:xfrm>
            <a:off x="4268321" y="9141677"/>
            <a:ext cx="71228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A9F96B9-449D-49D9-B848-29F0C3894B8F}"/>
              </a:ext>
            </a:extLst>
          </p:cNvPr>
          <p:cNvCxnSpPr/>
          <p:nvPr/>
        </p:nvCxnSpPr>
        <p:spPr>
          <a:xfrm>
            <a:off x="5802161" y="9164537"/>
            <a:ext cx="71228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A93F824-A406-4DAD-AA0C-CC59DB00FFDB}"/>
              </a:ext>
            </a:extLst>
          </p:cNvPr>
          <p:cNvSpPr txBox="1"/>
          <p:nvPr/>
        </p:nvSpPr>
        <p:spPr>
          <a:xfrm>
            <a:off x="3360081" y="9482603"/>
            <a:ext cx="1163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Apply Now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4B3D8A-9F75-499D-9E54-C4A3C40A01A1}"/>
              </a:ext>
            </a:extLst>
          </p:cNvPr>
          <p:cNvSpPr txBox="1"/>
          <p:nvPr/>
        </p:nvSpPr>
        <p:spPr>
          <a:xfrm>
            <a:off x="4592891" y="9507326"/>
            <a:ext cx="1673174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Install Lenders Apps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1FEEEB-3FF6-44F1-8DD4-4F13183701D2}"/>
              </a:ext>
            </a:extLst>
          </p:cNvPr>
          <p:cNvSpPr txBox="1"/>
          <p:nvPr/>
        </p:nvSpPr>
        <p:spPr>
          <a:xfrm>
            <a:off x="6133064" y="9496250"/>
            <a:ext cx="1418180" cy="31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 your Money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A638B5-9121-42F9-B808-D598936B44DD}"/>
              </a:ext>
            </a:extLst>
          </p:cNvPr>
          <p:cNvSpPr txBox="1"/>
          <p:nvPr/>
        </p:nvSpPr>
        <p:spPr>
          <a:xfrm>
            <a:off x="5638775" y="2646311"/>
            <a:ext cx="1535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₹</a:t>
            </a:r>
            <a:r>
              <a:rPr lang="en-IN" dirty="0"/>
              <a:t> </a:t>
            </a:r>
            <a:r>
              <a:rPr lang="en-IN" sz="2000" dirty="0"/>
              <a:t>499 + GST</a:t>
            </a:r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38D2CD22-9A18-4486-BC61-62AE530A63D4}"/>
              </a:ext>
            </a:extLst>
          </p:cNvPr>
          <p:cNvSpPr/>
          <p:nvPr/>
        </p:nvSpPr>
        <p:spPr>
          <a:xfrm>
            <a:off x="3650476" y="9964539"/>
            <a:ext cx="3637280" cy="514981"/>
          </a:xfrm>
          <a:prstGeom prst="flowChartAlternateProcess">
            <a:avLst/>
          </a:prstGeom>
          <a:solidFill>
            <a:srgbClr val="FFC00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Apply Now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38FED5-824D-499A-B8D5-4065FCD7705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773" t="1177" r="3213" b="15757"/>
          <a:stretch/>
        </p:blipFill>
        <p:spPr>
          <a:xfrm>
            <a:off x="3578875" y="248494"/>
            <a:ext cx="697890" cy="62472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8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45A18F-8B0F-470B-9498-8F5FA8C2F02D}"/>
              </a:ext>
            </a:extLst>
          </p:cNvPr>
          <p:cNvSpPr/>
          <p:nvPr/>
        </p:nvSpPr>
        <p:spPr>
          <a:xfrm>
            <a:off x="557564" y="111519"/>
            <a:ext cx="4371278" cy="2051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48499-5D74-4057-B981-EF2F41C8E393}"/>
              </a:ext>
            </a:extLst>
          </p:cNvPr>
          <p:cNvSpPr txBox="1"/>
          <p:nvPr/>
        </p:nvSpPr>
        <p:spPr>
          <a:xfrm>
            <a:off x="1506440" y="367201"/>
            <a:ext cx="130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iCredit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0E1E3-DF87-454B-BC2F-B2204CC1A23F}"/>
              </a:ext>
            </a:extLst>
          </p:cNvPr>
          <p:cNvSpPr txBox="1"/>
          <p:nvPr/>
        </p:nvSpPr>
        <p:spPr>
          <a:xfrm>
            <a:off x="1558892" y="658869"/>
            <a:ext cx="107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₹</a:t>
            </a:r>
            <a:r>
              <a:rPr lang="en-IN" b="1" dirty="0"/>
              <a:t> 50,000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1BE464-7783-4243-818C-36108E1E3A0D}"/>
              </a:ext>
            </a:extLst>
          </p:cNvPr>
          <p:cNvSpPr txBox="1"/>
          <p:nvPr/>
        </p:nvSpPr>
        <p:spPr>
          <a:xfrm>
            <a:off x="1558892" y="981315"/>
            <a:ext cx="1072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2">
                    <a:lumMod val="75000"/>
                  </a:schemeClr>
                </a:solidFill>
              </a:rPr>
              <a:t>Max Amount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203569-CBAC-43DB-823F-E5A8B97FF8BB}"/>
              </a:ext>
            </a:extLst>
          </p:cNvPr>
          <p:cNvSpPr txBox="1"/>
          <p:nvPr/>
        </p:nvSpPr>
        <p:spPr>
          <a:xfrm>
            <a:off x="1527724" y="1191408"/>
            <a:ext cx="1683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Tenure: 91-120 Days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BB603-5ACA-4D31-9DE5-D5CCE24C52E5}"/>
              </a:ext>
            </a:extLst>
          </p:cNvPr>
          <p:cNvSpPr txBox="1"/>
          <p:nvPr/>
        </p:nvSpPr>
        <p:spPr>
          <a:xfrm>
            <a:off x="1535160" y="1388412"/>
            <a:ext cx="1631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Interest : 24% / Year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E7C6F-4B39-4C0E-B083-775E9EC0FF17}"/>
              </a:ext>
            </a:extLst>
          </p:cNvPr>
          <p:cNvSpPr txBox="1"/>
          <p:nvPr/>
        </p:nvSpPr>
        <p:spPr>
          <a:xfrm>
            <a:off x="1542598" y="1585416"/>
            <a:ext cx="1200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Proc. Fee: ₹ 0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AC2CEE-DB6A-4AB7-B14F-4C5289D0D907}"/>
              </a:ext>
            </a:extLst>
          </p:cNvPr>
          <p:cNvSpPr/>
          <p:nvPr/>
        </p:nvSpPr>
        <p:spPr>
          <a:xfrm>
            <a:off x="657922" y="2497875"/>
            <a:ext cx="4371278" cy="2051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C345ED-0BAB-451F-A1EB-681AE957BF3B}"/>
              </a:ext>
            </a:extLst>
          </p:cNvPr>
          <p:cNvSpPr txBox="1"/>
          <p:nvPr/>
        </p:nvSpPr>
        <p:spPr>
          <a:xfrm>
            <a:off x="1636080" y="2753557"/>
            <a:ext cx="130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IDFC Loan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A184EF-E9B8-46FC-98F3-D2D22DF23D63}"/>
              </a:ext>
            </a:extLst>
          </p:cNvPr>
          <p:cNvSpPr txBox="1"/>
          <p:nvPr/>
        </p:nvSpPr>
        <p:spPr>
          <a:xfrm>
            <a:off x="1670401" y="3045225"/>
            <a:ext cx="107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₹</a:t>
            </a:r>
            <a:r>
              <a:rPr lang="en-IN" b="1" dirty="0"/>
              <a:t> 40 </a:t>
            </a:r>
            <a:r>
              <a:rPr lang="en-IN" dirty="0"/>
              <a:t>Lacs</a:t>
            </a:r>
            <a:endParaRPr lang="en-IN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A0FF81-F610-44FF-B2CD-61C740518AA2}"/>
              </a:ext>
            </a:extLst>
          </p:cNvPr>
          <p:cNvSpPr txBox="1"/>
          <p:nvPr/>
        </p:nvSpPr>
        <p:spPr>
          <a:xfrm>
            <a:off x="1659250" y="3367671"/>
            <a:ext cx="1072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2">
                    <a:lumMod val="75000"/>
                  </a:schemeClr>
                </a:solidFill>
              </a:rPr>
              <a:t>Max Amount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79130C-C701-43CC-9874-D7D8812BB960}"/>
              </a:ext>
            </a:extLst>
          </p:cNvPr>
          <p:cNvSpPr txBox="1"/>
          <p:nvPr/>
        </p:nvSpPr>
        <p:spPr>
          <a:xfrm>
            <a:off x="1639233" y="3577764"/>
            <a:ext cx="1683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Tenure: 12-84 Months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9181C0-8841-4443-857D-9A07C74F9F2F}"/>
              </a:ext>
            </a:extLst>
          </p:cNvPr>
          <p:cNvSpPr txBox="1"/>
          <p:nvPr/>
        </p:nvSpPr>
        <p:spPr>
          <a:xfrm>
            <a:off x="1680123" y="3774768"/>
            <a:ext cx="1564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Interest : 20%  / Year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B894DB-9D77-45DF-8623-29D742888847}"/>
              </a:ext>
            </a:extLst>
          </p:cNvPr>
          <p:cNvSpPr txBox="1"/>
          <p:nvPr/>
        </p:nvSpPr>
        <p:spPr>
          <a:xfrm>
            <a:off x="1687560" y="3971772"/>
            <a:ext cx="1122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Proc. Fee: ₹ 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B36776-F78C-42FD-8487-6AD80BD3BE5D}"/>
              </a:ext>
            </a:extLst>
          </p:cNvPr>
          <p:cNvSpPr/>
          <p:nvPr/>
        </p:nvSpPr>
        <p:spPr>
          <a:xfrm>
            <a:off x="669071" y="4716961"/>
            <a:ext cx="4371278" cy="2051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0C0AC3-C12F-4197-BCFA-3BEA1E987BA7}"/>
              </a:ext>
            </a:extLst>
          </p:cNvPr>
          <p:cNvSpPr txBox="1"/>
          <p:nvPr/>
        </p:nvSpPr>
        <p:spPr>
          <a:xfrm>
            <a:off x="1640249" y="4972643"/>
            <a:ext cx="130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MoneyTap</a:t>
            </a:r>
            <a:endParaRPr lang="en-IN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3A995C-D052-4EEE-95C4-93B37DC02DDF}"/>
              </a:ext>
            </a:extLst>
          </p:cNvPr>
          <p:cNvSpPr txBox="1"/>
          <p:nvPr/>
        </p:nvSpPr>
        <p:spPr>
          <a:xfrm>
            <a:off x="1670399" y="5264311"/>
            <a:ext cx="107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₹</a:t>
            </a:r>
            <a:r>
              <a:rPr lang="en-IN" b="1" dirty="0"/>
              <a:t> 5 </a:t>
            </a:r>
            <a:r>
              <a:rPr lang="en-IN" dirty="0"/>
              <a:t>Lacs</a:t>
            </a:r>
            <a:endParaRPr lang="en-IN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17B240-6638-4C47-91EF-A85CC38271FC}"/>
              </a:ext>
            </a:extLst>
          </p:cNvPr>
          <p:cNvSpPr txBox="1"/>
          <p:nvPr/>
        </p:nvSpPr>
        <p:spPr>
          <a:xfrm>
            <a:off x="1670399" y="5586757"/>
            <a:ext cx="1072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2">
                    <a:lumMod val="75000"/>
                  </a:schemeClr>
                </a:solidFill>
              </a:rPr>
              <a:t>Max Amount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81F615-5272-4E27-8E30-82A92B0CD9FE}"/>
              </a:ext>
            </a:extLst>
          </p:cNvPr>
          <p:cNvSpPr txBox="1"/>
          <p:nvPr/>
        </p:nvSpPr>
        <p:spPr>
          <a:xfrm>
            <a:off x="1639231" y="5796850"/>
            <a:ext cx="1683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Tenure: 2-36 Months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9D0C84-1682-44BD-82D1-CD7A09DAFB8D}"/>
              </a:ext>
            </a:extLst>
          </p:cNvPr>
          <p:cNvSpPr txBox="1"/>
          <p:nvPr/>
        </p:nvSpPr>
        <p:spPr>
          <a:xfrm>
            <a:off x="1657819" y="5993854"/>
            <a:ext cx="1712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Interest : 24.30%  / Year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4936B7-B04B-4668-926A-9C132CBD184C}"/>
              </a:ext>
            </a:extLst>
          </p:cNvPr>
          <p:cNvSpPr txBox="1"/>
          <p:nvPr/>
        </p:nvSpPr>
        <p:spPr>
          <a:xfrm>
            <a:off x="1665256" y="6190859"/>
            <a:ext cx="1077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Proc. Fee: ₹ 0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FD31CE6-7C41-4FB4-9C0F-FD23A6CDEB9E}"/>
              </a:ext>
            </a:extLst>
          </p:cNvPr>
          <p:cNvSpPr/>
          <p:nvPr/>
        </p:nvSpPr>
        <p:spPr>
          <a:xfrm>
            <a:off x="6623824" y="111519"/>
            <a:ext cx="4371278" cy="2051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B2CBE2-42BF-41EC-B4C7-5EB2B74C3E5D}"/>
              </a:ext>
            </a:extLst>
          </p:cNvPr>
          <p:cNvSpPr txBox="1"/>
          <p:nvPr/>
        </p:nvSpPr>
        <p:spPr>
          <a:xfrm>
            <a:off x="7572700" y="367201"/>
            <a:ext cx="172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RupeeRedee</a:t>
            </a:r>
            <a:endParaRPr lang="en-IN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7B31FD-5D13-4227-897D-1BB83FC409CE}"/>
              </a:ext>
            </a:extLst>
          </p:cNvPr>
          <p:cNvSpPr txBox="1"/>
          <p:nvPr/>
        </p:nvSpPr>
        <p:spPr>
          <a:xfrm>
            <a:off x="7625152" y="658869"/>
            <a:ext cx="107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₹</a:t>
            </a:r>
            <a:r>
              <a:rPr lang="en-IN" b="1" dirty="0"/>
              <a:t> 25,000</a:t>
            </a:r>
            <a:endParaRPr lang="en-IN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0FDB39-0110-4056-B298-22AA865F779B}"/>
              </a:ext>
            </a:extLst>
          </p:cNvPr>
          <p:cNvSpPr txBox="1"/>
          <p:nvPr/>
        </p:nvSpPr>
        <p:spPr>
          <a:xfrm>
            <a:off x="7625152" y="981315"/>
            <a:ext cx="1072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2">
                    <a:lumMod val="75000"/>
                  </a:schemeClr>
                </a:solidFill>
              </a:rPr>
              <a:t>Max Amount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E06E30-1B91-470D-804C-26CFD8DB5C6C}"/>
              </a:ext>
            </a:extLst>
          </p:cNvPr>
          <p:cNvSpPr txBox="1"/>
          <p:nvPr/>
        </p:nvSpPr>
        <p:spPr>
          <a:xfrm>
            <a:off x="7616286" y="1191408"/>
            <a:ext cx="1683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Tenure: 3-12 Months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2F3C6-D970-4E36-A62F-0F9138AEC3A6}"/>
              </a:ext>
            </a:extLst>
          </p:cNvPr>
          <p:cNvSpPr txBox="1"/>
          <p:nvPr/>
        </p:nvSpPr>
        <p:spPr>
          <a:xfrm>
            <a:off x="7634874" y="1388412"/>
            <a:ext cx="1564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Interest : 40%  / Year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C60DEB-741C-4280-B449-DF73E9B2184B}"/>
              </a:ext>
            </a:extLst>
          </p:cNvPr>
          <p:cNvSpPr txBox="1"/>
          <p:nvPr/>
        </p:nvSpPr>
        <p:spPr>
          <a:xfrm>
            <a:off x="7631160" y="1585416"/>
            <a:ext cx="1847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Proc. Fee: </a:t>
            </a:r>
            <a:r>
              <a:rPr lang="en-IN" sz="1200" b="1" dirty="0"/>
              <a:t>₹</a:t>
            </a:r>
            <a:r>
              <a:rPr lang="en-IN" sz="1200" dirty="0"/>
              <a:t> 499 - </a:t>
            </a:r>
            <a:r>
              <a:rPr lang="en-IN" sz="1200" b="1" dirty="0"/>
              <a:t>₹ </a:t>
            </a:r>
            <a:r>
              <a:rPr lang="en-IN" sz="1200" dirty="0"/>
              <a:t>999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7A20809-14B7-4101-9CF2-642752E0A4E9}"/>
              </a:ext>
            </a:extLst>
          </p:cNvPr>
          <p:cNvSpPr/>
          <p:nvPr/>
        </p:nvSpPr>
        <p:spPr>
          <a:xfrm>
            <a:off x="6623824" y="2408125"/>
            <a:ext cx="4371278" cy="2051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2D0453-E660-45B2-8995-313F1AB67651}"/>
              </a:ext>
            </a:extLst>
          </p:cNvPr>
          <p:cNvSpPr txBox="1"/>
          <p:nvPr/>
        </p:nvSpPr>
        <p:spPr>
          <a:xfrm>
            <a:off x="7572700" y="2663807"/>
            <a:ext cx="168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MOMO Loan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20E1B-C715-4B45-88CA-6CEF422AAD90}"/>
              </a:ext>
            </a:extLst>
          </p:cNvPr>
          <p:cNvSpPr txBox="1"/>
          <p:nvPr/>
        </p:nvSpPr>
        <p:spPr>
          <a:xfrm>
            <a:off x="7625152" y="2955475"/>
            <a:ext cx="1351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₹</a:t>
            </a:r>
            <a:r>
              <a:rPr lang="en-IN" b="1" dirty="0"/>
              <a:t> 30,000</a:t>
            </a:r>
            <a:endParaRPr lang="en-IN" sz="2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D359CF-BD74-4177-AAD7-E26F8B864955}"/>
              </a:ext>
            </a:extLst>
          </p:cNvPr>
          <p:cNvSpPr txBox="1"/>
          <p:nvPr/>
        </p:nvSpPr>
        <p:spPr>
          <a:xfrm>
            <a:off x="7625152" y="3277921"/>
            <a:ext cx="1072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2">
                    <a:lumMod val="75000"/>
                  </a:schemeClr>
                </a:solidFill>
              </a:rPr>
              <a:t>Max Amount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190B7E-24AE-4AAA-8D17-CE17C0545B9A}"/>
              </a:ext>
            </a:extLst>
          </p:cNvPr>
          <p:cNvSpPr txBox="1"/>
          <p:nvPr/>
        </p:nvSpPr>
        <p:spPr>
          <a:xfrm>
            <a:off x="7605135" y="3488014"/>
            <a:ext cx="1683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Tenure: 15-60 Days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64B35E-11F4-4537-ABCD-CC8E191CFC2E}"/>
              </a:ext>
            </a:extLst>
          </p:cNvPr>
          <p:cNvSpPr txBox="1"/>
          <p:nvPr/>
        </p:nvSpPr>
        <p:spPr>
          <a:xfrm>
            <a:off x="7623723" y="3685018"/>
            <a:ext cx="1564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Interest : 36%  / Year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26FACE-3809-49BE-9BA7-2F2079DD89C1}"/>
              </a:ext>
            </a:extLst>
          </p:cNvPr>
          <p:cNvSpPr txBox="1"/>
          <p:nvPr/>
        </p:nvSpPr>
        <p:spPr>
          <a:xfrm>
            <a:off x="7631160" y="3882022"/>
            <a:ext cx="1745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Proc. Fee: </a:t>
            </a:r>
            <a:r>
              <a:rPr lang="en-IN" sz="1200" b="1" dirty="0"/>
              <a:t>₹</a:t>
            </a:r>
            <a:r>
              <a:rPr lang="en-IN" sz="1200" dirty="0"/>
              <a:t> 499 + GST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889281D-25E6-4007-AEB6-AC3BF6FA2339}"/>
              </a:ext>
            </a:extLst>
          </p:cNvPr>
          <p:cNvSpPr/>
          <p:nvPr/>
        </p:nvSpPr>
        <p:spPr>
          <a:xfrm>
            <a:off x="6623824" y="4694658"/>
            <a:ext cx="4371278" cy="2051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86071ED-5782-46F3-BE22-017F1BDFE98A}"/>
              </a:ext>
            </a:extLst>
          </p:cNvPr>
          <p:cNvSpPr txBox="1"/>
          <p:nvPr/>
        </p:nvSpPr>
        <p:spPr>
          <a:xfrm>
            <a:off x="7572700" y="4950340"/>
            <a:ext cx="130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Sahukar</a:t>
            </a:r>
            <a:endParaRPr lang="en-IN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92914E6-7AE2-42D5-961C-E776F2EBD0A5}"/>
              </a:ext>
            </a:extLst>
          </p:cNvPr>
          <p:cNvSpPr txBox="1"/>
          <p:nvPr/>
        </p:nvSpPr>
        <p:spPr>
          <a:xfrm>
            <a:off x="7625152" y="5242008"/>
            <a:ext cx="107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₹</a:t>
            </a:r>
            <a:r>
              <a:rPr lang="en-IN" b="1" dirty="0"/>
              <a:t> 5,000</a:t>
            </a:r>
            <a:endParaRPr lang="en-IN" sz="2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E17A0B-1436-4ACF-9F73-FD37188F5251}"/>
              </a:ext>
            </a:extLst>
          </p:cNvPr>
          <p:cNvSpPr txBox="1"/>
          <p:nvPr/>
        </p:nvSpPr>
        <p:spPr>
          <a:xfrm>
            <a:off x="7625152" y="5564454"/>
            <a:ext cx="1072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2">
                    <a:lumMod val="75000"/>
                  </a:schemeClr>
                </a:solidFill>
              </a:rPr>
              <a:t>Max Amount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1B77C2-9CD9-42C5-A866-EF90602DF213}"/>
              </a:ext>
            </a:extLst>
          </p:cNvPr>
          <p:cNvSpPr txBox="1"/>
          <p:nvPr/>
        </p:nvSpPr>
        <p:spPr>
          <a:xfrm>
            <a:off x="7616286" y="5774547"/>
            <a:ext cx="1683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Tenure: 30-90 Days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9E42CA9-E485-4748-AB11-7B58862B9B4C}"/>
              </a:ext>
            </a:extLst>
          </p:cNvPr>
          <p:cNvSpPr txBox="1"/>
          <p:nvPr/>
        </p:nvSpPr>
        <p:spPr>
          <a:xfrm>
            <a:off x="7634874" y="5971551"/>
            <a:ext cx="1564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Interest : 36%  / Year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793D1C-E374-4534-B7BC-806F0535E1B4}"/>
              </a:ext>
            </a:extLst>
          </p:cNvPr>
          <p:cNvSpPr txBox="1"/>
          <p:nvPr/>
        </p:nvSpPr>
        <p:spPr>
          <a:xfrm>
            <a:off x="7642311" y="6168555"/>
            <a:ext cx="1200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Proc. Fee: ₹ 0 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1C55CAC-330B-4D70-B5F0-50C1C63C2684}"/>
              </a:ext>
            </a:extLst>
          </p:cNvPr>
          <p:cNvSpPr/>
          <p:nvPr/>
        </p:nvSpPr>
        <p:spPr>
          <a:xfrm>
            <a:off x="159812" y="238291"/>
            <a:ext cx="332758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4D96BFB-251E-4147-A26F-6CDCBFEF5E00}"/>
              </a:ext>
            </a:extLst>
          </p:cNvPr>
          <p:cNvSpPr/>
          <p:nvPr/>
        </p:nvSpPr>
        <p:spPr>
          <a:xfrm>
            <a:off x="159812" y="2384225"/>
            <a:ext cx="332758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497AA3D-5B4C-44E5-9DFE-0AB031D74215}"/>
              </a:ext>
            </a:extLst>
          </p:cNvPr>
          <p:cNvSpPr/>
          <p:nvPr/>
        </p:nvSpPr>
        <p:spPr>
          <a:xfrm>
            <a:off x="159812" y="4581008"/>
            <a:ext cx="332758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98C0209-94BA-4CD4-9788-2F0F563C1EBB}"/>
              </a:ext>
            </a:extLst>
          </p:cNvPr>
          <p:cNvSpPr/>
          <p:nvPr/>
        </p:nvSpPr>
        <p:spPr>
          <a:xfrm>
            <a:off x="6045899" y="308598"/>
            <a:ext cx="592054" cy="598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2E1AA622-B28D-4B6D-AEA5-A2278F84C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50" y="445126"/>
            <a:ext cx="680068" cy="680068"/>
          </a:xfrm>
          <a:prstGeom prst="round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4898D75B-BCDA-41BD-BBE5-70C9C8C7B4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9" t="4659" r="4163" b="3138"/>
          <a:stretch/>
        </p:blipFill>
        <p:spPr>
          <a:xfrm>
            <a:off x="956489" y="2720064"/>
            <a:ext cx="625728" cy="635050"/>
          </a:xfrm>
          <a:prstGeom prst="round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890321D9-A239-4C53-A50D-5BC52A2492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12" t="-554" r="3782" b="19234"/>
          <a:stretch/>
        </p:blipFill>
        <p:spPr>
          <a:xfrm>
            <a:off x="946923" y="4950392"/>
            <a:ext cx="611969" cy="627838"/>
          </a:xfrm>
          <a:prstGeom prst="round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2546BF1E-2ED5-43F1-BEFA-62A7ADAFC9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12" t="4235" r="4014" b="7011"/>
          <a:stretch/>
        </p:blipFill>
        <p:spPr>
          <a:xfrm>
            <a:off x="6866474" y="289144"/>
            <a:ext cx="724604" cy="702335"/>
          </a:xfrm>
          <a:prstGeom prst="round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471A3160-A501-4E5B-88FD-F38EA7DB2DE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538" t="3633" r="4348" b="4727"/>
          <a:stretch/>
        </p:blipFill>
        <p:spPr>
          <a:xfrm>
            <a:off x="6932165" y="2698476"/>
            <a:ext cx="645168" cy="648893"/>
          </a:xfrm>
          <a:prstGeom prst="round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EDC5979F-3658-4D86-AD8D-C59268E27D0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231" t="992" r="78" b="1824"/>
          <a:stretch/>
        </p:blipFill>
        <p:spPr>
          <a:xfrm>
            <a:off x="6770379" y="4813699"/>
            <a:ext cx="708218" cy="687220"/>
          </a:xfrm>
          <a:prstGeom prst="roundRect">
            <a:avLst/>
          </a:prstGeom>
        </p:spPr>
      </p:pic>
      <p:sp>
        <p:nvSpPr>
          <p:cNvPr id="76" name="Oval 75">
            <a:extLst>
              <a:ext uri="{FF2B5EF4-FFF2-40B4-BE49-F238E27FC236}">
                <a16:creationId xmlns:a16="http://schemas.microsoft.com/office/drawing/2014/main" id="{E6464B9E-7063-45AD-9CE5-85669143DD41}"/>
              </a:ext>
            </a:extLst>
          </p:cNvPr>
          <p:cNvSpPr/>
          <p:nvPr/>
        </p:nvSpPr>
        <p:spPr>
          <a:xfrm>
            <a:off x="6007861" y="2435089"/>
            <a:ext cx="592054" cy="598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11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770ED11-BCD9-46B6-BB90-5341784E4502}"/>
              </a:ext>
            </a:extLst>
          </p:cNvPr>
          <p:cNvSpPr/>
          <p:nvPr/>
        </p:nvSpPr>
        <p:spPr>
          <a:xfrm>
            <a:off x="5984719" y="4466649"/>
            <a:ext cx="592054" cy="598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025976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789FB604-F178-4778-BC20-8DE27E0A7F64}"/>
              </a:ext>
            </a:extLst>
          </p:cNvPr>
          <p:cNvSpPr/>
          <p:nvPr/>
        </p:nvSpPr>
        <p:spPr>
          <a:xfrm>
            <a:off x="-8809463" y="-4973444"/>
            <a:ext cx="31624858" cy="16930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7EF4F99-DDFD-48C0-B8F8-77A69CCFD9A8}"/>
              </a:ext>
            </a:extLst>
          </p:cNvPr>
          <p:cNvSpPr/>
          <p:nvPr/>
        </p:nvSpPr>
        <p:spPr>
          <a:xfrm>
            <a:off x="3263898" y="-2"/>
            <a:ext cx="4257041" cy="11088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E38B155-B6CD-4803-AE1E-11F013472D36}"/>
              </a:ext>
            </a:extLst>
          </p:cNvPr>
          <p:cNvSpPr/>
          <p:nvPr/>
        </p:nvSpPr>
        <p:spPr>
          <a:xfrm>
            <a:off x="3412998" y="3595701"/>
            <a:ext cx="413588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Loan Terms</a:t>
            </a:r>
          </a:p>
          <a:p>
            <a:endParaRPr lang="en-US" sz="1400" dirty="0"/>
          </a:p>
          <a:p>
            <a:r>
              <a:rPr lang="en-US" sz="1400" dirty="0"/>
              <a:t>Eligibility Criteria               </a:t>
            </a:r>
            <a:r>
              <a:rPr lang="en-IN" sz="1400" dirty="0"/>
              <a:t>Proof of fixed income, </a:t>
            </a:r>
          </a:p>
          <a:p>
            <a:r>
              <a:rPr lang="en-IN" sz="1400" dirty="0"/>
              <a:t>                                              Minimum age 21    </a:t>
            </a:r>
          </a:p>
          <a:p>
            <a:r>
              <a:rPr lang="en-IN" sz="1400" dirty="0"/>
              <a:t>                                              year Complete.</a:t>
            </a:r>
            <a:endParaRPr lang="en-US" sz="1100" dirty="0"/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Loan Disbursal                  Customer Bank Account</a:t>
            </a:r>
          </a:p>
          <a:p>
            <a:endParaRPr lang="en-US" sz="1400" dirty="0"/>
          </a:p>
          <a:p>
            <a:r>
              <a:rPr lang="en-US" sz="1400" dirty="0"/>
              <a:t>Document Required         PAN, Salary Slip, </a:t>
            </a:r>
            <a:r>
              <a:rPr lang="en-IN" sz="1400" dirty="0"/>
              <a:t>3 months   </a:t>
            </a:r>
          </a:p>
          <a:p>
            <a:r>
              <a:rPr lang="en-IN" sz="1400" dirty="0"/>
              <a:t>                                             bank statements</a:t>
            </a:r>
            <a:r>
              <a:rPr lang="en-IN" sz="1600" dirty="0"/>
              <a:t> </a:t>
            </a:r>
            <a:r>
              <a:rPr lang="en-US" sz="1400" dirty="0"/>
              <a:t>and Address  </a:t>
            </a:r>
          </a:p>
          <a:p>
            <a:r>
              <a:rPr lang="en-US" sz="1400" dirty="0"/>
              <a:t>                                             Proof.</a:t>
            </a:r>
          </a:p>
          <a:p>
            <a:endParaRPr lang="en-US" sz="1400" dirty="0"/>
          </a:p>
          <a:p>
            <a:r>
              <a:rPr lang="en-US" sz="1400" dirty="0"/>
              <a:t>Repayment                        NEFT, UPI, Debit Card, Net  </a:t>
            </a:r>
          </a:p>
          <a:p>
            <a:r>
              <a:rPr lang="en-US" sz="1400" dirty="0"/>
              <a:t>                                             banking</a:t>
            </a:r>
          </a:p>
          <a:p>
            <a:endParaRPr lang="en-US" sz="1400" dirty="0"/>
          </a:p>
          <a:p>
            <a:r>
              <a:rPr lang="en-US" sz="1400" dirty="0"/>
              <a:t>Early Repayment             Monthly Interest Payable,  </a:t>
            </a:r>
          </a:p>
          <a:p>
            <a:r>
              <a:rPr lang="en-US" sz="1400" dirty="0"/>
              <a:t>                                            No Prepayment Fees</a:t>
            </a:r>
          </a:p>
          <a:p>
            <a:endParaRPr lang="en-US" sz="1400" dirty="0"/>
          </a:p>
          <a:p>
            <a:r>
              <a:rPr lang="en-US" sz="1400" dirty="0"/>
              <a:t>Overdue Rule                   Penalty charges on </a:t>
            </a:r>
            <a:r>
              <a:rPr lang="en-IN" sz="1400" dirty="0"/>
              <a:t>customer </a:t>
            </a:r>
          </a:p>
          <a:p>
            <a:r>
              <a:rPr lang="en-IN" sz="1400" dirty="0"/>
              <a:t>                                           defaults or delays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84963F8-E57B-4321-8241-3C055B8097EB}"/>
              </a:ext>
            </a:extLst>
          </p:cNvPr>
          <p:cNvCxnSpPr>
            <a:cxnSpLocks/>
          </p:cNvCxnSpPr>
          <p:nvPr/>
        </p:nvCxnSpPr>
        <p:spPr>
          <a:xfrm>
            <a:off x="3504611" y="3949831"/>
            <a:ext cx="366972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45EFCFC-C933-4D65-B43B-9ADE2B7BE366}"/>
              </a:ext>
            </a:extLst>
          </p:cNvPr>
          <p:cNvSpPr txBox="1"/>
          <p:nvPr/>
        </p:nvSpPr>
        <p:spPr>
          <a:xfrm>
            <a:off x="3360081" y="8687156"/>
            <a:ext cx="190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How to Apply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90104-4F98-4269-8F99-65C032DECFA8}"/>
              </a:ext>
            </a:extLst>
          </p:cNvPr>
          <p:cNvCxnSpPr>
            <a:cxnSpLocks/>
          </p:cNvCxnSpPr>
          <p:nvPr/>
        </p:nvCxnSpPr>
        <p:spPr>
          <a:xfrm>
            <a:off x="3440343" y="9034995"/>
            <a:ext cx="366972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F63FE510-A7C3-4FC0-A759-1ACCB2AE8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107" y="9119552"/>
            <a:ext cx="704205" cy="704205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848E7419-3B93-4F5B-B4D0-CF3D490404A8}"/>
              </a:ext>
            </a:extLst>
          </p:cNvPr>
          <p:cNvSpPr/>
          <p:nvPr/>
        </p:nvSpPr>
        <p:spPr>
          <a:xfrm>
            <a:off x="3263898" y="-1"/>
            <a:ext cx="4284981" cy="2153588"/>
          </a:xfrm>
          <a:prstGeom prst="rect">
            <a:avLst/>
          </a:prstGeom>
          <a:solidFill>
            <a:srgbClr val="3913F5"/>
          </a:solidFill>
          <a:ln>
            <a:solidFill>
              <a:srgbClr val="3913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70912CF-D77C-486F-9896-20AFFAB2114C}"/>
              </a:ext>
            </a:extLst>
          </p:cNvPr>
          <p:cNvSpPr/>
          <p:nvPr/>
        </p:nvSpPr>
        <p:spPr>
          <a:xfrm>
            <a:off x="4344771" y="309186"/>
            <a:ext cx="1344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LoanFlix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</a:rPr>
              <a:t>  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6CBFC3-CB90-4FF3-9BC4-5DA20870932A}"/>
              </a:ext>
            </a:extLst>
          </p:cNvPr>
          <p:cNvSpPr txBox="1"/>
          <p:nvPr/>
        </p:nvSpPr>
        <p:spPr>
          <a:xfrm>
            <a:off x="4351071" y="594873"/>
            <a:ext cx="3219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EMI without credit card - 0% EMI Finance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FE14B4E-61EB-493D-9970-3FE01C834846}"/>
              </a:ext>
            </a:extLst>
          </p:cNvPr>
          <p:cNvSpPr/>
          <p:nvPr/>
        </p:nvSpPr>
        <p:spPr>
          <a:xfrm>
            <a:off x="3264545" y="2164440"/>
            <a:ext cx="4257040" cy="1371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31141BCD-4C91-4E6F-B7AB-45D65AE58AB5}"/>
              </a:ext>
            </a:extLst>
          </p:cNvPr>
          <p:cNvSpPr/>
          <p:nvPr/>
        </p:nvSpPr>
        <p:spPr>
          <a:xfrm>
            <a:off x="3469638" y="1137920"/>
            <a:ext cx="3845562" cy="21945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E53F4CB-85FE-45FA-A4FD-28D203DDBD49}"/>
              </a:ext>
            </a:extLst>
          </p:cNvPr>
          <p:cNvCxnSpPr>
            <a:cxnSpLocks/>
          </p:cNvCxnSpPr>
          <p:nvPr/>
        </p:nvCxnSpPr>
        <p:spPr>
          <a:xfrm>
            <a:off x="3677920" y="2336800"/>
            <a:ext cx="3322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18767AC-265D-496B-B24D-97CFD7701D0A}"/>
              </a:ext>
            </a:extLst>
          </p:cNvPr>
          <p:cNvCxnSpPr>
            <a:cxnSpLocks/>
          </p:cNvCxnSpPr>
          <p:nvPr/>
        </p:nvCxnSpPr>
        <p:spPr>
          <a:xfrm>
            <a:off x="5392419" y="1341120"/>
            <a:ext cx="0" cy="1856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0E5AE3B-DDA8-43FE-B8CE-6685DBD96D4F}"/>
              </a:ext>
            </a:extLst>
          </p:cNvPr>
          <p:cNvSpPr txBox="1"/>
          <p:nvPr/>
        </p:nvSpPr>
        <p:spPr>
          <a:xfrm>
            <a:off x="3776835" y="1604345"/>
            <a:ext cx="1513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1,000-2 Lacs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69CB7F9-A497-4810-92E4-CCDA274B83B1}"/>
              </a:ext>
            </a:extLst>
          </p:cNvPr>
          <p:cNvSpPr txBox="1"/>
          <p:nvPr/>
        </p:nvSpPr>
        <p:spPr>
          <a:xfrm>
            <a:off x="4044033" y="1927612"/>
            <a:ext cx="1216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Amount (</a:t>
            </a:r>
            <a:r>
              <a:rPr lang="en-I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₹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55D2BA2-79AF-4733-B1CB-DD2F9107064B}"/>
              </a:ext>
            </a:extLst>
          </p:cNvPr>
          <p:cNvSpPr txBox="1"/>
          <p:nvPr/>
        </p:nvSpPr>
        <p:spPr>
          <a:xfrm>
            <a:off x="5928672" y="1610591"/>
            <a:ext cx="775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3-12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7ABD97D-F635-43E0-AFED-04855EEE90A7}"/>
              </a:ext>
            </a:extLst>
          </p:cNvPr>
          <p:cNvSpPr txBox="1"/>
          <p:nvPr/>
        </p:nvSpPr>
        <p:spPr>
          <a:xfrm>
            <a:off x="5607846" y="1936531"/>
            <a:ext cx="1392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Tenure (Months)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D8AC44C-F942-4FA5-8AA9-B1E792619F1B}"/>
              </a:ext>
            </a:extLst>
          </p:cNvPr>
          <p:cNvSpPr txBox="1"/>
          <p:nvPr/>
        </p:nvSpPr>
        <p:spPr>
          <a:xfrm>
            <a:off x="3662601" y="2624000"/>
            <a:ext cx="180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24.0% - 36.0%</a:t>
            </a:r>
            <a:endParaRPr lang="en-IN" sz="2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B3BB84B-5B9B-409D-88F9-4725E24F54D4}"/>
              </a:ext>
            </a:extLst>
          </p:cNvPr>
          <p:cNvSpPr txBox="1"/>
          <p:nvPr/>
        </p:nvSpPr>
        <p:spPr>
          <a:xfrm>
            <a:off x="3536141" y="2935598"/>
            <a:ext cx="1926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 Rate (Per Year)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5BAA89B-AF20-4655-98EF-2B6549103FE7}"/>
              </a:ext>
            </a:extLst>
          </p:cNvPr>
          <p:cNvSpPr txBox="1"/>
          <p:nvPr/>
        </p:nvSpPr>
        <p:spPr>
          <a:xfrm>
            <a:off x="5710721" y="2927142"/>
            <a:ext cx="130319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Processing Fee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E4D134A3-B928-46B0-AB03-3B424F3C34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50" t="11571" r="10866" b="11129"/>
          <a:stretch/>
        </p:blipFill>
        <p:spPr>
          <a:xfrm>
            <a:off x="4234031" y="1229068"/>
            <a:ext cx="393986" cy="418440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CF7CD502-0D67-4547-AD6B-757C2F95D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537" y="1318175"/>
            <a:ext cx="309030" cy="309030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623956F9-30A2-4F89-8BD5-33CD99F3F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765" y="2377789"/>
            <a:ext cx="276772" cy="276772"/>
          </a:xfrm>
          <a:prstGeom prst="ellipse">
            <a:avLst/>
          </a:prstGeom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61F0F78-19AD-4E9B-BEF6-CF06D5674F7B}"/>
              </a:ext>
            </a:extLst>
          </p:cNvPr>
          <p:cNvGrpSpPr/>
          <p:nvPr/>
        </p:nvGrpSpPr>
        <p:grpSpPr>
          <a:xfrm>
            <a:off x="6068603" y="2375369"/>
            <a:ext cx="396605" cy="313394"/>
            <a:chOff x="6068545" y="2391846"/>
            <a:chExt cx="396605" cy="313394"/>
          </a:xfrm>
        </p:grpSpPr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46DF5689-43FD-4B8D-A4E7-4E3E79E15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56822" y="2391846"/>
              <a:ext cx="308328" cy="303439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3191D65F-663F-48F4-8A49-F65B69F1C2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04" t="13100" r="28433" b="13921"/>
            <a:stretch/>
          </p:blipFill>
          <p:spPr>
            <a:xfrm>
              <a:off x="6068545" y="2512503"/>
              <a:ext cx="187588" cy="192737"/>
            </a:xfrm>
            <a:prstGeom prst="ellipse">
              <a:avLst/>
            </a:prstGeom>
          </p:spPr>
        </p:pic>
      </p:grpSp>
      <p:pic>
        <p:nvPicPr>
          <p:cNvPr id="126" name="Picture 125">
            <a:extLst>
              <a:ext uri="{FF2B5EF4-FFF2-40B4-BE49-F238E27FC236}">
                <a16:creationId xmlns:a16="http://schemas.microsoft.com/office/drawing/2014/main" id="{6E852C86-E2DF-4DB6-8011-53453852FA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405" y="9155617"/>
            <a:ext cx="665234" cy="665234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3D424609-AE26-458E-9A9B-3B36D2919E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681" y="9068637"/>
            <a:ext cx="715701" cy="715701"/>
          </a:xfrm>
          <a:prstGeom prst="rect">
            <a:avLst/>
          </a:prstGeom>
        </p:spPr>
      </p:pic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C022728-94A9-4989-AE5A-5805D9ED7039}"/>
              </a:ext>
            </a:extLst>
          </p:cNvPr>
          <p:cNvCxnSpPr/>
          <p:nvPr/>
        </p:nvCxnSpPr>
        <p:spPr>
          <a:xfrm>
            <a:off x="4268321" y="9471655"/>
            <a:ext cx="71228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A9F96B9-449D-49D9-B848-29F0C3894B8F}"/>
              </a:ext>
            </a:extLst>
          </p:cNvPr>
          <p:cNvCxnSpPr/>
          <p:nvPr/>
        </p:nvCxnSpPr>
        <p:spPr>
          <a:xfrm>
            <a:off x="5802161" y="9494515"/>
            <a:ext cx="71228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lowchart: Alternate Process 144">
            <a:extLst>
              <a:ext uri="{FF2B5EF4-FFF2-40B4-BE49-F238E27FC236}">
                <a16:creationId xmlns:a16="http://schemas.microsoft.com/office/drawing/2014/main" id="{CACD8410-3DB2-4A44-9CDF-3EFF8B21CA0A}"/>
              </a:ext>
            </a:extLst>
          </p:cNvPr>
          <p:cNvSpPr/>
          <p:nvPr/>
        </p:nvSpPr>
        <p:spPr>
          <a:xfrm>
            <a:off x="3610838" y="10376294"/>
            <a:ext cx="3637280" cy="514981"/>
          </a:xfrm>
          <a:prstGeom prst="flowChartAlternateProcess">
            <a:avLst/>
          </a:prstGeom>
          <a:solidFill>
            <a:srgbClr val="FFC00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Apply Now 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9AC01CA-F7A9-43E9-B79A-75F5C3275FD9}"/>
              </a:ext>
            </a:extLst>
          </p:cNvPr>
          <p:cNvSpPr txBox="1"/>
          <p:nvPr/>
        </p:nvSpPr>
        <p:spPr>
          <a:xfrm>
            <a:off x="3360081" y="9826229"/>
            <a:ext cx="1163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Apply Now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CEB647E-8C1B-4941-9809-701A9F369F59}"/>
              </a:ext>
            </a:extLst>
          </p:cNvPr>
          <p:cNvSpPr txBox="1"/>
          <p:nvPr/>
        </p:nvSpPr>
        <p:spPr>
          <a:xfrm>
            <a:off x="4592891" y="9850952"/>
            <a:ext cx="1673174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Install Lenders Apps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87F77CE-CBEB-4787-BF6A-D51BD870EC01}"/>
              </a:ext>
            </a:extLst>
          </p:cNvPr>
          <p:cNvSpPr txBox="1"/>
          <p:nvPr/>
        </p:nvSpPr>
        <p:spPr>
          <a:xfrm>
            <a:off x="6133064" y="9839876"/>
            <a:ext cx="1418180" cy="31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 your Money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AD1AA7-BAAF-477C-B71E-A7034C928D10}"/>
              </a:ext>
            </a:extLst>
          </p:cNvPr>
          <p:cNvSpPr txBox="1"/>
          <p:nvPr/>
        </p:nvSpPr>
        <p:spPr>
          <a:xfrm>
            <a:off x="6003035" y="2629457"/>
            <a:ext cx="541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₹</a:t>
            </a:r>
            <a:r>
              <a:rPr lang="en-IN" dirty="0"/>
              <a:t> 0</a:t>
            </a:r>
            <a:r>
              <a:rPr lang="en-IN" sz="2000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FC5EBF-4CF8-4C4B-ACF9-A7F48010DAC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126" t="14927" r="12018" b="10783"/>
          <a:stretch/>
        </p:blipFill>
        <p:spPr>
          <a:xfrm>
            <a:off x="3628620" y="281264"/>
            <a:ext cx="673639" cy="64273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44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789FB604-F178-4778-BC20-8DE27E0A7F64}"/>
              </a:ext>
            </a:extLst>
          </p:cNvPr>
          <p:cNvSpPr/>
          <p:nvPr/>
        </p:nvSpPr>
        <p:spPr>
          <a:xfrm>
            <a:off x="-9879979" y="-4638906"/>
            <a:ext cx="32494652" cy="16595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7EF4F99-DDFD-48C0-B8F8-77A69CCFD9A8}"/>
              </a:ext>
            </a:extLst>
          </p:cNvPr>
          <p:cNvSpPr/>
          <p:nvPr/>
        </p:nvSpPr>
        <p:spPr>
          <a:xfrm>
            <a:off x="3263898" y="-2"/>
            <a:ext cx="4257041" cy="11519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E38B155-B6CD-4803-AE1E-11F013472D36}"/>
              </a:ext>
            </a:extLst>
          </p:cNvPr>
          <p:cNvSpPr/>
          <p:nvPr/>
        </p:nvSpPr>
        <p:spPr>
          <a:xfrm>
            <a:off x="3412998" y="3595701"/>
            <a:ext cx="4135882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Loan Terms</a:t>
            </a:r>
          </a:p>
          <a:p>
            <a:endParaRPr lang="en-US" sz="1400" dirty="0"/>
          </a:p>
          <a:p>
            <a:r>
              <a:rPr lang="en-US" sz="1400" dirty="0"/>
              <a:t>Eligibility Criteria               Monthly </a:t>
            </a:r>
            <a:r>
              <a:rPr lang="en-IN" sz="1400" dirty="0"/>
              <a:t>income Source,</a:t>
            </a:r>
          </a:p>
          <a:p>
            <a:r>
              <a:rPr lang="en-IN" sz="1400" dirty="0"/>
              <a:t>                                              Minimum age 21 year </a:t>
            </a:r>
          </a:p>
          <a:p>
            <a:r>
              <a:rPr lang="en-IN" sz="1400" dirty="0"/>
              <a:t>                                              Complete,</a:t>
            </a:r>
            <a:r>
              <a:rPr lang="en-IN" dirty="0"/>
              <a:t> </a:t>
            </a:r>
            <a:r>
              <a:rPr lang="en-IN" sz="1400" dirty="0"/>
              <a:t>No credit history </a:t>
            </a:r>
          </a:p>
          <a:p>
            <a:r>
              <a:rPr lang="en-IN" sz="1400" dirty="0"/>
              <a:t>                                              required</a:t>
            </a:r>
            <a:endParaRPr lang="en-US" sz="1400" dirty="0"/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Loan Disbursal                  Customer Bank Account</a:t>
            </a:r>
          </a:p>
          <a:p>
            <a:endParaRPr lang="en-US" sz="1400" dirty="0"/>
          </a:p>
          <a:p>
            <a:r>
              <a:rPr lang="en-US" sz="1400" dirty="0"/>
              <a:t>Document Required         PAN, Aadhar Card, Selfie       </a:t>
            </a:r>
          </a:p>
          <a:p>
            <a:r>
              <a:rPr lang="en-US" sz="1400" dirty="0"/>
              <a:t>                                             Address Proof.</a:t>
            </a:r>
          </a:p>
          <a:p>
            <a:endParaRPr lang="en-US" sz="1400" dirty="0"/>
          </a:p>
          <a:p>
            <a:r>
              <a:rPr lang="en-US" sz="1400" dirty="0"/>
              <a:t>Repayment                        NEFT, UPI, Debit Card, Net  </a:t>
            </a:r>
          </a:p>
          <a:p>
            <a:r>
              <a:rPr lang="en-US" sz="1400" dirty="0"/>
              <a:t>                                             banking</a:t>
            </a:r>
          </a:p>
          <a:p>
            <a:endParaRPr lang="en-US" sz="1400" dirty="0"/>
          </a:p>
          <a:p>
            <a:r>
              <a:rPr lang="en-US" sz="1400" dirty="0"/>
              <a:t>Early Repayment             Monthly Interest Payable,  </a:t>
            </a:r>
          </a:p>
          <a:p>
            <a:r>
              <a:rPr lang="en-US" sz="1400" dirty="0"/>
              <a:t>                                            No Prepayment Fees</a:t>
            </a:r>
          </a:p>
          <a:p>
            <a:endParaRPr lang="en-US" sz="1400" dirty="0"/>
          </a:p>
          <a:p>
            <a:r>
              <a:rPr lang="en-US" sz="1400" dirty="0"/>
              <a:t>Overdue Rule                   Penalty charges on </a:t>
            </a:r>
            <a:r>
              <a:rPr lang="en-IN" sz="1400" dirty="0"/>
              <a:t>customer </a:t>
            </a:r>
          </a:p>
          <a:p>
            <a:r>
              <a:rPr lang="en-IN" sz="1400" dirty="0"/>
              <a:t>                                           defaults or delays</a:t>
            </a:r>
          </a:p>
          <a:p>
            <a:endParaRPr lang="en-IN" sz="1400" dirty="0"/>
          </a:p>
          <a:p>
            <a:r>
              <a:rPr lang="en-IN" sz="1400" dirty="0"/>
              <a:t>Customer Care               18005721618 / 0120-6027801</a:t>
            </a:r>
          </a:p>
          <a:p>
            <a:endParaRPr lang="en-IN" sz="110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84963F8-E57B-4321-8241-3C055B8097EB}"/>
              </a:ext>
            </a:extLst>
          </p:cNvPr>
          <p:cNvCxnSpPr>
            <a:cxnSpLocks/>
          </p:cNvCxnSpPr>
          <p:nvPr/>
        </p:nvCxnSpPr>
        <p:spPr>
          <a:xfrm>
            <a:off x="3504611" y="3949831"/>
            <a:ext cx="366972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45EFCFC-C933-4D65-B43B-9ADE2B7BE366}"/>
              </a:ext>
            </a:extLst>
          </p:cNvPr>
          <p:cNvSpPr txBox="1"/>
          <p:nvPr/>
        </p:nvSpPr>
        <p:spPr>
          <a:xfrm>
            <a:off x="3360081" y="9160119"/>
            <a:ext cx="190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How to Apply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90104-4F98-4269-8F99-65C032DECFA8}"/>
              </a:ext>
            </a:extLst>
          </p:cNvPr>
          <p:cNvCxnSpPr>
            <a:cxnSpLocks/>
          </p:cNvCxnSpPr>
          <p:nvPr/>
        </p:nvCxnSpPr>
        <p:spPr>
          <a:xfrm>
            <a:off x="3440343" y="9539488"/>
            <a:ext cx="366972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F63FE510-A7C3-4FC0-A759-1ACCB2AE8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107" y="9624045"/>
            <a:ext cx="704205" cy="704205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848E7419-3B93-4F5B-B4D0-CF3D490404A8}"/>
              </a:ext>
            </a:extLst>
          </p:cNvPr>
          <p:cNvSpPr/>
          <p:nvPr/>
        </p:nvSpPr>
        <p:spPr>
          <a:xfrm>
            <a:off x="3263898" y="-1"/>
            <a:ext cx="4284981" cy="2153588"/>
          </a:xfrm>
          <a:prstGeom prst="rect">
            <a:avLst/>
          </a:prstGeom>
          <a:solidFill>
            <a:srgbClr val="3913F5"/>
          </a:solidFill>
          <a:ln>
            <a:solidFill>
              <a:srgbClr val="3913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70912CF-D77C-486F-9896-20AFFAB2114C}"/>
              </a:ext>
            </a:extLst>
          </p:cNvPr>
          <p:cNvSpPr/>
          <p:nvPr/>
        </p:nvSpPr>
        <p:spPr>
          <a:xfrm>
            <a:off x="4344771" y="309186"/>
            <a:ext cx="1344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NanoCredit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</a:rPr>
              <a:t>  </a:t>
            </a:r>
            <a:endParaRPr lang="en-US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6CBFC3-CB90-4FF3-9BC4-5DA20870932A}"/>
              </a:ext>
            </a:extLst>
          </p:cNvPr>
          <p:cNvSpPr txBox="1"/>
          <p:nvPr/>
        </p:nvSpPr>
        <p:spPr>
          <a:xfrm>
            <a:off x="4340561" y="605384"/>
            <a:ext cx="2649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100% digital application process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FE14B4E-61EB-493D-9970-3FE01C834846}"/>
              </a:ext>
            </a:extLst>
          </p:cNvPr>
          <p:cNvSpPr/>
          <p:nvPr/>
        </p:nvSpPr>
        <p:spPr>
          <a:xfrm>
            <a:off x="3264545" y="2164440"/>
            <a:ext cx="4257040" cy="1371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31141BCD-4C91-4E6F-B7AB-45D65AE58AB5}"/>
              </a:ext>
            </a:extLst>
          </p:cNvPr>
          <p:cNvSpPr/>
          <p:nvPr/>
        </p:nvSpPr>
        <p:spPr>
          <a:xfrm>
            <a:off x="3469638" y="1137920"/>
            <a:ext cx="3845562" cy="21945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E53F4CB-85FE-45FA-A4FD-28D203DDBD49}"/>
              </a:ext>
            </a:extLst>
          </p:cNvPr>
          <p:cNvCxnSpPr>
            <a:cxnSpLocks/>
          </p:cNvCxnSpPr>
          <p:nvPr/>
        </p:nvCxnSpPr>
        <p:spPr>
          <a:xfrm>
            <a:off x="3677920" y="2336800"/>
            <a:ext cx="3322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18767AC-265D-496B-B24D-97CFD7701D0A}"/>
              </a:ext>
            </a:extLst>
          </p:cNvPr>
          <p:cNvCxnSpPr>
            <a:cxnSpLocks/>
          </p:cNvCxnSpPr>
          <p:nvPr/>
        </p:nvCxnSpPr>
        <p:spPr>
          <a:xfrm>
            <a:off x="5392419" y="1341120"/>
            <a:ext cx="0" cy="1856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0E5AE3B-DDA8-43FE-B8CE-6685DBD96D4F}"/>
              </a:ext>
            </a:extLst>
          </p:cNvPr>
          <p:cNvSpPr txBox="1"/>
          <p:nvPr/>
        </p:nvSpPr>
        <p:spPr>
          <a:xfrm>
            <a:off x="3723102" y="1657622"/>
            <a:ext cx="1692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1,000 - 50,000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69CB7F9-A497-4810-92E4-CCDA274B83B1}"/>
              </a:ext>
            </a:extLst>
          </p:cNvPr>
          <p:cNvSpPr txBox="1"/>
          <p:nvPr/>
        </p:nvSpPr>
        <p:spPr>
          <a:xfrm>
            <a:off x="4044033" y="1927612"/>
            <a:ext cx="1216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Amount (</a:t>
            </a:r>
            <a:r>
              <a:rPr lang="en-I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₹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55D2BA2-79AF-4733-B1CB-DD2F9107064B}"/>
              </a:ext>
            </a:extLst>
          </p:cNvPr>
          <p:cNvSpPr txBox="1"/>
          <p:nvPr/>
        </p:nvSpPr>
        <p:spPr>
          <a:xfrm>
            <a:off x="5823604" y="1599830"/>
            <a:ext cx="1001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91-120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7ABD97D-F635-43E0-AFED-04855EEE90A7}"/>
              </a:ext>
            </a:extLst>
          </p:cNvPr>
          <p:cNvSpPr txBox="1"/>
          <p:nvPr/>
        </p:nvSpPr>
        <p:spPr>
          <a:xfrm>
            <a:off x="5607846" y="1936531"/>
            <a:ext cx="1392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Tenure (Days)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D8AC44C-F942-4FA5-8AA9-B1E792619F1B}"/>
              </a:ext>
            </a:extLst>
          </p:cNvPr>
          <p:cNvSpPr txBox="1"/>
          <p:nvPr/>
        </p:nvSpPr>
        <p:spPr>
          <a:xfrm>
            <a:off x="3662601" y="2624000"/>
            <a:ext cx="180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24.0% - 33.0%</a:t>
            </a:r>
            <a:endParaRPr lang="en-IN" sz="2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B3BB84B-5B9B-409D-88F9-4725E24F54D4}"/>
              </a:ext>
            </a:extLst>
          </p:cNvPr>
          <p:cNvSpPr txBox="1"/>
          <p:nvPr/>
        </p:nvSpPr>
        <p:spPr>
          <a:xfrm>
            <a:off x="3536141" y="2935598"/>
            <a:ext cx="1926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 Rate (Per Year)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5BAA89B-AF20-4655-98EF-2B6549103FE7}"/>
              </a:ext>
            </a:extLst>
          </p:cNvPr>
          <p:cNvSpPr txBox="1"/>
          <p:nvPr/>
        </p:nvSpPr>
        <p:spPr>
          <a:xfrm>
            <a:off x="5710721" y="2927142"/>
            <a:ext cx="130319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Processing Fee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E4D134A3-B928-46B0-AB03-3B424F3C34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50" t="11571" r="10866" b="11129"/>
          <a:stretch/>
        </p:blipFill>
        <p:spPr>
          <a:xfrm>
            <a:off x="4234031" y="1229068"/>
            <a:ext cx="393986" cy="418440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CF7CD502-0D67-4547-AD6B-757C2F95D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537" y="1318175"/>
            <a:ext cx="309030" cy="309030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623956F9-30A2-4F89-8BD5-33CD99F3F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765" y="2377789"/>
            <a:ext cx="276772" cy="276772"/>
          </a:xfrm>
          <a:prstGeom prst="ellipse">
            <a:avLst/>
          </a:prstGeom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61F0F78-19AD-4E9B-BEF6-CF06D5674F7B}"/>
              </a:ext>
            </a:extLst>
          </p:cNvPr>
          <p:cNvGrpSpPr/>
          <p:nvPr/>
        </p:nvGrpSpPr>
        <p:grpSpPr>
          <a:xfrm>
            <a:off x="6068603" y="2375369"/>
            <a:ext cx="396605" cy="313394"/>
            <a:chOff x="6068545" y="2391846"/>
            <a:chExt cx="396605" cy="313394"/>
          </a:xfrm>
        </p:grpSpPr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46DF5689-43FD-4B8D-A4E7-4E3E79E15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56822" y="2391846"/>
              <a:ext cx="308328" cy="303439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3191D65F-663F-48F4-8A49-F65B69F1C2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04" t="13100" r="28433" b="13921"/>
            <a:stretch/>
          </p:blipFill>
          <p:spPr>
            <a:xfrm>
              <a:off x="6068545" y="2512503"/>
              <a:ext cx="187588" cy="192737"/>
            </a:xfrm>
            <a:prstGeom prst="ellipse">
              <a:avLst/>
            </a:prstGeom>
          </p:spPr>
        </p:pic>
      </p:grpSp>
      <p:pic>
        <p:nvPicPr>
          <p:cNvPr id="126" name="Picture 125">
            <a:extLst>
              <a:ext uri="{FF2B5EF4-FFF2-40B4-BE49-F238E27FC236}">
                <a16:creationId xmlns:a16="http://schemas.microsoft.com/office/drawing/2014/main" id="{6E852C86-E2DF-4DB6-8011-53453852FA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405" y="9660110"/>
            <a:ext cx="665234" cy="665234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3D424609-AE26-458E-9A9B-3B36D2919E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681" y="9573130"/>
            <a:ext cx="715701" cy="715701"/>
          </a:xfrm>
          <a:prstGeom prst="rect">
            <a:avLst/>
          </a:prstGeom>
        </p:spPr>
      </p:pic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C022728-94A9-4989-AE5A-5805D9ED7039}"/>
              </a:ext>
            </a:extLst>
          </p:cNvPr>
          <p:cNvCxnSpPr/>
          <p:nvPr/>
        </p:nvCxnSpPr>
        <p:spPr>
          <a:xfrm>
            <a:off x="4268321" y="9976148"/>
            <a:ext cx="71228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A9F96B9-449D-49D9-B848-29F0C3894B8F}"/>
              </a:ext>
            </a:extLst>
          </p:cNvPr>
          <p:cNvCxnSpPr/>
          <p:nvPr/>
        </p:nvCxnSpPr>
        <p:spPr>
          <a:xfrm>
            <a:off x="5802161" y="9999008"/>
            <a:ext cx="71228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lowchart: Alternate Process 144">
            <a:extLst>
              <a:ext uri="{FF2B5EF4-FFF2-40B4-BE49-F238E27FC236}">
                <a16:creationId xmlns:a16="http://schemas.microsoft.com/office/drawing/2014/main" id="{CACD8410-3DB2-4A44-9CDF-3EFF8B21CA0A}"/>
              </a:ext>
            </a:extLst>
          </p:cNvPr>
          <p:cNvSpPr/>
          <p:nvPr/>
        </p:nvSpPr>
        <p:spPr>
          <a:xfrm>
            <a:off x="3644265" y="10818546"/>
            <a:ext cx="3637280" cy="514981"/>
          </a:xfrm>
          <a:prstGeom prst="flowChartAlternateProcess">
            <a:avLst/>
          </a:prstGeom>
          <a:solidFill>
            <a:srgbClr val="FFC00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Apply Now 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9AC01CA-F7A9-43E9-B79A-75F5C3275FD9}"/>
              </a:ext>
            </a:extLst>
          </p:cNvPr>
          <p:cNvSpPr txBox="1"/>
          <p:nvPr/>
        </p:nvSpPr>
        <p:spPr>
          <a:xfrm>
            <a:off x="3360081" y="10330722"/>
            <a:ext cx="1163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Apply Now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CEB647E-8C1B-4941-9809-701A9F369F59}"/>
              </a:ext>
            </a:extLst>
          </p:cNvPr>
          <p:cNvSpPr txBox="1"/>
          <p:nvPr/>
        </p:nvSpPr>
        <p:spPr>
          <a:xfrm>
            <a:off x="4592891" y="10355445"/>
            <a:ext cx="1673174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Install Lenders Apps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87F77CE-CBEB-4787-BF6A-D51BD870EC01}"/>
              </a:ext>
            </a:extLst>
          </p:cNvPr>
          <p:cNvSpPr txBox="1"/>
          <p:nvPr/>
        </p:nvSpPr>
        <p:spPr>
          <a:xfrm>
            <a:off x="6133064" y="10344369"/>
            <a:ext cx="1418180" cy="31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 your Money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AD1AA7-BAAF-477C-B71E-A7034C928D10}"/>
              </a:ext>
            </a:extLst>
          </p:cNvPr>
          <p:cNvSpPr txBox="1"/>
          <p:nvPr/>
        </p:nvSpPr>
        <p:spPr>
          <a:xfrm>
            <a:off x="5491741" y="2640121"/>
            <a:ext cx="1834180" cy="40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₹</a:t>
            </a:r>
            <a:r>
              <a:rPr lang="en-IN" dirty="0"/>
              <a:t> 90 - ₹820 + GST  </a:t>
            </a:r>
            <a:r>
              <a:rPr lang="en-IN" sz="2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EE8197-0657-4FFF-AAAC-DF449C20F7F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434" t="10051" r="8470" b="12199"/>
          <a:stretch/>
        </p:blipFill>
        <p:spPr>
          <a:xfrm>
            <a:off x="3575733" y="245794"/>
            <a:ext cx="674133" cy="64633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26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789FB604-F178-4778-BC20-8DE27E0A7F64}"/>
              </a:ext>
            </a:extLst>
          </p:cNvPr>
          <p:cNvSpPr/>
          <p:nvPr/>
        </p:nvSpPr>
        <p:spPr>
          <a:xfrm>
            <a:off x="-10192215" y="-5642517"/>
            <a:ext cx="32940703" cy="17975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Nxnmm</a:t>
            </a:r>
            <a:r>
              <a:rPr lang="en-IN" dirty="0"/>
              <a:t>.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7EF4F99-DDFD-48C0-B8F8-77A69CCFD9A8}"/>
              </a:ext>
            </a:extLst>
          </p:cNvPr>
          <p:cNvSpPr/>
          <p:nvPr/>
        </p:nvSpPr>
        <p:spPr>
          <a:xfrm>
            <a:off x="3263898" y="0"/>
            <a:ext cx="4257041" cy="10089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E38B155-B6CD-4803-AE1E-11F013472D36}"/>
              </a:ext>
            </a:extLst>
          </p:cNvPr>
          <p:cNvSpPr/>
          <p:nvPr/>
        </p:nvSpPr>
        <p:spPr>
          <a:xfrm>
            <a:off x="3360081" y="3595701"/>
            <a:ext cx="418879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Loan Terms</a:t>
            </a:r>
          </a:p>
          <a:p>
            <a:endParaRPr lang="en-US" sz="1400" dirty="0"/>
          </a:p>
          <a:p>
            <a:r>
              <a:rPr lang="en-US" sz="1400" dirty="0"/>
              <a:t>Eligibility Criteria               Monthly source of income/ </a:t>
            </a:r>
          </a:p>
          <a:p>
            <a:r>
              <a:rPr lang="en-US" sz="1400" dirty="0"/>
              <a:t>                                              Independent business man</a:t>
            </a:r>
            <a:br>
              <a:rPr lang="en-US" sz="1400" dirty="0"/>
            </a:br>
            <a:r>
              <a:rPr lang="en-IN" sz="1400" dirty="0"/>
              <a:t>                                              minimum age : 21 years.</a:t>
            </a:r>
          </a:p>
          <a:p>
            <a:endParaRPr lang="en-US" sz="1400" dirty="0"/>
          </a:p>
          <a:p>
            <a:r>
              <a:rPr lang="en-US" sz="1400" dirty="0"/>
              <a:t>Loan Disbursal                   Customer Bank Account</a:t>
            </a:r>
            <a:endParaRPr lang="en-IN" sz="1400" dirty="0"/>
          </a:p>
          <a:p>
            <a:endParaRPr lang="en-US" sz="1400" dirty="0"/>
          </a:p>
          <a:p>
            <a:r>
              <a:rPr lang="en-US" sz="1400" dirty="0"/>
              <a:t>Document Required         PAN, Aadhar Card, Selfie       </a:t>
            </a:r>
          </a:p>
          <a:p>
            <a:r>
              <a:rPr lang="en-US" sz="1400" dirty="0"/>
              <a:t>                                             Address Proof.</a:t>
            </a:r>
          </a:p>
          <a:p>
            <a:endParaRPr lang="en-US" sz="1400" dirty="0"/>
          </a:p>
          <a:p>
            <a:r>
              <a:rPr lang="en-US" sz="1400" dirty="0"/>
              <a:t>Repayment                         Net banking, debit card, </a:t>
            </a:r>
          </a:p>
          <a:p>
            <a:r>
              <a:rPr lang="en-US" sz="1400" dirty="0"/>
              <a:t>                                              credit card or UPI.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Overdue Rule                     </a:t>
            </a:r>
            <a:r>
              <a:rPr lang="en-IN" sz="1400" dirty="0"/>
              <a:t>Penalty according to days past   </a:t>
            </a:r>
          </a:p>
          <a:p>
            <a:r>
              <a:rPr lang="en-IN" sz="1400" dirty="0"/>
              <a:t>                                             due date.</a:t>
            </a:r>
          </a:p>
          <a:p>
            <a:endParaRPr lang="en-IN" sz="1400" dirty="0"/>
          </a:p>
          <a:p>
            <a:r>
              <a:rPr lang="en-IN" sz="1400" dirty="0"/>
              <a:t>Customer Care                  09711347553</a:t>
            </a:r>
            <a:endParaRPr lang="en-IN" sz="110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84963F8-E57B-4321-8241-3C055B8097EB}"/>
              </a:ext>
            </a:extLst>
          </p:cNvPr>
          <p:cNvCxnSpPr>
            <a:cxnSpLocks/>
          </p:cNvCxnSpPr>
          <p:nvPr/>
        </p:nvCxnSpPr>
        <p:spPr>
          <a:xfrm>
            <a:off x="3420531" y="3949831"/>
            <a:ext cx="366972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45EFCFC-C933-4D65-B43B-9ADE2B7BE366}"/>
              </a:ext>
            </a:extLst>
          </p:cNvPr>
          <p:cNvSpPr txBox="1"/>
          <p:nvPr/>
        </p:nvSpPr>
        <p:spPr>
          <a:xfrm>
            <a:off x="3415843" y="7752782"/>
            <a:ext cx="190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How to Apply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90104-4F98-4269-8F99-65C032DECFA8}"/>
              </a:ext>
            </a:extLst>
          </p:cNvPr>
          <p:cNvCxnSpPr>
            <a:cxnSpLocks/>
          </p:cNvCxnSpPr>
          <p:nvPr/>
        </p:nvCxnSpPr>
        <p:spPr>
          <a:xfrm>
            <a:off x="3462412" y="8130994"/>
            <a:ext cx="366972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F63FE510-A7C3-4FC0-A759-1ACCB2AE8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107" y="8216456"/>
            <a:ext cx="704205" cy="704205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848E7419-3B93-4F5B-B4D0-CF3D490404A8}"/>
              </a:ext>
            </a:extLst>
          </p:cNvPr>
          <p:cNvSpPr/>
          <p:nvPr/>
        </p:nvSpPr>
        <p:spPr>
          <a:xfrm>
            <a:off x="3263898" y="-1"/>
            <a:ext cx="4284981" cy="2153588"/>
          </a:xfrm>
          <a:prstGeom prst="rect">
            <a:avLst/>
          </a:prstGeom>
          <a:solidFill>
            <a:srgbClr val="3913F5"/>
          </a:solidFill>
          <a:ln>
            <a:solidFill>
              <a:srgbClr val="3913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70912CF-D77C-486F-9896-20AFFAB2114C}"/>
              </a:ext>
            </a:extLst>
          </p:cNvPr>
          <p:cNvSpPr/>
          <p:nvPr/>
        </p:nvSpPr>
        <p:spPr>
          <a:xfrm>
            <a:off x="4291496" y="239175"/>
            <a:ext cx="1777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>
                <a:solidFill>
                  <a:schemeClr val="bg1"/>
                </a:solidFill>
              </a:rPr>
              <a:t>CashPost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6CBFC3-CB90-4FF3-9BC4-5DA20870932A}"/>
              </a:ext>
            </a:extLst>
          </p:cNvPr>
          <p:cNvSpPr txBox="1"/>
          <p:nvPr/>
        </p:nvSpPr>
        <p:spPr>
          <a:xfrm>
            <a:off x="4302973" y="520406"/>
            <a:ext cx="3012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Mobile based personal loans platform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FE14B4E-61EB-493D-9970-3FE01C834846}"/>
              </a:ext>
            </a:extLst>
          </p:cNvPr>
          <p:cNvSpPr/>
          <p:nvPr/>
        </p:nvSpPr>
        <p:spPr>
          <a:xfrm>
            <a:off x="3278193" y="2164440"/>
            <a:ext cx="4257040" cy="1371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31141BCD-4C91-4E6F-B7AB-45D65AE58AB5}"/>
              </a:ext>
            </a:extLst>
          </p:cNvPr>
          <p:cNvSpPr/>
          <p:nvPr/>
        </p:nvSpPr>
        <p:spPr>
          <a:xfrm>
            <a:off x="3469638" y="1128043"/>
            <a:ext cx="3845562" cy="2204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E53F4CB-85FE-45FA-A4FD-28D203DDBD49}"/>
              </a:ext>
            </a:extLst>
          </p:cNvPr>
          <p:cNvCxnSpPr>
            <a:cxnSpLocks/>
          </p:cNvCxnSpPr>
          <p:nvPr/>
        </p:nvCxnSpPr>
        <p:spPr>
          <a:xfrm>
            <a:off x="3677920" y="2336800"/>
            <a:ext cx="3322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18767AC-265D-496B-B24D-97CFD7701D0A}"/>
              </a:ext>
            </a:extLst>
          </p:cNvPr>
          <p:cNvCxnSpPr>
            <a:cxnSpLocks/>
          </p:cNvCxnSpPr>
          <p:nvPr/>
        </p:nvCxnSpPr>
        <p:spPr>
          <a:xfrm>
            <a:off x="5392419" y="1341120"/>
            <a:ext cx="0" cy="1856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0E5AE3B-DDA8-43FE-B8CE-6685DBD96D4F}"/>
              </a:ext>
            </a:extLst>
          </p:cNvPr>
          <p:cNvSpPr txBox="1"/>
          <p:nvPr/>
        </p:nvSpPr>
        <p:spPr>
          <a:xfrm>
            <a:off x="3710348" y="1617456"/>
            <a:ext cx="1786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3,000 -15,000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69CB7F9-A497-4810-92E4-CCDA274B83B1}"/>
              </a:ext>
            </a:extLst>
          </p:cNvPr>
          <p:cNvSpPr txBox="1"/>
          <p:nvPr/>
        </p:nvSpPr>
        <p:spPr>
          <a:xfrm>
            <a:off x="4044033" y="1927612"/>
            <a:ext cx="1216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Amount (</a:t>
            </a:r>
            <a:r>
              <a:rPr lang="en-I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₹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55D2BA2-79AF-4733-B1CB-DD2F9107064B}"/>
              </a:ext>
            </a:extLst>
          </p:cNvPr>
          <p:cNvSpPr txBox="1"/>
          <p:nvPr/>
        </p:nvSpPr>
        <p:spPr>
          <a:xfrm>
            <a:off x="5898237" y="1610591"/>
            <a:ext cx="1170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 91-180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7ABD97D-F635-43E0-AFED-04855EEE90A7}"/>
              </a:ext>
            </a:extLst>
          </p:cNvPr>
          <p:cNvSpPr txBox="1"/>
          <p:nvPr/>
        </p:nvSpPr>
        <p:spPr>
          <a:xfrm>
            <a:off x="5759541" y="1896547"/>
            <a:ext cx="126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Tenure (days)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D8AC44C-F942-4FA5-8AA9-B1E792619F1B}"/>
              </a:ext>
            </a:extLst>
          </p:cNvPr>
          <p:cNvSpPr txBox="1"/>
          <p:nvPr/>
        </p:nvSpPr>
        <p:spPr>
          <a:xfrm>
            <a:off x="3570802" y="2608581"/>
            <a:ext cx="1958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24.00% -36.00%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B3BB84B-5B9B-409D-88F9-4725E24F54D4}"/>
              </a:ext>
            </a:extLst>
          </p:cNvPr>
          <p:cNvSpPr txBox="1"/>
          <p:nvPr/>
        </p:nvSpPr>
        <p:spPr>
          <a:xfrm>
            <a:off x="3536141" y="2935598"/>
            <a:ext cx="1926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 Rate (Per Year)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5BAA89B-AF20-4655-98EF-2B6549103FE7}"/>
              </a:ext>
            </a:extLst>
          </p:cNvPr>
          <p:cNvSpPr txBox="1"/>
          <p:nvPr/>
        </p:nvSpPr>
        <p:spPr>
          <a:xfrm>
            <a:off x="5710721" y="2927142"/>
            <a:ext cx="130319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Processing Fee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E4D134A3-B928-46B0-AB03-3B424F3C34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50" t="11571" r="10866" b="11129"/>
          <a:stretch/>
        </p:blipFill>
        <p:spPr>
          <a:xfrm>
            <a:off x="4234031" y="1229068"/>
            <a:ext cx="393986" cy="418440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CF7CD502-0D67-4547-AD6B-757C2F95D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537" y="1318175"/>
            <a:ext cx="309030" cy="309030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623956F9-30A2-4F89-8BD5-33CD99F3F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765" y="2377789"/>
            <a:ext cx="276772" cy="276772"/>
          </a:xfrm>
          <a:prstGeom prst="ellipse">
            <a:avLst/>
          </a:prstGeom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61F0F78-19AD-4E9B-BEF6-CF06D5674F7B}"/>
              </a:ext>
            </a:extLst>
          </p:cNvPr>
          <p:cNvGrpSpPr/>
          <p:nvPr/>
        </p:nvGrpSpPr>
        <p:grpSpPr>
          <a:xfrm>
            <a:off x="6068603" y="2375369"/>
            <a:ext cx="396605" cy="313394"/>
            <a:chOff x="6068545" y="2391846"/>
            <a:chExt cx="396605" cy="313394"/>
          </a:xfrm>
        </p:grpSpPr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46DF5689-43FD-4B8D-A4E7-4E3E79E15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56822" y="2391846"/>
              <a:ext cx="308328" cy="303439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3191D65F-663F-48F4-8A49-F65B69F1C2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04" t="13100" r="28433" b="13921"/>
            <a:stretch/>
          </p:blipFill>
          <p:spPr>
            <a:xfrm>
              <a:off x="6068545" y="2512503"/>
              <a:ext cx="187588" cy="192737"/>
            </a:xfrm>
            <a:prstGeom prst="ellipse">
              <a:avLst/>
            </a:prstGeom>
          </p:spPr>
        </p:pic>
      </p:grpSp>
      <p:pic>
        <p:nvPicPr>
          <p:cNvPr id="126" name="Picture 125">
            <a:extLst>
              <a:ext uri="{FF2B5EF4-FFF2-40B4-BE49-F238E27FC236}">
                <a16:creationId xmlns:a16="http://schemas.microsoft.com/office/drawing/2014/main" id="{6E852C86-E2DF-4DB6-8011-53453852FA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914" y="8252521"/>
            <a:ext cx="665234" cy="665234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3D424609-AE26-458E-9A9B-3B36D2919E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089" y="8165541"/>
            <a:ext cx="715701" cy="715701"/>
          </a:xfrm>
          <a:prstGeom prst="rect">
            <a:avLst/>
          </a:prstGeom>
        </p:spPr>
      </p:pic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C022728-94A9-4989-AE5A-5805D9ED7039}"/>
              </a:ext>
            </a:extLst>
          </p:cNvPr>
          <p:cNvCxnSpPr/>
          <p:nvPr/>
        </p:nvCxnSpPr>
        <p:spPr>
          <a:xfrm>
            <a:off x="4268321" y="8568559"/>
            <a:ext cx="71228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A9F96B9-449D-49D9-B848-29F0C3894B8F}"/>
              </a:ext>
            </a:extLst>
          </p:cNvPr>
          <p:cNvCxnSpPr/>
          <p:nvPr/>
        </p:nvCxnSpPr>
        <p:spPr>
          <a:xfrm>
            <a:off x="5802161" y="8591419"/>
            <a:ext cx="71228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A93F824-A406-4DAD-AA0C-CC59DB00FFDB}"/>
              </a:ext>
            </a:extLst>
          </p:cNvPr>
          <p:cNvSpPr txBox="1"/>
          <p:nvPr/>
        </p:nvSpPr>
        <p:spPr>
          <a:xfrm>
            <a:off x="3360081" y="8909485"/>
            <a:ext cx="1163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Apply Now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4B3D8A-9F75-499D-9E54-C4A3C40A01A1}"/>
              </a:ext>
            </a:extLst>
          </p:cNvPr>
          <p:cNvSpPr txBox="1"/>
          <p:nvPr/>
        </p:nvSpPr>
        <p:spPr>
          <a:xfrm>
            <a:off x="4592891" y="8934208"/>
            <a:ext cx="1673174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Install Lenders Apps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1FEEEB-3FF6-44F1-8DD4-4F13183701D2}"/>
              </a:ext>
            </a:extLst>
          </p:cNvPr>
          <p:cNvSpPr txBox="1"/>
          <p:nvPr/>
        </p:nvSpPr>
        <p:spPr>
          <a:xfrm>
            <a:off x="6133064" y="8923132"/>
            <a:ext cx="1418180" cy="31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 your Money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A638B5-9121-42F9-B808-D598936B44DD}"/>
              </a:ext>
            </a:extLst>
          </p:cNvPr>
          <p:cNvSpPr txBox="1"/>
          <p:nvPr/>
        </p:nvSpPr>
        <p:spPr>
          <a:xfrm>
            <a:off x="5447970" y="2687688"/>
            <a:ext cx="1882165" cy="379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₹</a:t>
            </a:r>
            <a:r>
              <a:rPr lang="en-IN" sz="1600" dirty="0"/>
              <a:t> </a:t>
            </a:r>
            <a:r>
              <a:rPr lang="en-IN" dirty="0"/>
              <a:t>54 - ₹ 540 + GST</a:t>
            </a:r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38D2CD22-9A18-4486-BC61-62AE530A63D4}"/>
              </a:ext>
            </a:extLst>
          </p:cNvPr>
          <p:cNvSpPr/>
          <p:nvPr/>
        </p:nvSpPr>
        <p:spPr>
          <a:xfrm>
            <a:off x="3596640" y="9426902"/>
            <a:ext cx="3637280" cy="514981"/>
          </a:xfrm>
          <a:prstGeom prst="flowChartAlternateProcess">
            <a:avLst/>
          </a:prstGeom>
          <a:solidFill>
            <a:srgbClr val="FFC00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Apply Now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C6DC20-3149-4710-8C2E-CFBD873D43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49590" y="260598"/>
            <a:ext cx="584580" cy="564721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9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45A18F-8B0F-470B-9498-8F5FA8C2F02D}"/>
              </a:ext>
            </a:extLst>
          </p:cNvPr>
          <p:cNvSpPr/>
          <p:nvPr/>
        </p:nvSpPr>
        <p:spPr>
          <a:xfrm>
            <a:off x="557564" y="111519"/>
            <a:ext cx="4371278" cy="2051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48499-5D74-4057-B981-EF2F41C8E393}"/>
              </a:ext>
            </a:extLst>
          </p:cNvPr>
          <p:cNvSpPr txBox="1"/>
          <p:nvPr/>
        </p:nvSpPr>
        <p:spPr>
          <a:xfrm>
            <a:off x="1528742" y="367201"/>
            <a:ext cx="130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Krdeitzy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0E1E3-DF87-454B-BC2F-B2204CC1A23F}"/>
              </a:ext>
            </a:extLst>
          </p:cNvPr>
          <p:cNvSpPr txBox="1"/>
          <p:nvPr/>
        </p:nvSpPr>
        <p:spPr>
          <a:xfrm>
            <a:off x="1558892" y="658869"/>
            <a:ext cx="107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₹</a:t>
            </a:r>
            <a:r>
              <a:rPr lang="en-IN" b="1" dirty="0"/>
              <a:t> 1 </a:t>
            </a:r>
            <a:r>
              <a:rPr lang="en-IN" dirty="0"/>
              <a:t>Lacs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1BE464-7783-4243-818C-36108E1E3A0D}"/>
              </a:ext>
            </a:extLst>
          </p:cNvPr>
          <p:cNvSpPr txBox="1"/>
          <p:nvPr/>
        </p:nvSpPr>
        <p:spPr>
          <a:xfrm>
            <a:off x="1558892" y="981315"/>
            <a:ext cx="1072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2">
                    <a:lumMod val="75000"/>
                  </a:schemeClr>
                </a:solidFill>
              </a:rPr>
              <a:t>Max Amount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203569-CBAC-43DB-823F-E5A8B97FF8BB}"/>
              </a:ext>
            </a:extLst>
          </p:cNvPr>
          <p:cNvSpPr txBox="1"/>
          <p:nvPr/>
        </p:nvSpPr>
        <p:spPr>
          <a:xfrm>
            <a:off x="1527724" y="1191408"/>
            <a:ext cx="1683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Tenure: 3-12 Months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BB603-5ACA-4D31-9DE5-D5CCE24C52E5}"/>
              </a:ext>
            </a:extLst>
          </p:cNvPr>
          <p:cNvSpPr txBox="1"/>
          <p:nvPr/>
        </p:nvSpPr>
        <p:spPr>
          <a:xfrm>
            <a:off x="1535160" y="1388412"/>
            <a:ext cx="1921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Interest : 29.95%  / Year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E7C6F-4B39-4C0E-B083-775E9EC0FF17}"/>
              </a:ext>
            </a:extLst>
          </p:cNvPr>
          <p:cNvSpPr txBox="1"/>
          <p:nvPr/>
        </p:nvSpPr>
        <p:spPr>
          <a:xfrm>
            <a:off x="1542598" y="1585416"/>
            <a:ext cx="1200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Proc. Fee: ₹ 0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AC2CEE-DB6A-4AB7-B14F-4C5289D0D907}"/>
              </a:ext>
            </a:extLst>
          </p:cNvPr>
          <p:cNvSpPr/>
          <p:nvPr/>
        </p:nvSpPr>
        <p:spPr>
          <a:xfrm>
            <a:off x="657922" y="2497875"/>
            <a:ext cx="4371278" cy="2051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C345ED-0BAB-451F-A1EB-681AE957BF3B}"/>
              </a:ext>
            </a:extLst>
          </p:cNvPr>
          <p:cNvSpPr txBox="1"/>
          <p:nvPr/>
        </p:nvSpPr>
        <p:spPr>
          <a:xfrm>
            <a:off x="1636081" y="2753557"/>
            <a:ext cx="117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Mi Credit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A184EF-E9B8-46FC-98F3-D2D22DF23D63}"/>
              </a:ext>
            </a:extLst>
          </p:cNvPr>
          <p:cNvSpPr txBox="1"/>
          <p:nvPr/>
        </p:nvSpPr>
        <p:spPr>
          <a:xfrm>
            <a:off x="1670401" y="3045225"/>
            <a:ext cx="107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₹</a:t>
            </a:r>
            <a:r>
              <a:rPr lang="en-IN" b="1" dirty="0"/>
              <a:t> 2 </a:t>
            </a:r>
            <a:r>
              <a:rPr lang="en-IN" dirty="0"/>
              <a:t>Lacs</a:t>
            </a:r>
            <a:endParaRPr lang="en-IN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A0FF81-F610-44FF-B2CD-61C740518AA2}"/>
              </a:ext>
            </a:extLst>
          </p:cNvPr>
          <p:cNvSpPr txBox="1"/>
          <p:nvPr/>
        </p:nvSpPr>
        <p:spPr>
          <a:xfrm>
            <a:off x="1659250" y="3367671"/>
            <a:ext cx="1072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2">
                    <a:lumMod val="75000"/>
                  </a:schemeClr>
                </a:solidFill>
              </a:rPr>
              <a:t>Max Amount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79130C-C701-43CC-9874-D7D8812BB960}"/>
              </a:ext>
            </a:extLst>
          </p:cNvPr>
          <p:cNvSpPr txBox="1"/>
          <p:nvPr/>
        </p:nvSpPr>
        <p:spPr>
          <a:xfrm>
            <a:off x="1639233" y="3577764"/>
            <a:ext cx="1683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Tenure: 3-24 Months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9181C0-8841-4443-857D-9A07C74F9F2F}"/>
              </a:ext>
            </a:extLst>
          </p:cNvPr>
          <p:cNvSpPr txBox="1"/>
          <p:nvPr/>
        </p:nvSpPr>
        <p:spPr>
          <a:xfrm>
            <a:off x="1680123" y="3774768"/>
            <a:ext cx="1564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Interest : 35%  / Year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B894DB-9D77-45DF-8623-29D742888847}"/>
              </a:ext>
            </a:extLst>
          </p:cNvPr>
          <p:cNvSpPr txBox="1"/>
          <p:nvPr/>
        </p:nvSpPr>
        <p:spPr>
          <a:xfrm>
            <a:off x="1687560" y="3971772"/>
            <a:ext cx="1981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Proc. Fee: ₹ 1.99% + GST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B36776-F78C-42FD-8487-6AD80BD3BE5D}"/>
              </a:ext>
            </a:extLst>
          </p:cNvPr>
          <p:cNvSpPr/>
          <p:nvPr/>
        </p:nvSpPr>
        <p:spPr>
          <a:xfrm>
            <a:off x="669071" y="4716961"/>
            <a:ext cx="4371278" cy="2051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0C0AC3-C12F-4197-BCFA-3BEA1E987BA7}"/>
              </a:ext>
            </a:extLst>
          </p:cNvPr>
          <p:cNvSpPr txBox="1"/>
          <p:nvPr/>
        </p:nvSpPr>
        <p:spPr>
          <a:xfrm>
            <a:off x="1640249" y="4972643"/>
            <a:ext cx="130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FundPI</a:t>
            </a:r>
            <a:endParaRPr lang="en-IN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3A995C-D052-4EEE-95C4-93B37DC02DDF}"/>
              </a:ext>
            </a:extLst>
          </p:cNvPr>
          <p:cNvSpPr txBox="1"/>
          <p:nvPr/>
        </p:nvSpPr>
        <p:spPr>
          <a:xfrm>
            <a:off x="1670399" y="5264311"/>
            <a:ext cx="107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₹</a:t>
            </a:r>
            <a:r>
              <a:rPr lang="en-IN" b="1" dirty="0"/>
              <a:t> 25,000</a:t>
            </a:r>
            <a:endParaRPr lang="en-IN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17B240-6638-4C47-91EF-A85CC38271FC}"/>
              </a:ext>
            </a:extLst>
          </p:cNvPr>
          <p:cNvSpPr txBox="1"/>
          <p:nvPr/>
        </p:nvSpPr>
        <p:spPr>
          <a:xfrm>
            <a:off x="1670399" y="5586757"/>
            <a:ext cx="1072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2">
                    <a:lumMod val="75000"/>
                  </a:schemeClr>
                </a:solidFill>
              </a:rPr>
              <a:t>Max Amount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81F615-5272-4E27-8E30-82A92B0CD9FE}"/>
              </a:ext>
            </a:extLst>
          </p:cNvPr>
          <p:cNvSpPr txBox="1"/>
          <p:nvPr/>
        </p:nvSpPr>
        <p:spPr>
          <a:xfrm>
            <a:off x="1639231" y="5796850"/>
            <a:ext cx="1683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Tenure: 3-12 Months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9D0C84-1682-44BD-82D1-CD7A09DAFB8D}"/>
              </a:ext>
            </a:extLst>
          </p:cNvPr>
          <p:cNvSpPr txBox="1"/>
          <p:nvPr/>
        </p:nvSpPr>
        <p:spPr>
          <a:xfrm>
            <a:off x="1657819" y="5993854"/>
            <a:ext cx="1799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Interest : 28.88%  / Year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4936B7-B04B-4668-926A-9C132CBD184C}"/>
              </a:ext>
            </a:extLst>
          </p:cNvPr>
          <p:cNvSpPr txBox="1"/>
          <p:nvPr/>
        </p:nvSpPr>
        <p:spPr>
          <a:xfrm>
            <a:off x="1665256" y="6190858"/>
            <a:ext cx="1587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Proc. Fee: ₹ 499 + GST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FD31CE6-7C41-4FB4-9C0F-FD23A6CDEB9E}"/>
              </a:ext>
            </a:extLst>
          </p:cNvPr>
          <p:cNvSpPr/>
          <p:nvPr/>
        </p:nvSpPr>
        <p:spPr>
          <a:xfrm>
            <a:off x="6623824" y="111519"/>
            <a:ext cx="4371278" cy="2051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B2CBE2-42BF-41EC-B4C7-5EB2B74C3E5D}"/>
              </a:ext>
            </a:extLst>
          </p:cNvPr>
          <p:cNvSpPr txBox="1"/>
          <p:nvPr/>
        </p:nvSpPr>
        <p:spPr>
          <a:xfrm>
            <a:off x="7572700" y="367201"/>
            <a:ext cx="130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LoanFlix</a:t>
            </a:r>
            <a:endParaRPr lang="en-IN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7B31FD-5D13-4227-897D-1BB83FC409CE}"/>
              </a:ext>
            </a:extLst>
          </p:cNvPr>
          <p:cNvSpPr txBox="1"/>
          <p:nvPr/>
        </p:nvSpPr>
        <p:spPr>
          <a:xfrm>
            <a:off x="7625152" y="658869"/>
            <a:ext cx="107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₹</a:t>
            </a:r>
            <a:r>
              <a:rPr lang="en-IN" b="1" dirty="0"/>
              <a:t> 25,000</a:t>
            </a:r>
            <a:endParaRPr lang="en-IN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0FDB39-0110-4056-B298-22AA865F779B}"/>
              </a:ext>
            </a:extLst>
          </p:cNvPr>
          <p:cNvSpPr txBox="1"/>
          <p:nvPr/>
        </p:nvSpPr>
        <p:spPr>
          <a:xfrm>
            <a:off x="7625152" y="981315"/>
            <a:ext cx="1072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2">
                    <a:lumMod val="75000"/>
                  </a:schemeClr>
                </a:solidFill>
              </a:rPr>
              <a:t>Max Amount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E06E30-1B91-470D-804C-26CFD8DB5C6C}"/>
              </a:ext>
            </a:extLst>
          </p:cNvPr>
          <p:cNvSpPr txBox="1"/>
          <p:nvPr/>
        </p:nvSpPr>
        <p:spPr>
          <a:xfrm>
            <a:off x="7616286" y="1191408"/>
            <a:ext cx="1683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Tenure: 3-12 Months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2F3C6-D970-4E36-A62F-0F9138AEC3A6}"/>
              </a:ext>
            </a:extLst>
          </p:cNvPr>
          <p:cNvSpPr txBox="1"/>
          <p:nvPr/>
        </p:nvSpPr>
        <p:spPr>
          <a:xfrm>
            <a:off x="7634874" y="1388412"/>
            <a:ext cx="1564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Interest : 36%  / Year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C60DEB-741C-4280-B449-DF73E9B2184B}"/>
              </a:ext>
            </a:extLst>
          </p:cNvPr>
          <p:cNvSpPr txBox="1"/>
          <p:nvPr/>
        </p:nvSpPr>
        <p:spPr>
          <a:xfrm>
            <a:off x="7642312" y="1585416"/>
            <a:ext cx="1189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Proc. Fee: ₹ 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7A20809-14B7-4101-9CF2-642752E0A4E9}"/>
              </a:ext>
            </a:extLst>
          </p:cNvPr>
          <p:cNvSpPr/>
          <p:nvPr/>
        </p:nvSpPr>
        <p:spPr>
          <a:xfrm>
            <a:off x="6623824" y="2408125"/>
            <a:ext cx="4371278" cy="2051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2D0453-E660-45B2-8995-313F1AB67651}"/>
              </a:ext>
            </a:extLst>
          </p:cNvPr>
          <p:cNvSpPr txBox="1"/>
          <p:nvPr/>
        </p:nvSpPr>
        <p:spPr>
          <a:xfrm>
            <a:off x="7572700" y="2663807"/>
            <a:ext cx="168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NanoCredit</a:t>
            </a:r>
            <a:endParaRPr lang="en-IN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20E1B-C715-4B45-88CA-6CEF422AAD90}"/>
              </a:ext>
            </a:extLst>
          </p:cNvPr>
          <p:cNvSpPr txBox="1"/>
          <p:nvPr/>
        </p:nvSpPr>
        <p:spPr>
          <a:xfrm>
            <a:off x="7625152" y="2955475"/>
            <a:ext cx="1351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₹</a:t>
            </a:r>
            <a:r>
              <a:rPr lang="en-IN" b="1" dirty="0"/>
              <a:t> 50,000</a:t>
            </a:r>
            <a:endParaRPr lang="en-IN" sz="2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D359CF-BD74-4177-AAD7-E26F8B864955}"/>
              </a:ext>
            </a:extLst>
          </p:cNvPr>
          <p:cNvSpPr txBox="1"/>
          <p:nvPr/>
        </p:nvSpPr>
        <p:spPr>
          <a:xfrm>
            <a:off x="7625152" y="3277921"/>
            <a:ext cx="1072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2">
                    <a:lumMod val="75000"/>
                  </a:schemeClr>
                </a:solidFill>
              </a:rPr>
              <a:t>Max Amount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190B7E-24AE-4AAA-8D17-CE17C0545B9A}"/>
              </a:ext>
            </a:extLst>
          </p:cNvPr>
          <p:cNvSpPr txBox="1"/>
          <p:nvPr/>
        </p:nvSpPr>
        <p:spPr>
          <a:xfrm>
            <a:off x="7605135" y="3488014"/>
            <a:ext cx="1683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Tenure: 91- 120 Days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64B35E-11F4-4537-ABCD-CC8E191CFC2E}"/>
              </a:ext>
            </a:extLst>
          </p:cNvPr>
          <p:cNvSpPr txBox="1"/>
          <p:nvPr/>
        </p:nvSpPr>
        <p:spPr>
          <a:xfrm>
            <a:off x="7623723" y="3685018"/>
            <a:ext cx="1564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Interest : 33%  / Year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26FACE-3809-49BE-9BA7-2F2079DD89C1}"/>
              </a:ext>
            </a:extLst>
          </p:cNvPr>
          <p:cNvSpPr txBox="1"/>
          <p:nvPr/>
        </p:nvSpPr>
        <p:spPr>
          <a:xfrm>
            <a:off x="7631160" y="3882022"/>
            <a:ext cx="2081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Proc. Fee: </a:t>
            </a:r>
            <a:r>
              <a:rPr lang="en-IN" sz="1400" dirty="0"/>
              <a:t>₹</a:t>
            </a:r>
            <a:r>
              <a:rPr lang="en-IN" sz="1200" dirty="0"/>
              <a:t> 90- 820 + GST  </a:t>
            </a:r>
            <a:r>
              <a:rPr lang="en-IN" sz="1400" dirty="0"/>
              <a:t>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889281D-25E6-4007-AEB6-AC3BF6FA2339}"/>
              </a:ext>
            </a:extLst>
          </p:cNvPr>
          <p:cNvSpPr/>
          <p:nvPr/>
        </p:nvSpPr>
        <p:spPr>
          <a:xfrm>
            <a:off x="6623824" y="4694658"/>
            <a:ext cx="4371278" cy="2051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86071ED-5782-46F3-BE22-017F1BDFE98A}"/>
              </a:ext>
            </a:extLst>
          </p:cNvPr>
          <p:cNvSpPr txBox="1"/>
          <p:nvPr/>
        </p:nvSpPr>
        <p:spPr>
          <a:xfrm>
            <a:off x="7572700" y="4950340"/>
            <a:ext cx="130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CashPost</a:t>
            </a:r>
            <a:endParaRPr lang="en-IN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92914E6-7AE2-42D5-961C-E776F2EBD0A5}"/>
              </a:ext>
            </a:extLst>
          </p:cNvPr>
          <p:cNvSpPr txBox="1"/>
          <p:nvPr/>
        </p:nvSpPr>
        <p:spPr>
          <a:xfrm>
            <a:off x="7625152" y="5242008"/>
            <a:ext cx="107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₹</a:t>
            </a:r>
            <a:r>
              <a:rPr lang="en-IN" b="1" dirty="0"/>
              <a:t> 15,000</a:t>
            </a:r>
            <a:endParaRPr lang="en-IN" sz="2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E17A0B-1436-4ACF-9F73-FD37188F5251}"/>
              </a:ext>
            </a:extLst>
          </p:cNvPr>
          <p:cNvSpPr txBox="1"/>
          <p:nvPr/>
        </p:nvSpPr>
        <p:spPr>
          <a:xfrm>
            <a:off x="7625152" y="5564454"/>
            <a:ext cx="1072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2">
                    <a:lumMod val="75000"/>
                  </a:schemeClr>
                </a:solidFill>
              </a:rPr>
              <a:t>Max Amount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1B77C2-9CD9-42C5-A866-EF90602DF213}"/>
              </a:ext>
            </a:extLst>
          </p:cNvPr>
          <p:cNvSpPr txBox="1"/>
          <p:nvPr/>
        </p:nvSpPr>
        <p:spPr>
          <a:xfrm>
            <a:off x="7616286" y="5774547"/>
            <a:ext cx="1683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Tenure: 91-180 Months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9E42CA9-E485-4748-AB11-7B58862B9B4C}"/>
              </a:ext>
            </a:extLst>
          </p:cNvPr>
          <p:cNvSpPr txBox="1"/>
          <p:nvPr/>
        </p:nvSpPr>
        <p:spPr>
          <a:xfrm>
            <a:off x="7634874" y="5971551"/>
            <a:ext cx="1564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Interest : 36%  / Year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793D1C-E374-4534-B7BC-806F0535E1B4}"/>
              </a:ext>
            </a:extLst>
          </p:cNvPr>
          <p:cNvSpPr txBox="1"/>
          <p:nvPr/>
        </p:nvSpPr>
        <p:spPr>
          <a:xfrm>
            <a:off x="7642311" y="6168555"/>
            <a:ext cx="2070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Proc. Fee: ₹</a:t>
            </a:r>
            <a:r>
              <a:rPr lang="en-IN" sz="1100" dirty="0"/>
              <a:t> </a:t>
            </a:r>
            <a:r>
              <a:rPr lang="en-IN" sz="1200" dirty="0"/>
              <a:t>54 - ₹ 540 + GST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98C0209-94BA-4CD4-9788-2F0F563C1EBB}"/>
              </a:ext>
            </a:extLst>
          </p:cNvPr>
          <p:cNvSpPr/>
          <p:nvPr/>
        </p:nvSpPr>
        <p:spPr>
          <a:xfrm>
            <a:off x="6045899" y="308598"/>
            <a:ext cx="592054" cy="598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16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6464B9E-7063-45AD-9CE5-85669143DD41}"/>
              </a:ext>
            </a:extLst>
          </p:cNvPr>
          <p:cNvSpPr/>
          <p:nvPr/>
        </p:nvSpPr>
        <p:spPr>
          <a:xfrm>
            <a:off x="6007861" y="2435089"/>
            <a:ext cx="592054" cy="598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17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770ED11-BCD9-46B6-BB90-5341784E4502}"/>
              </a:ext>
            </a:extLst>
          </p:cNvPr>
          <p:cNvSpPr/>
          <p:nvPr/>
        </p:nvSpPr>
        <p:spPr>
          <a:xfrm>
            <a:off x="5984719" y="4466649"/>
            <a:ext cx="592054" cy="598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18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02B56842-C729-477E-B2D8-A1408B5E1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59" y="367201"/>
            <a:ext cx="552077" cy="552077"/>
          </a:xfrm>
          <a:prstGeom prst="round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98817227-8226-4ACF-9208-154D4BE62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538" y="2753557"/>
            <a:ext cx="640187" cy="640187"/>
          </a:xfrm>
          <a:prstGeom prst="round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96BC9018-035B-42D9-8EA2-85D6EFDBB4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73" t="1177" r="3213" b="15757"/>
          <a:stretch/>
        </p:blipFill>
        <p:spPr>
          <a:xfrm>
            <a:off x="957434" y="4934339"/>
            <a:ext cx="697890" cy="624725"/>
          </a:xfrm>
          <a:prstGeom prst="round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84A1EFFB-E99C-4D25-8F53-5E7D29C939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126" t="14927" r="12018" b="10783"/>
          <a:stretch/>
        </p:blipFill>
        <p:spPr>
          <a:xfrm>
            <a:off x="6839337" y="432477"/>
            <a:ext cx="673639" cy="642733"/>
          </a:xfrm>
          <a:prstGeom prst="round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FFC117C-1B63-4811-9C30-0D9438BB9F8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434" t="10051" r="8470" b="12199"/>
          <a:stretch/>
        </p:blipFill>
        <p:spPr>
          <a:xfrm>
            <a:off x="6934966" y="2687898"/>
            <a:ext cx="674133" cy="646332"/>
          </a:xfrm>
          <a:prstGeom prst="round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126C842F-BF52-4CF5-B903-1F7F9BD692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2152" y="4994343"/>
            <a:ext cx="584580" cy="564721"/>
          </a:xfrm>
          <a:prstGeom prst="roundRect">
            <a:avLst/>
          </a:prstGeom>
        </p:spPr>
      </p:pic>
      <p:sp>
        <p:nvSpPr>
          <p:cNvPr id="80" name="Oval 79">
            <a:extLst>
              <a:ext uri="{FF2B5EF4-FFF2-40B4-BE49-F238E27FC236}">
                <a16:creationId xmlns:a16="http://schemas.microsoft.com/office/drawing/2014/main" id="{41D314A2-1A59-45CE-A328-10A57D459EA9}"/>
              </a:ext>
            </a:extLst>
          </p:cNvPr>
          <p:cNvSpPr/>
          <p:nvPr/>
        </p:nvSpPr>
        <p:spPr>
          <a:xfrm>
            <a:off x="109741" y="405243"/>
            <a:ext cx="592054" cy="598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13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8042373-02EF-4176-8835-EE4165D6E656}"/>
              </a:ext>
            </a:extLst>
          </p:cNvPr>
          <p:cNvSpPr/>
          <p:nvPr/>
        </p:nvSpPr>
        <p:spPr>
          <a:xfrm>
            <a:off x="71703" y="2531734"/>
            <a:ext cx="592054" cy="598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14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A57474D-1C3A-43D1-AF06-153E5421B7A2}"/>
              </a:ext>
            </a:extLst>
          </p:cNvPr>
          <p:cNvSpPr/>
          <p:nvPr/>
        </p:nvSpPr>
        <p:spPr>
          <a:xfrm>
            <a:off x="48561" y="4563294"/>
            <a:ext cx="592054" cy="598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85129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5BB856-6205-4514-B1ED-61A36715BEEB}"/>
              </a:ext>
            </a:extLst>
          </p:cNvPr>
          <p:cNvSpPr txBox="1"/>
          <p:nvPr/>
        </p:nvSpPr>
        <p:spPr>
          <a:xfrm>
            <a:off x="3031299" y="-100208"/>
            <a:ext cx="65260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/>
              <a:t>Customer care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81EEA1-D7D5-4DC4-B178-F0D303899907}"/>
              </a:ext>
            </a:extLst>
          </p:cNvPr>
          <p:cNvSpPr txBox="1"/>
          <p:nvPr/>
        </p:nvSpPr>
        <p:spPr>
          <a:xfrm>
            <a:off x="423450" y="1415267"/>
            <a:ext cx="67139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ICICI Bank      1860 120 7777</a:t>
            </a:r>
          </a:p>
          <a:p>
            <a:r>
              <a:rPr lang="en-IN" dirty="0"/>
              <a:t>Tata Capital   1860 267 6060</a:t>
            </a:r>
          </a:p>
          <a:p>
            <a:r>
              <a:rPr lang="en-IN" dirty="0" err="1"/>
              <a:t>Qbera</a:t>
            </a:r>
            <a:r>
              <a:rPr lang="en-IN" dirty="0"/>
              <a:t>             1800 419 8121 / +91 9513555475</a:t>
            </a:r>
          </a:p>
          <a:p>
            <a:r>
              <a:rPr lang="en-IN" dirty="0" err="1"/>
              <a:t>Retra</a:t>
            </a:r>
            <a:r>
              <a:rPr lang="en-IN" dirty="0"/>
              <a:t>              +919819314949</a:t>
            </a:r>
          </a:p>
          <a:p>
            <a:r>
              <a:rPr lang="en-IN" dirty="0" err="1"/>
              <a:t>LendBox</a:t>
            </a:r>
            <a:r>
              <a:rPr lang="en-IN" dirty="0"/>
              <a:t>        </a:t>
            </a:r>
            <a:r>
              <a:rPr lang="en-IN" u="sng" dirty="0"/>
              <a:t>+</a:t>
            </a:r>
            <a:r>
              <a:rPr lang="en-IN" dirty="0"/>
              <a:t>91-7291027919</a:t>
            </a:r>
          </a:p>
          <a:p>
            <a:r>
              <a:rPr lang="en-IN" dirty="0"/>
              <a:t>Upward         1860 267 4777</a:t>
            </a:r>
          </a:p>
          <a:p>
            <a:r>
              <a:rPr lang="en-IN" dirty="0" err="1"/>
              <a:t>Muthhot</a:t>
            </a:r>
            <a:r>
              <a:rPr lang="en-IN" dirty="0"/>
              <a:t> finance +91-484-2396478</a:t>
            </a:r>
          </a:p>
          <a:p>
            <a:r>
              <a:rPr lang="en-IN" dirty="0"/>
              <a:t>Phone Par Loan   074280 58539</a:t>
            </a:r>
          </a:p>
          <a:p>
            <a:r>
              <a:rPr lang="en-IN" dirty="0" err="1"/>
              <a:t>Faircent</a:t>
            </a:r>
            <a:r>
              <a:rPr lang="en-IN" dirty="0"/>
              <a:t> Loan       0120-4659902</a:t>
            </a:r>
          </a:p>
          <a:p>
            <a:r>
              <a:rPr lang="en-IN" dirty="0" err="1"/>
              <a:t>Avil</a:t>
            </a:r>
            <a:r>
              <a:rPr lang="en-IN" dirty="0"/>
              <a:t> Finance         +91-8880428245</a:t>
            </a:r>
          </a:p>
          <a:p>
            <a:r>
              <a:rPr lang="en-IN" dirty="0" err="1"/>
              <a:t>Payme</a:t>
            </a:r>
            <a:r>
              <a:rPr lang="en-IN" dirty="0"/>
              <a:t> </a:t>
            </a:r>
            <a:r>
              <a:rPr lang="en-IN" dirty="0" err="1"/>
              <a:t>india</a:t>
            </a:r>
            <a:r>
              <a:rPr lang="en-IN" dirty="0"/>
              <a:t>        +91-1206361900</a:t>
            </a:r>
          </a:p>
          <a:p>
            <a:r>
              <a:rPr lang="en-IN" dirty="0"/>
              <a:t>Early salary           020-67639797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0210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789FB604-F178-4778-BC20-8DE27E0A7F64}"/>
              </a:ext>
            </a:extLst>
          </p:cNvPr>
          <p:cNvSpPr/>
          <p:nvPr/>
        </p:nvSpPr>
        <p:spPr>
          <a:xfrm>
            <a:off x="-9668309" y="-4762264"/>
            <a:ext cx="33364448" cy="17964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7EF4F99-DDFD-48C0-B8F8-77A69CCFD9A8}"/>
              </a:ext>
            </a:extLst>
          </p:cNvPr>
          <p:cNvSpPr/>
          <p:nvPr/>
        </p:nvSpPr>
        <p:spPr>
          <a:xfrm>
            <a:off x="3263898" y="-881743"/>
            <a:ext cx="4257041" cy="125689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E38B155-B6CD-4803-AE1E-11F013472D36}"/>
              </a:ext>
            </a:extLst>
          </p:cNvPr>
          <p:cNvSpPr/>
          <p:nvPr/>
        </p:nvSpPr>
        <p:spPr>
          <a:xfrm>
            <a:off x="3412998" y="2713960"/>
            <a:ext cx="4135882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Loan Terms</a:t>
            </a:r>
          </a:p>
          <a:p>
            <a:endParaRPr lang="en-US" sz="1400" dirty="0"/>
          </a:p>
          <a:p>
            <a:r>
              <a:rPr lang="en-US" sz="1400" dirty="0"/>
              <a:t>Eligibility Criteria               Salaried employees with  a  </a:t>
            </a:r>
          </a:p>
          <a:p>
            <a:r>
              <a:rPr lang="en-US" sz="1400" dirty="0"/>
              <a:t>                                              Min net salary of &lt;15K  per </a:t>
            </a:r>
          </a:p>
          <a:p>
            <a:r>
              <a:rPr lang="en-US" sz="1400" dirty="0"/>
              <a:t>                                              month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Loan Disbursal                   Bank Account</a:t>
            </a:r>
          </a:p>
          <a:p>
            <a:endParaRPr lang="en-US" sz="1400" dirty="0"/>
          </a:p>
          <a:p>
            <a:r>
              <a:rPr lang="en-US" sz="1400" dirty="0"/>
              <a:t>Document Required         PAN, Salary Slip, </a:t>
            </a:r>
            <a:r>
              <a:rPr lang="en-IN" sz="1400" dirty="0"/>
              <a:t>3 months   </a:t>
            </a:r>
          </a:p>
          <a:p>
            <a:r>
              <a:rPr lang="en-IN" sz="1400" dirty="0"/>
              <a:t>                                             bank statements</a:t>
            </a:r>
            <a:r>
              <a:rPr lang="en-IN" sz="1600" dirty="0"/>
              <a:t> </a:t>
            </a:r>
            <a:r>
              <a:rPr lang="en-US" sz="1400" dirty="0"/>
              <a:t>and Address  </a:t>
            </a:r>
          </a:p>
          <a:p>
            <a:r>
              <a:rPr lang="en-US" sz="1400" dirty="0"/>
              <a:t>                                             Proof, Aadhar E-Sign</a:t>
            </a:r>
          </a:p>
          <a:p>
            <a:endParaRPr lang="en-US" sz="1400" dirty="0"/>
          </a:p>
          <a:p>
            <a:r>
              <a:rPr lang="en-US" sz="1400" dirty="0"/>
              <a:t>Repayment                        NEFT, UPI, Debit Card, Net  </a:t>
            </a:r>
          </a:p>
          <a:p>
            <a:r>
              <a:rPr lang="en-US" sz="1400" dirty="0"/>
              <a:t>                                             banking</a:t>
            </a:r>
          </a:p>
          <a:p>
            <a:endParaRPr lang="en-US" sz="1400" dirty="0"/>
          </a:p>
          <a:p>
            <a:r>
              <a:rPr lang="en-US" sz="1400" dirty="0"/>
              <a:t>Early Repayment             Monthly Interest Payable,  </a:t>
            </a:r>
          </a:p>
          <a:p>
            <a:r>
              <a:rPr lang="en-US" sz="1400" dirty="0"/>
              <a:t>                                            No Prepayment Fees</a:t>
            </a:r>
          </a:p>
          <a:p>
            <a:endParaRPr lang="en-US" sz="1400" dirty="0"/>
          </a:p>
          <a:p>
            <a:r>
              <a:rPr lang="en-US" sz="1400" dirty="0"/>
              <a:t>Overdue Rule                   Penalty charges</a:t>
            </a:r>
          </a:p>
          <a:p>
            <a:endParaRPr lang="en-US" sz="1400" dirty="0"/>
          </a:p>
          <a:p>
            <a:r>
              <a:rPr lang="en-IN" sz="1400" dirty="0"/>
              <a:t>Available Cities                 Bengaluru, Mumbai, Chennai, </a:t>
            </a:r>
          </a:p>
          <a:p>
            <a:r>
              <a:rPr lang="en-IN" sz="1400" dirty="0"/>
              <a:t>                                             Hyderabad, Delhi NCR, Pune,  </a:t>
            </a:r>
          </a:p>
          <a:p>
            <a:r>
              <a:rPr lang="en-IN" sz="1400" dirty="0"/>
              <a:t>                                             Ahmadabad, Chandigarh, </a:t>
            </a:r>
          </a:p>
          <a:p>
            <a:r>
              <a:rPr lang="en-IN" sz="1400" dirty="0"/>
              <a:t>                                             Jaipur, Nashik, Mysore and  </a:t>
            </a:r>
          </a:p>
          <a:p>
            <a:r>
              <a:rPr lang="en-IN" sz="1400" dirty="0"/>
              <a:t>                                             Coimbatore.</a:t>
            </a:r>
          </a:p>
          <a:p>
            <a:endParaRPr lang="en-IN" sz="1400" dirty="0"/>
          </a:p>
          <a:p>
            <a:r>
              <a:rPr lang="en-IN" sz="1400" dirty="0"/>
              <a:t>Customer Care                 +91 9019900199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84963F8-E57B-4321-8241-3C055B8097EB}"/>
              </a:ext>
            </a:extLst>
          </p:cNvPr>
          <p:cNvCxnSpPr>
            <a:cxnSpLocks/>
          </p:cNvCxnSpPr>
          <p:nvPr/>
        </p:nvCxnSpPr>
        <p:spPr>
          <a:xfrm>
            <a:off x="3505145" y="3056512"/>
            <a:ext cx="366972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45EFCFC-C933-4D65-B43B-9ADE2B7BE366}"/>
              </a:ext>
            </a:extLst>
          </p:cNvPr>
          <p:cNvSpPr txBox="1"/>
          <p:nvPr/>
        </p:nvSpPr>
        <p:spPr>
          <a:xfrm>
            <a:off x="3415843" y="9062761"/>
            <a:ext cx="190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How to Apply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90104-4F98-4269-8F99-65C032DECFA8}"/>
              </a:ext>
            </a:extLst>
          </p:cNvPr>
          <p:cNvCxnSpPr>
            <a:cxnSpLocks/>
          </p:cNvCxnSpPr>
          <p:nvPr/>
        </p:nvCxnSpPr>
        <p:spPr>
          <a:xfrm>
            <a:off x="3504452" y="9525058"/>
            <a:ext cx="366972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F63FE510-A7C3-4FC0-A759-1ACCB2AE8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107" y="9568475"/>
            <a:ext cx="704205" cy="704205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848E7419-3B93-4F5B-B4D0-CF3D490404A8}"/>
              </a:ext>
            </a:extLst>
          </p:cNvPr>
          <p:cNvSpPr/>
          <p:nvPr/>
        </p:nvSpPr>
        <p:spPr>
          <a:xfrm>
            <a:off x="3263898" y="-1255461"/>
            <a:ext cx="4284981" cy="2527308"/>
          </a:xfrm>
          <a:prstGeom prst="rect">
            <a:avLst/>
          </a:prstGeom>
          <a:solidFill>
            <a:srgbClr val="3913F5"/>
          </a:solidFill>
          <a:ln>
            <a:solidFill>
              <a:srgbClr val="3913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70912CF-D77C-486F-9896-20AFFAB2114C}"/>
              </a:ext>
            </a:extLst>
          </p:cNvPr>
          <p:cNvSpPr/>
          <p:nvPr/>
        </p:nvSpPr>
        <p:spPr>
          <a:xfrm>
            <a:off x="4203351" y="-600885"/>
            <a:ext cx="17135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Shubh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</a:rPr>
              <a:t> Loan  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6CBFC3-CB90-4FF3-9BC4-5DA20870932A}"/>
              </a:ext>
            </a:extLst>
          </p:cNvPr>
          <p:cNvSpPr txBox="1"/>
          <p:nvPr/>
        </p:nvSpPr>
        <p:spPr>
          <a:xfrm>
            <a:off x="4205920" y="-286201"/>
            <a:ext cx="3331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Digital platform that provide Loan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FE14B4E-61EB-493D-9970-3FE01C834846}"/>
              </a:ext>
            </a:extLst>
          </p:cNvPr>
          <p:cNvSpPr/>
          <p:nvPr/>
        </p:nvSpPr>
        <p:spPr>
          <a:xfrm>
            <a:off x="3264545" y="1282699"/>
            <a:ext cx="4257040" cy="1371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31141BCD-4C91-4E6F-B7AB-45D65AE58AB5}"/>
              </a:ext>
            </a:extLst>
          </p:cNvPr>
          <p:cNvSpPr/>
          <p:nvPr/>
        </p:nvSpPr>
        <p:spPr>
          <a:xfrm>
            <a:off x="3469638" y="256179"/>
            <a:ext cx="3845562" cy="21945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E53F4CB-85FE-45FA-A4FD-28D203DDBD49}"/>
              </a:ext>
            </a:extLst>
          </p:cNvPr>
          <p:cNvCxnSpPr>
            <a:cxnSpLocks/>
          </p:cNvCxnSpPr>
          <p:nvPr/>
        </p:nvCxnSpPr>
        <p:spPr>
          <a:xfrm>
            <a:off x="3677920" y="1455059"/>
            <a:ext cx="3322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18767AC-265D-496B-B24D-97CFD7701D0A}"/>
              </a:ext>
            </a:extLst>
          </p:cNvPr>
          <p:cNvCxnSpPr>
            <a:cxnSpLocks/>
          </p:cNvCxnSpPr>
          <p:nvPr/>
        </p:nvCxnSpPr>
        <p:spPr>
          <a:xfrm>
            <a:off x="5392419" y="459379"/>
            <a:ext cx="0" cy="1856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0E5AE3B-DDA8-43FE-B8CE-6685DBD96D4F}"/>
              </a:ext>
            </a:extLst>
          </p:cNvPr>
          <p:cNvSpPr txBox="1"/>
          <p:nvPr/>
        </p:nvSpPr>
        <p:spPr>
          <a:xfrm>
            <a:off x="3776835" y="722604"/>
            <a:ext cx="1692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25,000-5 Lacs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69CB7F9-A497-4810-92E4-CCDA274B83B1}"/>
              </a:ext>
            </a:extLst>
          </p:cNvPr>
          <p:cNvSpPr txBox="1"/>
          <p:nvPr/>
        </p:nvSpPr>
        <p:spPr>
          <a:xfrm>
            <a:off x="4044033" y="1045871"/>
            <a:ext cx="1216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Amount (</a:t>
            </a:r>
            <a:r>
              <a:rPr lang="en-I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₹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55D2BA2-79AF-4733-B1CB-DD2F9107064B}"/>
              </a:ext>
            </a:extLst>
          </p:cNvPr>
          <p:cNvSpPr txBox="1"/>
          <p:nvPr/>
        </p:nvSpPr>
        <p:spPr>
          <a:xfrm>
            <a:off x="5928672" y="728850"/>
            <a:ext cx="775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6-48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7ABD97D-F635-43E0-AFED-04855EEE90A7}"/>
              </a:ext>
            </a:extLst>
          </p:cNvPr>
          <p:cNvSpPr txBox="1"/>
          <p:nvPr/>
        </p:nvSpPr>
        <p:spPr>
          <a:xfrm>
            <a:off x="5607846" y="1054790"/>
            <a:ext cx="1392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Tenure (Months)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D8AC44C-F942-4FA5-8AA9-B1E792619F1B}"/>
              </a:ext>
            </a:extLst>
          </p:cNvPr>
          <p:cNvSpPr txBox="1"/>
          <p:nvPr/>
        </p:nvSpPr>
        <p:spPr>
          <a:xfrm>
            <a:off x="3553668" y="1743290"/>
            <a:ext cx="180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26.00% - 40.00%</a:t>
            </a:r>
            <a:endParaRPr lang="en-IN" sz="2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B3BB84B-5B9B-409D-88F9-4725E24F54D4}"/>
              </a:ext>
            </a:extLst>
          </p:cNvPr>
          <p:cNvSpPr txBox="1"/>
          <p:nvPr/>
        </p:nvSpPr>
        <p:spPr>
          <a:xfrm>
            <a:off x="3536141" y="2053857"/>
            <a:ext cx="1926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 Rate (Per Year)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5BAA89B-AF20-4655-98EF-2B6549103FE7}"/>
              </a:ext>
            </a:extLst>
          </p:cNvPr>
          <p:cNvSpPr txBox="1"/>
          <p:nvPr/>
        </p:nvSpPr>
        <p:spPr>
          <a:xfrm>
            <a:off x="5710721" y="2045401"/>
            <a:ext cx="130319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Processing Fee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E4D134A3-B928-46B0-AB03-3B424F3C34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50" t="11571" r="10866" b="11129"/>
          <a:stretch/>
        </p:blipFill>
        <p:spPr>
          <a:xfrm>
            <a:off x="4234031" y="347327"/>
            <a:ext cx="393986" cy="418440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CF7CD502-0D67-4547-AD6B-757C2F95D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537" y="436434"/>
            <a:ext cx="309030" cy="309030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623956F9-30A2-4F89-8BD5-33CD99F3F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765" y="1496048"/>
            <a:ext cx="276772" cy="276772"/>
          </a:xfrm>
          <a:prstGeom prst="ellipse">
            <a:avLst/>
          </a:prstGeom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61F0F78-19AD-4E9B-BEF6-CF06D5674F7B}"/>
              </a:ext>
            </a:extLst>
          </p:cNvPr>
          <p:cNvGrpSpPr/>
          <p:nvPr/>
        </p:nvGrpSpPr>
        <p:grpSpPr>
          <a:xfrm>
            <a:off x="6068603" y="1493628"/>
            <a:ext cx="396605" cy="313394"/>
            <a:chOff x="6068545" y="2391846"/>
            <a:chExt cx="396605" cy="313394"/>
          </a:xfrm>
        </p:grpSpPr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46DF5689-43FD-4B8D-A4E7-4E3E79E15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56822" y="2391846"/>
              <a:ext cx="308328" cy="303439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3191D65F-663F-48F4-8A49-F65B69F1C2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04" t="13100" r="28433" b="13921"/>
            <a:stretch/>
          </p:blipFill>
          <p:spPr>
            <a:xfrm>
              <a:off x="6068545" y="2512503"/>
              <a:ext cx="187588" cy="192737"/>
            </a:xfrm>
            <a:prstGeom prst="ellipse">
              <a:avLst/>
            </a:prstGeom>
          </p:spPr>
        </p:pic>
      </p:grpSp>
      <p:pic>
        <p:nvPicPr>
          <p:cNvPr id="126" name="Picture 125">
            <a:extLst>
              <a:ext uri="{FF2B5EF4-FFF2-40B4-BE49-F238E27FC236}">
                <a16:creationId xmlns:a16="http://schemas.microsoft.com/office/drawing/2014/main" id="{6E852C86-E2DF-4DB6-8011-53453852FA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405" y="9604540"/>
            <a:ext cx="665234" cy="665234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3D424609-AE26-458E-9A9B-3B36D2919E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681" y="9517560"/>
            <a:ext cx="715701" cy="715701"/>
          </a:xfrm>
          <a:prstGeom prst="rect">
            <a:avLst/>
          </a:prstGeom>
        </p:spPr>
      </p:pic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C022728-94A9-4989-AE5A-5805D9ED7039}"/>
              </a:ext>
            </a:extLst>
          </p:cNvPr>
          <p:cNvCxnSpPr/>
          <p:nvPr/>
        </p:nvCxnSpPr>
        <p:spPr>
          <a:xfrm>
            <a:off x="4268321" y="9920578"/>
            <a:ext cx="71228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A9F96B9-449D-49D9-B848-29F0C3894B8F}"/>
              </a:ext>
            </a:extLst>
          </p:cNvPr>
          <p:cNvCxnSpPr/>
          <p:nvPr/>
        </p:nvCxnSpPr>
        <p:spPr>
          <a:xfrm>
            <a:off x="5802161" y="9943438"/>
            <a:ext cx="71228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lowchart: Alternate Process 144">
            <a:extLst>
              <a:ext uri="{FF2B5EF4-FFF2-40B4-BE49-F238E27FC236}">
                <a16:creationId xmlns:a16="http://schemas.microsoft.com/office/drawing/2014/main" id="{CACD8410-3DB2-4A44-9CDF-3EFF8B21CA0A}"/>
              </a:ext>
            </a:extLst>
          </p:cNvPr>
          <p:cNvSpPr/>
          <p:nvPr/>
        </p:nvSpPr>
        <p:spPr>
          <a:xfrm>
            <a:off x="3644265" y="10801557"/>
            <a:ext cx="3637280" cy="514981"/>
          </a:xfrm>
          <a:prstGeom prst="flowChartAlternateProcess">
            <a:avLst/>
          </a:prstGeom>
          <a:solidFill>
            <a:srgbClr val="FFC00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Apply Now 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9AC01CA-F7A9-43E9-B79A-75F5C3275FD9}"/>
              </a:ext>
            </a:extLst>
          </p:cNvPr>
          <p:cNvSpPr txBox="1"/>
          <p:nvPr/>
        </p:nvSpPr>
        <p:spPr>
          <a:xfrm>
            <a:off x="3360081" y="10275152"/>
            <a:ext cx="1163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Apply Now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CEB647E-8C1B-4941-9809-701A9F369F59}"/>
              </a:ext>
            </a:extLst>
          </p:cNvPr>
          <p:cNvSpPr txBox="1"/>
          <p:nvPr/>
        </p:nvSpPr>
        <p:spPr>
          <a:xfrm>
            <a:off x="4592891" y="10299875"/>
            <a:ext cx="1673174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Install Lenders Apps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87F77CE-CBEB-4787-BF6A-D51BD870EC01}"/>
              </a:ext>
            </a:extLst>
          </p:cNvPr>
          <p:cNvSpPr txBox="1"/>
          <p:nvPr/>
        </p:nvSpPr>
        <p:spPr>
          <a:xfrm>
            <a:off x="6133064" y="10288799"/>
            <a:ext cx="1418180" cy="31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 your Money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AD1AA7-BAAF-477C-B71E-A7034C928D10}"/>
              </a:ext>
            </a:extLst>
          </p:cNvPr>
          <p:cNvSpPr txBox="1"/>
          <p:nvPr/>
        </p:nvSpPr>
        <p:spPr>
          <a:xfrm>
            <a:off x="6068603" y="1771361"/>
            <a:ext cx="520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₹</a:t>
            </a:r>
            <a:r>
              <a:rPr lang="en-IN" dirty="0"/>
              <a:t> 0</a:t>
            </a: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112A15-54D8-4B63-9457-AD00E103A33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550" t="5770" r="3677" b="6420"/>
          <a:stretch/>
        </p:blipFill>
        <p:spPr>
          <a:xfrm>
            <a:off x="3487053" y="-586880"/>
            <a:ext cx="736381" cy="712344"/>
          </a:xfrm>
          <a:prstGeom prst="round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CB7340-67C7-4CCE-8DF8-16D70EE9CCB8}"/>
              </a:ext>
            </a:extLst>
          </p:cNvPr>
          <p:cNvSpPr txBox="1"/>
          <p:nvPr/>
        </p:nvSpPr>
        <p:spPr>
          <a:xfrm>
            <a:off x="3439599" y="-1191682"/>
            <a:ext cx="3074850" cy="396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&lt;      Personal Loan Offers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593CC3D-5D27-4920-9F21-2B66E542039D}"/>
              </a:ext>
            </a:extLst>
          </p:cNvPr>
          <p:cNvSpPr/>
          <p:nvPr/>
        </p:nvSpPr>
        <p:spPr>
          <a:xfrm>
            <a:off x="3115159" y="-1255461"/>
            <a:ext cx="3331095" cy="5616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8C79B83C-592C-4C26-A942-82297F250A2D}"/>
              </a:ext>
            </a:extLst>
          </p:cNvPr>
          <p:cNvSpPr/>
          <p:nvPr/>
        </p:nvSpPr>
        <p:spPr>
          <a:xfrm>
            <a:off x="8616299" y="-1938707"/>
            <a:ext cx="5610386" cy="3554903"/>
          </a:xfrm>
          <a:prstGeom prst="wedgeEllipseCallout">
            <a:avLst>
              <a:gd name="adj1" fmla="val -92197"/>
              <a:gd name="adj2" fmla="val -1915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</a:rPr>
              <a:t>(Back Button) Add on Every Page…</a:t>
            </a:r>
          </a:p>
          <a:p>
            <a:pPr algn="ctr"/>
            <a:r>
              <a:rPr lang="en-IN" sz="3600" b="1" dirty="0">
                <a:solidFill>
                  <a:schemeClr val="tx1"/>
                </a:solidFill>
              </a:rPr>
              <a:t>Preview page this missing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4678CB-BD25-4AF1-82A3-7FCEF8FEF8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35723" y="-794794"/>
            <a:ext cx="4440529" cy="10029677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CFC1CBE-861A-48E8-A0BF-89B2E27FD738}"/>
              </a:ext>
            </a:extLst>
          </p:cNvPr>
          <p:cNvCxnSpPr>
            <a:cxnSpLocks/>
          </p:cNvCxnSpPr>
          <p:nvPr/>
        </p:nvCxnSpPr>
        <p:spPr>
          <a:xfrm flipV="1">
            <a:off x="-1848900" y="-864648"/>
            <a:ext cx="5006449" cy="2493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B64F1E33-2778-41FD-BDDA-E662D619077B}"/>
              </a:ext>
            </a:extLst>
          </p:cNvPr>
          <p:cNvSpPr/>
          <p:nvPr/>
        </p:nvSpPr>
        <p:spPr>
          <a:xfrm>
            <a:off x="2900803" y="9432093"/>
            <a:ext cx="4648076" cy="13438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Speech Bubble: Oval 54">
            <a:extLst>
              <a:ext uri="{FF2B5EF4-FFF2-40B4-BE49-F238E27FC236}">
                <a16:creationId xmlns:a16="http://schemas.microsoft.com/office/drawing/2014/main" id="{14D4AFAF-21E5-4778-9675-8124BE8996E5}"/>
              </a:ext>
            </a:extLst>
          </p:cNvPr>
          <p:cNvSpPr/>
          <p:nvPr/>
        </p:nvSpPr>
        <p:spPr>
          <a:xfrm>
            <a:off x="-3723715" y="9402371"/>
            <a:ext cx="5610386" cy="2601757"/>
          </a:xfrm>
          <a:prstGeom prst="wedgeEllipseCallout">
            <a:avLst>
              <a:gd name="adj1" fmla="val -25428"/>
              <a:gd name="adj2" fmla="val -927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</a:rPr>
              <a:t>Swipe </a:t>
            </a:r>
            <a:r>
              <a:rPr lang="en-IN" sz="3600" b="1" dirty="0">
                <a:solidFill>
                  <a:srgbClr val="FF0000"/>
                </a:solidFill>
              </a:rPr>
              <a:t>apply icon </a:t>
            </a:r>
            <a:r>
              <a:rPr lang="en-IN" sz="3600" b="1" dirty="0">
                <a:solidFill>
                  <a:schemeClr val="tx1"/>
                </a:solidFill>
              </a:rPr>
              <a:t>to </a:t>
            </a:r>
            <a:r>
              <a:rPr lang="en-IN" sz="3600" b="1" dirty="0">
                <a:solidFill>
                  <a:srgbClr val="00B0F0"/>
                </a:solidFill>
              </a:rPr>
              <a:t>install lenders Apps</a:t>
            </a:r>
          </a:p>
          <a:p>
            <a:pPr algn="ctr"/>
            <a:r>
              <a:rPr lang="en-IN" sz="3600" b="1" dirty="0">
                <a:solidFill>
                  <a:srgbClr val="00B0F0"/>
                </a:solidFill>
              </a:rPr>
              <a:t>In all page in our list </a:t>
            </a:r>
          </a:p>
        </p:txBody>
      </p:sp>
      <p:sp>
        <p:nvSpPr>
          <p:cNvPr id="16" name="Arrow: Curved Up 15">
            <a:extLst>
              <a:ext uri="{FF2B5EF4-FFF2-40B4-BE49-F238E27FC236}">
                <a16:creationId xmlns:a16="http://schemas.microsoft.com/office/drawing/2014/main" id="{8B3816CA-9354-47D6-8E38-EB7FC703D4C0}"/>
              </a:ext>
            </a:extLst>
          </p:cNvPr>
          <p:cNvSpPr/>
          <p:nvPr/>
        </p:nvSpPr>
        <p:spPr>
          <a:xfrm>
            <a:off x="-2399390" y="7868730"/>
            <a:ext cx="1224366" cy="5579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7" name="Arrow: Curved Up 56">
            <a:extLst>
              <a:ext uri="{FF2B5EF4-FFF2-40B4-BE49-F238E27FC236}">
                <a16:creationId xmlns:a16="http://schemas.microsoft.com/office/drawing/2014/main" id="{22D63DAB-C227-4A4D-B58E-23BA89B5A68E}"/>
              </a:ext>
            </a:extLst>
          </p:cNvPr>
          <p:cNvSpPr/>
          <p:nvPr/>
        </p:nvSpPr>
        <p:spPr>
          <a:xfrm flipH="1" flipV="1">
            <a:off x="-2522776" y="6681235"/>
            <a:ext cx="1347752" cy="68838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EFDACFA-28F9-49C5-A6B1-3D465C58CF7C}"/>
              </a:ext>
            </a:extLst>
          </p:cNvPr>
          <p:cNvCxnSpPr>
            <a:cxnSpLocks/>
          </p:cNvCxnSpPr>
          <p:nvPr/>
        </p:nvCxnSpPr>
        <p:spPr>
          <a:xfrm flipH="1">
            <a:off x="-1565328" y="3056512"/>
            <a:ext cx="4925409" cy="8700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EA9E0FF-71A3-425B-9A81-673CA076D1F1}"/>
              </a:ext>
            </a:extLst>
          </p:cNvPr>
          <p:cNvCxnSpPr>
            <a:cxnSpLocks/>
          </p:cNvCxnSpPr>
          <p:nvPr/>
        </p:nvCxnSpPr>
        <p:spPr>
          <a:xfrm flipH="1" flipV="1">
            <a:off x="-1848900" y="7340949"/>
            <a:ext cx="5318539" cy="20246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B9C01D0-61D9-4AB1-B33B-242262BF6A5A}"/>
              </a:ext>
            </a:extLst>
          </p:cNvPr>
          <p:cNvCxnSpPr>
            <a:cxnSpLocks/>
          </p:cNvCxnSpPr>
          <p:nvPr/>
        </p:nvCxnSpPr>
        <p:spPr>
          <a:xfrm flipH="1">
            <a:off x="1223006" y="10058960"/>
            <a:ext cx="1655408" cy="4818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hought Bubble: Cloud 21">
            <a:extLst>
              <a:ext uri="{FF2B5EF4-FFF2-40B4-BE49-F238E27FC236}">
                <a16:creationId xmlns:a16="http://schemas.microsoft.com/office/drawing/2014/main" id="{DB8AF33D-1B61-4E26-B71A-4939D61F1F09}"/>
              </a:ext>
            </a:extLst>
          </p:cNvPr>
          <p:cNvSpPr/>
          <p:nvPr/>
        </p:nvSpPr>
        <p:spPr>
          <a:xfrm>
            <a:off x="1334918" y="3803047"/>
            <a:ext cx="2131512" cy="2024649"/>
          </a:xfrm>
          <a:prstGeom prst="cloudCallout">
            <a:avLst>
              <a:gd name="adj1" fmla="val 52604"/>
              <a:gd name="adj2" fmla="val -8294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full under line … Loan Term &amp; How to apply</a:t>
            </a:r>
          </a:p>
        </p:txBody>
      </p:sp>
    </p:spTree>
    <p:extLst>
      <p:ext uri="{BB962C8B-B14F-4D97-AF65-F5344CB8AC3E}">
        <p14:creationId xmlns:p14="http://schemas.microsoft.com/office/powerpoint/2010/main" val="177009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789FB604-F178-4778-BC20-8DE27E0A7F64}"/>
              </a:ext>
            </a:extLst>
          </p:cNvPr>
          <p:cNvSpPr/>
          <p:nvPr/>
        </p:nvSpPr>
        <p:spPr>
          <a:xfrm>
            <a:off x="-11043246" y="-5004618"/>
            <a:ext cx="35237853" cy="18778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7EF4F99-DDFD-48C0-B8F8-77A69CCFD9A8}"/>
              </a:ext>
            </a:extLst>
          </p:cNvPr>
          <p:cNvSpPr/>
          <p:nvPr/>
        </p:nvSpPr>
        <p:spPr>
          <a:xfrm>
            <a:off x="3263898" y="-1"/>
            <a:ext cx="4257041" cy="11772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E38B155-B6CD-4803-AE1E-11F013472D36}"/>
              </a:ext>
            </a:extLst>
          </p:cNvPr>
          <p:cNvSpPr/>
          <p:nvPr/>
        </p:nvSpPr>
        <p:spPr>
          <a:xfrm>
            <a:off x="3412998" y="3595701"/>
            <a:ext cx="413588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Loan Terms</a:t>
            </a:r>
          </a:p>
          <a:p>
            <a:endParaRPr lang="en-US" sz="1400" dirty="0"/>
          </a:p>
          <a:p>
            <a:r>
              <a:rPr lang="en-US" sz="1400" dirty="0"/>
              <a:t>Eligibility Criteria               Salaried employees&amp; Self </a:t>
            </a:r>
          </a:p>
          <a:p>
            <a:r>
              <a:rPr lang="en-US" sz="1400" dirty="0"/>
              <a:t>                                              Employee  with  a  Min net                  </a:t>
            </a:r>
          </a:p>
          <a:p>
            <a:r>
              <a:rPr lang="en-US" sz="1400" dirty="0"/>
              <a:t>                                              income of 13.5K  per month,</a:t>
            </a:r>
          </a:p>
          <a:p>
            <a:r>
              <a:rPr lang="en-US" sz="1400" dirty="0"/>
              <a:t>                                              Income should be received in </a:t>
            </a:r>
          </a:p>
          <a:p>
            <a:r>
              <a:rPr lang="en-US" sz="1400" dirty="0"/>
              <a:t>                                              a bank, Min </a:t>
            </a:r>
            <a:r>
              <a:rPr lang="en-US" sz="1400" dirty="0" err="1"/>
              <a:t>Cibil</a:t>
            </a:r>
            <a:r>
              <a:rPr lang="en-US" sz="1400" dirty="0"/>
              <a:t> score of 650 </a:t>
            </a:r>
          </a:p>
          <a:p>
            <a:r>
              <a:rPr lang="en-US" sz="1400" dirty="0"/>
              <a:t>                                              or Experian score of 750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Loan Disbursal                   Salary Bank Account</a:t>
            </a:r>
          </a:p>
          <a:p>
            <a:endParaRPr lang="en-US" sz="1400" dirty="0"/>
          </a:p>
          <a:p>
            <a:r>
              <a:rPr lang="en-US" sz="1400" dirty="0"/>
              <a:t>Document Required         PAN or Aadhar Card  Salary  </a:t>
            </a:r>
          </a:p>
          <a:p>
            <a:r>
              <a:rPr lang="en-US" sz="1400" dirty="0"/>
              <a:t>                                             Slip, </a:t>
            </a:r>
            <a:r>
              <a:rPr lang="en-IN" sz="1400" dirty="0"/>
              <a:t>3 months bank </a:t>
            </a:r>
          </a:p>
          <a:p>
            <a:r>
              <a:rPr lang="en-IN" sz="1400" dirty="0"/>
              <a:t>                                             statements in pdf </a:t>
            </a:r>
            <a:r>
              <a:rPr lang="en-US" sz="1400" dirty="0"/>
              <a:t>and </a:t>
            </a:r>
          </a:p>
          <a:p>
            <a:r>
              <a:rPr lang="en-US" sz="1400" dirty="0"/>
              <a:t>                                             Address  Proof</a:t>
            </a:r>
          </a:p>
          <a:p>
            <a:endParaRPr lang="en-US" sz="1400" dirty="0"/>
          </a:p>
          <a:p>
            <a:r>
              <a:rPr lang="en-US" sz="1400" dirty="0"/>
              <a:t>Repayment                        NEFT, UPI, Debit Card, Net  </a:t>
            </a:r>
          </a:p>
          <a:p>
            <a:r>
              <a:rPr lang="en-US" sz="1400" dirty="0"/>
              <a:t>                                             banking</a:t>
            </a:r>
          </a:p>
          <a:p>
            <a:endParaRPr lang="en-US" sz="1400" dirty="0"/>
          </a:p>
          <a:p>
            <a:r>
              <a:rPr lang="en-US" sz="1400" dirty="0"/>
              <a:t>Early Repayment             Monthly Interest Payable,  </a:t>
            </a:r>
          </a:p>
          <a:p>
            <a:r>
              <a:rPr lang="en-US" sz="1400" dirty="0"/>
              <a:t>                                            No Prepayment Fees</a:t>
            </a:r>
          </a:p>
          <a:p>
            <a:endParaRPr lang="en-US" sz="1400" dirty="0"/>
          </a:p>
          <a:p>
            <a:r>
              <a:rPr lang="en-US" sz="1400" dirty="0"/>
              <a:t>Overdue Rule                   Penalty charges</a:t>
            </a:r>
          </a:p>
          <a:p>
            <a:endParaRPr lang="en-US" sz="1400" dirty="0"/>
          </a:p>
          <a:p>
            <a:r>
              <a:rPr lang="en-US" sz="1400" dirty="0"/>
              <a:t>Customer Care                  </a:t>
            </a:r>
            <a:r>
              <a:rPr lang="en-IN" sz="1400" dirty="0"/>
              <a:t>080 4569 2002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84963F8-E57B-4321-8241-3C055B8097EB}"/>
              </a:ext>
            </a:extLst>
          </p:cNvPr>
          <p:cNvCxnSpPr>
            <a:cxnSpLocks/>
          </p:cNvCxnSpPr>
          <p:nvPr/>
        </p:nvCxnSpPr>
        <p:spPr>
          <a:xfrm>
            <a:off x="3536141" y="3939761"/>
            <a:ext cx="366972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45EFCFC-C933-4D65-B43B-9ADE2B7BE366}"/>
              </a:ext>
            </a:extLst>
          </p:cNvPr>
          <p:cNvSpPr txBox="1"/>
          <p:nvPr/>
        </p:nvSpPr>
        <p:spPr>
          <a:xfrm>
            <a:off x="3415843" y="9198048"/>
            <a:ext cx="190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How to Apply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90104-4F98-4269-8F99-65C032DECFA8}"/>
              </a:ext>
            </a:extLst>
          </p:cNvPr>
          <p:cNvCxnSpPr>
            <a:cxnSpLocks/>
          </p:cNvCxnSpPr>
          <p:nvPr/>
        </p:nvCxnSpPr>
        <p:spPr>
          <a:xfrm>
            <a:off x="3466352" y="9584145"/>
            <a:ext cx="366972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F63FE510-A7C3-4FC0-A759-1ACCB2AE8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107" y="9703762"/>
            <a:ext cx="704205" cy="704205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848E7419-3B93-4F5B-B4D0-CF3D490404A8}"/>
              </a:ext>
            </a:extLst>
          </p:cNvPr>
          <p:cNvSpPr/>
          <p:nvPr/>
        </p:nvSpPr>
        <p:spPr>
          <a:xfrm>
            <a:off x="3263898" y="-1"/>
            <a:ext cx="4284981" cy="2153588"/>
          </a:xfrm>
          <a:prstGeom prst="rect">
            <a:avLst/>
          </a:prstGeom>
          <a:solidFill>
            <a:srgbClr val="3913F5"/>
          </a:solidFill>
          <a:ln>
            <a:solidFill>
              <a:srgbClr val="3913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70912CF-D77C-486F-9896-20AFFAB2114C}"/>
              </a:ext>
            </a:extLst>
          </p:cNvPr>
          <p:cNvSpPr/>
          <p:nvPr/>
        </p:nvSpPr>
        <p:spPr>
          <a:xfrm>
            <a:off x="4249965" y="296925"/>
            <a:ext cx="18186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</a:rPr>
              <a:t>Money  View 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6CBFC3-CB90-4FF3-9BC4-5DA20870932A}"/>
              </a:ext>
            </a:extLst>
          </p:cNvPr>
          <p:cNvSpPr txBox="1"/>
          <p:nvPr/>
        </p:nvSpPr>
        <p:spPr>
          <a:xfrm>
            <a:off x="4247493" y="621528"/>
            <a:ext cx="3219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Instant Personal Loan in just a few hours</a:t>
            </a:r>
            <a:endParaRPr lang="en-IN" sz="1000" dirty="0">
              <a:solidFill>
                <a:schemeClr val="bg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FE14B4E-61EB-493D-9970-3FE01C834846}"/>
              </a:ext>
            </a:extLst>
          </p:cNvPr>
          <p:cNvSpPr/>
          <p:nvPr/>
        </p:nvSpPr>
        <p:spPr>
          <a:xfrm>
            <a:off x="3264545" y="2164440"/>
            <a:ext cx="4257040" cy="1371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31141BCD-4C91-4E6F-B7AB-45D65AE58AB5}"/>
              </a:ext>
            </a:extLst>
          </p:cNvPr>
          <p:cNvSpPr/>
          <p:nvPr/>
        </p:nvSpPr>
        <p:spPr>
          <a:xfrm>
            <a:off x="3469638" y="1137920"/>
            <a:ext cx="3845562" cy="21945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E53F4CB-85FE-45FA-A4FD-28D203DDBD49}"/>
              </a:ext>
            </a:extLst>
          </p:cNvPr>
          <p:cNvCxnSpPr>
            <a:cxnSpLocks/>
          </p:cNvCxnSpPr>
          <p:nvPr/>
        </p:nvCxnSpPr>
        <p:spPr>
          <a:xfrm>
            <a:off x="3677920" y="2336800"/>
            <a:ext cx="3322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18767AC-265D-496B-B24D-97CFD7701D0A}"/>
              </a:ext>
            </a:extLst>
          </p:cNvPr>
          <p:cNvCxnSpPr>
            <a:cxnSpLocks/>
          </p:cNvCxnSpPr>
          <p:nvPr/>
        </p:nvCxnSpPr>
        <p:spPr>
          <a:xfrm>
            <a:off x="5392419" y="1341120"/>
            <a:ext cx="0" cy="1856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0E5AE3B-DDA8-43FE-B8CE-6685DBD96D4F}"/>
              </a:ext>
            </a:extLst>
          </p:cNvPr>
          <p:cNvSpPr txBox="1"/>
          <p:nvPr/>
        </p:nvSpPr>
        <p:spPr>
          <a:xfrm>
            <a:off x="3824593" y="1604345"/>
            <a:ext cx="1627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10,000-5 Lacs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69CB7F9-A497-4810-92E4-CCDA274B83B1}"/>
              </a:ext>
            </a:extLst>
          </p:cNvPr>
          <p:cNvSpPr txBox="1"/>
          <p:nvPr/>
        </p:nvSpPr>
        <p:spPr>
          <a:xfrm>
            <a:off x="4044033" y="1927612"/>
            <a:ext cx="1216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Amount (</a:t>
            </a:r>
            <a:r>
              <a:rPr lang="en-I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₹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55D2BA2-79AF-4733-B1CB-DD2F9107064B}"/>
              </a:ext>
            </a:extLst>
          </p:cNvPr>
          <p:cNvSpPr txBox="1"/>
          <p:nvPr/>
        </p:nvSpPr>
        <p:spPr>
          <a:xfrm>
            <a:off x="5928672" y="1610591"/>
            <a:ext cx="775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3-60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7ABD97D-F635-43E0-AFED-04855EEE90A7}"/>
              </a:ext>
            </a:extLst>
          </p:cNvPr>
          <p:cNvSpPr txBox="1"/>
          <p:nvPr/>
        </p:nvSpPr>
        <p:spPr>
          <a:xfrm>
            <a:off x="5607846" y="1936531"/>
            <a:ext cx="1392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Tenure (Months)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D8AC44C-F942-4FA5-8AA9-B1E792619F1B}"/>
              </a:ext>
            </a:extLst>
          </p:cNvPr>
          <p:cNvSpPr txBox="1"/>
          <p:nvPr/>
        </p:nvSpPr>
        <p:spPr>
          <a:xfrm>
            <a:off x="3586401" y="2624000"/>
            <a:ext cx="180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10.33% - 25.00%</a:t>
            </a:r>
            <a:endParaRPr lang="en-IN" sz="2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B3BB84B-5B9B-409D-88F9-4725E24F54D4}"/>
              </a:ext>
            </a:extLst>
          </p:cNvPr>
          <p:cNvSpPr txBox="1"/>
          <p:nvPr/>
        </p:nvSpPr>
        <p:spPr>
          <a:xfrm>
            <a:off x="3536141" y="2935598"/>
            <a:ext cx="1926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 Rate (Per Year)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5BAA89B-AF20-4655-98EF-2B6549103FE7}"/>
              </a:ext>
            </a:extLst>
          </p:cNvPr>
          <p:cNvSpPr txBox="1"/>
          <p:nvPr/>
        </p:nvSpPr>
        <p:spPr>
          <a:xfrm>
            <a:off x="5710721" y="2927142"/>
            <a:ext cx="130319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Processing Fee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E4D134A3-B928-46B0-AB03-3B424F3C34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50" t="11571" r="10866" b="11129"/>
          <a:stretch/>
        </p:blipFill>
        <p:spPr>
          <a:xfrm>
            <a:off x="4234031" y="1229068"/>
            <a:ext cx="393986" cy="418440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CF7CD502-0D67-4547-AD6B-757C2F95D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537" y="1318175"/>
            <a:ext cx="309030" cy="309030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623956F9-30A2-4F89-8BD5-33CD99F3F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765" y="2377789"/>
            <a:ext cx="276772" cy="276772"/>
          </a:xfrm>
          <a:prstGeom prst="ellipse">
            <a:avLst/>
          </a:prstGeom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61F0F78-19AD-4E9B-BEF6-CF06D5674F7B}"/>
              </a:ext>
            </a:extLst>
          </p:cNvPr>
          <p:cNvGrpSpPr/>
          <p:nvPr/>
        </p:nvGrpSpPr>
        <p:grpSpPr>
          <a:xfrm>
            <a:off x="6068603" y="2375369"/>
            <a:ext cx="396605" cy="313394"/>
            <a:chOff x="6068545" y="2391846"/>
            <a:chExt cx="396605" cy="313394"/>
          </a:xfrm>
        </p:grpSpPr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46DF5689-43FD-4B8D-A4E7-4E3E79E15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56822" y="2391846"/>
              <a:ext cx="308328" cy="303439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3191D65F-663F-48F4-8A49-F65B69F1C2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04" t="13100" r="28433" b="13921"/>
            <a:stretch/>
          </p:blipFill>
          <p:spPr>
            <a:xfrm>
              <a:off x="6068545" y="2512503"/>
              <a:ext cx="187588" cy="192737"/>
            </a:xfrm>
            <a:prstGeom prst="ellipse">
              <a:avLst/>
            </a:prstGeom>
          </p:spPr>
        </p:pic>
      </p:grpSp>
      <p:pic>
        <p:nvPicPr>
          <p:cNvPr id="126" name="Picture 125">
            <a:extLst>
              <a:ext uri="{FF2B5EF4-FFF2-40B4-BE49-F238E27FC236}">
                <a16:creationId xmlns:a16="http://schemas.microsoft.com/office/drawing/2014/main" id="{6E852C86-E2DF-4DB6-8011-53453852FA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405" y="9739827"/>
            <a:ext cx="665234" cy="665234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3D424609-AE26-458E-9A9B-3B36D2919E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681" y="9652847"/>
            <a:ext cx="715701" cy="715701"/>
          </a:xfrm>
          <a:prstGeom prst="rect">
            <a:avLst/>
          </a:prstGeom>
        </p:spPr>
      </p:pic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C022728-94A9-4989-AE5A-5805D9ED7039}"/>
              </a:ext>
            </a:extLst>
          </p:cNvPr>
          <p:cNvCxnSpPr/>
          <p:nvPr/>
        </p:nvCxnSpPr>
        <p:spPr>
          <a:xfrm>
            <a:off x="4268321" y="10055865"/>
            <a:ext cx="71228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A9F96B9-449D-49D9-B848-29F0C3894B8F}"/>
              </a:ext>
            </a:extLst>
          </p:cNvPr>
          <p:cNvCxnSpPr/>
          <p:nvPr/>
        </p:nvCxnSpPr>
        <p:spPr>
          <a:xfrm>
            <a:off x="5802161" y="10078725"/>
            <a:ext cx="71228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lowchart: Alternate Process 144">
            <a:extLst>
              <a:ext uri="{FF2B5EF4-FFF2-40B4-BE49-F238E27FC236}">
                <a16:creationId xmlns:a16="http://schemas.microsoft.com/office/drawing/2014/main" id="{CACD8410-3DB2-4A44-9CDF-3EFF8B21CA0A}"/>
              </a:ext>
            </a:extLst>
          </p:cNvPr>
          <p:cNvSpPr/>
          <p:nvPr/>
        </p:nvSpPr>
        <p:spPr>
          <a:xfrm>
            <a:off x="3551611" y="11008811"/>
            <a:ext cx="3637280" cy="514981"/>
          </a:xfrm>
          <a:prstGeom prst="flowChartAlternateProcess">
            <a:avLst/>
          </a:prstGeom>
          <a:solidFill>
            <a:srgbClr val="FFC00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Apply Now 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9AC01CA-F7A9-43E9-B79A-75F5C3275FD9}"/>
              </a:ext>
            </a:extLst>
          </p:cNvPr>
          <p:cNvSpPr txBox="1"/>
          <p:nvPr/>
        </p:nvSpPr>
        <p:spPr>
          <a:xfrm>
            <a:off x="3360081" y="10410439"/>
            <a:ext cx="1163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Apply Now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CEB647E-8C1B-4941-9809-701A9F369F59}"/>
              </a:ext>
            </a:extLst>
          </p:cNvPr>
          <p:cNvSpPr txBox="1"/>
          <p:nvPr/>
        </p:nvSpPr>
        <p:spPr>
          <a:xfrm>
            <a:off x="4592891" y="10435162"/>
            <a:ext cx="1673174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Install Lenders Apps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87F77CE-CBEB-4787-BF6A-D51BD870EC01}"/>
              </a:ext>
            </a:extLst>
          </p:cNvPr>
          <p:cNvSpPr txBox="1"/>
          <p:nvPr/>
        </p:nvSpPr>
        <p:spPr>
          <a:xfrm>
            <a:off x="6133064" y="10424086"/>
            <a:ext cx="1418180" cy="31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 your Money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AD1AA7-BAAF-477C-B71E-A7034C928D10}"/>
              </a:ext>
            </a:extLst>
          </p:cNvPr>
          <p:cNvSpPr txBox="1"/>
          <p:nvPr/>
        </p:nvSpPr>
        <p:spPr>
          <a:xfrm>
            <a:off x="5604316" y="2597879"/>
            <a:ext cx="154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₹</a:t>
            </a:r>
            <a:r>
              <a:rPr lang="en-IN" dirty="0"/>
              <a:t> 2.5% - 4%</a:t>
            </a:r>
            <a:r>
              <a:rPr lang="en-IN" sz="2000" dirty="0"/>
              <a:t>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ADBACA-61DA-4EDA-8B0C-AEA0C531E502}"/>
              </a:ext>
            </a:extLst>
          </p:cNvPr>
          <p:cNvCxnSpPr/>
          <p:nvPr/>
        </p:nvCxnSpPr>
        <p:spPr>
          <a:xfrm flipV="1">
            <a:off x="8524568" y="2678808"/>
            <a:ext cx="2064774" cy="995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1C12294-412D-495D-9444-AF1DB38053D4}"/>
              </a:ext>
            </a:extLst>
          </p:cNvPr>
          <p:cNvCxnSpPr/>
          <p:nvPr/>
        </p:nvCxnSpPr>
        <p:spPr>
          <a:xfrm flipV="1">
            <a:off x="8490159" y="4384709"/>
            <a:ext cx="2064774" cy="995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4078B26-116F-4B10-8FEB-A33C28D37EFC}"/>
              </a:ext>
            </a:extLst>
          </p:cNvPr>
          <p:cNvCxnSpPr/>
          <p:nvPr/>
        </p:nvCxnSpPr>
        <p:spPr>
          <a:xfrm flipV="1">
            <a:off x="8495078" y="5264699"/>
            <a:ext cx="2064774" cy="995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6E6C43A2-AF84-48D1-852C-E0E3F04CA2B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-741" b="8817"/>
          <a:stretch/>
        </p:blipFill>
        <p:spPr>
          <a:xfrm>
            <a:off x="3494991" y="310837"/>
            <a:ext cx="722955" cy="654364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491120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789FB604-F178-4778-BC20-8DE27E0A7F64}"/>
              </a:ext>
            </a:extLst>
          </p:cNvPr>
          <p:cNvSpPr/>
          <p:nvPr/>
        </p:nvSpPr>
        <p:spPr>
          <a:xfrm>
            <a:off x="-11417644" y="-5729797"/>
            <a:ext cx="35809881" cy="2073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7EF4F99-DDFD-48C0-B8F8-77A69CCFD9A8}"/>
              </a:ext>
            </a:extLst>
          </p:cNvPr>
          <p:cNvSpPr/>
          <p:nvPr/>
        </p:nvSpPr>
        <p:spPr>
          <a:xfrm>
            <a:off x="3263898" y="-2"/>
            <a:ext cx="4257041" cy="117300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E38B155-B6CD-4803-AE1E-11F013472D36}"/>
              </a:ext>
            </a:extLst>
          </p:cNvPr>
          <p:cNvSpPr/>
          <p:nvPr/>
        </p:nvSpPr>
        <p:spPr>
          <a:xfrm>
            <a:off x="3412998" y="3595701"/>
            <a:ext cx="413588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Loan Terms</a:t>
            </a:r>
          </a:p>
          <a:p>
            <a:endParaRPr lang="en-US" sz="1400" dirty="0"/>
          </a:p>
          <a:p>
            <a:r>
              <a:rPr lang="en-US" sz="1400" dirty="0"/>
              <a:t>Eligibility Criteria               Salaried employees with  a  </a:t>
            </a:r>
          </a:p>
          <a:p>
            <a:r>
              <a:rPr lang="en-US" sz="1400" dirty="0"/>
              <a:t>                                              Min net salary of 12K  per </a:t>
            </a:r>
          </a:p>
          <a:p>
            <a:r>
              <a:rPr lang="en-US" sz="1400" dirty="0"/>
              <a:t>                                              month,</a:t>
            </a:r>
            <a:r>
              <a:rPr lang="en-IN" dirty="0"/>
              <a:t> </a:t>
            </a:r>
            <a:r>
              <a:rPr lang="en-IN" sz="1400" dirty="0"/>
              <a:t>Minimum age 21    </a:t>
            </a:r>
          </a:p>
          <a:p>
            <a:r>
              <a:rPr lang="en-IN" sz="1400" dirty="0"/>
              <a:t>                                              year Complete.</a:t>
            </a:r>
            <a:endParaRPr lang="en-US" sz="1100" dirty="0"/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Loan Disbursal                   Salary Bank Account</a:t>
            </a:r>
          </a:p>
          <a:p>
            <a:endParaRPr lang="en-US" sz="1400" dirty="0"/>
          </a:p>
          <a:p>
            <a:r>
              <a:rPr lang="en-US" sz="1400" dirty="0"/>
              <a:t>Document Required         PAN, Salary Slip, </a:t>
            </a:r>
            <a:r>
              <a:rPr lang="en-IN" sz="1400" dirty="0"/>
              <a:t>3 months   </a:t>
            </a:r>
          </a:p>
          <a:p>
            <a:r>
              <a:rPr lang="en-IN" sz="1400" dirty="0"/>
              <a:t>                                             bank statements</a:t>
            </a:r>
            <a:r>
              <a:rPr lang="en-IN" sz="1600" dirty="0"/>
              <a:t> </a:t>
            </a:r>
            <a:r>
              <a:rPr lang="en-US" sz="1400" dirty="0"/>
              <a:t>and Address  </a:t>
            </a:r>
          </a:p>
          <a:p>
            <a:r>
              <a:rPr lang="en-US" sz="1400" dirty="0"/>
              <a:t>                                             Proof, </a:t>
            </a:r>
            <a:r>
              <a:rPr lang="en-IN" sz="1400" dirty="0"/>
              <a:t>1 Signed ECS Form for </a:t>
            </a:r>
          </a:p>
          <a:p>
            <a:r>
              <a:rPr lang="en-IN" sz="1400" dirty="0"/>
              <a:t>                                             auto-debit</a:t>
            </a:r>
            <a:endParaRPr lang="en-US" sz="1200" dirty="0"/>
          </a:p>
          <a:p>
            <a:endParaRPr lang="en-US" sz="1400" dirty="0"/>
          </a:p>
          <a:p>
            <a:r>
              <a:rPr lang="en-US" sz="1400" dirty="0"/>
              <a:t>Repayment                        NEFT, UPI, Debit Card, Net  </a:t>
            </a:r>
          </a:p>
          <a:p>
            <a:r>
              <a:rPr lang="en-US" sz="1400" dirty="0"/>
              <a:t>                                             banking</a:t>
            </a:r>
          </a:p>
          <a:p>
            <a:endParaRPr lang="en-US" sz="1400" dirty="0"/>
          </a:p>
          <a:p>
            <a:r>
              <a:rPr lang="en-US" sz="1400" dirty="0"/>
              <a:t>Early Repayment             Monthly Interest Payable,  </a:t>
            </a:r>
          </a:p>
          <a:p>
            <a:r>
              <a:rPr lang="en-US" sz="1400" dirty="0"/>
              <a:t>                                            No Prepayment Fees</a:t>
            </a:r>
          </a:p>
          <a:p>
            <a:endParaRPr lang="en-US" sz="1400" dirty="0"/>
          </a:p>
          <a:p>
            <a:r>
              <a:rPr lang="en-US" sz="1400" dirty="0"/>
              <a:t>Overdue Rule                   Penalty charges on </a:t>
            </a:r>
            <a:r>
              <a:rPr lang="en-IN" sz="1400" dirty="0"/>
              <a:t>customer </a:t>
            </a:r>
          </a:p>
          <a:p>
            <a:r>
              <a:rPr lang="en-IN" sz="1400" dirty="0"/>
              <a:t>                                           defaults or delays</a:t>
            </a:r>
          </a:p>
          <a:p>
            <a:endParaRPr lang="en-IN" sz="1400" dirty="0"/>
          </a:p>
          <a:p>
            <a:r>
              <a:rPr lang="en-IN" sz="1400" dirty="0"/>
              <a:t>Customer Care                 022-62820570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84963F8-E57B-4321-8241-3C055B8097EB}"/>
              </a:ext>
            </a:extLst>
          </p:cNvPr>
          <p:cNvCxnSpPr>
            <a:cxnSpLocks/>
          </p:cNvCxnSpPr>
          <p:nvPr/>
        </p:nvCxnSpPr>
        <p:spPr>
          <a:xfrm>
            <a:off x="3450413" y="3933413"/>
            <a:ext cx="366972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45EFCFC-C933-4D65-B43B-9ADE2B7BE366}"/>
              </a:ext>
            </a:extLst>
          </p:cNvPr>
          <p:cNvSpPr txBox="1"/>
          <p:nvPr/>
        </p:nvSpPr>
        <p:spPr>
          <a:xfrm>
            <a:off x="3279819" y="9228911"/>
            <a:ext cx="190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How to Apply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90104-4F98-4269-8F99-65C032DECFA8}"/>
              </a:ext>
            </a:extLst>
          </p:cNvPr>
          <p:cNvCxnSpPr>
            <a:cxnSpLocks/>
          </p:cNvCxnSpPr>
          <p:nvPr/>
        </p:nvCxnSpPr>
        <p:spPr>
          <a:xfrm>
            <a:off x="3360081" y="9605335"/>
            <a:ext cx="366972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F63FE510-A7C3-4FC0-A759-1ACCB2AE8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107" y="9633902"/>
            <a:ext cx="704205" cy="704205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848E7419-3B93-4F5B-B4D0-CF3D490404A8}"/>
              </a:ext>
            </a:extLst>
          </p:cNvPr>
          <p:cNvSpPr/>
          <p:nvPr/>
        </p:nvSpPr>
        <p:spPr>
          <a:xfrm>
            <a:off x="3263898" y="-1"/>
            <a:ext cx="4284981" cy="2153588"/>
          </a:xfrm>
          <a:prstGeom prst="rect">
            <a:avLst/>
          </a:prstGeom>
          <a:solidFill>
            <a:srgbClr val="3913F5"/>
          </a:solidFill>
          <a:ln>
            <a:solidFill>
              <a:srgbClr val="3913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70912CF-D77C-486F-9896-20AFFAB2114C}"/>
              </a:ext>
            </a:extLst>
          </p:cNvPr>
          <p:cNvSpPr/>
          <p:nvPr/>
        </p:nvSpPr>
        <p:spPr>
          <a:xfrm>
            <a:off x="4365791" y="256635"/>
            <a:ext cx="1344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Kissht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</a:rPr>
              <a:t>  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6CBFC3-CB90-4FF3-9BC4-5DA20870932A}"/>
              </a:ext>
            </a:extLst>
          </p:cNvPr>
          <p:cNvSpPr txBox="1"/>
          <p:nvPr/>
        </p:nvSpPr>
        <p:spPr>
          <a:xfrm>
            <a:off x="4363822" y="553844"/>
            <a:ext cx="3219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EMI without credit card - 0% EMI Finance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FE14B4E-61EB-493D-9970-3FE01C834846}"/>
              </a:ext>
            </a:extLst>
          </p:cNvPr>
          <p:cNvSpPr/>
          <p:nvPr/>
        </p:nvSpPr>
        <p:spPr>
          <a:xfrm>
            <a:off x="3264545" y="2164440"/>
            <a:ext cx="4257040" cy="1371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31141BCD-4C91-4E6F-B7AB-45D65AE58AB5}"/>
              </a:ext>
            </a:extLst>
          </p:cNvPr>
          <p:cNvSpPr/>
          <p:nvPr/>
        </p:nvSpPr>
        <p:spPr>
          <a:xfrm>
            <a:off x="3469638" y="1137920"/>
            <a:ext cx="3845562" cy="21945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E53F4CB-85FE-45FA-A4FD-28D203DDBD49}"/>
              </a:ext>
            </a:extLst>
          </p:cNvPr>
          <p:cNvCxnSpPr>
            <a:cxnSpLocks/>
          </p:cNvCxnSpPr>
          <p:nvPr/>
        </p:nvCxnSpPr>
        <p:spPr>
          <a:xfrm>
            <a:off x="3677920" y="2336800"/>
            <a:ext cx="3322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18767AC-265D-496B-B24D-97CFD7701D0A}"/>
              </a:ext>
            </a:extLst>
          </p:cNvPr>
          <p:cNvCxnSpPr>
            <a:cxnSpLocks/>
          </p:cNvCxnSpPr>
          <p:nvPr/>
        </p:nvCxnSpPr>
        <p:spPr>
          <a:xfrm>
            <a:off x="5392419" y="1341120"/>
            <a:ext cx="0" cy="1856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0E5AE3B-DDA8-43FE-B8CE-6685DBD96D4F}"/>
              </a:ext>
            </a:extLst>
          </p:cNvPr>
          <p:cNvSpPr txBox="1"/>
          <p:nvPr/>
        </p:nvSpPr>
        <p:spPr>
          <a:xfrm>
            <a:off x="3776835" y="1604345"/>
            <a:ext cx="1513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3,000-1 Lacs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69CB7F9-A497-4810-92E4-CCDA274B83B1}"/>
              </a:ext>
            </a:extLst>
          </p:cNvPr>
          <p:cNvSpPr txBox="1"/>
          <p:nvPr/>
        </p:nvSpPr>
        <p:spPr>
          <a:xfrm>
            <a:off x="4044033" y="1927612"/>
            <a:ext cx="1216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Amount (</a:t>
            </a:r>
            <a:r>
              <a:rPr lang="en-I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₹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55D2BA2-79AF-4733-B1CB-DD2F9107064B}"/>
              </a:ext>
            </a:extLst>
          </p:cNvPr>
          <p:cNvSpPr txBox="1"/>
          <p:nvPr/>
        </p:nvSpPr>
        <p:spPr>
          <a:xfrm>
            <a:off x="5928672" y="1610591"/>
            <a:ext cx="775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3-24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7ABD97D-F635-43E0-AFED-04855EEE90A7}"/>
              </a:ext>
            </a:extLst>
          </p:cNvPr>
          <p:cNvSpPr txBox="1"/>
          <p:nvPr/>
        </p:nvSpPr>
        <p:spPr>
          <a:xfrm>
            <a:off x="5607846" y="1936531"/>
            <a:ext cx="1392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Tenure (Months)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D8AC44C-F942-4FA5-8AA9-B1E792619F1B}"/>
              </a:ext>
            </a:extLst>
          </p:cNvPr>
          <p:cNvSpPr txBox="1"/>
          <p:nvPr/>
        </p:nvSpPr>
        <p:spPr>
          <a:xfrm>
            <a:off x="3662601" y="2624000"/>
            <a:ext cx="180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14.0% - 31.0%</a:t>
            </a:r>
            <a:endParaRPr lang="en-IN" sz="2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B3BB84B-5B9B-409D-88F9-4725E24F54D4}"/>
              </a:ext>
            </a:extLst>
          </p:cNvPr>
          <p:cNvSpPr txBox="1"/>
          <p:nvPr/>
        </p:nvSpPr>
        <p:spPr>
          <a:xfrm>
            <a:off x="3536141" y="2935598"/>
            <a:ext cx="1926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 Rate (Per Year)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5BAA89B-AF20-4655-98EF-2B6549103FE7}"/>
              </a:ext>
            </a:extLst>
          </p:cNvPr>
          <p:cNvSpPr txBox="1"/>
          <p:nvPr/>
        </p:nvSpPr>
        <p:spPr>
          <a:xfrm>
            <a:off x="5710721" y="2927142"/>
            <a:ext cx="130319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Processing Fee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E4D134A3-B928-46B0-AB03-3B424F3C34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50" t="11571" r="10866" b="11129"/>
          <a:stretch/>
        </p:blipFill>
        <p:spPr>
          <a:xfrm>
            <a:off x="4234031" y="1229068"/>
            <a:ext cx="393986" cy="418440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CF7CD502-0D67-4547-AD6B-757C2F95D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537" y="1318175"/>
            <a:ext cx="309030" cy="309030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623956F9-30A2-4F89-8BD5-33CD99F3F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765" y="2377789"/>
            <a:ext cx="276772" cy="276772"/>
          </a:xfrm>
          <a:prstGeom prst="ellipse">
            <a:avLst/>
          </a:prstGeom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61F0F78-19AD-4E9B-BEF6-CF06D5674F7B}"/>
              </a:ext>
            </a:extLst>
          </p:cNvPr>
          <p:cNvGrpSpPr/>
          <p:nvPr/>
        </p:nvGrpSpPr>
        <p:grpSpPr>
          <a:xfrm>
            <a:off x="6068603" y="2375369"/>
            <a:ext cx="396605" cy="313394"/>
            <a:chOff x="6068545" y="2391846"/>
            <a:chExt cx="396605" cy="313394"/>
          </a:xfrm>
        </p:grpSpPr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46DF5689-43FD-4B8D-A4E7-4E3E79E15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56822" y="2391846"/>
              <a:ext cx="308328" cy="303439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3191D65F-663F-48F4-8A49-F65B69F1C2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04" t="13100" r="28433" b="13921"/>
            <a:stretch/>
          </p:blipFill>
          <p:spPr>
            <a:xfrm>
              <a:off x="6068545" y="2512503"/>
              <a:ext cx="187588" cy="192737"/>
            </a:xfrm>
            <a:prstGeom prst="ellipse">
              <a:avLst/>
            </a:prstGeom>
          </p:spPr>
        </p:pic>
      </p:grpSp>
      <p:pic>
        <p:nvPicPr>
          <p:cNvPr id="126" name="Picture 125">
            <a:extLst>
              <a:ext uri="{FF2B5EF4-FFF2-40B4-BE49-F238E27FC236}">
                <a16:creationId xmlns:a16="http://schemas.microsoft.com/office/drawing/2014/main" id="{6E852C86-E2DF-4DB6-8011-53453852FA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405" y="9669967"/>
            <a:ext cx="665234" cy="665234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3D424609-AE26-458E-9A9B-3B36D2919E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681" y="9582987"/>
            <a:ext cx="715701" cy="715701"/>
          </a:xfrm>
          <a:prstGeom prst="rect">
            <a:avLst/>
          </a:prstGeom>
        </p:spPr>
      </p:pic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C022728-94A9-4989-AE5A-5805D9ED7039}"/>
              </a:ext>
            </a:extLst>
          </p:cNvPr>
          <p:cNvCxnSpPr/>
          <p:nvPr/>
        </p:nvCxnSpPr>
        <p:spPr>
          <a:xfrm>
            <a:off x="4268321" y="9986005"/>
            <a:ext cx="71228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A9F96B9-449D-49D9-B848-29F0C3894B8F}"/>
              </a:ext>
            </a:extLst>
          </p:cNvPr>
          <p:cNvCxnSpPr/>
          <p:nvPr/>
        </p:nvCxnSpPr>
        <p:spPr>
          <a:xfrm>
            <a:off x="5802161" y="10008865"/>
            <a:ext cx="71228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lowchart: Alternate Process 144">
            <a:extLst>
              <a:ext uri="{FF2B5EF4-FFF2-40B4-BE49-F238E27FC236}">
                <a16:creationId xmlns:a16="http://schemas.microsoft.com/office/drawing/2014/main" id="{CACD8410-3DB2-4A44-9CDF-3EFF8B21CA0A}"/>
              </a:ext>
            </a:extLst>
          </p:cNvPr>
          <p:cNvSpPr/>
          <p:nvPr/>
        </p:nvSpPr>
        <p:spPr>
          <a:xfrm>
            <a:off x="3667148" y="10858291"/>
            <a:ext cx="3637280" cy="514981"/>
          </a:xfrm>
          <a:prstGeom prst="flowChartAlternateProcess">
            <a:avLst/>
          </a:prstGeom>
          <a:solidFill>
            <a:srgbClr val="FFC00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Apply Now 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9AC01CA-F7A9-43E9-B79A-75F5C3275FD9}"/>
              </a:ext>
            </a:extLst>
          </p:cNvPr>
          <p:cNvSpPr txBox="1"/>
          <p:nvPr/>
        </p:nvSpPr>
        <p:spPr>
          <a:xfrm>
            <a:off x="3360081" y="10340579"/>
            <a:ext cx="1163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Apply Now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CEB647E-8C1B-4941-9809-701A9F369F59}"/>
              </a:ext>
            </a:extLst>
          </p:cNvPr>
          <p:cNvSpPr txBox="1"/>
          <p:nvPr/>
        </p:nvSpPr>
        <p:spPr>
          <a:xfrm>
            <a:off x="4592891" y="10365302"/>
            <a:ext cx="1673174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Install Lenders Apps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87F77CE-CBEB-4787-BF6A-D51BD870EC01}"/>
              </a:ext>
            </a:extLst>
          </p:cNvPr>
          <p:cNvSpPr txBox="1"/>
          <p:nvPr/>
        </p:nvSpPr>
        <p:spPr>
          <a:xfrm>
            <a:off x="6133064" y="10354226"/>
            <a:ext cx="1418180" cy="31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 your Money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AD1AA7-BAAF-477C-B71E-A7034C928D10}"/>
              </a:ext>
            </a:extLst>
          </p:cNvPr>
          <p:cNvSpPr txBox="1"/>
          <p:nvPr/>
        </p:nvSpPr>
        <p:spPr>
          <a:xfrm>
            <a:off x="5604316" y="2597879"/>
            <a:ext cx="154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₹</a:t>
            </a:r>
            <a:r>
              <a:rPr lang="en-IN" dirty="0"/>
              <a:t> 250 to </a:t>
            </a:r>
            <a:r>
              <a:rPr lang="en-IN" b="1" dirty="0"/>
              <a:t>₹</a:t>
            </a:r>
            <a:r>
              <a:rPr lang="en-IN" dirty="0"/>
              <a:t> 500</a:t>
            </a:r>
            <a:r>
              <a:rPr lang="en-IN" sz="2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75B214-F156-425D-B810-A87DDA3413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2455" y="220897"/>
            <a:ext cx="786149" cy="76552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74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789FB604-F178-4778-BC20-8DE27E0A7F64}"/>
              </a:ext>
            </a:extLst>
          </p:cNvPr>
          <p:cNvSpPr/>
          <p:nvPr/>
        </p:nvSpPr>
        <p:spPr>
          <a:xfrm>
            <a:off x="-9478536" y="-3546088"/>
            <a:ext cx="30235416" cy="17810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Nxnmm</a:t>
            </a:r>
            <a:r>
              <a:rPr lang="en-IN" dirty="0"/>
              <a:t>.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7EF4F99-DDFD-48C0-B8F8-77A69CCFD9A8}"/>
              </a:ext>
            </a:extLst>
          </p:cNvPr>
          <p:cNvSpPr/>
          <p:nvPr/>
        </p:nvSpPr>
        <p:spPr>
          <a:xfrm>
            <a:off x="3263898" y="-1"/>
            <a:ext cx="4257041" cy="104584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E38B155-B6CD-4803-AE1E-11F013472D36}"/>
              </a:ext>
            </a:extLst>
          </p:cNvPr>
          <p:cNvSpPr/>
          <p:nvPr/>
        </p:nvSpPr>
        <p:spPr>
          <a:xfrm>
            <a:off x="3360081" y="3595701"/>
            <a:ext cx="418879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Loan Terms</a:t>
            </a:r>
          </a:p>
          <a:p>
            <a:endParaRPr lang="en-US" sz="1400" dirty="0"/>
          </a:p>
          <a:p>
            <a:r>
              <a:rPr lang="en-US" sz="1400" dirty="0"/>
              <a:t>Eligibility Criteria               Minimum monthly income of </a:t>
            </a:r>
          </a:p>
          <a:p>
            <a:r>
              <a:rPr lang="en-US" sz="1400" dirty="0"/>
              <a:t>                                              Rs 15000/- Per months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Loan Disbursal                   In the customer’s Any Bank</a:t>
            </a:r>
          </a:p>
          <a:p>
            <a:r>
              <a:rPr lang="en-US" sz="1400" dirty="0"/>
              <a:t>                                              account</a:t>
            </a:r>
          </a:p>
          <a:p>
            <a:endParaRPr lang="en-US" sz="1400" dirty="0"/>
          </a:p>
          <a:p>
            <a:r>
              <a:rPr lang="en-US" sz="1400" dirty="0"/>
              <a:t>Document Required         Application Form, KYC, Salary   </a:t>
            </a:r>
          </a:p>
          <a:p>
            <a:r>
              <a:rPr lang="en-US" sz="1400" dirty="0"/>
              <a:t>                                             Slip and Bank </a:t>
            </a:r>
            <a:r>
              <a:rPr lang="en-US" sz="1400" dirty="0" err="1"/>
              <a:t>Statement,Selfie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Repayment                        From the customer's salary </a:t>
            </a:r>
          </a:p>
          <a:p>
            <a:r>
              <a:rPr lang="en-US" sz="1400" dirty="0"/>
              <a:t>                                             account (</a:t>
            </a:r>
            <a:r>
              <a:rPr lang="en-US" sz="1400" dirty="0" err="1"/>
              <a:t>NACHe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/>
              <a:t>Early Repayment             Zero charges on Part Pre-  </a:t>
            </a:r>
          </a:p>
          <a:p>
            <a:r>
              <a:rPr lang="en-US" sz="1400" dirty="0"/>
              <a:t>                                            Payment</a:t>
            </a:r>
          </a:p>
          <a:p>
            <a:endParaRPr lang="en-US" sz="1400" dirty="0"/>
          </a:p>
          <a:p>
            <a:r>
              <a:rPr lang="en-US" sz="1400" dirty="0"/>
              <a:t>Overdue Rule                   AS PER THE POLICY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84963F8-E57B-4321-8241-3C055B8097EB}"/>
              </a:ext>
            </a:extLst>
          </p:cNvPr>
          <p:cNvCxnSpPr>
            <a:cxnSpLocks/>
          </p:cNvCxnSpPr>
          <p:nvPr/>
        </p:nvCxnSpPr>
        <p:spPr>
          <a:xfrm>
            <a:off x="3536141" y="3876261"/>
            <a:ext cx="3669729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45EFCFC-C933-4D65-B43B-9ADE2B7BE366}"/>
              </a:ext>
            </a:extLst>
          </p:cNvPr>
          <p:cNvSpPr txBox="1"/>
          <p:nvPr/>
        </p:nvSpPr>
        <p:spPr>
          <a:xfrm>
            <a:off x="3415843" y="8004248"/>
            <a:ext cx="190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How to Apply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90104-4F98-4269-8F99-65C032DECFA8}"/>
              </a:ext>
            </a:extLst>
          </p:cNvPr>
          <p:cNvCxnSpPr>
            <a:cxnSpLocks/>
          </p:cNvCxnSpPr>
          <p:nvPr/>
        </p:nvCxnSpPr>
        <p:spPr>
          <a:xfrm>
            <a:off x="3504452" y="8466545"/>
            <a:ext cx="3669729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F63FE510-A7C3-4FC0-A759-1ACCB2AE8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107" y="8509962"/>
            <a:ext cx="704205" cy="704205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848E7419-3B93-4F5B-B4D0-CF3D490404A8}"/>
              </a:ext>
            </a:extLst>
          </p:cNvPr>
          <p:cNvSpPr/>
          <p:nvPr/>
        </p:nvSpPr>
        <p:spPr>
          <a:xfrm>
            <a:off x="3263898" y="-1"/>
            <a:ext cx="4284981" cy="2153588"/>
          </a:xfrm>
          <a:prstGeom prst="rect">
            <a:avLst/>
          </a:prstGeom>
          <a:solidFill>
            <a:srgbClr val="3913F5"/>
          </a:solidFill>
          <a:ln>
            <a:solidFill>
              <a:srgbClr val="3913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70912CF-D77C-486F-9896-20AFFAB2114C}"/>
              </a:ext>
            </a:extLst>
          </p:cNvPr>
          <p:cNvSpPr/>
          <p:nvPr/>
        </p:nvSpPr>
        <p:spPr>
          <a:xfrm>
            <a:off x="4260474" y="195047"/>
            <a:ext cx="1627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SmartCoin</a:t>
            </a:r>
            <a:endParaRPr lang="en-US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6CBFC3-CB90-4FF3-9BC4-5DA20870932A}"/>
              </a:ext>
            </a:extLst>
          </p:cNvPr>
          <p:cNvSpPr txBox="1"/>
          <p:nvPr/>
        </p:nvSpPr>
        <p:spPr>
          <a:xfrm>
            <a:off x="4268321" y="488701"/>
            <a:ext cx="3295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Get Instant Money &amp; Quick Loans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FE14B4E-61EB-493D-9970-3FE01C834846}"/>
              </a:ext>
            </a:extLst>
          </p:cNvPr>
          <p:cNvSpPr/>
          <p:nvPr/>
        </p:nvSpPr>
        <p:spPr>
          <a:xfrm>
            <a:off x="3278193" y="2164440"/>
            <a:ext cx="4257040" cy="1371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31141BCD-4C91-4E6F-B7AB-45D65AE58AB5}"/>
              </a:ext>
            </a:extLst>
          </p:cNvPr>
          <p:cNvSpPr/>
          <p:nvPr/>
        </p:nvSpPr>
        <p:spPr>
          <a:xfrm>
            <a:off x="3469638" y="1137920"/>
            <a:ext cx="3845562" cy="21945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E53F4CB-85FE-45FA-A4FD-28D203DDBD49}"/>
              </a:ext>
            </a:extLst>
          </p:cNvPr>
          <p:cNvCxnSpPr>
            <a:cxnSpLocks/>
          </p:cNvCxnSpPr>
          <p:nvPr/>
        </p:nvCxnSpPr>
        <p:spPr>
          <a:xfrm>
            <a:off x="3677920" y="2336800"/>
            <a:ext cx="3322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18767AC-265D-496B-B24D-97CFD7701D0A}"/>
              </a:ext>
            </a:extLst>
          </p:cNvPr>
          <p:cNvCxnSpPr>
            <a:cxnSpLocks/>
          </p:cNvCxnSpPr>
          <p:nvPr/>
        </p:nvCxnSpPr>
        <p:spPr>
          <a:xfrm>
            <a:off x="5392419" y="1341120"/>
            <a:ext cx="0" cy="1856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0E5AE3B-DDA8-43FE-B8CE-6685DBD96D4F}"/>
              </a:ext>
            </a:extLst>
          </p:cNvPr>
          <p:cNvSpPr txBox="1"/>
          <p:nvPr/>
        </p:nvSpPr>
        <p:spPr>
          <a:xfrm>
            <a:off x="3776835" y="1604345"/>
            <a:ext cx="1692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1,000-25,000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69CB7F9-A497-4810-92E4-CCDA274B83B1}"/>
              </a:ext>
            </a:extLst>
          </p:cNvPr>
          <p:cNvSpPr txBox="1"/>
          <p:nvPr/>
        </p:nvSpPr>
        <p:spPr>
          <a:xfrm>
            <a:off x="4044033" y="1927612"/>
            <a:ext cx="1216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Amount (</a:t>
            </a:r>
            <a:r>
              <a:rPr lang="en-I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₹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55D2BA2-79AF-4733-B1CB-DD2F9107064B}"/>
              </a:ext>
            </a:extLst>
          </p:cNvPr>
          <p:cNvSpPr txBox="1"/>
          <p:nvPr/>
        </p:nvSpPr>
        <p:spPr>
          <a:xfrm>
            <a:off x="5802161" y="1610815"/>
            <a:ext cx="107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 62-180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7ABD97D-F635-43E0-AFED-04855EEE90A7}"/>
              </a:ext>
            </a:extLst>
          </p:cNvPr>
          <p:cNvSpPr txBox="1"/>
          <p:nvPr/>
        </p:nvSpPr>
        <p:spPr>
          <a:xfrm>
            <a:off x="5675460" y="1896546"/>
            <a:ext cx="1392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Tenure (Days)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D8AC44C-F942-4FA5-8AA9-B1E792619F1B}"/>
              </a:ext>
            </a:extLst>
          </p:cNvPr>
          <p:cNvSpPr txBox="1"/>
          <p:nvPr/>
        </p:nvSpPr>
        <p:spPr>
          <a:xfrm>
            <a:off x="3536140" y="2604788"/>
            <a:ext cx="1841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26.00% -36.00%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B3BB84B-5B9B-409D-88F9-4725E24F54D4}"/>
              </a:ext>
            </a:extLst>
          </p:cNvPr>
          <p:cNvSpPr txBox="1"/>
          <p:nvPr/>
        </p:nvSpPr>
        <p:spPr>
          <a:xfrm>
            <a:off x="3536141" y="2935598"/>
            <a:ext cx="1926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 Rate (Per Year)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D95B20D-2526-4997-9395-FBE186187345}"/>
              </a:ext>
            </a:extLst>
          </p:cNvPr>
          <p:cNvSpPr txBox="1"/>
          <p:nvPr/>
        </p:nvSpPr>
        <p:spPr>
          <a:xfrm>
            <a:off x="5724691" y="2638057"/>
            <a:ext cx="1303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₹</a:t>
            </a:r>
            <a:r>
              <a:rPr lang="en-IN" dirty="0"/>
              <a:t> </a:t>
            </a:r>
            <a:r>
              <a:rPr lang="en-IN" sz="2000" dirty="0"/>
              <a:t>2% -4% 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5BAA89B-AF20-4655-98EF-2B6549103FE7}"/>
              </a:ext>
            </a:extLst>
          </p:cNvPr>
          <p:cNvSpPr txBox="1"/>
          <p:nvPr/>
        </p:nvSpPr>
        <p:spPr>
          <a:xfrm>
            <a:off x="5710721" y="2927142"/>
            <a:ext cx="130319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Processing Fee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E4D134A3-B928-46B0-AB03-3B424F3C34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50" t="11571" r="10866" b="11129"/>
          <a:stretch/>
        </p:blipFill>
        <p:spPr>
          <a:xfrm>
            <a:off x="4234031" y="1229068"/>
            <a:ext cx="393986" cy="418440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CF7CD502-0D67-4547-AD6B-757C2F95D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537" y="1318175"/>
            <a:ext cx="309030" cy="309030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623956F9-30A2-4F89-8BD5-33CD99F3F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765" y="2377789"/>
            <a:ext cx="276772" cy="276772"/>
          </a:xfrm>
          <a:prstGeom prst="ellipse">
            <a:avLst/>
          </a:prstGeom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61F0F78-19AD-4E9B-BEF6-CF06D5674F7B}"/>
              </a:ext>
            </a:extLst>
          </p:cNvPr>
          <p:cNvGrpSpPr/>
          <p:nvPr/>
        </p:nvGrpSpPr>
        <p:grpSpPr>
          <a:xfrm>
            <a:off x="6068603" y="2375369"/>
            <a:ext cx="396605" cy="313394"/>
            <a:chOff x="6068545" y="2391846"/>
            <a:chExt cx="396605" cy="313394"/>
          </a:xfrm>
        </p:grpSpPr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46DF5689-43FD-4B8D-A4E7-4E3E79E15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56822" y="2391846"/>
              <a:ext cx="308328" cy="303439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3191D65F-663F-48F4-8A49-F65B69F1C2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04" t="13100" r="28433" b="13921"/>
            <a:stretch/>
          </p:blipFill>
          <p:spPr>
            <a:xfrm>
              <a:off x="6068545" y="2512503"/>
              <a:ext cx="187588" cy="192737"/>
            </a:xfrm>
            <a:prstGeom prst="ellipse">
              <a:avLst/>
            </a:prstGeom>
          </p:spPr>
        </p:pic>
      </p:grpSp>
      <p:pic>
        <p:nvPicPr>
          <p:cNvPr id="126" name="Picture 125">
            <a:extLst>
              <a:ext uri="{FF2B5EF4-FFF2-40B4-BE49-F238E27FC236}">
                <a16:creationId xmlns:a16="http://schemas.microsoft.com/office/drawing/2014/main" id="{6E852C86-E2DF-4DB6-8011-53453852FA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618" y="8559675"/>
            <a:ext cx="665234" cy="665234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3D424609-AE26-458E-9A9B-3B36D2919E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329" y="8486343"/>
            <a:ext cx="715701" cy="715701"/>
          </a:xfrm>
          <a:prstGeom prst="rect">
            <a:avLst/>
          </a:prstGeom>
        </p:spPr>
      </p:pic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C022728-94A9-4989-AE5A-5805D9ED7039}"/>
              </a:ext>
            </a:extLst>
          </p:cNvPr>
          <p:cNvCxnSpPr/>
          <p:nvPr/>
        </p:nvCxnSpPr>
        <p:spPr>
          <a:xfrm>
            <a:off x="4268321" y="8862065"/>
            <a:ext cx="71228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A9F96B9-449D-49D9-B848-29F0C3894B8F}"/>
              </a:ext>
            </a:extLst>
          </p:cNvPr>
          <p:cNvCxnSpPr/>
          <p:nvPr/>
        </p:nvCxnSpPr>
        <p:spPr>
          <a:xfrm>
            <a:off x="5802161" y="8884925"/>
            <a:ext cx="71228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lowchart: Alternate Process 144">
            <a:extLst>
              <a:ext uri="{FF2B5EF4-FFF2-40B4-BE49-F238E27FC236}">
                <a16:creationId xmlns:a16="http://schemas.microsoft.com/office/drawing/2014/main" id="{CACD8410-3DB2-4A44-9CDF-3EFF8B21CA0A}"/>
              </a:ext>
            </a:extLst>
          </p:cNvPr>
          <p:cNvSpPr/>
          <p:nvPr/>
        </p:nvSpPr>
        <p:spPr>
          <a:xfrm>
            <a:off x="3677920" y="9711971"/>
            <a:ext cx="3637280" cy="514981"/>
          </a:xfrm>
          <a:prstGeom prst="flowChartAlternateProcess">
            <a:avLst/>
          </a:prstGeom>
          <a:solidFill>
            <a:srgbClr val="FFC00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Apply Now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C4B084-EC5B-42A6-ABA3-BFF0EFA38B03}"/>
              </a:ext>
            </a:extLst>
          </p:cNvPr>
          <p:cNvSpPr txBox="1"/>
          <p:nvPr/>
        </p:nvSpPr>
        <p:spPr>
          <a:xfrm>
            <a:off x="3360081" y="9202991"/>
            <a:ext cx="1163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Apply Now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A712AC-34EF-4748-9F5A-0CA377D182B2}"/>
              </a:ext>
            </a:extLst>
          </p:cNvPr>
          <p:cNvSpPr txBox="1"/>
          <p:nvPr/>
        </p:nvSpPr>
        <p:spPr>
          <a:xfrm>
            <a:off x="4524651" y="9227714"/>
            <a:ext cx="1673174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Install Lenders Apps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EA421F-E871-44AE-AF06-A1AEEF9AF8F2}"/>
              </a:ext>
            </a:extLst>
          </p:cNvPr>
          <p:cNvSpPr txBox="1"/>
          <p:nvPr/>
        </p:nvSpPr>
        <p:spPr>
          <a:xfrm>
            <a:off x="6133064" y="9216638"/>
            <a:ext cx="1418180" cy="31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 your Money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F3AB09-86A4-4D29-A518-9C323DFB7D8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281" t="417" r="2394" b="3114"/>
          <a:stretch/>
        </p:blipFill>
        <p:spPr>
          <a:xfrm>
            <a:off x="3512188" y="165651"/>
            <a:ext cx="729857" cy="73096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789FB604-F178-4778-BC20-8DE27E0A7F64}"/>
              </a:ext>
            </a:extLst>
          </p:cNvPr>
          <p:cNvSpPr/>
          <p:nvPr/>
        </p:nvSpPr>
        <p:spPr>
          <a:xfrm>
            <a:off x="-14630400" y="-4059044"/>
            <a:ext cx="39615761" cy="17998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Nxnmm. </a:t>
            </a:r>
            <a:endParaRPr lang="en-IN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7EF4F99-DDFD-48C0-B8F8-77A69CCFD9A8}"/>
              </a:ext>
            </a:extLst>
          </p:cNvPr>
          <p:cNvSpPr/>
          <p:nvPr/>
        </p:nvSpPr>
        <p:spPr>
          <a:xfrm>
            <a:off x="3263898" y="-1"/>
            <a:ext cx="4257041" cy="11081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E38B155-B6CD-4803-AE1E-11F013472D36}"/>
              </a:ext>
            </a:extLst>
          </p:cNvPr>
          <p:cNvSpPr/>
          <p:nvPr/>
        </p:nvSpPr>
        <p:spPr>
          <a:xfrm>
            <a:off x="3412998" y="3595701"/>
            <a:ext cx="4135882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Loan Terms</a:t>
            </a:r>
          </a:p>
          <a:p>
            <a:endParaRPr lang="en-US" sz="1400" dirty="0"/>
          </a:p>
          <a:p>
            <a:r>
              <a:rPr lang="en-US" sz="1400" dirty="0"/>
              <a:t>Eligibility Criteria              </a:t>
            </a:r>
            <a:r>
              <a:rPr lang="en-IN" sz="1400" dirty="0"/>
              <a:t>Minimum Income : 15K net                   </a:t>
            </a:r>
          </a:p>
          <a:p>
            <a:r>
              <a:rPr lang="en-IN" sz="1400" dirty="0"/>
              <a:t>                                             per month; minimum age :        </a:t>
            </a:r>
          </a:p>
          <a:p>
            <a:r>
              <a:rPr lang="en-IN" sz="1400" dirty="0"/>
              <a:t>                                             21 years</a:t>
            </a:r>
          </a:p>
          <a:p>
            <a:r>
              <a:rPr lang="en-US" sz="1400" dirty="0"/>
              <a:t>.</a:t>
            </a:r>
          </a:p>
          <a:p>
            <a:r>
              <a:rPr lang="en-US" sz="1400" dirty="0"/>
              <a:t>Loan Disbursal                   E-Sin </a:t>
            </a:r>
            <a:r>
              <a:rPr lang="en-IN" sz="1400" dirty="0"/>
              <a:t>Agreement, KYC</a:t>
            </a:r>
          </a:p>
          <a:p>
            <a:endParaRPr lang="en-US" sz="1400" dirty="0"/>
          </a:p>
          <a:p>
            <a:r>
              <a:rPr lang="en-US" sz="1400" dirty="0"/>
              <a:t>Document Required         </a:t>
            </a:r>
            <a:r>
              <a:rPr lang="en-IN" sz="1400" dirty="0"/>
              <a:t>3 month salary slip, 6 month  </a:t>
            </a:r>
          </a:p>
          <a:p>
            <a:r>
              <a:rPr lang="en-IN" sz="1400" dirty="0"/>
              <a:t>                                              bank statement</a:t>
            </a:r>
          </a:p>
          <a:p>
            <a:endParaRPr lang="en-US" sz="1400" dirty="0"/>
          </a:p>
          <a:p>
            <a:r>
              <a:rPr lang="en-US" sz="1400" dirty="0"/>
              <a:t>Repayment                        </a:t>
            </a:r>
            <a:r>
              <a:rPr lang="en-IN" sz="1400" dirty="0"/>
              <a:t>NACH - monthly repayment</a:t>
            </a:r>
          </a:p>
          <a:p>
            <a:endParaRPr lang="en-US" sz="1400" dirty="0"/>
          </a:p>
          <a:p>
            <a:r>
              <a:rPr lang="en-US" sz="1400" dirty="0"/>
              <a:t>Early Repayment              </a:t>
            </a:r>
            <a:r>
              <a:rPr lang="en-IN" sz="1400" dirty="0"/>
              <a:t>No prepayment for first </a:t>
            </a:r>
          </a:p>
          <a:p>
            <a:r>
              <a:rPr lang="en-IN" sz="1400" dirty="0"/>
              <a:t>                                             6 months</a:t>
            </a:r>
          </a:p>
          <a:p>
            <a:endParaRPr lang="en-US" sz="1400" dirty="0"/>
          </a:p>
          <a:p>
            <a:r>
              <a:rPr lang="en-US" sz="1400" dirty="0"/>
              <a:t>Overdue Rule                    </a:t>
            </a:r>
            <a:r>
              <a:rPr lang="en-IN" sz="1400" dirty="0"/>
              <a:t>DPD basis EMI being missed </a:t>
            </a:r>
          </a:p>
          <a:p>
            <a:r>
              <a:rPr lang="en-IN" sz="1400" dirty="0"/>
              <a:t>                                            on the due date</a:t>
            </a:r>
          </a:p>
          <a:p>
            <a:endParaRPr lang="en-IN" sz="1400" dirty="0"/>
          </a:p>
          <a:p>
            <a:r>
              <a:rPr lang="en-IN" sz="1400" dirty="0"/>
              <a:t>Customer Care                +91 - 124 - 662 - 8888</a:t>
            </a:r>
          </a:p>
          <a:p>
            <a:endParaRPr lang="en-US" sz="140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84963F8-E57B-4321-8241-3C055B8097EB}"/>
              </a:ext>
            </a:extLst>
          </p:cNvPr>
          <p:cNvCxnSpPr>
            <a:cxnSpLocks/>
          </p:cNvCxnSpPr>
          <p:nvPr/>
        </p:nvCxnSpPr>
        <p:spPr>
          <a:xfrm>
            <a:off x="3510741" y="3952461"/>
            <a:ext cx="366972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45EFCFC-C933-4D65-B43B-9ADE2B7BE366}"/>
              </a:ext>
            </a:extLst>
          </p:cNvPr>
          <p:cNvSpPr txBox="1"/>
          <p:nvPr/>
        </p:nvSpPr>
        <p:spPr>
          <a:xfrm>
            <a:off x="3415843" y="8329302"/>
            <a:ext cx="190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How to Apply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90104-4F98-4269-8F99-65C032DECFA8}"/>
              </a:ext>
            </a:extLst>
          </p:cNvPr>
          <p:cNvCxnSpPr>
            <a:cxnSpLocks/>
          </p:cNvCxnSpPr>
          <p:nvPr/>
        </p:nvCxnSpPr>
        <p:spPr>
          <a:xfrm>
            <a:off x="3504452" y="8728299"/>
            <a:ext cx="366972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848E7419-3B93-4F5B-B4D0-CF3D490404A8}"/>
              </a:ext>
            </a:extLst>
          </p:cNvPr>
          <p:cNvSpPr/>
          <p:nvPr/>
        </p:nvSpPr>
        <p:spPr>
          <a:xfrm>
            <a:off x="3263898" y="-1"/>
            <a:ext cx="4284981" cy="2153588"/>
          </a:xfrm>
          <a:prstGeom prst="rect">
            <a:avLst/>
          </a:prstGeom>
          <a:solidFill>
            <a:srgbClr val="3913F5"/>
          </a:solidFill>
          <a:ln>
            <a:solidFill>
              <a:srgbClr val="3913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70912CF-D77C-486F-9896-20AFFAB2114C}"/>
              </a:ext>
            </a:extLst>
          </p:cNvPr>
          <p:cNvSpPr/>
          <p:nvPr/>
        </p:nvSpPr>
        <p:spPr>
          <a:xfrm>
            <a:off x="4261789" y="229663"/>
            <a:ext cx="1574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sz="2000" b="1" dirty="0">
                <a:solidFill>
                  <a:schemeClr val="bg1"/>
                </a:solidFill>
              </a:rPr>
              <a:t>Home Credit</a:t>
            </a:r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6CBFC3-CB90-4FF3-9BC4-5DA20870932A}"/>
              </a:ext>
            </a:extLst>
          </p:cNvPr>
          <p:cNvSpPr txBox="1"/>
          <p:nvPr/>
        </p:nvSpPr>
        <p:spPr>
          <a:xfrm>
            <a:off x="4268321" y="553938"/>
            <a:ext cx="3291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Instant Personal Loan and Ujjwal Card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FE14B4E-61EB-493D-9970-3FE01C834846}"/>
              </a:ext>
            </a:extLst>
          </p:cNvPr>
          <p:cNvSpPr/>
          <p:nvPr/>
        </p:nvSpPr>
        <p:spPr>
          <a:xfrm>
            <a:off x="3278193" y="2164440"/>
            <a:ext cx="4257040" cy="1371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31141BCD-4C91-4E6F-B7AB-45D65AE58AB5}"/>
              </a:ext>
            </a:extLst>
          </p:cNvPr>
          <p:cNvSpPr/>
          <p:nvPr/>
        </p:nvSpPr>
        <p:spPr>
          <a:xfrm>
            <a:off x="3469638" y="1137920"/>
            <a:ext cx="3845562" cy="21945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E53F4CB-85FE-45FA-A4FD-28D203DDBD49}"/>
              </a:ext>
            </a:extLst>
          </p:cNvPr>
          <p:cNvCxnSpPr>
            <a:cxnSpLocks/>
          </p:cNvCxnSpPr>
          <p:nvPr/>
        </p:nvCxnSpPr>
        <p:spPr>
          <a:xfrm>
            <a:off x="3677920" y="2336800"/>
            <a:ext cx="3322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18767AC-265D-496B-B24D-97CFD7701D0A}"/>
              </a:ext>
            </a:extLst>
          </p:cNvPr>
          <p:cNvCxnSpPr>
            <a:cxnSpLocks/>
          </p:cNvCxnSpPr>
          <p:nvPr/>
        </p:nvCxnSpPr>
        <p:spPr>
          <a:xfrm>
            <a:off x="5392419" y="1341120"/>
            <a:ext cx="0" cy="1856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0E5AE3B-DDA8-43FE-B8CE-6685DBD96D4F}"/>
              </a:ext>
            </a:extLst>
          </p:cNvPr>
          <p:cNvSpPr txBox="1"/>
          <p:nvPr/>
        </p:nvSpPr>
        <p:spPr>
          <a:xfrm>
            <a:off x="3710348" y="1617456"/>
            <a:ext cx="1786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10,000-2.5Lacs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69CB7F9-A497-4810-92E4-CCDA274B83B1}"/>
              </a:ext>
            </a:extLst>
          </p:cNvPr>
          <p:cNvSpPr txBox="1"/>
          <p:nvPr/>
        </p:nvSpPr>
        <p:spPr>
          <a:xfrm>
            <a:off x="4044033" y="1927612"/>
            <a:ext cx="1216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Amount (</a:t>
            </a:r>
            <a:r>
              <a:rPr lang="en-I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₹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55D2BA2-79AF-4733-B1CB-DD2F9107064B}"/>
              </a:ext>
            </a:extLst>
          </p:cNvPr>
          <p:cNvSpPr txBox="1"/>
          <p:nvPr/>
        </p:nvSpPr>
        <p:spPr>
          <a:xfrm>
            <a:off x="5887727" y="1610591"/>
            <a:ext cx="911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 12-51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7ABD97D-F635-43E0-AFED-04855EEE90A7}"/>
              </a:ext>
            </a:extLst>
          </p:cNvPr>
          <p:cNvSpPr txBox="1"/>
          <p:nvPr/>
        </p:nvSpPr>
        <p:spPr>
          <a:xfrm>
            <a:off x="5675460" y="1896546"/>
            <a:ext cx="1392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Tenure (Months)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D8AC44C-F942-4FA5-8AA9-B1E792619F1B}"/>
              </a:ext>
            </a:extLst>
          </p:cNvPr>
          <p:cNvSpPr txBox="1"/>
          <p:nvPr/>
        </p:nvSpPr>
        <p:spPr>
          <a:xfrm>
            <a:off x="3680169" y="2615584"/>
            <a:ext cx="1610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24.00-50.00%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B3BB84B-5B9B-409D-88F9-4725E24F54D4}"/>
              </a:ext>
            </a:extLst>
          </p:cNvPr>
          <p:cNvSpPr txBox="1"/>
          <p:nvPr/>
        </p:nvSpPr>
        <p:spPr>
          <a:xfrm>
            <a:off x="3536141" y="2935598"/>
            <a:ext cx="1926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 Rate (Per Year)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D95B20D-2526-4997-9395-FBE186187345}"/>
              </a:ext>
            </a:extLst>
          </p:cNvPr>
          <p:cNvSpPr txBox="1"/>
          <p:nvPr/>
        </p:nvSpPr>
        <p:spPr>
          <a:xfrm>
            <a:off x="6075561" y="2627728"/>
            <a:ext cx="697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3%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5BAA89B-AF20-4655-98EF-2B6549103FE7}"/>
              </a:ext>
            </a:extLst>
          </p:cNvPr>
          <p:cNvSpPr txBox="1"/>
          <p:nvPr/>
        </p:nvSpPr>
        <p:spPr>
          <a:xfrm>
            <a:off x="5710721" y="2927142"/>
            <a:ext cx="130319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Processing Fee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E4D134A3-B928-46B0-AB03-3B424F3C3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50" t="11571" r="10866" b="11129"/>
          <a:stretch/>
        </p:blipFill>
        <p:spPr>
          <a:xfrm>
            <a:off x="4234031" y="1229068"/>
            <a:ext cx="393986" cy="418440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CF7CD502-0D67-4547-AD6B-757C2F95D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537" y="1318175"/>
            <a:ext cx="309030" cy="309030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623956F9-30A2-4F89-8BD5-33CD99F3F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765" y="2377789"/>
            <a:ext cx="276772" cy="276772"/>
          </a:xfrm>
          <a:prstGeom prst="ellipse">
            <a:avLst/>
          </a:prstGeom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61F0F78-19AD-4E9B-BEF6-CF06D5674F7B}"/>
              </a:ext>
            </a:extLst>
          </p:cNvPr>
          <p:cNvGrpSpPr/>
          <p:nvPr/>
        </p:nvGrpSpPr>
        <p:grpSpPr>
          <a:xfrm>
            <a:off x="6068603" y="2375369"/>
            <a:ext cx="396605" cy="313394"/>
            <a:chOff x="6068545" y="2391846"/>
            <a:chExt cx="396605" cy="313394"/>
          </a:xfrm>
        </p:grpSpPr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46DF5689-43FD-4B8D-A4E7-4E3E79E15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6822" y="2391846"/>
              <a:ext cx="308328" cy="303439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3191D65F-663F-48F4-8A49-F65B69F1C2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04" t="13100" r="28433" b="13921"/>
            <a:stretch/>
          </p:blipFill>
          <p:spPr>
            <a:xfrm>
              <a:off x="6068545" y="2512503"/>
              <a:ext cx="187588" cy="192737"/>
            </a:xfrm>
            <a:prstGeom prst="ellipse">
              <a:avLst/>
            </a:prstGeom>
          </p:spPr>
        </p:pic>
      </p:grpSp>
      <p:sp>
        <p:nvSpPr>
          <p:cNvPr id="145" name="Flowchart: Alternate Process 144">
            <a:extLst>
              <a:ext uri="{FF2B5EF4-FFF2-40B4-BE49-F238E27FC236}">
                <a16:creationId xmlns:a16="http://schemas.microsoft.com/office/drawing/2014/main" id="{CACD8410-3DB2-4A44-9CDF-3EFF8B21CA0A}"/>
              </a:ext>
            </a:extLst>
          </p:cNvPr>
          <p:cNvSpPr/>
          <p:nvPr/>
        </p:nvSpPr>
        <p:spPr>
          <a:xfrm>
            <a:off x="3603778" y="10237578"/>
            <a:ext cx="3637280" cy="514981"/>
          </a:xfrm>
          <a:prstGeom prst="flowChartAlternateProcess">
            <a:avLst/>
          </a:prstGeom>
          <a:solidFill>
            <a:srgbClr val="FFC00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Apply Now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97512D-B4C9-4691-A5DB-8959804137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4452" y="205237"/>
            <a:ext cx="807152" cy="726696"/>
          </a:xfrm>
          <a:prstGeom prst="round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242C017-BB4E-4534-B766-28E3FD49F3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107" y="8879429"/>
            <a:ext cx="704205" cy="70420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B270D6C-BE4A-4984-9565-BB92F05859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914" y="8915494"/>
            <a:ext cx="665234" cy="665234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E548F45-7670-4988-853A-EC6B3047D8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089" y="8828514"/>
            <a:ext cx="715701" cy="715701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2FD28F9-2060-4391-A7B6-C00D1C0AA97F}"/>
              </a:ext>
            </a:extLst>
          </p:cNvPr>
          <p:cNvCxnSpPr/>
          <p:nvPr/>
        </p:nvCxnSpPr>
        <p:spPr>
          <a:xfrm>
            <a:off x="4268321" y="9231532"/>
            <a:ext cx="71228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804BDF1-1DD0-4E20-925E-8A86236D00E2}"/>
              </a:ext>
            </a:extLst>
          </p:cNvPr>
          <p:cNvCxnSpPr/>
          <p:nvPr/>
        </p:nvCxnSpPr>
        <p:spPr>
          <a:xfrm>
            <a:off x="5802161" y="9254392"/>
            <a:ext cx="71228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B1C737B-3339-4EAC-A5A2-20AAF7DF1494}"/>
              </a:ext>
            </a:extLst>
          </p:cNvPr>
          <p:cNvSpPr txBox="1"/>
          <p:nvPr/>
        </p:nvSpPr>
        <p:spPr>
          <a:xfrm>
            <a:off x="3384336" y="9608994"/>
            <a:ext cx="1163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Apply Now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2F1D96-C73F-4B0F-8514-C349344CBCF7}"/>
              </a:ext>
            </a:extLst>
          </p:cNvPr>
          <p:cNvSpPr txBox="1"/>
          <p:nvPr/>
        </p:nvSpPr>
        <p:spPr>
          <a:xfrm>
            <a:off x="4592891" y="9628185"/>
            <a:ext cx="1673174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Install Lenders Apps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4B783F-E492-4277-BD2F-AFF79E5FFE18}"/>
              </a:ext>
            </a:extLst>
          </p:cNvPr>
          <p:cNvSpPr txBox="1"/>
          <p:nvPr/>
        </p:nvSpPr>
        <p:spPr>
          <a:xfrm>
            <a:off x="6133064" y="9617109"/>
            <a:ext cx="1418180" cy="31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 your Money</a:t>
            </a:r>
          </a:p>
        </p:txBody>
      </p:sp>
    </p:spTree>
    <p:extLst>
      <p:ext uri="{BB962C8B-B14F-4D97-AF65-F5344CB8AC3E}">
        <p14:creationId xmlns:p14="http://schemas.microsoft.com/office/powerpoint/2010/main" val="2975993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3025</Words>
  <Application>Microsoft Office PowerPoint</Application>
  <PresentationFormat>Widescreen</PresentationFormat>
  <Paragraphs>817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Siddheshwar Nagragoje</dc:creator>
  <cp:lastModifiedBy>Siddheshwar Nagragoje</cp:lastModifiedBy>
  <cp:revision>120</cp:revision>
  <dcterms:created xsi:type="dcterms:W3CDTF">2020-04-16T16:24:40Z</dcterms:created>
  <dcterms:modified xsi:type="dcterms:W3CDTF">2020-04-24T09:10:49Z</dcterms:modified>
</cp:coreProperties>
</file>