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59" r:id="rId6"/>
    <p:sldId id="262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YANTAN%20GHOSH\Desktop\Excel\prac_june%20month%20expens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YANTAN%20GHOSH\Desktop\Excel\prac_june%20month%20expens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YANTAN%20GHOSH\Desktop\Excel\prac_june%20month%20expens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YANTAN%20GHOSH\Desktop\Excel\prac_Expense%20details%20for%206%20mont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YANTAN%20GHOSH\Desktop\Excel\prac_Expense%20details%20for%206%20mont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YANTAN%20GHOSH\Desktop\Excel\prac_Expense%20details%20for%206%20mont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YANTAN%20GHOSH\Desktop\Excel\prac_Expense%20details%20for%206%20mont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YANTAN%20GHOSH\Desktop\Excel\prac_june%20month%20expens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[prac_june month expenses.xlsx]Q1!PivotTable4</c:name>
    <c:fmtId val="4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4893115770167287E-2"/>
          <c:y val="0.13316246485629712"/>
          <c:w val="0.89391186794421784"/>
          <c:h val="0.78121961435876675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'Q1'!$B$3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'Q1'!$A$4:$A$6</c:f>
              <c:strCache>
                <c:ptCount val="2"/>
                <c:pt idx="0">
                  <c:v>Grocery</c:v>
                </c:pt>
                <c:pt idx="1">
                  <c:v>Shopping</c:v>
                </c:pt>
              </c:strCache>
            </c:strRef>
          </c:cat>
          <c:val>
            <c:numRef>
              <c:f>'Q1'!$B$4:$B$6</c:f>
              <c:numCache>
                <c:formatCode>General</c:formatCode>
                <c:ptCount val="2"/>
                <c:pt idx="0">
                  <c:v>4690</c:v>
                </c:pt>
                <c:pt idx="1">
                  <c:v>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E6-4998-AEDA-57DE8CE127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530043904"/>
        <c:axId val="530047232"/>
        <c:axId val="449657712"/>
      </c:bar3DChart>
      <c:catAx>
        <c:axId val="53004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047232"/>
        <c:crosses val="autoZero"/>
        <c:auto val="1"/>
        <c:lblAlgn val="ctr"/>
        <c:lblOffset val="100"/>
        <c:noMultiLvlLbl val="0"/>
      </c:catAx>
      <c:valAx>
        <c:axId val="53004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043904"/>
        <c:crosses val="autoZero"/>
        <c:crossBetween val="between"/>
      </c:valAx>
      <c:serAx>
        <c:axId val="4496577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047232"/>
        <c:crosses val="autoZero"/>
      </c:ser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[prac_june month expenses.xlsx]Q2!PivotTable1</c:name>
    <c:fmtId val="3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'Q2'!$A$4:$A$6</c:f>
              <c:strCache>
                <c:ptCount val="2"/>
                <c:pt idx="0">
                  <c:v>Entertainment</c:v>
                </c:pt>
                <c:pt idx="1">
                  <c:v>Shopping</c:v>
                </c:pt>
              </c:strCache>
            </c:strRef>
          </c:cat>
          <c:val>
            <c:numRef>
              <c:f>'Q2'!$B$4:$B$6</c:f>
              <c:numCache>
                <c:formatCode>General</c:formatCode>
                <c:ptCount val="2"/>
                <c:pt idx="0">
                  <c:v>1000</c:v>
                </c:pt>
                <c:pt idx="1">
                  <c:v>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44-4222-83BB-9F7FE3FA765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30050976"/>
        <c:axId val="530040992"/>
      </c:barChart>
      <c:catAx>
        <c:axId val="53005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040992"/>
        <c:crosses val="autoZero"/>
        <c:auto val="1"/>
        <c:lblAlgn val="ctr"/>
        <c:lblOffset val="100"/>
        <c:noMultiLvlLbl val="0"/>
      </c:catAx>
      <c:valAx>
        <c:axId val="5300409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005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[prac_june month expenses.xlsx]Q4!PivotTable3</c:name>
    <c:fmtId val="3"/>
  </c:pivotSource>
  <c:chart>
    <c:title>
      <c:layout>
        <c:manualLayout>
          <c:xMode val="edge"/>
          <c:yMode val="edge"/>
          <c:x val="0.44509156249446125"/>
          <c:y val="2.2903026935144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'Q4'!$A$4:$A$12</c:f>
              <c:multiLvlStrCache>
                <c:ptCount val="7"/>
                <c:lvl>
                  <c:pt idx="1">
                    <c:v>Movie</c:v>
                  </c:pt>
                </c:lvl>
                <c:lvl>
                  <c:pt idx="0">
                    <c:v>Doctor and Medicine</c:v>
                  </c:pt>
                  <c:pt idx="1">
                    <c:v>Entertainment</c:v>
                  </c:pt>
                  <c:pt idx="2">
                    <c:v>Food</c:v>
                  </c:pt>
                  <c:pt idx="3">
                    <c:v>Grocery</c:v>
                  </c:pt>
                  <c:pt idx="4">
                    <c:v>Miscellaneous</c:v>
                  </c:pt>
                  <c:pt idx="5">
                    <c:v>Shopping</c:v>
                  </c:pt>
                  <c:pt idx="6">
                    <c:v>Ticket and Bills</c:v>
                  </c:pt>
                </c:lvl>
              </c:multiLvlStrCache>
            </c:multiLvlStrRef>
          </c:cat>
          <c:val>
            <c:numRef>
              <c:f>'Q4'!$B$4:$B$12</c:f>
              <c:numCache>
                <c:formatCode>General</c:formatCode>
                <c:ptCount val="7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15</c:v>
                </c:pt>
                <c:pt idx="4">
                  <c:v>1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FA-4C0C-B062-9E06D6E7FD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5945184"/>
        <c:axId val="615948512"/>
      </c:barChart>
      <c:catAx>
        <c:axId val="615945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Category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948512"/>
        <c:crosses val="autoZero"/>
        <c:auto val="1"/>
        <c:lblAlgn val="ctr"/>
        <c:lblOffset val="100"/>
        <c:noMultiLvlLbl val="0"/>
      </c:catAx>
      <c:valAx>
        <c:axId val="61594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Count 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2.0690836980642589E-2"/>
              <c:y val="0.297616719776441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94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[prac_Expense details for 6 months.xlsx]Q1!PivotTable1</c:name>
    <c:fmtId val="8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'Q1'!$B$3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'Q1'!$A$4:$A$10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'Q1'!$B$4:$B$10</c:f>
              <c:numCache>
                <c:formatCode>General</c:formatCode>
                <c:ptCount val="6"/>
                <c:pt idx="0">
                  <c:v>13900</c:v>
                </c:pt>
                <c:pt idx="1">
                  <c:v>15620</c:v>
                </c:pt>
                <c:pt idx="2">
                  <c:v>13140</c:v>
                </c:pt>
                <c:pt idx="3">
                  <c:v>14800</c:v>
                </c:pt>
                <c:pt idx="4">
                  <c:v>13370</c:v>
                </c:pt>
                <c:pt idx="5">
                  <c:v>13560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BA-4526-9C4E-9B61731501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49804143"/>
        <c:axId val="1449809551"/>
      </c:lineChart>
      <c:catAx>
        <c:axId val="144980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809551"/>
        <c:crosses val="autoZero"/>
        <c:auto val="1"/>
        <c:lblAlgn val="ctr"/>
        <c:lblOffset val="100"/>
        <c:noMultiLvlLbl val="0"/>
      </c:catAx>
      <c:valAx>
        <c:axId val="1449809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804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[prac_Expense details for 6 months.xlsx]Q2!PivotTable2</c:name>
    <c:fmtId val="3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'Q2'!$B$3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'Q2'!$A$4:$A$6</c:f>
              <c:strCache>
                <c:ptCount val="2"/>
                <c:pt idx="0">
                  <c:v>Doctor and Medicine</c:v>
                </c:pt>
                <c:pt idx="1">
                  <c:v>Grocery</c:v>
                </c:pt>
              </c:strCache>
            </c:strRef>
          </c:cat>
          <c:val>
            <c:numRef>
              <c:f>'Q2'!$B$4:$B$6</c:f>
              <c:numCache>
                <c:formatCode>General</c:formatCode>
                <c:ptCount val="2"/>
                <c:pt idx="0">
                  <c:v>4000</c:v>
                </c:pt>
                <c:pt idx="1">
                  <c:v>30990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C6-4BCF-BD1F-31A4588CFC5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287526047"/>
        <c:axId val="1287526463"/>
      </c:barChart>
      <c:catAx>
        <c:axId val="1287526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6463"/>
        <c:crosses val="autoZero"/>
        <c:auto val="1"/>
        <c:lblAlgn val="ctr"/>
        <c:lblOffset val="100"/>
        <c:noMultiLvlLbl val="0"/>
      </c:catAx>
      <c:valAx>
        <c:axId val="1287526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8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[prac_Expense details for 6 months.xlsx]Q3!PivotTable3</c:name>
    <c:fmtId val="6"/>
  </c:pivotSource>
  <c:chart>
    <c:autoTitleDeleted val="0"/>
    <c:pivotFmts>
      <c:pivotFmt>
        <c:idx val="0"/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'Q3'!$B$3:$B$4</c:f>
              <c:strCache>
                <c:ptCount val="1"/>
                <c:pt idx="0">
                  <c:v>Grocery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'Q3'!$A$5:$A$11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'Q3'!$B$5:$B$11</c:f>
              <c:numCache>
                <c:formatCode>General</c:formatCode>
                <c:ptCount val="6"/>
                <c:pt idx="0">
                  <c:v>4500</c:v>
                </c:pt>
                <c:pt idx="1">
                  <c:v>4300</c:v>
                </c:pt>
                <c:pt idx="2">
                  <c:v>6090</c:v>
                </c:pt>
                <c:pt idx="3">
                  <c:v>5460</c:v>
                </c:pt>
                <c:pt idx="4">
                  <c:v>5950</c:v>
                </c:pt>
                <c:pt idx="5">
                  <c:v>4690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25-4D35-A625-C5253582033D}"/>
            </c:ext>
          </c:extLst>
        </c:ser>
        <c:ser>
          <c:idx val="1"/>
          <c:order val="1"/>
          <c:tx>
            <c:strRef>
              <c:f>'Q3'!$C$3:$C$4</c:f>
              <c:strCache>
                <c:ptCount val="1"/>
                <c:pt idx="0">
                  <c:v>Ticket and Bills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'Q3'!$A$5:$A$11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'Q3'!$C$5:$C$11</c:f>
              <c:numCache>
                <c:formatCode>General</c:formatCode>
                <c:ptCount val="6"/>
                <c:pt idx="0">
                  <c:v>2650</c:v>
                </c:pt>
                <c:pt idx="1">
                  <c:v>2650</c:v>
                </c:pt>
                <c:pt idx="2">
                  <c:v>2750</c:v>
                </c:pt>
                <c:pt idx="3">
                  <c:v>2750</c:v>
                </c:pt>
                <c:pt idx="4">
                  <c:v>2670</c:v>
                </c:pt>
                <c:pt idx="5">
                  <c:v>2570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25-4D35-A625-C525358203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333716191"/>
        <c:axId val="1333717439"/>
      </c:barChart>
      <c:catAx>
        <c:axId val="1333716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717439"/>
        <c:crosses val="autoZero"/>
        <c:auto val="1"/>
        <c:lblAlgn val="ctr"/>
        <c:lblOffset val="100"/>
        <c:noMultiLvlLbl val="0"/>
      </c:catAx>
      <c:valAx>
        <c:axId val="133371743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716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10800000" scaled="1"/>
      <a:tileRect/>
    </a:gradFill>
    <a:ln>
      <a:solidFill>
        <a:schemeClr val="accent1">
          <a:lumMod val="75000"/>
        </a:schemeClr>
      </a:solidFill>
    </a:ln>
    <a:effectLst/>
    <a:scene3d>
      <a:camera prst="orthographicFront"/>
      <a:lightRig rig="threePt" dir="t"/>
    </a:scene3d>
    <a:sp3d prstMaterial="matte">
      <a:bevelT w="63500" h="63500" prst="artDeco"/>
      <a:contourClr>
        <a:srgbClr val="000000"/>
      </a:contourClr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[prac_Expense details for 6 months.xlsx]Q4.2!PivotTable1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'Q4.2'!$B$3:$B$4</c:f>
              <c:strCache>
                <c:ptCount val="1"/>
                <c:pt idx="0">
                  <c:v>Dining out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'Q4.2'!$A$5:$A$10</c:f>
              <c:strCache>
                <c:ptCount val="5"/>
                <c:pt idx="0">
                  <c:v>January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  <c:pt idx="4">
                  <c:v>June</c:v>
                </c:pt>
              </c:strCache>
            </c:strRef>
          </c:cat>
          <c:val>
            <c:numRef>
              <c:f>'Q4.2'!$B$5:$B$10</c:f>
              <c:numCache>
                <c:formatCode>General</c:formatCode>
                <c:ptCount val="5"/>
                <c:pt idx="0">
                  <c:v>1000</c:v>
                </c:pt>
                <c:pt idx="1">
                  <c:v>800</c:v>
                </c:pt>
                <c:pt idx="2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40-4C35-9ED5-65C5DF4FCB7A}"/>
            </c:ext>
          </c:extLst>
        </c:ser>
        <c:ser>
          <c:idx val="1"/>
          <c:order val="1"/>
          <c:tx>
            <c:strRef>
              <c:f>'Q4.2'!$C$3:$C$4</c:f>
              <c:strCache>
                <c:ptCount val="1"/>
                <c:pt idx="0">
                  <c:v>Movie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'Q4.2'!$A$5:$A$10</c:f>
              <c:strCache>
                <c:ptCount val="5"/>
                <c:pt idx="0">
                  <c:v>January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  <c:pt idx="4">
                  <c:v>June</c:v>
                </c:pt>
              </c:strCache>
            </c:strRef>
          </c:cat>
          <c:val>
            <c:numRef>
              <c:f>'Q4.2'!$C$5:$C$10</c:f>
              <c:numCache>
                <c:formatCode>General</c:formatCode>
                <c:ptCount val="5"/>
                <c:pt idx="0">
                  <c:v>250</c:v>
                </c:pt>
                <c:pt idx="1">
                  <c:v>500</c:v>
                </c:pt>
                <c:pt idx="2">
                  <c:v>250</c:v>
                </c:pt>
                <c:pt idx="3">
                  <c:v>500</c:v>
                </c:pt>
                <c:pt idx="4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40-4C35-9ED5-65C5DF4FCB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446362767"/>
        <c:axId val="1446368175"/>
      </c:barChart>
      <c:catAx>
        <c:axId val="1446362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6368175"/>
        <c:crosses val="autoZero"/>
        <c:auto val="1"/>
        <c:lblAlgn val="ctr"/>
        <c:lblOffset val="100"/>
        <c:noMultiLvlLbl val="0"/>
      </c:catAx>
      <c:valAx>
        <c:axId val="144636817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6362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[prac_june month expenses.xlsx]Q5.1!PivotTable2</c:name>
    <c:fmtId val="26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'Q5.1'!$B$3:$B$4</c:f>
              <c:strCache>
                <c:ptCount val="1"/>
                <c:pt idx="0">
                  <c:v>Essential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E61B-4CD9-ACBE-B18122C36B9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E61B-4CD9-ACBE-B18122C36B9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E61B-4CD9-ACBE-B18122C36B9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E61B-4CD9-ACBE-B18122C36B9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E61B-4CD9-ACBE-B18122C36B9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E61B-4CD9-ACBE-B18122C36B9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D-E61B-4CD9-ACBE-B18122C36B98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F-E61B-4CD9-ACBE-B18122C36B98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1-E61B-4CD9-ACBE-B18122C36B98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8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3-E61B-4CD9-ACBE-B18122C36B98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8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5-E61B-4CD9-ACBE-B18122C36B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'Q5.1'!$A$5:$A$16</c:f>
              <c:strCache>
                <c:ptCount val="11"/>
                <c:pt idx="0">
                  <c:v>Bread and bakery</c:v>
                </c:pt>
                <c:pt idx="1">
                  <c:v>Electricity bill</c:v>
                </c:pt>
                <c:pt idx="2">
                  <c:v>Foodgrains and cereals</c:v>
                </c:pt>
                <c:pt idx="3">
                  <c:v>Fruit</c:v>
                </c:pt>
                <c:pt idx="4">
                  <c:v>Gas</c:v>
                </c:pt>
                <c:pt idx="5">
                  <c:v>Mother's Medicine</c:v>
                </c:pt>
                <c:pt idx="6">
                  <c:v>Oil and spices</c:v>
                </c:pt>
                <c:pt idx="7">
                  <c:v>Railway monthly ticket</c:v>
                </c:pt>
                <c:pt idx="8">
                  <c:v>Shoes</c:v>
                </c:pt>
                <c:pt idx="9">
                  <c:v>Tshirt and Jeans</c:v>
                </c:pt>
                <c:pt idx="10">
                  <c:v>Vegetables</c:v>
                </c:pt>
              </c:strCache>
            </c:strRef>
          </c:cat>
          <c:val>
            <c:numRef>
              <c:f>'Q5.1'!$B$5:$B$16</c:f>
              <c:numCache>
                <c:formatCode>General</c:formatCode>
                <c:ptCount val="11"/>
                <c:pt idx="0">
                  <c:v>500</c:v>
                </c:pt>
                <c:pt idx="1">
                  <c:v>370</c:v>
                </c:pt>
                <c:pt idx="2">
                  <c:v>1050</c:v>
                </c:pt>
                <c:pt idx="3">
                  <c:v>650</c:v>
                </c:pt>
                <c:pt idx="4">
                  <c:v>850</c:v>
                </c:pt>
                <c:pt idx="5">
                  <c:v>450</c:v>
                </c:pt>
                <c:pt idx="6">
                  <c:v>550</c:v>
                </c:pt>
                <c:pt idx="7">
                  <c:v>350</c:v>
                </c:pt>
                <c:pt idx="8">
                  <c:v>1000</c:v>
                </c:pt>
                <c:pt idx="9">
                  <c:v>2500</c:v>
                </c:pt>
                <c:pt idx="10">
                  <c:v>1690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61B-4CD9-ACBE-B18122C36B9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gi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704F2-CBF3-4080-9F74-98247A215BC8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A1B30-F937-4F70-9F62-DDF445207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82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1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3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53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745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54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0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6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7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3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0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1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8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3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441" y="1915885"/>
            <a:ext cx="7766936" cy="2037806"/>
          </a:xfrm>
        </p:spPr>
        <p:txBody>
          <a:bodyPr anchor="t"/>
          <a:lstStyle/>
          <a:p>
            <a:pPr algn="ctr"/>
            <a:r>
              <a:rPr lang="en-US" sz="4400" b="1" dirty="0"/>
              <a:t>A Comprehensive Overview of Personal Spending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863" y="4467499"/>
            <a:ext cx="8437980" cy="1628503"/>
          </a:xfrm>
        </p:spPr>
        <p:txBody>
          <a:bodyPr anchor="ctr">
            <a:normAutofit/>
          </a:bodyPr>
          <a:lstStyle/>
          <a:p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Six-Month Expense Analysis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Presented by: Sayantan Ghosh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Date: September 24, 2024 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0719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92" y="330979"/>
            <a:ext cx="11110527" cy="771524"/>
          </a:xfrm>
        </p:spPr>
        <p:txBody>
          <a:bodyPr>
            <a:noAutofit/>
          </a:bodyPr>
          <a:lstStyle/>
          <a:p>
            <a:r>
              <a:rPr lang="en-US" sz="3200" b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Analyse</a:t>
            </a:r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expenses for </a:t>
            </a:r>
            <a:r>
              <a:rPr lang="en-US" sz="32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last 6 months</a:t>
            </a:r>
            <a:endParaRPr lang="en-IN" sz="3200" b="1" u="sng" dirty="0"/>
          </a:p>
        </p:txBody>
      </p:sp>
      <p:sp>
        <p:nvSpPr>
          <p:cNvPr id="6" name="Right Arrow 5"/>
          <p:cNvSpPr/>
          <p:nvPr/>
        </p:nvSpPr>
        <p:spPr>
          <a:xfrm>
            <a:off x="222492" y="1038225"/>
            <a:ext cx="533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Notched Right Arrow 3"/>
          <p:cNvSpPr/>
          <p:nvPr/>
        </p:nvSpPr>
        <p:spPr>
          <a:xfrm>
            <a:off x="489192" y="805785"/>
            <a:ext cx="9534525" cy="1150680"/>
          </a:xfrm>
          <a:prstGeom prst="notchedRightArrow">
            <a:avLst>
              <a:gd name="adj1" fmla="val 45153"/>
              <a:gd name="adj2" fmla="val 50000"/>
            </a:avLst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Category wise expenses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99905"/>
              </p:ext>
            </p:extLst>
          </p:nvPr>
        </p:nvGraphicFramePr>
        <p:xfrm>
          <a:off x="878477" y="1956465"/>
          <a:ext cx="4322173" cy="3653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6896">
                  <a:extLst>
                    <a:ext uri="{9D8B030D-6E8A-4147-A177-3AD203B41FA5}">
                      <a16:colId xmlns:a16="http://schemas.microsoft.com/office/drawing/2014/main" val="559654677"/>
                    </a:ext>
                  </a:extLst>
                </a:gridCol>
                <a:gridCol w="2225277">
                  <a:extLst>
                    <a:ext uri="{9D8B030D-6E8A-4147-A177-3AD203B41FA5}">
                      <a16:colId xmlns:a16="http://schemas.microsoft.com/office/drawing/2014/main" val="2646132918"/>
                    </a:ext>
                  </a:extLst>
                </a:gridCol>
              </a:tblGrid>
              <a:tr h="583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Category</a:t>
                      </a:r>
                      <a:endParaRPr lang="en-IN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sng" strike="noStrike" dirty="0">
                          <a:effectLst/>
                        </a:rPr>
                        <a:t>Sum of Expense (INR)</a:t>
                      </a:r>
                      <a:endParaRPr lang="en-IN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77487412"/>
                  </a:ext>
                </a:extLst>
              </a:tr>
              <a:tr h="583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Doctor and Medicine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6139916"/>
                  </a:ext>
                </a:extLst>
              </a:tr>
              <a:tr h="310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1286389"/>
                  </a:ext>
                </a:extLst>
              </a:tr>
              <a:tr h="310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Food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4940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1927549"/>
                  </a:ext>
                </a:extLst>
              </a:tr>
              <a:tr h="310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Grocery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30990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2855959"/>
                  </a:ext>
                </a:extLst>
              </a:tr>
              <a:tr h="310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Miscellaneous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7720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5191911"/>
                  </a:ext>
                </a:extLst>
              </a:tr>
              <a:tr h="310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Shopping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134860"/>
                  </a:ext>
                </a:extLst>
              </a:tr>
              <a:tr h="310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Ticket and Bills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16040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6017773"/>
                  </a:ext>
                </a:extLst>
              </a:tr>
              <a:tr h="310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84390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3040091"/>
                  </a:ext>
                </a:extLst>
              </a:tr>
              <a:tr h="310959"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3332021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871803"/>
              </p:ext>
            </p:extLst>
          </p:nvPr>
        </p:nvGraphicFramePr>
        <p:xfrm>
          <a:off x="5613838" y="1956465"/>
          <a:ext cx="3996690" cy="3577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Notched Right Arrow 8"/>
          <p:cNvSpPr/>
          <p:nvPr/>
        </p:nvSpPr>
        <p:spPr>
          <a:xfrm>
            <a:off x="222492" y="5107527"/>
            <a:ext cx="9534525" cy="2098298"/>
          </a:xfrm>
          <a:prstGeom prst="notchedRightArrow">
            <a:avLst>
              <a:gd name="adj1" fmla="val 45153"/>
              <a:gd name="adj2" fmla="val 50000"/>
            </a:avLst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Highest : Grocery – 30990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Lowest : Doctor and Medicine - 4000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9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92" y="330979"/>
            <a:ext cx="11110527" cy="771524"/>
          </a:xfrm>
        </p:spPr>
        <p:txBody>
          <a:bodyPr>
            <a:noAutofit/>
          </a:bodyPr>
          <a:lstStyle/>
          <a:p>
            <a:r>
              <a:rPr lang="en-US" sz="3200" b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Analyse</a:t>
            </a:r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expenses for </a:t>
            </a:r>
            <a:r>
              <a:rPr lang="en-US" sz="32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last 6 months</a:t>
            </a:r>
            <a:endParaRPr lang="en-IN" sz="3200" b="1" u="sng" dirty="0"/>
          </a:p>
        </p:txBody>
      </p:sp>
      <p:sp>
        <p:nvSpPr>
          <p:cNvPr id="6" name="Right Arrow 5"/>
          <p:cNvSpPr/>
          <p:nvPr/>
        </p:nvSpPr>
        <p:spPr>
          <a:xfrm>
            <a:off x="222492" y="1038225"/>
            <a:ext cx="533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Notched Right Arrow 3"/>
          <p:cNvSpPr/>
          <p:nvPr/>
        </p:nvSpPr>
        <p:spPr>
          <a:xfrm>
            <a:off x="489192" y="805785"/>
            <a:ext cx="9534525" cy="1150680"/>
          </a:xfrm>
          <a:prstGeom prst="notchedRightArrow">
            <a:avLst>
              <a:gd name="adj1" fmla="val 45153"/>
              <a:gd name="adj2" fmla="val 50000"/>
            </a:avLst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Month-wise expenses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81211"/>
              </p:ext>
            </p:extLst>
          </p:nvPr>
        </p:nvGraphicFramePr>
        <p:xfrm>
          <a:off x="755892" y="1956464"/>
          <a:ext cx="9035807" cy="3729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9368">
                  <a:extLst>
                    <a:ext uri="{9D8B030D-6E8A-4147-A177-3AD203B41FA5}">
                      <a16:colId xmlns:a16="http://schemas.microsoft.com/office/drawing/2014/main" val="4120196784"/>
                    </a:ext>
                  </a:extLst>
                </a:gridCol>
                <a:gridCol w="1533809">
                  <a:extLst>
                    <a:ext uri="{9D8B030D-6E8A-4147-A177-3AD203B41FA5}">
                      <a16:colId xmlns:a16="http://schemas.microsoft.com/office/drawing/2014/main" val="512828557"/>
                    </a:ext>
                  </a:extLst>
                </a:gridCol>
                <a:gridCol w="1078223">
                  <a:extLst>
                    <a:ext uri="{9D8B030D-6E8A-4147-A177-3AD203B41FA5}">
                      <a16:colId xmlns:a16="http://schemas.microsoft.com/office/drawing/2014/main" val="3531650977"/>
                    </a:ext>
                  </a:extLst>
                </a:gridCol>
                <a:gridCol w="425214">
                  <a:extLst>
                    <a:ext uri="{9D8B030D-6E8A-4147-A177-3AD203B41FA5}">
                      <a16:colId xmlns:a16="http://schemas.microsoft.com/office/drawing/2014/main" val="1512574187"/>
                    </a:ext>
                  </a:extLst>
                </a:gridCol>
                <a:gridCol w="622635">
                  <a:extLst>
                    <a:ext uri="{9D8B030D-6E8A-4147-A177-3AD203B41FA5}">
                      <a16:colId xmlns:a16="http://schemas.microsoft.com/office/drawing/2014/main" val="712574336"/>
                    </a:ext>
                  </a:extLst>
                </a:gridCol>
                <a:gridCol w="1123781">
                  <a:extLst>
                    <a:ext uri="{9D8B030D-6E8A-4147-A177-3AD203B41FA5}">
                      <a16:colId xmlns:a16="http://schemas.microsoft.com/office/drawing/2014/main" val="3674411941"/>
                    </a:ext>
                  </a:extLst>
                </a:gridCol>
                <a:gridCol w="683380">
                  <a:extLst>
                    <a:ext uri="{9D8B030D-6E8A-4147-A177-3AD203B41FA5}">
                      <a16:colId xmlns:a16="http://schemas.microsoft.com/office/drawing/2014/main" val="3863745187"/>
                    </a:ext>
                  </a:extLst>
                </a:gridCol>
                <a:gridCol w="1108595">
                  <a:extLst>
                    <a:ext uri="{9D8B030D-6E8A-4147-A177-3AD203B41FA5}">
                      <a16:colId xmlns:a16="http://schemas.microsoft.com/office/drawing/2014/main" val="3719224053"/>
                    </a:ext>
                  </a:extLst>
                </a:gridCol>
                <a:gridCol w="880802">
                  <a:extLst>
                    <a:ext uri="{9D8B030D-6E8A-4147-A177-3AD203B41FA5}">
                      <a16:colId xmlns:a16="http://schemas.microsoft.com/office/drawing/2014/main" val="593762239"/>
                    </a:ext>
                  </a:extLst>
                </a:gridCol>
              </a:tblGrid>
              <a:tr h="5404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Sum of Expense (INR)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Column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3892781"/>
                  </a:ext>
                </a:extLst>
              </a:tr>
              <a:tr h="4398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Doctor and Medicine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Entertainment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Food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Grocery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Miscellaneous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Shopping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Ticket and Bills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1243522"/>
                  </a:ext>
                </a:extLst>
              </a:tr>
              <a:tr h="3928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January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1750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1900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2650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13900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5365048"/>
                  </a:ext>
                </a:extLst>
              </a:tr>
              <a:tr h="3928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February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2650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15620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2757088"/>
                  </a:ext>
                </a:extLst>
              </a:tr>
              <a:tr h="3928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March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2750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13140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010329"/>
                  </a:ext>
                </a:extLst>
              </a:tr>
              <a:tr h="3928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April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5460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2750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14800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715596"/>
                  </a:ext>
                </a:extLst>
              </a:tr>
              <a:tr h="3928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May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5950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2670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13370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5343828"/>
                  </a:ext>
                </a:extLst>
              </a:tr>
              <a:tr h="3928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June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4690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13560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6623182"/>
                  </a:ext>
                </a:extLst>
              </a:tr>
              <a:tr h="3928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4000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12000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4940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30990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7720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8700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16040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84390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733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2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92" y="322270"/>
            <a:ext cx="11110527" cy="771524"/>
          </a:xfrm>
        </p:spPr>
        <p:txBody>
          <a:bodyPr>
            <a:noAutofit/>
          </a:bodyPr>
          <a:lstStyle/>
          <a:p>
            <a:r>
              <a:rPr lang="en-US" sz="3200" b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Analyse</a:t>
            </a:r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expenses for </a:t>
            </a:r>
            <a:r>
              <a:rPr lang="en-US" sz="32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last 6 months</a:t>
            </a:r>
            <a:endParaRPr lang="en-IN" sz="3200" b="1" u="sng" dirty="0"/>
          </a:p>
        </p:txBody>
      </p:sp>
      <p:sp>
        <p:nvSpPr>
          <p:cNvPr id="6" name="Right Arrow 5"/>
          <p:cNvSpPr/>
          <p:nvPr/>
        </p:nvSpPr>
        <p:spPr>
          <a:xfrm>
            <a:off x="222492" y="1038225"/>
            <a:ext cx="533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Notched Right Arrow 3"/>
          <p:cNvSpPr/>
          <p:nvPr/>
        </p:nvSpPr>
        <p:spPr>
          <a:xfrm>
            <a:off x="480767" y="805785"/>
            <a:ext cx="11127378" cy="1150680"/>
          </a:xfrm>
          <a:prstGeom prst="notchedRightArrow">
            <a:avLst>
              <a:gd name="adj1" fmla="val 45153"/>
              <a:gd name="adj2" fmla="val 50000"/>
            </a:avLst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Top 2 categories with higher expenses for each month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515424"/>
              </p:ext>
            </p:extLst>
          </p:nvPr>
        </p:nvGraphicFramePr>
        <p:xfrm>
          <a:off x="2018756" y="2122283"/>
          <a:ext cx="5991225" cy="3580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75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92" y="322270"/>
            <a:ext cx="11110527" cy="771524"/>
          </a:xfrm>
        </p:spPr>
        <p:txBody>
          <a:bodyPr>
            <a:noAutofit/>
          </a:bodyPr>
          <a:lstStyle/>
          <a:p>
            <a:r>
              <a:rPr lang="en-US" sz="3200" b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Analyse</a:t>
            </a:r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expenses for </a:t>
            </a:r>
            <a:r>
              <a:rPr lang="en-US" sz="32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last 6 months</a:t>
            </a:r>
            <a:endParaRPr lang="en-IN" sz="3200" b="1" u="sng" dirty="0"/>
          </a:p>
        </p:txBody>
      </p:sp>
      <p:sp>
        <p:nvSpPr>
          <p:cNvPr id="6" name="Right Arrow 5"/>
          <p:cNvSpPr/>
          <p:nvPr/>
        </p:nvSpPr>
        <p:spPr>
          <a:xfrm>
            <a:off x="222492" y="1093794"/>
            <a:ext cx="533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Notched Right Arrow 3"/>
          <p:cNvSpPr/>
          <p:nvPr/>
        </p:nvSpPr>
        <p:spPr>
          <a:xfrm>
            <a:off x="308217" y="555704"/>
            <a:ext cx="11127378" cy="2098298"/>
          </a:xfrm>
          <a:prstGeom prst="notchedRightArrow">
            <a:avLst>
              <a:gd name="adj1" fmla="val 45153"/>
              <a:gd name="adj2" fmla="val 50000"/>
            </a:avLst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month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expense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different items of Entertainment,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Food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and Shopping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categories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84844"/>
              </p:ext>
            </p:extLst>
          </p:nvPr>
        </p:nvGraphicFramePr>
        <p:xfrm>
          <a:off x="1238249" y="2446338"/>
          <a:ext cx="8124826" cy="3693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6044">
                  <a:extLst>
                    <a:ext uri="{9D8B030D-6E8A-4147-A177-3AD203B41FA5}">
                      <a16:colId xmlns:a16="http://schemas.microsoft.com/office/drawing/2014/main" val="4213980940"/>
                    </a:ext>
                  </a:extLst>
                </a:gridCol>
                <a:gridCol w="2112958">
                  <a:extLst>
                    <a:ext uri="{9D8B030D-6E8A-4147-A177-3AD203B41FA5}">
                      <a16:colId xmlns:a16="http://schemas.microsoft.com/office/drawing/2014/main" val="2545502070"/>
                    </a:ext>
                  </a:extLst>
                </a:gridCol>
                <a:gridCol w="704320">
                  <a:extLst>
                    <a:ext uri="{9D8B030D-6E8A-4147-A177-3AD203B41FA5}">
                      <a16:colId xmlns:a16="http://schemas.microsoft.com/office/drawing/2014/main" val="3770991382"/>
                    </a:ext>
                  </a:extLst>
                </a:gridCol>
                <a:gridCol w="1232558">
                  <a:extLst>
                    <a:ext uri="{9D8B030D-6E8A-4147-A177-3AD203B41FA5}">
                      <a16:colId xmlns:a16="http://schemas.microsoft.com/office/drawing/2014/main" val="185503626"/>
                    </a:ext>
                  </a:extLst>
                </a:gridCol>
                <a:gridCol w="1458946">
                  <a:extLst>
                    <a:ext uri="{9D8B030D-6E8A-4147-A177-3AD203B41FA5}">
                      <a16:colId xmlns:a16="http://schemas.microsoft.com/office/drawing/2014/main" val="1736276631"/>
                    </a:ext>
                  </a:extLst>
                </a:gridCol>
              </a:tblGrid>
              <a:tr h="44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Sum of Expense (INR)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Column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7853699"/>
                  </a:ext>
                </a:extLst>
              </a:tr>
              <a:tr h="405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Entertainment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Food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Shopping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0598739"/>
                  </a:ext>
                </a:extLst>
              </a:tr>
              <a:tr h="405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January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1900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4150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2982807"/>
                  </a:ext>
                </a:extLst>
              </a:tr>
              <a:tr h="405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February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7500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3973880"/>
                  </a:ext>
                </a:extLst>
              </a:tr>
              <a:tr h="405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March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3000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2342221"/>
                  </a:ext>
                </a:extLst>
              </a:tr>
              <a:tr h="405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April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2640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415443"/>
                  </a:ext>
                </a:extLst>
              </a:tr>
              <a:tr h="405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May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3000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349479"/>
                  </a:ext>
                </a:extLst>
              </a:tr>
              <a:tr h="405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June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5350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4678629"/>
                  </a:ext>
                </a:extLst>
              </a:tr>
              <a:tr h="405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12000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4940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8700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25640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256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39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92" y="322270"/>
            <a:ext cx="11110527" cy="771524"/>
          </a:xfrm>
        </p:spPr>
        <p:txBody>
          <a:bodyPr>
            <a:noAutofit/>
          </a:bodyPr>
          <a:lstStyle/>
          <a:p>
            <a:r>
              <a:rPr lang="en-US" sz="3200" b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Analyse</a:t>
            </a:r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expenses for </a:t>
            </a:r>
            <a:r>
              <a:rPr lang="en-US" sz="32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last 6 months</a:t>
            </a:r>
            <a:endParaRPr lang="en-IN" sz="3200" b="1" u="sng" dirty="0"/>
          </a:p>
        </p:txBody>
      </p:sp>
      <p:sp>
        <p:nvSpPr>
          <p:cNvPr id="6" name="Right Arrow 5"/>
          <p:cNvSpPr/>
          <p:nvPr/>
        </p:nvSpPr>
        <p:spPr>
          <a:xfrm>
            <a:off x="222492" y="1093794"/>
            <a:ext cx="533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Notched Right Arrow 3"/>
          <p:cNvSpPr/>
          <p:nvPr/>
        </p:nvSpPr>
        <p:spPr>
          <a:xfrm>
            <a:off x="489192" y="861354"/>
            <a:ext cx="11127378" cy="1150680"/>
          </a:xfrm>
          <a:prstGeom prst="notchedRightArrow">
            <a:avLst>
              <a:gd name="adj1" fmla="val 45153"/>
              <a:gd name="adj2" fmla="val 50000"/>
            </a:avLst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Expenses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for movies and dining out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11244"/>
              </p:ext>
            </p:extLst>
          </p:nvPr>
        </p:nvGraphicFramePr>
        <p:xfrm>
          <a:off x="489192" y="2240147"/>
          <a:ext cx="4302125" cy="2674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7932">
                  <a:extLst>
                    <a:ext uri="{9D8B030D-6E8A-4147-A177-3AD203B41FA5}">
                      <a16:colId xmlns:a16="http://schemas.microsoft.com/office/drawing/2014/main" val="3659056815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105442840"/>
                    </a:ext>
                  </a:extLst>
                </a:gridCol>
                <a:gridCol w="522401">
                  <a:extLst>
                    <a:ext uri="{9D8B030D-6E8A-4147-A177-3AD203B41FA5}">
                      <a16:colId xmlns:a16="http://schemas.microsoft.com/office/drawing/2014/main" val="73151752"/>
                    </a:ext>
                  </a:extLst>
                </a:gridCol>
                <a:gridCol w="891154">
                  <a:extLst>
                    <a:ext uri="{9D8B030D-6E8A-4147-A177-3AD203B41FA5}">
                      <a16:colId xmlns:a16="http://schemas.microsoft.com/office/drawing/2014/main" val="2129851113"/>
                    </a:ext>
                  </a:extLst>
                </a:gridCol>
              </a:tblGrid>
              <a:tr h="3343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Sum of Expense (INR)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7210596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Dining out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Movie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7614020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January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1250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743241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March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1300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3607131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April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8319389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May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4727432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June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7105007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2650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2500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5150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738722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598836"/>
              </p:ext>
            </p:extLst>
          </p:nvPr>
        </p:nvGraphicFramePr>
        <p:xfrm>
          <a:off x="5200650" y="22401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Notched Right Arrow 7"/>
          <p:cNvSpPr/>
          <p:nvPr/>
        </p:nvSpPr>
        <p:spPr>
          <a:xfrm>
            <a:off x="0" y="4759702"/>
            <a:ext cx="11058525" cy="2098298"/>
          </a:xfrm>
          <a:prstGeom prst="notchedRightArrow">
            <a:avLst>
              <a:gd name="adj1" fmla="val 45153"/>
              <a:gd name="adj2" fmla="val 50000"/>
            </a:avLst>
          </a:prstGeom>
        </p:spPr>
        <p:txBody>
          <a:bodyPr wrap="square">
            <a:spAutoFit/>
          </a:bodyPr>
          <a:lstStyle/>
          <a:p>
            <a:pPr marL="457200" lvl="0" indent="-457200" defTabSz="914400">
              <a:buFont typeface="Wingdings" panose="05000000000000000000" pitchFamily="2" charset="2"/>
              <a:buChar char="q"/>
              <a:defRPr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Highest expenses of Movie in June</a:t>
            </a:r>
          </a:p>
          <a:p>
            <a:pPr marL="457200" lvl="0" indent="-457200" defTabSz="914400"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Highest expenses of dining out in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January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0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2" y="357052"/>
            <a:ext cx="10258697" cy="957943"/>
          </a:xfrm>
        </p:spPr>
        <p:txBody>
          <a:bodyPr>
            <a:normAutofit fontScale="90000"/>
          </a:bodyPr>
          <a:lstStyle/>
          <a:p>
            <a:r>
              <a:rPr lang="en-US" b="1" u="sng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Analyse</a:t>
            </a:r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the expenses for the last 6 months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568147"/>
              </p:ext>
            </p:extLst>
          </p:nvPr>
        </p:nvGraphicFramePr>
        <p:xfrm>
          <a:off x="504826" y="942972"/>
          <a:ext cx="9782174" cy="5374156"/>
        </p:xfrm>
        <a:graphic>
          <a:graphicData uri="http://schemas.openxmlformats.org/drawingml/2006/table">
            <a:tbl>
              <a:tblPr firstRow="1" lastRow="1">
                <a:tableStyleId>{3C2FFA5D-87B4-456A-9821-1D502468CF0F}</a:tableStyleId>
              </a:tblPr>
              <a:tblGrid>
                <a:gridCol w="3312319">
                  <a:extLst>
                    <a:ext uri="{9D8B030D-6E8A-4147-A177-3AD203B41FA5}">
                      <a16:colId xmlns:a16="http://schemas.microsoft.com/office/drawing/2014/main" val="3320065697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val="1308216138"/>
                    </a:ext>
                  </a:extLst>
                </a:gridCol>
                <a:gridCol w="2074068">
                  <a:extLst>
                    <a:ext uri="{9D8B030D-6E8A-4147-A177-3AD203B41FA5}">
                      <a16:colId xmlns:a16="http://schemas.microsoft.com/office/drawing/2014/main" val="3652353743"/>
                    </a:ext>
                  </a:extLst>
                </a:gridCol>
                <a:gridCol w="1795462">
                  <a:extLst>
                    <a:ext uri="{9D8B030D-6E8A-4147-A177-3AD203B41FA5}">
                      <a16:colId xmlns:a16="http://schemas.microsoft.com/office/drawing/2014/main" val="2996264983"/>
                    </a:ext>
                  </a:extLst>
                </a:gridCol>
              </a:tblGrid>
              <a:tr h="216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ln>
                            <a:noFill/>
                          </a:ln>
                          <a:effectLst/>
                        </a:rPr>
                        <a:t>Sum of Expense (INR)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Column Labels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8119149"/>
                  </a:ext>
                </a:extLst>
              </a:tr>
              <a:tr h="359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Row Labels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Essential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Non-Essential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3786471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Beverages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250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3469648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Bread and bakery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500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5617094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Chips and Fries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250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2071198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Electricity bill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370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370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289939"/>
                  </a:ext>
                </a:extLst>
              </a:tr>
              <a:tr h="4622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smtClean="0">
                          <a:ln>
                            <a:noFill/>
                          </a:ln>
                          <a:effectLst/>
                        </a:rPr>
                        <a:t>Food grains </a:t>
                      </a:r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and cereals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1050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1050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9762356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Fruit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650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650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7373941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Gas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850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5704760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House help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1000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8256070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Mother's Medicine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450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0211445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Movie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1000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0587367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Oil and spices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550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550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5443722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Online Food Order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600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4947409"/>
                  </a:ext>
                </a:extLst>
              </a:tr>
              <a:tr h="4622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Railway monthly ticket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350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4505840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Shoes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1000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6399389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Sister's birthday gift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500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507628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smtClean="0">
                          <a:ln>
                            <a:noFill/>
                          </a:ln>
                          <a:effectLst/>
                        </a:rPr>
                        <a:t>T-shirt </a:t>
                      </a:r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and Jeans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2500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2500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3566416"/>
                  </a:ext>
                </a:extLst>
              </a:tr>
              <a:tr h="1340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ln>
                            <a:noFill/>
                          </a:ln>
                          <a:effectLst/>
                        </a:rPr>
                        <a:t>Vegetables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1690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1690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82388"/>
                  </a:ext>
                </a:extLst>
              </a:tr>
              <a:tr h="246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ln>
                            <a:noFill/>
                          </a:ln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9960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3600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13560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21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27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2" y="357052"/>
            <a:ext cx="10258697" cy="957943"/>
          </a:xfrm>
        </p:spPr>
        <p:txBody>
          <a:bodyPr>
            <a:normAutofit fontScale="90000"/>
          </a:bodyPr>
          <a:lstStyle/>
          <a:p>
            <a:r>
              <a:rPr lang="en-US" b="1" u="sng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Analyse</a:t>
            </a:r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the expenses for the last 6 months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242351"/>
              </p:ext>
            </p:extLst>
          </p:nvPr>
        </p:nvGraphicFramePr>
        <p:xfrm>
          <a:off x="477497" y="1088140"/>
          <a:ext cx="4590891" cy="499424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972793">
                  <a:extLst>
                    <a:ext uri="{9D8B030D-6E8A-4147-A177-3AD203B41FA5}">
                      <a16:colId xmlns:a16="http://schemas.microsoft.com/office/drawing/2014/main" val="2184983518"/>
                    </a:ext>
                  </a:extLst>
                </a:gridCol>
                <a:gridCol w="1548734">
                  <a:extLst>
                    <a:ext uri="{9D8B030D-6E8A-4147-A177-3AD203B41FA5}">
                      <a16:colId xmlns:a16="http://schemas.microsoft.com/office/drawing/2014/main" val="197924101"/>
                    </a:ext>
                  </a:extLst>
                </a:gridCol>
                <a:gridCol w="1069364">
                  <a:extLst>
                    <a:ext uri="{9D8B030D-6E8A-4147-A177-3AD203B41FA5}">
                      <a16:colId xmlns:a16="http://schemas.microsoft.com/office/drawing/2014/main" val="827525767"/>
                    </a:ext>
                  </a:extLst>
                </a:gridCol>
              </a:tblGrid>
              <a:tr h="299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Sum of Expense (INR)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8155430"/>
                  </a:ext>
                </a:extLst>
              </a:tr>
              <a:tr h="574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Essential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4073474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Bread and bakery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4354112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Electricity bill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370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4431731"/>
                  </a:ext>
                </a:extLst>
              </a:tr>
              <a:tr h="561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Foodgrains and cereals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1050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5914179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Fruit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650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1949694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Gas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850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536606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Mother's Medicine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450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5022729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Oil and spices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550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4025424"/>
                  </a:ext>
                </a:extLst>
              </a:tr>
              <a:tr h="561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Railway monthly ticket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350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3937885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Shoes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0281808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Tshirt and Jeans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2500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9993071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Vegetables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1690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8613193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9960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9960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236466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092305"/>
              </p:ext>
            </p:extLst>
          </p:nvPr>
        </p:nvGraphicFramePr>
        <p:xfrm>
          <a:off x="5351417" y="1088139"/>
          <a:ext cx="4572000" cy="498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60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2" y="357052"/>
            <a:ext cx="10258697" cy="957943"/>
          </a:xfrm>
        </p:spPr>
        <p:txBody>
          <a:bodyPr>
            <a:normAutofit fontScale="90000"/>
          </a:bodyPr>
          <a:lstStyle/>
          <a:p>
            <a:r>
              <a:rPr lang="en-US" b="1" u="sng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Analyse</a:t>
            </a:r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the expenses for the last 6 months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21219"/>
              </p:ext>
            </p:extLst>
          </p:nvPr>
        </p:nvGraphicFramePr>
        <p:xfrm>
          <a:off x="485775" y="1076325"/>
          <a:ext cx="5429250" cy="4571998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2295293">
                  <a:extLst>
                    <a:ext uri="{9D8B030D-6E8A-4147-A177-3AD203B41FA5}">
                      <a16:colId xmlns:a16="http://schemas.microsoft.com/office/drawing/2014/main" val="2756058323"/>
                    </a:ext>
                  </a:extLst>
                </a:gridCol>
                <a:gridCol w="1853890">
                  <a:extLst>
                    <a:ext uri="{9D8B030D-6E8A-4147-A177-3AD203B41FA5}">
                      <a16:colId xmlns:a16="http://schemas.microsoft.com/office/drawing/2014/main" val="2915887174"/>
                    </a:ext>
                  </a:extLst>
                </a:gridCol>
                <a:gridCol w="1280067">
                  <a:extLst>
                    <a:ext uri="{9D8B030D-6E8A-4147-A177-3AD203B41FA5}">
                      <a16:colId xmlns:a16="http://schemas.microsoft.com/office/drawing/2014/main" val="719391720"/>
                    </a:ext>
                  </a:extLst>
                </a:gridCol>
              </a:tblGrid>
              <a:tr h="797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Sum of Expense (INR)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Column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5130912"/>
                  </a:ext>
                </a:extLst>
              </a:tr>
              <a:tr h="797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Non-Essential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9508734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Beverages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250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0136789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Chips and Fries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250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3547204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House help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8303229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Movie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4974112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Online Food Order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9534843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Sister's birthday gift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6716896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3600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3600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8417156"/>
                  </a:ext>
                </a:extLst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025" y="1076325"/>
            <a:ext cx="5008246" cy="45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4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65760"/>
            <a:ext cx="10223863" cy="923109"/>
          </a:xfrm>
        </p:spPr>
        <p:txBody>
          <a:bodyPr>
            <a:normAutofit fontScale="90000"/>
          </a:bodyPr>
          <a:lstStyle/>
          <a:p>
            <a:r>
              <a:rPr lang="en-US" sz="3200" b="1" u="sng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Analyse</a:t>
            </a:r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the expenses for the last 6 months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00" y="1031585"/>
            <a:ext cx="9795969" cy="54824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According </a:t>
            </a:r>
            <a:r>
              <a:rPr lang="en-US" sz="2400" b="1" u="sng" smtClean="0"/>
              <a:t>to </a:t>
            </a:r>
            <a:r>
              <a:rPr lang="en-US" sz="2400" b="1" u="sng" smtClean="0"/>
              <a:t>Problem :-</a:t>
            </a:r>
            <a:endParaRPr lang="en-US" sz="2400" b="1" u="sng" dirty="0" smtClean="0"/>
          </a:p>
          <a:p>
            <a:r>
              <a:rPr lang="en-US" sz="2000" b="1" dirty="0" smtClean="0"/>
              <a:t>Nitin Monthly Salary = 15000 And Total Salary in 6 Months = 90000</a:t>
            </a:r>
          </a:p>
          <a:p>
            <a:r>
              <a:rPr lang="en-US" sz="2000" b="1" dirty="0" smtClean="0"/>
              <a:t>Nitin Avg. Expense = 14065 And Total Expenses in 6 Months = 84390</a:t>
            </a:r>
          </a:p>
          <a:p>
            <a:r>
              <a:rPr lang="en-US" sz="2000" b="1" dirty="0" smtClean="0"/>
              <a:t>Nitin 6 Months Savings = 90000-84390 = 5610</a:t>
            </a:r>
            <a:endParaRPr lang="en-US" sz="2000" b="1" dirty="0"/>
          </a:p>
          <a:p>
            <a:r>
              <a:rPr lang="en-US" sz="2000" b="1" dirty="0" smtClean="0"/>
              <a:t>Nitin Non-Essential Avg. Monthly Expense = 3600 </a:t>
            </a:r>
            <a:r>
              <a:rPr lang="en-IN" sz="2000" b="1" dirty="0" smtClean="0"/>
              <a:t>And Total = 3600*6 = 21600</a:t>
            </a:r>
            <a:endParaRPr lang="en-US" sz="2000" b="1" dirty="0" smtClean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sz="2400" b="1" u="sng" dirty="0" smtClean="0"/>
              <a:t>Recommendation :-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000" b="1" dirty="0" smtClean="0"/>
              <a:t>If ,Nitin don’t expenses in Non-essential Items ; then He would save more 21600 ;So that, Nitin’s total savings in 6 months = 21600+5610 = 27210 .</a:t>
            </a:r>
          </a:p>
          <a:p>
            <a:pPr fontAlgn="b">
              <a:buFont typeface="Wingdings" panose="05000000000000000000" pitchFamily="2" charset="2"/>
              <a:buChar char="v"/>
            </a:pPr>
            <a:r>
              <a:rPr lang="en-US" sz="2000" b="1" dirty="0" smtClean="0"/>
              <a:t>Nitin shall avoid </a:t>
            </a:r>
            <a:r>
              <a:rPr lang="en-IN" b="1" dirty="0" smtClean="0"/>
              <a:t>Beverages (RS.250) ,Chips </a:t>
            </a:r>
            <a:r>
              <a:rPr lang="en-IN" b="1" dirty="0"/>
              <a:t>and </a:t>
            </a:r>
            <a:r>
              <a:rPr lang="en-IN" b="1" dirty="0" smtClean="0"/>
              <a:t>Fries (RS. 250) ,House help (RS .1000) , Movie (RS. 250) ,Online </a:t>
            </a:r>
            <a:r>
              <a:rPr lang="en-IN" b="1" dirty="0"/>
              <a:t>Food </a:t>
            </a:r>
            <a:r>
              <a:rPr lang="en-IN" b="1" dirty="0" smtClean="0"/>
              <a:t>Order (RS. </a:t>
            </a:r>
            <a:r>
              <a:rPr lang="en-IN" b="1" dirty="0"/>
              <a:t>1</a:t>
            </a:r>
            <a:r>
              <a:rPr lang="en-IN" b="1" dirty="0" smtClean="0"/>
              <a:t>50) ,Sister's birthday gift (RS. 500) ; for buying a Scooter .</a:t>
            </a:r>
          </a:p>
          <a:p>
            <a:pPr fontAlgn="b">
              <a:buFont typeface="Wingdings" panose="05000000000000000000" pitchFamily="2" charset="2"/>
              <a:buChar char="v"/>
            </a:pPr>
            <a:r>
              <a:rPr lang="en-US" b="1" dirty="0" smtClean="0"/>
              <a:t>If Nitin wants ,he would go to Movie and one in a month and would give sister’s birthday gift .</a:t>
            </a:r>
          </a:p>
          <a:p>
            <a:pPr fontAlgn="b">
              <a:buFont typeface="Wingdings" panose="05000000000000000000" pitchFamily="2" charset="2"/>
              <a:buChar char="v"/>
            </a:pPr>
            <a:r>
              <a:rPr lang="en-US" b="1" dirty="0" smtClean="0"/>
              <a:t>He would cook in Home and would do his own house work .</a:t>
            </a:r>
            <a:endParaRPr lang="en-IN" b="1" dirty="0" smtClean="0"/>
          </a:p>
          <a:p>
            <a:pPr fontAlgn="b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507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3">
            <a:extLst>
              <a:ext uri="{FF2B5EF4-FFF2-40B4-BE49-F238E27FC236}">
                <a16:creationId xmlns:a16="http://schemas.microsoft.com/office/drawing/2014/main" id="{A7D33009-5F8C-452F-BFEC-200667CF36B2}"/>
              </a:ext>
            </a:extLst>
          </p:cNvPr>
          <p:cNvSpPr/>
          <p:nvPr/>
        </p:nvSpPr>
        <p:spPr>
          <a:xfrm>
            <a:off x="-12841" y="0"/>
            <a:ext cx="12204841" cy="2320289"/>
          </a:xfrm>
          <a:custGeom>
            <a:avLst/>
            <a:gdLst>
              <a:gd name="connsiteX0" fmla="*/ 0 w 6845157"/>
              <a:gd name="connsiteY0" fmla="*/ 0 h 3318265"/>
              <a:gd name="connsiteX1" fmla="*/ 0 w 6845157"/>
              <a:gd name="connsiteY1" fmla="*/ 2649173 h 3318265"/>
              <a:gd name="connsiteX2" fmla="*/ 761572 w 6845157"/>
              <a:gd name="connsiteY2" fmla="*/ 3321892 h 3318265"/>
              <a:gd name="connsiteX3" fmla="*/ 1523144 w 6845157"/>
              <a:gd name="connsiteY3" fmla="*/ 2553977 h 3318265"/>
              <a:gd name="connsiteX4" fmla="*/ 2284716 w 6845157"/>
              <a:gd name="connsiteY4" fmla="*/ 2856791 h 3318265"/>
              <a:gd name="connsiteX5" fmla="*/ 3046288 w 6845157"/>
              <a:gd name="connsiteY5" fmla="*/ 2449714 h 3318265"/>
              <a:gd name="connsiteX6" fmla="*/ 3807860 w 6845157"/>
              <a:gd name="connsiteY6" fmla="*/ 3020891 h 3318265"/>
              <a:gd name="connsiteX7" fmla="*/ 4569432 w 6845157"/>
              <a:gd name="connsiteY7" fmla="*/ 2648266 h 3318265"/>
              <a:gd name="connsiteX8" fmla="*/ 5331004 w 6845157"/>
              <a:gd name="connsiteY8" fmla="*/ 3142380 h 3318265"/>
              <a:gd name="connsiteX9" fmla="*/ 6092575 w 6845157"/>
              <a:gd name="connsiteY9" fmla="*/ 2374464 h 3318265"/>
              <a:gd name="connsiteX10" fmla="*/ 6854148 w 6845157"/>
              <a:gd name="connsiteY10" fmla="*/ 2940201 h 3318265"/>
              <a:gd name="connsiteX11" fmla="*/ 6854148 w 6845157"/>
              <a:gd name="connsiteY11" fmla="*/ 0 h 3318265"/>
              <a:gd name="connsiteX12" fmla="*/ 0 w 6845157"/>
              <a:gd name="connsiteY12" fmla="*/ 0 h 3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45157" h="3318265">
                <a:moveTo>
                  <a:pt x="0" y="0"/>
                </a:moveTo>
                <a:lnTo>
                  <a:pt x="0" y="2649173"/>
                </a:lnTo>
                <a:cubicBezTo>
                  <a:pt x="381428" y="2649173"/>
                  <a:pt x="381428" y="3321892"/>
                  <a:pt x="761572" y="3321892"/>
                </a:cubicBezTo>
                <a:cubicBezTo>
                  <a:pt x="1143000" y="3321892"/>
                  <a:pt x="1143000" y="2553977"/>
                  <a:pt x="1523144" y="2553977"/>
                </a:cubicBezTo>
                <a:cubicBezTo>
                  <a:pt x="1904572" y="2553977"/>
                  <a:pt x="1904572" y="2856791"/>
                  <a:pt x="2284716" y="2856791"/>
                </a:cubicBezTo>
                <a:cubicBezTo>
                  <a:pt x="2666144" y="2856791"/>
                  <a:pt x="2666144" y="2449714"/>
                  <a:pt x="3046288" y="2449714"/>
                </a:cubicBezTo>
                <a:cubicBezTo>
                  <a:pt x="3427716" y="2449714"/>
                  <a:pt x="3427716" y="3020891"/>
                  <a:pt x="3807860" y="3020891"/>
                </a:cubicBezTo>
                <a:cubicBezTo>
                  <a:pt x="4189288" y="3020891"/>
                  <a:pt x="4189288" y="2648266"/>
                  <a:pt x="4569432" y="2648266"/>
                </a:cubicBezTo>
                <a:cubicBezTo>
                  <a:pt x="4949575" y="2648266"/>
                  <a:pt x="4950860" y="3142380"/>
                  <a:pt x="5331004" y="3142380"/>
                </a:cubicBezTo>
                <a:cubicBezTo>
                  <a:pt x="5712432" y="3142380"/>
                  <a:pt x="5712432" y="2374464"/>
                  <a:pt x="6092575" y="2374464"/>
                </a:cubicBezTo>
                <a:cubicBezTo>
                  <a:pt x="6474004" y="2374464"/>
                  <a:pt x="6474004" y="2940201"/>
                  <a:pt x="6854148" y="2940201"/>
                </a:cubicBezTo>
                <a:lnTo>
                  <a:pt x="685414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843" cap="flat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" name="Freeform: Shape 4">
            <a:extLst>
              <a:ext uri="{FF2B5EF4-FFF2-40B4-BE49-F238E27FC236}">
                <a16:creationId xmlns:a16="http://schemas.microsoft.com/office/drawing/2014/main" id="{DA83CA17-FB70-42A1-AB4E-079F433757A0}"/>
              </a:ext>
            </a:extLst>
          </p:cNvPr>
          <p:cNvSpPr/>
          <p:nvPr/>
        </p:nvSpPr>
        <p:spPr>
          <a:xfrm flipH="1" flipV="1">
            <a:off x="-12845" y="4850673"/>
            <a:ext cx="12204841" cy="2007324"/>
          </a:xfrm>
          <a:custGeom>
            <a:avLst/>
            <a:gdLst>
              <a:gd name="connsiteX0" fmla="*/ 0 w 6845157"/>
              <a:gd name="connsiteY0" fmla="*/ 0 h 3318265"/>
              <a:gd name="connsiteX1" fmla="*/ 0 w 6845157"/>
              <a:gd name="connsiteY1" fmla="*/ 2649173 h 3318265"/>
              <a:gd name="connsiteX2" fmla="*/ 761572 w 6845157"/>
              <a:gd name="connsiteY2" fmla="*/ 3321892 h 3318265"/>
              <a:gd name="connsiteX3" fmla="*/ 1523144 w 6845157"/>
              <a:gd name="connsiteY3" fmla="*/ 2553977 h 3318265"/>
              <a:gd name="connsiteX4" fmla="*/ 2284716 w 6845157"/>
              <a:gd name="connsiteY4" fmla="*/ 2856791 h 3318265"/>
              <a:gd name="connsiteX5" fmla="*/ 3046288 w 6845157"/>
              <a:gd name="connsiteY5" fmla="*/ 2449714 h 3318265"/>
              <a:gd name="connsiteX6" fmla="*/ 3807860 w 6845157"/>
              <a:gd name="connsiteY6" fmla="*/ 3020891 h 3318265"/>
              <a:gd name="connsiteX7" fmla="*/ 4569432 w 6845157"/>
              <a:gd name="connsiteY7" fmla="*/ 2648266 h 3318265"/>
              <a:gd name="connsiteX8" fmla="*/ 5331004 w 6845157"/>
              <a:gd name="connsiteY8" fmla="*/ 3142380 h 3318265"/>
              <a:gd name="connsiteX9" fmla="*/ 6092575 w 6845157"/>
              <a:gd name="connsiteY9" fmla="*/ 2374464 h 3318265"/>
              <a:gd name="connsiteX10" fmla="*/ 6854148 w 6845157"/>
              <a:gd name="connsiteY10" fmla="*/ 2940201 h 3318265"/>
              <a:gd name="connsiteX11" fmla="*/ 6854148 w 6845157"/>
              <a:gd name="connsiteY11" fmla="*/ 0 h 3318265"/>
              <a:gd name="connsiteX12" fmla="*/ 0 w 6845157"/>
              <a:gd name="connsiteY12" fmla="*/ 0 h 3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45157" h="3318265">
                <a:moveTo>
                  <a:pt x="0" y="0"/>
                </a:moveTo>
                <a:lnTo>
                  <a:pt x="0" y="2649173"/>
                </a:lnTo>
                <a:cubicBezTo>
                  <a:pt x="381428" y="2649173"/>
                  <a:pt x="381428" y="3321892"/>
                  <a:pt x="761572" y="3321892"/>
                </a:cubicBezTo>
                <a:cubicBezTo>
                  <a:pt x="1143000" y="3321892"/>
                  <a:pt x="1143000" y="2553977"/>
                  <a:pt x="1523144" y="2553977"/>
                </a:cubicBezTo>
                <a:cubicBezTo>
                  <a:pt x="1904572" y="2553977"/>
                  <a:pt x="1904572" y="2856791"/>
                  <a:pt x="2284716" y="2856791"/>
                </a:cubicBezTo>
                <a:cubicBezTo>
                  <a:pt x="2666144" y="2856791"/>
                  <a:pt x="2666144" y="2449714"/>
                  <a:pt x="3046288" y="2449714"/>
                </a:cubicBezTo>
                <a:cubicBezTo>
                  <a:pt x="3427716" y="2449714"/>
                  <a:pt x="3427716" y="3020891"/>
                  <a:pt x="3807860" y="3020891"/>
                </a:cubicBezTo>
                <a:cubicBezTo>
                  <a:pt x="4189288" y="3020891"/>
                  <a:pt x="4189288" y="2648266"/>
                  <a:pt x="4569432" y="2648266"/>
                </a:cubicBezTo>
                <a:cubicBezTo>
                  <a:pt x="4949575" y="2648266"/>
                  <a:pt x="4950860" y="3142380"/>
                  <a:pt x="5331004" y="3142380"/>
                </a:cubicBezTo>
                <a:cubicBezTo>
                  <a:pt x="5712432" y="3142380"/>
                  <a:pt x="5712432" y="2374464"/>
                  <a:pt x="6092575" y="2374464"/>
                </a:cubicBezTo>
                <a:cubicBezTo>
                  <a:pt x="6474004" y="2374464"/>
                  <a:pt x="6474004" y="2940201"/>
                  <a:pt x="6854148" y="2940201"/>
                </a:cubicBezTo>
                <a:lnTo>
                  <a:pt x="685414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843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7DDA90-3285-40B4-9E5C-B88A5CDC3126}"/>
              </a:ext>
            </a:extLst>
          </p:cNvPr>
          <p:cNvGrpSpPr/>
          <p:nvPr/>
        </p:nvGrpSpPr>
        <p:grpSpPr>
          <a:xfrm>
            <a:off x="635726" y="2255743"/>
            <a:ext cx="9718764" cy="2490427"/>
            <a:chOff x="2931618" y="3136613"/>
            <a:chExt cx="6315916" cy="110769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9D861F-C94F-405A-995A-2EB351B40163}"/>
                </a:ext>
              </a:extLst>
            </p:cNvPr>
            <p:cNvSpPr txBox="1"/>
            <p:nvPr/>
          </p:nvSpPr>
          <p:spPr>
            <a:xfrm>
              <a:off x="3592460" y="3136613"/>
              <a:ext cx="4799229" cy="341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i="1" u="sng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T H A N K  Y O U    </a:t>
              </a:r>
              <a:endParaRPr lang="ko-KR" altLang="en-US" sz="4400" b="1" i="1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788E58-2B77-4D38-8A06-8C167E5CD080}"/>
                </a:ext>
              </a:extLst>
            </p:cNvPr>
            <p:cNvSpPr txBox="1"/>
            <p:nvPr/>
          </p:nvSpPr>
          <p:spPr>
            <a:xfrm>
              <a:off x="2931618" y="4029469"/>
              <a:ext cx="6315916" cy="2148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ndara" panose="020E0502030303020204" pitchFamily="34" charset="0"/>
                </a:rPr>
                <a:t>I’m </a:t>
              </a: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ndara" panose="020E0502030303020204" pitchFamily="34" charset="0"/>
                </a:rPr>
                <a:t>happy to answer any questions or discuss further!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69D861F-C94F-405A-995A-2EB351B40163}"/>
              </a:ext>
            </a:extLst>
          </p:cNvPr>
          <p:cNvSpPr txBox="1"/>
          <p:nvPr/>
        </p:nvSpPr>
        <p:spPr>
          <a:xfrm>
            <a:off x="-134984" y="3028964"/>
            <a:ext cx="10755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>
                <a:latin typeface="Georgia" panose="02040502050405020303" pitchFamily="18" charset="0"/>
                <a:cs typeface="Arial" panose="020B0604020202020204" pitchFamily="34" charset="0"/>
              </a:rPr>
              <a:t>Thank You for Your Attention!</a:t>
            </a:r>
          </a:p>
          <a:p>
            <a:pPr algn="ctr"/>
            <a:r>
              <a:rPr lang="en-US" altLang="ko-KR" sz="2400" b="1" i="1" dirty="0">
                <a:latin typeface="Georgia" panose="02040502050405020303" pitchFamily="18" charset="0"/>
                <a:cs typeface="Arial" panose="020B0604020202020204" pitchFamily="34" charset="0"/>
              </a:rPr>
              <a:t>We Appreciate Your Time</a:t>
            </a:r>
            <a:r>
              <a:rPr lang="en-US" altLang="ko-KR" sz="2400" b="1" i="1" dirty="0" smtClean="0">
                <a:latin typeface="Georgia" panose="02040502050405020303" pitchFamily="18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en-US" altLang="ko-KR" sz="2400" b="1" i="1" dirty="0">
                <a:latin typeface="Georgia" panose="02040502050405020303" pitchFamily="18" charset="0"/>
                <a:cs typeface="Arial" panose="020B0604020202020204" pitchFamily="34" charset="0"/>
              </a:rPr>
              <a:t>A</a:t>
            </a:r>
            <a:r>
              <a:rPr lang="en-US" altLang="ko-KR" sz="2400" b="1" i="1" dirty="0" smtClean="0">
                <a:latin typeface="Georgia" panose="02040502050405020303" pitchFamily="18" charset="0"/>
                <a:cs typeface="Arial" panose="020B0604020202020204" pitchFamily="34" charset="0"/>
              </a:rPr>
              <a:t>ny Questions</a:t>
            </a:r>
            <a:endParaRPr lang="en-US" altLang="ko-KR" sz="2400" b="1" i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Project Problem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862" y="1767841"/>
            <a:ext cx="8638903" cy="42735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Nitin works as a Graphic Designer in a new company. He earns </a:t>
            </a:r>
            <a:r>
              <a:rPr lang="en-US" sz="2800" dirty="0" err="1"/>
              <a:t>Rs</a:t>
            </a:r>
            <a:r>
              <a:rPr lang="en-US" sz="2800" dirty="0"/>
              <a:t> 15,000/- per month. He is planning to buy a scooter for his daily commute to the office. For the last couple of months, Nitin is not able to save at all for his scooter. His friend </a:t>
            </a:r>
            <a:r>
              <a:rPr lang="en-US" sz="2800" dirty="0" err="1"/>
              <a:t>Ayush</a:t>
            </a:r>
            <a:r>
              <a:rPr lang="en-US" sz="2800" dirty="0"/>
              <a:t> told him that he needed to figure out where most of the money goes and cut down that expense. Help Nitin increase his savings by removing some unnecessary expenses.</a:t>
            </a:r>
          </a:p>
        </p:txBody>
      </p:sp>
    </p:spTree>
    <p:extLst>
      <p:ext uri="{BB962C8B-B14F-4D97-AF65-F5344CB8AC3E}">
        <p14:creationId xmlns:p14="http://schemas.microsoft.com/office/powerpoint/2010/main" val="40318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4923" y="609600"/>
            <a:ext cx="9271527" cy="1320800"/>
          </a:xfrm>
        </p:spPr>
        <p:txBody>
          <a:bodyPr>
            <a:normAutofit/>
          </a:bodyPr>
          <a:lstStyle/>
          <a:p>
            <a:r>
              <a:rPr lang="en-IN" sz="4000" b="1" u="sng" dirty="0"/>
              <a:t>Total</a:t>
            </a:r>
            <a:r>
              <a:rPr lang="en-IN" sz="3200" b="1" u="sng" dirty="0"/>
              <a:t> Expenses </a:t>
            </a:r>
            <a:r>
              <a:rPr lang="en-IN" sz="3200" b="1" u="sng" dirty="0" smtClean="0"/>
              <a:t>Overview for Last 6 Months </a:t>
            </a:r>
            <a:endParaRPr lang="en-IN" sz="3200" b="1" u="sng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608609"/>
              </p:ext>
            </p:extLst>
          </p:nvPr>
        </p:nvGraphicFramePr>
        <p:xfrm>
          <a:off x="424923" y="1539348"/>
          <a:ext cx="9193261" cy="4112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Worksheet" r:id="rId3" imgW="5494055" imgH="3482443" progId="Excel.Sheet.12">
                  <p:embed/>
                </p:oleObj>
              </mc:Choice>
              <mc:Fallback>
                <p:oleObj name="Worksheet" r:id="rId3" imgW="5494055" imgH="34824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923" y="1539348"/>
                        <a:ext cx="9193261" cy="4112515"/>
                      </a:xfrm>
                      <a:prstGeom prst="rect">
                        <a:avLst/>
                      </a:prstGeom>
                      <a:pattFill prst="pct50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3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634" y="609600"/>
            <a:ext cx="9675223" cy="992777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/>
              <a:t>Total Expenses </a:t>
            </a:r>
            <a:r>
              <a:rPr lang="en-IN" b="1" u="sng" dirty="0" smtClean="0"/>
              <a:t>Overview for June Month</a:t>
            </a:r>
            <a:endParaRPr lang="en-IN" b="1" u="sn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29841"/>
              </p:ext>
            </p:extLst>
          </p:nvPr>
        </p:nvGraphicFramePr>
        <p:xfrm>
          <a:off x="1010194" y="1680751"/>
          <a:ext cx="8203475" cy="3830360"/>
        </p:xfrm>
        <a:graphic>
          <a:graphicData uri="http://schemas.openxmlformats.org/drawingml/2006/table">
            <a:tbl>
              <a:tblPr firstRow="1" lastRow="1">
                <a:tableStyleId>{3C2FFA5D-87B4-456A-9821-1D502468CF0F}</a:tableStyleId>
              </a:tblPr>
              <a:tblGrid>
                <a:gridCol w="3979902">
                  <a:extLst>
                    <a:ext uri="{9D8B030D-6E8A-4147-A177-3AD203B41FA5}">
                      <a16:colId xmlns:a16="http://schemas.microsoft.com/office/drawing/2014/main" val="4058979937"/>
                    </a:ext>
                  </a:extLst>
                </a:gridCol>
                <a:gridCol w="4223573">
                  <a:extLst>
                    <a:ext uri="{9D8B030D-6E8A-4147-A177-3AD203B41FA5}">
                      <a16:colId xmlns:a16="http://schemas.microsoft.com/office/drawing/2014/main" val="2532419456"/>
                    </a:ext>
                  </a:extLst>
                </a:gridCol>
              </a:tblGrid>
              <a:tr h="7180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Sum of Expense (INR)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7196368"/>
                  </a:ext>
                </a:extLst>
              </a:tr>
              <a:tr h="4314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Doctor and Medicine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3854395"/>
                  </a:ext>
                </a:extLst>
              </a:tr>
              <a:tr h="3829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Entertainment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0709892"/>
                  </a:ext>
                </a:extLst>
              </a:tr>
              <a:tr h="3829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Food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4966826"/>
                  </a:ext>
                </a:extLst>
              </a:tr>
              <a:tr h="3829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Grocery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4690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4475590"/>
                  </a:ext>
                </a:extLst>
              </a:tr>
              <a:tr h="3829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Miscellaneous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1575124"/>
                  </a:ext>
                </a:extLst>
              </a:tr>
              <a:tr h="3829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Shopping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3500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2716811"/>
                  </a:ext>
                </a:extLst>
              </a:tr>
              <a:tr h="3829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Ticket and Bills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2570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1647035"/>
                  </a:ext>
                </a:extLst>
              </a:tr>
              <a:tr h="3829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13560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423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93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55" y="609601"/>
            <a:ext cx="9464871" cy="771524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Analysis the expense </a:t>
            </a:r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 a single month</a:t>
            </a:r>
            <a:endParaRPr lang="en-IN" b="1" u="sng" dirty="0"/>
          </a:p>
        </p:txBody>
      </p:sp>
      <p:sp>
        <p:nvSpPr>
          <p:cNvPr id="6" name="Right Arrow 5"/>
          <p:cNvSpPr/>
          <p:nvPr/>
        </p:nvSpPr>
        <p:spPr>
          <a:xfrm>
            <a:off x="280028" y="1387809"/>
            <a:ext cx="533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Notched Right Arrow 3"/>
          <p:cNvSpPr/>
          <p:nvPr/>
        </p:nvSpPr>
        <p:spPr>
          <a:xfrm>
            <a:off x="546728" y="1148685"/>
            <a:ext cx="9534525" cy="1150680"/>
          </a:xfrm>
          <a:prstGeom prst="notchedRightArrow">
            <a:avLst>
              <a:gd name="adj1" fmla="val 45153"/>
              <a:gd name="adj2" fmla="val 50000"/>
            </a:avLst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ategory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with the highest expense amount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274967"/>
              </p:ext>
            </p:extLst>
          </p:nvPr>
        </p:nvGraphicFramePr>
        <p:xfrm>
          <a:off x="1813368" y="2533652"/>
          <a:ext cx="6324600" cy="3714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99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55" y="609601"/>
            <a:ext cx="9604208" cy="771524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Analysis the expense for a single month</a:t>
            </a:r>
            <a:endParaRPr lang="en-IN" b="1" u="sng" dirty="0"/>
          </a:p>
        </p:txBody>
      </p:sp>
      <p:sp>
        <p:nvSpPr>
          <p:cNvPr id="6" name="Right Arrow 5"/>
          <p:cNvSpPr/>
          <p:nvPr/>
        </p:nvSpPr>
        <p:spPr>
          <a:xfrm>
            <a:off x="314855" y="1294039"/>
            <a:ext cx="533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Notched Right Arrow 3"/>
          <p:cNvSpPr/>
          <p:nvPr/>
        </p:nvSpPr>
        <p:spPr>
          <a:xfrm>
            <a:off x="447675" y="800102"/>
            <a:ext cx="9534525" cy="2098298"/>
          </a:xfrm>
          <a:prstGeom prst="notchedRightArrow">
            <a:avLst>
              <a:gd name="adj1" fmla="val 45153"/>
              <a:gd name="adj2" fmla="val 50000"/>
            </a:avLst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Total expense amount against entertainment and shopping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202632"/>
              </p:ext>
            </p:extLst>
          </p:nvPr>
        </p:nvGraphicFramePr>
        <p:xfrm>
          <a:off x="2305050" y="2724150"/>
          <a:ext cx="5753100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967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841" y="342420"/>
            <a:ext cx="9675223" cy="693446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Analysis the expense for a single month</a:t>
            </a:r>
            <a:endParaRPr lang="en-IN" b="1" u="sng" dirty="0"/>
          </a:p>
        </p:txBody>
      </p:sp>
      <p:sp>
        <p:nvSpPr>
          <p:cNvPr id="6" name="Right Arrow 5"/>
          <p:cNvSpPr/>
          <p:nvPr/>
        </p:nvSpPr>
        <p:spPr>
          <a:xfrm>
            <a:off x="474841" y="927489"/>
            <a:ext cx="533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4" name="Notched Right Arrow 3"/>
          <p:cNvSpPr/>
          <p:nvPr/>
        </p:nvSpPr>
        <p:spPr>
          <a:xfrm>
            <a:off x="474841" y="450796"/>
            <a:ext cx="10637296" cy="2098298"/>
          </a:xfrm>
          <a:prstGeom prst="notchedRightArrow">
            <a:avLst>
              <a:gd name="adj1" fmla="val 45153"/>
              <a:gd name="adj2" fmla="val 50000"/>
            </a:avLst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Number of times Nitin has ordered food online and the amount spent for it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99953" y="2009487"/>
            <a:ext cx="5947955" cy="405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" name="Notched Right Arrow 6"/>
          <p:cNvSpPr/>
          <p:nvPr/>
        </p:nvSpPr>
        <p:spPr>
          <a:xfrm>
            <a:off x="306146" y="5899493"/>
            <a:ext cx="9534525" cy="1150680"/>
          </a:xfrm>
          <a:prstGeom prst="notchedRightArrow">
            <a:avLst>
              <a:gd name="adj1" fmla="val 45153"/>
              <a:gd name="adj2" fmla="val 50000"/>
            </a:avLst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Answer : 4 times &amp; INR 600 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3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55" y="609601"/>
            <a:ext cx="9499705" cy="771524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Analysis the expense for a single month</a:t>
            </a:r>
            <a:endParaRPr lang="en-IN" b="1" u="sng" dirty="0"/>
          </a:p>
        </p:txBody>
      </p:sp>
      <p:sp>
        <p:nvSpPr>
          <p:cNvPr id="6" name="Right Arrow 5"/>
          <p:cNvSpPr/>
          <p:nvPr/>
        </p:nvSpPr>
        <p:spPr>
          <a:xfrm>
            <a:off x="314855" y="1381125"/>
            <a:ext cx="533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Notched Right Arrow 3"/>
          <p:cNvSpPr/>
          <p:nvPr/>
        </p:nvSpPr>
        <p:spPr>
          <a:xfrm>
            <a:off x="314855" y="5508121"/>
            <a:ext cx="9534525" cy="1150680"/>
          </a:xfrm>
          <a:prstGeom prst="notchedRightArrow">
            <a:avLst>
              <a:gd name="adj1" fmla="val 45153"/>
              <a:gd name="adj2" fmla="val 50000"/>
            </a:avLst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Answer : 4 times 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864143"/>
              </p:ext>
            </p:extLst>
          </p:nvPr>
        </p:nvGraphicFramePr>
        <p:xfrm>
          <a:off x="1413164" y="2205182"/>
          <a:ext cx="7129945" cy="362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Notched Right Arrow 6"/>
          <p:cNvSpPr/>
          <p:nvPr/>
        </p:nvSpPr>
        <p:spPr>
          <a:xfrm>
            <a:off x="581555" y="1166103"/>
            <a:ext cx="9534525" cy="1150680"/>
          </a:xfrm>
          <a:prstGeom prst="notchedRightArrow">
            <a:avLst>
              <a:gd name="adj1" fmla="val 45153"/>
              <a:gd name="adj2" fmla="val 50000"/>
            </a:avLst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Number of times Nitin has watched a movie</a:t>
            </a:r>
          </a:p>
        </p:txBody>
      </p:sp>
    </p:spTree>
    <p:extLst>
      <p:ext uri="{BB962C8B-B14F-4D97-AF65-F5344CB8AC3E}">
        <p14:creationId xmlns:p14="http://schemas.microsoft.com/office/powerpoint/2010/main" val="24607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92" y="330979"/>
            <a:ext cx="11110527" cy="771524"/>
          </a:xfrm>
        </p:spPr>
        <p:txBody>
          <a:bodyPr>
            <a:noAutofit/>
          </a:bodyPr>
          <a:lstStyle/>
          <a:p>
            <a:r>
              <a:rPr lang="en-US" sz="3200" b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Analyse</a:t>
            </a:r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expenses for </a:t>
            </a:r>
            <a:r>
              <a:rPr lang="en-US" sz="32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last 6 months</a:t>
            </a:r>
            <a:endParaRPr lang="en-IN" sz="3200" b="1" u="sng" dirty="0"/>
          </a:p>
        </p:txBody>
      </p:sp>
      <p:sp>
        <p:nvSpPr>
          <p:cNvPr id="6" name="Right Arrow 5"/>
          <p:cNvSpPr/>
          <p:nvPr/>
        </p:nvSpPr>
        <p:spPr>
          <a:xfrm>
            <a:off x="222492" y="1038225"/>
            <a:ext cx="533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Notched Right Arrow 3"/>
          <p:cNvSpPr/>
          <p:nvPr/>
        </p:nvSpPr>
        <p:spPr>
          <a:xfrm>
            <a:off x="489192" y="805785"/>
            <a:ext cx="9534525" cy="1150680"/>
          </a:xfrm>
          <a:prstGeom prst="notchedRightArrow">
            <a:avLst>
              <a:gd name="adj1" fmla="val 45153"/>
              <a:gd name="adj2" fmla="val 50000"/>
            </a:avLst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Month-wise trend of expenses 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793816"/>
              </p:ext>
            </p:extLst>
          </p:nvPr>
        </p:nvGraphicFramePr>
        <p:xfrm>
          <a:off x="2033132" y="1788680"/>
          <a:ext cx="6159523" cy="346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Notched Right Arrow 10"/>
          <p:cNvSpPr/>
          <p:nvPr/>
        </p:nvSpPr>
        <p:spPr>
          <a:xfrm>
            <a:off x="489191" y="5576655"/>
            <a:ext cx="9534525" cy="1150680"/>
          </a:xfrm>
          <a:prstGeom prst="notchedRightArrow">
            <a:avLst>
              <a:gd name="adj1" fmla="val 45153"/>
              <a:gd name="adj2" fmla="val 50000"/>
            </a:avLst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Nitin spent the most in February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487</TotalTime>
  <Words>975</Words>
  <Application>Microsoft Office PowerPoint</Application>
  <PresentationFormat>Widescreen</PresentationFormat>
  <Paragraphs>362</Paragraphs>
  <Slides>19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Candara</vt:lpstr>
      <vt:lpstr>Georgia</vt:lpstr>
      <vt:lpstr>HY그래픽M</vt:lpstr>
      <vt:lpstr>Times New Roman</vt:lpstr>
      <vt:lpstr>Trebuchet MS</vt:lpstr>
      <vt:lpstr>Verdana</vt:lpstr>
      <vt:lpstr>Wingdings</vt:lpstr>
      <vt:lpstr>Wingdings 3</vt:lpstr>
      <vt:lpstr>Facet</vt:lpstr>
      <vt:lpstr>Worksheet</vt:lpstr>
      <vt:lpstr>A Comprehensive Overview of Personal Spending</vt:lpstr>
      <vt:lpstr>Project Problem</vt:lpstr>
      <vt:lpstr>Total Expenses Overview for Last 6 Months </vt:lpstr>
      <vt:lpstr>Total Expenses Overview for June Month</vt:lpstr>
      <vt:lpstr>Analysis the expense for a single month</vt:lpstr>
      <vt:lpstr>Analysis the expense for a single month</vt:lpstr>
      <vt:lpstr>Analysis the expense for a single month</vt:lpstr>
      <vt:lpstr>Analysis the expense for a single month</vt:lpstr>
      <vt:lpstr>Analyse the expenses for the last 6 months</vt:lpstr>
      <vt:lpstr>Analyse the expenses for the last 6 months</vt:lpstr>
      <vt:lpstr>Analyse the expenses for the last 6 months</vt:lpstr>
      <vt:lpstr>Analyse the expenses for the last 6 months</vt:lpstr>
      <vt:lpstr>Analyse the expenses for the last 6 months</vt:lpstr>
      <vt:lpstr>Analyse the expenses for the last 6 months</vt:lpstr>
      <vt:lpstr>Analyse the expenses for the last 6 months</vt:lpstr>
      <vt:lpstr>Analyse the expenses for the last 6 months</vt:lpstr>
      <vt:lpstr>Analyse the expenses for the last 6 months</vt:lpstr>
      <vt:lpstr>Analyse the expenses for the last 6 months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Six-Month Expense Analysis</dc:title>
  <dc:creator>SAYANTAN GHOSH</dc:creator>
  <cp:lastModifiedBy>SAYANTAN GHOSH</cp:lastModifiedBy>
  <cp:revision>64</cp:revision>
  <dcterms:created xsi:type="dcterms:W3CDTF">2024-09-24T06:13:22Z</dcterms:created>
  <dcterms:modified xsi:type="dcterms:W3CDTF">2024-10-03T11:04:44Z</dcterms:modified>
</cp:coreProperties>
</file>