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9aaff28b6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9aaff28b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9aaff28b6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9aaff28b6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9aaff28b6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9aaff28b6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9aaff28b6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9aaff28b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aaff28b6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aaff28b6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9aaff28b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9aaff28b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aaff28b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aaff28b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aaff28b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aaff28b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aaff28b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9aaff28b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aaff28b6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aaff28b6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9aaff28b6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9aaff28b6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9aaff28b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9aaff28b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aaff28b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aaff28b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9aaff28b6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9aaff28b6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Defaulters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0950" y="3249350"/>
            <a:ext cx="30504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560"/>
              <a:t>Ram</a:t>
            </a:r>
            <a:endParaRPr sz="256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560"/>
              <a:t>Akaash</a:t>
            </a:r>
            <a:endParaRPr sz="2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Loan Default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35000" y="763500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Insights from </a:t>
            </a:r>
            <a:r>
              <a:rPr b="1" lang="en" sz="1100"/>
              <a:t>‘Home Ownership’</a:t>
            </a:r>
            <a:r>
              <a:rPr lang="en" sz="1100"/>
              <a:t> - It has been observed that the number of defaults increases when the home is rented by the borrower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75" y="1413050"/>
            <a:ext cx="5737274" cy="30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Loan Default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235000" y="763500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Relationship between </a:t>
            </a:r>
            <a:r>
              <a:rPr b="1" lang="en" sz="1100"/>
              <a:t>‘Funded Amount’ &amp; ‘Loan Status’</a:t>
            </a:r>
            <a:r>
              <a:rPr lang="en" sz="1100"/>
              <a:t> - The median funded amount  is slightly on the higher side for charged-off loans. This also means that when the above factors combine with higher loan funded amounts, it could lead to a default.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75" y="1434925"/>
            <a:ext cx="6205675" cy="30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Loan Default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235000" y="763500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Heat Map showing the correlations between different fields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25" y="1309125"/>
            <a:ext cx="5022275" cy="3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311700" y="707600"/>
            <a:ext cx="85206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Borrowers with the following traits are more likely to default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</a:t>
            </a:r>
            <a:r>
              <a:rPr lang="en" sz="1100"/>
              <a:t>he 'Revolving Line Utilization Rate' exceeds </a:t>
            </a:r>
            <a:r>
              <a:rPr b="1" lang="en" sz="1100"/>
              <a:t>50%</a:t>
            </a:r>
            <a:endParaRPr b="1" sz="1100"/>
          </a:p>
          <a:p>
            <a:pPr indent="-2984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'Debt to Income ratio' exceeds </a:t>
            </a:r>
            <a:r>
              <a:rPr b="1" lang="en" sz="1100"/>
              <a:t>12%</a:t>
            </a:r>
            <a:endParaRPr b="1" sz="1100"/>
          </a:p>
          <a:p>
            <a:pPr indent="-2984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When the loan has the following features, </a:t>
            </a:r>
            <a:r>
              <a:rPr lang="en" sz="1100"/>
              <a:t>the number of defaults increases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'Interest Rate' exceeds </a:t>
            </a:r>
            <a:r>
              <a:rPr b="1" lang="en" sz="1100"/>
              <a:t>10%</a:t>
            </a:r>
            <a:endParaRPr b="1" sz="1100"/>
          </a:p>
          <a:p>
            <a:pPr indent="-2984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‘Term' is 60 months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home is rented by the borrower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borrower with higher ‘Revolving Line Utilization Rate’ and ‘DTI’ ratio is likely to default when </a:t>
            </a:r>
            <a:r>
              <a:rPr b="1" lang="en" sz="1100"/>
              <a:t>they are funded with higher loan amount or with higher interest rate or with higher term</a:t>
            </a:r>
            <a:endParaRPr b="1" sz="11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" name="Google Shape;138;p25"/>
          <p:cNvSpPr txBox="1"/>
          <p:nvPr>
            <p:ph type="ctrTitle"/>
          </p:nvPr>
        </p:nvSpPr>
        <p:spPr>
          <a:xfrm>
            <a:off x="311700" y="-850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11700" y="759200"/>
            <a:ext cx="8520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Target for borrowers with lower </a:t>
            </a:r>
            <a:r>
              <a:rPr lang="en" sz="1100"/>
              <a:t>'Revolving Line Utilization Rate’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Target for borrowers with lower 'Debt to Income ratio'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Borrowers with higher ‘'Revolving Line Utilization Rate’ or 'Debt to Income ratio' shall not be funded with higher loan amounts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Borrowers with higher ‘'Revolving Line Utilization Rate’ or 'Debt to Income ratio' shall not be funded with the ‘Term’ of 60 months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Borrowers with higher ‘'Revolving Line Utilization Rate’ or 'Debt to Income ratio' shall not be funded when their home is a </a:t>
            </a:r>
            <a:r>
              <a:rPr b="1" lang="en" sz="1100"/>
              <a:t>rented </a:t>
            </a:r>
            <a:r>
              <a:rPr lang="en" sz="1100"/>
              <a:t>one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p26"/>
          <p:cNvSpPr txBox="1"/>
          <p:nvPr>
            <p:ph type="ctrTitle"/>
          </p:nvPr>
        </p:nvSpPr>
        <p:spPr>
          <a:xfrm>
            <a:off x="311700" y="-850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311700" y="759200"/>
            <a:ext cx="8520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489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Case Study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20552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Objective is to identify risky loan applicants who may default on the loan. Through EDA, we are going to find patterns of defaulters from the past loan applicants data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/>
              <a:t>This study will enable the Lending Club to predict borrower defaults, guiding business decisions and reducing credit losses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489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of Loan Default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20552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‘dti’ - Ratio of total debt to total income. Higher number could lead to default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'revol_util' - The amount of credit the borrower is using relative to all available revolving credit. A higher ratio could lead to default.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'Home_ownership' - The home ownership status provided by the borrower. Own home owners are likely to close the loan since there is no obligation to pay rent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'open_acc' - The number of open credit lines in the borrower's credit file. Higher number could lead to defaults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'delinq_2yrs' - number of delinquencies in the past 2 years. Higher number could lead to defaults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'emp_length' - Employment length in years. Borrowers with high employment length may tend to default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2489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20552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Histograms have been plotted for the columns below, and univariate analysis has been conducted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dti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revol_util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emp_length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purpose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term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home_ownership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Interest_rate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/>
              <a:t>A box plot has been created for the columns 'employment_length' and 'annual_income'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2489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20552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heatmap has been plotted for the columns listed below to identify the correlations between them</a:t>
            </a:r>
            <a:r>
              <a:rPr lang="en" sz="1100"/>
              <a:t> 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dti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annual_income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revol_util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emp_length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purpose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term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home_ownership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interest_rate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Loan Default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792600"/>
            <a:ext cx="86814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Insights from ‘</a:t>
            </a:r>
            <a:r>
              <a:rPr b="1" lang="en" sz="1100"/>
              <a:t>Revolving line utilization rate</a:t>
            </a:r>
            <a:r>
              <a:rPr lang="en" sz="1100"/>
              <a:t>’ - It has been observed that the number of defaults increases when the 'Revolving Line Utilization Rate' exceeds </a:t>
            </a:r>
            <a:r>
              <a:rPr b="1" lang="en" sz="1100"/>
              <a:t>50%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24" y="1429875"/>
            <a:ext cx="3941250" cy="31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850" y="1429875"/>
            <a:ext cx="3941250" cy="326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612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Loan Default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763500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Insights from ‘</a:t>
            </a:r>
            <a:r>
              <a:rPr b="1" lang="en" sz="1100"/>
              <a:t>Debt to Income Ratio</a:t>
            </a:r>
            <a:r>
              <a:rPr lang="en" sz="1100"/>
              <a:t>’ - It has been observed that the number of defaults increases when the 'Debt to Income ratio' exceeds </a:t>
            </a:r>
            <a:r>
              <a:rPr b="1" lang="en" sz="1100"/>
              <a:t>12%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700" y="1150425"/>
            <a:ext cx="2419725" cy="32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50" y="1274125"/>
            <a:ext cx="5121789" cy="30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Loan Default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763500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Insights from ‘</a:t>
            </a:r>
            <a:r>
              <a:rPr b="1" lang="en" sz="1100"/>
              <a:t>Interest Rate</a:t>
            </a:r>
            <a:r>
              <a:rPr lang="en" sz="1100"/>
              <a:t>’ - It has been observed that the number of defaults increases when the 'Interest Rate' exceeds </a:t>
            </a:r>
            <a:r>
              <a:rPr b="1" lang="en" sz="1100"/>
              <a:t>10%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0" y="1239325"/>
            <a:ext cx="4476950" cy="29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250" y="1491525"/>
            <a:ext cx="4166275" cy="26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7355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Loan Default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763500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Insights from </a:t>
            </a:r>
            <a:r>
              <a:rPr b="1" lang="en" sz="1100"/>
              <a:t>‘Term’</a:t>
            </a:r>
            <a:r>
              <a:rPr lang="en" sz="1100"/>
              <a:t> - It has been observed that the number of defaults increases when the ‘Term' is 60 months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75" y="1076200"/>
            <a:ext cx="4126425" cy="31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950" y="1076200"/>
            <a:ext cx="4647875" cy="30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