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40" r:id="rId61"/>
    <p:sldId id="341" r:id="rId62"/>
    <p:sldId id="342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4313" y="290829"/>
            <a:ext cx="5135372" cy="712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451" y="1600453"/>
            <a:ext cx="8531097" cy="3580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33209" y="6394983"/>
            <a:ext cx="2232025" cy="435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8883" y="6286034"/>
            <a:ext cx="84010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mputerhope.com/jargon/t/tty.htm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538" y="1981327"/>
            <a:ext cx="282194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Master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Computer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Applications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1100" b="1" dirty="0">
                <a:solidFill>
                  <a:srgbClr val="C00000"/>
                </a:solidFill>
                <a:latin typeface="Calibri"/>
                <a:cs typeface="Calibri"/>
              </a:rPr>
              <a:t>Breaking </a:t>
            </a:r>
            <a:r>
              <a:rPr sz="1100" b="1" spc="-5" dirty="0">
                <a:solidFill>
                  <a:srgbClr val="C00000"/>
                </a:solidFill>
                <a:latin typeface="Calibri"/>
                <a:cs typeface="Calibri"/>
              </a:rPr>
              <a:t>Barriers and Building</a:t>
            </a:r>
            <a:r>
              <a:rPr sz="11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C00000"/>
                </a:solidFill>
                <a:latin typeface="Calibri"/>
                <a:cs typeface="Calibri"/>
              </a:rPr>
              <a:t>Future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2896870"/>
            <a:ext cx="8991600" cy="1565172"/>
          </a:xfrm>
          <a:prstGeom prst="rect">
            <a:avLst/>
          </a:prstGeom>
          <a:ln w="9525">
            <a:solidFill>
              <a:srgbClr val="00AFE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  <a:tabLst>
                <a:tab pos="3046730" algn="l"/>
                <a:tab pos="3315970" algn="l"/>
              </a:tabLst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Name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b="1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the Course	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400" b="1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lang="en-US" sz="2400" b="1" dirty="0" smtClean="0">
                <a:solidFill>
                  <a:srgbClr val="001F5F"/>
                </a:solidFill>
                <a:latin typeface="Arial"/>
                <a:cs typeface="Arial"/>
              </a:rPr>
              <a:t>OPERATING SYSTEM WITH                </a:t>
            </a:r>
          </a:p>
          <a:p>
            <a:pPr algn="ctr">
              <a:lnSpc>
                <a:spcPct val="100000"/>
              </a:lnSpc>
              <a:spcBef>
                <a:spcPts val="265"/>
              </a:spcBef>
              <a:tabLst>
                <a:tab pos="3046730" algn="l"/>
                <a:tab pos="3315970" algn="l"/>
              </a:tabLst>
            </a:pPr>
            <a:r>
              <a:rPr lang="en-US" sz="2400" b="1" spc="-5" dirty="0" smtClean="0">
                <a:solidFill>
                  <a:srgbClr val="001F5F"/>
                </a:solidFill>
                <a:latin typeface="Arial"/>
                <a:cs typeface="Arial"/>
              </a:rPr>
              <a:t>                                 </a:t>
            </a:r>
            <a:r>
              <a:rPr sz="2400" b="1" spc="-5" smtClean="0">
                <a:solidFill>
                  <a:srgbClr val="001F5F"/>
                </a:solidFill>
                <a:latin typeface="Arial"/>
                <a:cs typeface="Arial"/>
              </a:rPr>
              <a:t>UNIX</a:t>
            </a:r>
            <a:r>
              <a:rPr lang="en-US" sz="2400" b="1" spc="-5" dirty="0" smtClean="0">
                <a:solidFill>
                  <a:srgbClr val="001F5F"/>
                </a:solidFill>
                <a:latin typeface="Arial"/>
                <a:cs typeface="Arial"/>
              </a:rPr>
              <a:t> PROGRAMMING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mtClean="0">
                <a:solidFill>
                  <a:srgbClr val="001F5F"/>
                </a:solidFill>
                <a:latin typeface="Arial"/>
                <a:cs typeface="Arial"/>
              </a:rPr>
              <a:t>Module.</a:t>
            </a:r>
            <a:r>
              <a:rPr lang="en-US" sz="2400" b="1" dirty="0" smtClean="0">
                <a:solidFill>
                  <a:srgbClr val="001F5F"/>
                </a:solidFill>
                <a:latin typeface="Arial"/>
                <a:cs typeface="Arial"/>
              </a:rPr>
              <a:t>2.2</a:t>
            </a:r>
            <a:r>
              <a:rPr sz="2400" b="1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Introduction to </a:t>
            </a:r>
            <a:r>
              <a:rPr sz="2400" b="1" spc="-5">
                <a:solidFill>
                  <a:srgbClr val="001F5F"/>
                </a:solidFill>
                <a:latin typeface="Arial"/>
                <a:cs typeface="Arial"/>
              </a:rPr>
              <a:t>UNIX 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2289" y="5019146"/>
            <a:ext cx="467106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50100"/>
              </a:lnSpc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Course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Co-ordinator</a:t>
            </a:r>
            <a:r>
              <a:rPr sz="1800" b="1">
                <a:solidFill>
                  <a:srgbClr val="001F5F"/>
                </a:solidFill>
                <a:latin typeface="Arial"/>
                <a:cs typeface="Arial"/>
              </a:rPr>
              <a:t>: </a:t>
            </a:r>
            <a:r>
              <a:rPr lang="en-US" sz="1800" b="1" dirty="0" smtClean="0">
                <a:solidFill>
                  <a:srgbClr val="001F5F"/>
                </a:solidFill>
                <a:latin typeface="Arial"/>
                <a:cs typeface="Arial"/>
              </a:rPr>
              <a:t>Dr</a:t>
            </a:r>
            <a:r>
              <a:rPr sz="1800" b="1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sz="1800" b="1" spc="-55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1800" b="1" spc="-55" dirty="0" err="1" smtClean="0">
                <a:solidFill>
                  <a:srgbClr val="001F5F"/>
                </a:solidFill>
                <a:latin typeface="Arial"/>
                <a:cs typeface="Arial"/>
              </a:rPr>
              <a:t>A.P.Nirmala</a:t>
            </a:r>
            <a:endParaRPr lang="en-US" sz="1800" b="1" spc="-55" dirty="0" smtClean="0">
              <a:solidFill>
                <a:srgbClr val="001F5F"/>
              </a:solidFill>
              <a:latin typeface="Arial"/>
              <a:cs typeface="Arial"/>
            </a:endParaRPr>
          </a:p>
          <a:p>
            <a:pPr marL="12065" marR="5080" algn="ctr">
              <a:lnSpc>
                <a:spcPct val="150100"/>
              </a:lnSpc>
            </a:pPr>
            <a:r>
              <a:rPr sz="1800" b="1" spc="-5" smtClean="0">
                <a:solidFill>
                  <a:srgbClr val="001F5F"/>
                </a:solidFill>
                <a:latin typeface="Arial"/>
                <a:cs typeface="Arial"/>
              </a:rPr>
              <a:t>Course </a:t>
            </a:r>
            <a:r>
              <a:rPr sz="1800" b="1" spc="-2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Code</a:t>
            </a:r>
            <a:r>
              <a:rPr sz="1800" b="1" spc="-5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1800" b="1" spc="-5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b="1" spc="-55" dirty="0" smtClean="0">
                <a:solidFill>
                  <a:srgbClr val="001F5F"/>
                </a:solidFill>
                <a:latin typeface="Arial"/>
                <a:cs typeface="Arial"/>
              </a:rPr>
              <a:t>20</a:t>
            </a:r>
            <a:r>
              <a:rPr sz="1800" b="1" spc="-10" smtClean="0">
                <a:solidFill>
                  <a:srgbClr val="001F5F"/>
                </a:solidFill>
                <a:latin typeface="Arial"/>
                <a:cs typeface="Arial"/>
              </a:rPr>
              <a:t>MCA1</a:t>
            </a:r>
            <a:r>
              <a:rPr lang="en-US" sz="1800" b="1" spc="-10" dirty="0" smtClean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Picture 7" descr="C:\Users\Nirmala\Downloads\NHCE H cop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582" y="464169"/>
            <a:ext cx="5310835" cy="105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091944"/>
            <a:ext cx="7386320" cy="330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•Make each program do one thing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well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476500" algn="ctr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latin typeface="Arial"/>
                <a:cs typeface="Arial"/>
              </a:rPr>
              <a:t>•Reusable software tools: 1 tool = 1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250000"/>
              </a:lnSpc>
            </a:pPr>
            <a:r>
              <a:rPr sz="1600" spc="-5" dirty="0">
                <a:latin typeface="Arial"/>
                <a:cs typeface="Arial"/>
              </a:rPr>
              <a:t>•Expect the output of every program to become the input of </a:t>
            </a:r>
            <a:r>
              <a:rPr sz="1600" spc="-15" dirty="0">
                <a:latin typeface="Arial"/>
                <a:cs typeface="Arial"/>
              </a:rPr>
              <a:t>another, </a:t>
            </a:r>
            <a:r>
              <a:rPr sz="1600" spc="-10" dirty="0">
                <a:latin typeface="Arial"/>
                <a:cs typeface="Arial"/>
              </a:rPr>
              <a:t>yet </a:t>
            </a:r>
            <a:r>
              <a:rPr sz="1600" spc="-5" dirty="0">
                <a:latin typeface="Arial"/>
                <a:cs typeface="Arial"/>
              </a:rPr>
              <a:t>unknown,  program to combine simple tools to perform complex tasks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(Pipe)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latin typeface="Arial"/>
                <a:cs typeface="Arial"/>
              </a:rPr>
              <a:t>•Everything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system is represented/seen as a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spcBef>
                <a:spcPts val="1040"/>
              </a:spcBef>
              <a:buChar char="•"/>
              <a:tabLst>
                <a:tab pos="139700" algn="l"/>
              </a:tabLst>
            </a:pPr>
            <a:r>
              <a:rPr sz="1600" spc="-10" dirty="0">
                <a:latin typeface="Arial"/>
                <a:cs typeface="Arial"/>
              </a:rPr>
              <a:t>Work </a:t>
            </a:r>
            <a:r>
              <a:rPr sz="1600" spc="-5" dirty="0">
                <a:latin typeface="Arial"/>
                <a:cs typeface="Arial"/>
              </a:rPr>
              <a:t>gets done by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10</a:t>
            </a:fld>
            <a:endParaRPr spc="-2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522" rIns="0" bIns="0" rtlCol="0">
            <a:spAutoFit/>
          </a:bodyPr>
          <a:lstStyle/>
          <a:p>
            <a:pPr marL="1287780">
              <a:lnSpc>
                <a:spcPct val="100000"/>
              </a:lnSpc>
            </a:pPr>
            <a:r>
              <a:rPr sz="2800" spc="-5" dirty="0"/>
              <a:t>UNIX</a:t>
            </a:r>
            <a:r>
              <a:rPr sz="2800" spc="-95" dirty="0"/>
              <a:t> </a:t>
            </a:r>
            <a:r>
              <a:rPr sz="2800" spc="-10" dirty="0"/>
              <a:t>Philosophy</a:t>
            </a:r>
            <a:endParaRPr sz="280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980" y="784605"/>
            <a:ext cx="56362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/>
              <a:t>Structure/Architecture </a:t>
            </a:r>
            <a:r>
              <a:rPr sz="2800" spc="-5" dirty="0"/>
              <a:t>of Unix</a:t>
            </a:r>
            <a:r>
              <a:rPr sz="2800" spc="1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11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2517394" y="2128773"/>
            <a:ext cx="4173854" cy="208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Shell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524510" indent="-511809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sz="1600" b="1" spc="-5" dirty="0">
                <a:latin typeface="Arial"/>
                <a:cs typeface="Arial"/>
              </a:rPr>
              <a:t>File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524510" indent="-511809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sz="1600" b="1" spc="-5" dirty="0">
                <a:latin typeface="Arial"/>
                <a:cs typeface="Arial"/>
              </a:rPr>
              <a:t>Commands / User Programs /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Utilities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960" y="784605"/>
            <a:ext cx="36747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Structure of Unix</a:t>
            </a:r>
            <a:r>
              <a:rPr sz="2800" spc="-35" dirty="0"/>
              <a:t> </a:t>
            </a:r>
            <a:r>
              <a:rPr sz="2800" spc="-25" dirty="0"/>
              <a:t>System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90600" y="1424081"/>
            <a:ext cx="6768935" cy="4595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12</a:t>
            </a:fld>
            <a:endParaRPr spc="-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522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z="2800" spc="-5" dirty="0"/>
              <a:t>UNIX </a:t>
            </a:r>
            <a:r>
              <a:rPr sz="2800" spc="-15" dirty="0"/>
              <a:t>Architecture </a:t>
            </a:r>
            <a:r>
              <a:rPr sz="2800" spc="-5" dirty="0"/>
              <a:t>- </a:t>
            </a:r>
            <a:r>
              <a:rPr sz="2800" spc="-10" dirty="0"/>
              <a:t>The</a:t>
            </a:r>
            <a:r>
              <a:rPr sz="2800" spc="45" dirty="0"/>
              <a:t> </a:t>
            </a:r>
            <a:r>
              <a:rPr sz="2800" spc="-15" dirty="0"/>
              <a:t>Kernel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214373"/>
            <a:ext cx="7844790" cy="330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•Kernel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a part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(collection of routines written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C) that interacts </a:t>
            </a:r>
            <a:r>
              <a:rPr sz="1600" dirty="0">
                <a:latin typeface="Arial"/>
                <a:cs typeface="Arial"/>
              </a:rPr>
              <a:t>directly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with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latin typeface="Arial"/>
                <a:cs typeface="Arial"/>
              </a:rPr>
              <a:t>the hardware of a </a:t>
            </a:r>
            <a:r>
              <a:rPr sz="1600" spc="-15" dirty="0">
                <a:latin typeface="Arial"/>
                <a:cs typeface="Arial"/>
              </a:rPr>
              <a:t>computer, </a:t>
            </a:r>
            <a:r>
              <a:rPr sz="1600" spc="-5" dirty="0">
                <a:latin typeface="Arial"/>
                <a:cs typeface="Arial"/>
              </a:rPr>
              <a:t>through device drivers that are built into the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latin typeface="Arial"/>
                <a:cs typeface="Arial"/>
              </a:rPr>
              <a:t>•It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provides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set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services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that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used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programs,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which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latin typeface="Arial"/>
                <a:cs typeface="Arial"/>
              </a:rPr>
              <a:t>insulating all the programs from the underlying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hardware</a:t>
            </a:r>
            <a:endParaRPr sz="1600">
              <a:latin typeface="Arial"/>
              <a:cs typeface="Arial"/>
            </a:endParaRPr>
          </a:p>
          <a:p>
            <a:pPr marL="12700" marR="7620">
              <a:lnSpc>
                <a:spcPts val="4800"/>
              </a:lnSpc>
              <a:spcBef>
                <a:spcPts val="640"/>
              </a:spcBef>
            </a:pPr>
            <a:r>
              <a:rPr sz="1600" spc="-5" dirty="0">
                <a:latin typeface="Arial"/>
                <a:cs typeface="Arial"/>
              </a:rPr>
              <a:t>•Kernel software </a:t>
            </a:r>
            <a:r>
              <a:rPr sz="1600" spc="-10" dirty="0">
                <a:latin typeface="Arial"/>
                <a:cs typeface="Arial"/>
              </a:rPr>
              <a:t>always </a:t>
            </a:r>
            <a:r>
              <a:rPr sz="1600" spc="-5" dirty="0">
                <a:latin typeface="Arial"/>
                <a:cs typeface="Arial"/>
              </a:rPr>
              <a:t>resides </a:t>
            </a:r>
            <a:r>
              <a:rPr sz="1600" spc="-10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memory </a:t>
            </a:r>
            <a:r>
              <a:rPr sz="1600" spc="-5" dirty="0">
                <a:latin typeface="Arial"/>
                <a:cs typeface="Arial"/>
              </a:rPr>
              <a:t>and has direct access to the hardware  (File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5029136"/>
            <a:ext cx="8382000" cy="1477645"/>
          </a:xfrm>
          <a:custGeom>
            <a:avLst/>
            <a:gdLst/>
            <a:ahLst/>
            <a:cxnLst/>
            <a:rect l="l" t="t" r="r" b="b"/>
            <a:pathLst>
              <a:path w="8382000" h="1477645">
                <a:moveTo>
                  <a:pt x="0" y="1477391"/>
                </a:moveTo>
                <a:lnTo>
                  <a:pt x="8382000" y="1477391"/>
                </a:lnTo>
                <a:lnTo>
                  <a:pt x="8382000" y="0"/>
                </a:lnTo>
                <a:lnTo>
                  <a:pt x="0" y="0"/>
                </a:lnTo>
                <a:lnTo>
                  <a:pt x="0" y="14773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5029136"/>
            <a:ext cx="8382000" cy="1477645"/>
          </a:xfrm>
          <a:custGeom>
            <a:avLst/>
            <a:gdLst/>
            <a:ahLst/>
            <a:cxnLst/>
            <a:rect l="l" t="t" r="r" b="b"/>
            <a:pathLst>
              <a:path w="8382000" h="1477645">
                <a:moveTo>
                  <a:pt x="0" y="1477391"/>
                </a:moveTo>
                <a:lnTo>
                  <a:pt x="8382000" y="1477391"/>
                </a:lnTo>
                <a:lnTo>
                  <a:pt x="8382000" y="0"/>
                </a:lnTo>
                <a:lnTo>
                  <a:pt x="0" y="0"/>
                </a:lnTo>
                <a:lnTo>
                  <a:pt x="0" y="1477391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440" y="5344414"/>
            <a:ext cx="7665720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6230">
              <a:lnSpc>
                <a:spcPct val="100000"/>
              </a:lnSpc>
              <a:tabLst>
                <a:tab pos="4694555" algn="l"/>
              </a:tabLst>
            </a:pPr>
            <a:r>
              <a:rPr sz="1800" b="1" i="1" spc="-10" dirty="0">
                <a:latin typeface="Arial"/>
                <a:cs typeface="Arial"/>
              </a:rPr>
              <a:t>Use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System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Calls	Device</a:t>
            </a:r>
            <a:r>
              <a:rPr sz="1800" b="1" i="1" spc="-7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Drivers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4654550" algn="l"/>
              </a:tabLst>
            </a:pPr>
            <a:r>
              <a:rPr sz="1800" b="1" spc="-5" dirty="0">
                <a:latin typeface="Arial"/>
                <a:cs typeface="Arial"/>
              </a:rPr>
              <a:t>User Programs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------------------------</a:t>
            </a:r>
            <a:r>
              <a:rPr sz="1800" b="1" dirty="0">
                <a:latin typeface="Wingdings"/>
                <a:cs typeface="Wingdings"/>
              </a:rPr>
              <a:t>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Kernel	</a:t>
            </a:r>
            <a:r>
              <a:rPr sz="1800" b="1" dirty="0">
                <a:latin typeface="Arial"/>
                <a:cs typeface="Arial"/>
              </a:rPr>
              <a:t>----------------------</a:t>
            </a:r>
            <a:r>
              <a:rPr sz="1800" b="1" dirty="0">
                <a:latin typeface="Wingdings"/>
                <a:cs typeface="Wingdings"/>
              </a:rPr>
              <a:t>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1903095">
              <a:lnSpc>
                <a:spcPts val="2140"/>
              </a:lnSpc>
            </a:pPr>
            <a:r>
              <a:rPr sz="1800" b="1" i="1" dirty="0">
                <a:latin typeface="Arial"/>
                <a:cs typeface="Arial"/>
              </a:rPr>
              <a:t>through</a:t>
            </a:r>
            <a:r>
              <a:rPr sz="1800" b="1" i="1" spc="-114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Shell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13</a:t>
            </a:fld>
            <a:endParaRPr spc="-2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8" rIns="0" bIns="0" rtlCol="0">
            <a:spAutoFit/>
          </a:bodyPr>
          <a:lstStyle/>
          <a:p>
            <a:pPr marL="408940">
              <a:lnSpc>
                <a:spcPct val="100000"/>
              </a:lnSpc>
            </a:pPr>
            <a:r>
              <a:rPr sz="2400" dirty="0"/>
              <a:t>UNIX </a:t>
            </a:r>
            <a:r>
              <a:rPr sz="2400" spc="-15" dirty="0"/>
              <a:t>Architecture </a:t>
            </a:r>
            <a:r>
              <a:rPr sz="2400" dirty="0"/>
              <a:t>- </a:t>
            </a:r>
            <a:r>
              <a:rPr sz="2400" spc="-5" dirty="0"/>
              <a:t>The</a:t>
            </a:r>
            <a:r>
              <a:rPr sz="2400" spc="-45" dirty="0"/>
              <a:t> </a:t>
            </a:r>
            <a:r>
              <a:rPr sz="2400" spc="-15" dirty="0"/>
              <a:t>Kernel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14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427734"/>
            <a:ext cx="7691120" cy="3669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•Major functions of </a:t>
            </a:r>
            <a:r>
              <a:rPr sz="1600" b="1" spc="-5" dirty="0">
                <a:latin typeface="Arial"/>
                <a:cs typeface="Arial"/>
              </a:rPr>
              <a:t>Kernel </a:t>
            </a:r>
            <a:r>
              <a:rPr sz="1600" spc="-5" dirty="0">
                <a:latin typeface="Arial"/>
                <a:cs typeface="Arial"/>
              </a:rPr>
              <a:t>which are executed by the program through </a:t>
            </a:r>
            <a:r>
              <a:rPr sz="1600" b="1" spc="-10" dirty="0">
                <a:latin typeface="Arial"/>
                <a:cs typeface="Arial"/>
              </a:rPr>
              <a:t>System</a:t>
            </a:r>
            <a:r>
              <a:rPr sz="1600" b="1" spc="2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Calls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•Managing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•Control </a:t>
            </a:r>
            <a:r>
              <a:rPr sz="1600" dirty="0">
                <a:latin typeface="Arial"/>
                <a:cs typeface="Arial"/>
              </a:rPr>
              <a:t>Access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Computer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•Maintains File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•Handles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Interrupts/Signals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•Handles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Errors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•I/O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•Allocates Resources among Users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39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z="2800" spc="-5" dirty="0"/>
              <a:t>UNIX </a:t>
            </a:r>
            <a:r>
              <a:rPr sz="2800" spc="-15" dirty="0"/>
              <a:t>Architecture </a:t>
            </a:r>
            <a:r>
              <a:rPr sz="2800" spc="-5" dirty="0"/>
              <a:t>- </a:t>
            </a:r>
            <a:r>
              <a:rPr sz="2800" spc="-10" dirty="0"/>
              <a:t>The</a:t>
            </a:r>
            <a:r>
              <a:rPr sz="2800" spc="45" dirty="0"/>
              <a:t> </a:t>
            </a:r>
            <a:r>
              <a:rPr sz="2800" spc="-15" dirty="0"/>
              <a:t>Kernel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15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976373"/>
            <a:ext cx="13277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b="1" spc="-5" dirty="0">
                <a:latin typeface="Arial"/>
                <a:cs typeface="Arial"/>
              </a:rPr>
              <a:t>Micro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2586354"/>
            <a:ext cx="64452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3405" algn="l"/>
                <a:tab pos="1299845" algn="l"/>
                <a:tab pos="1586865" algn="l"/>
                <a:tab pos="2470785" algn="l"/>
                <a:tab pos="2938780" algn="l"/>
                <a:tab pos="3735704" algn="l"/>
                <a:tab pos="4699000" algn="l"/>
                <a:tab pos="5121275" algn="l"/>
              </a:tabLst>
            </a:pPr>
            <a:r>
              <a:rPr sz="1600" spc="-5" dirty="0">
                <a:latin typeface="Arial"/>
                <a:cs typeface="Arial"/>
              </a:rPr>
              <a:t>•The	Kernel	</a:t>
            </a:r>
            <a:r>
              <a:rPr sz="1600" dirty="0">
                <a:latin typeface="Arial"/>
                <a:cs typeface="Arial"/>
              </a:rPr>
              <a:t>is	</a:t>
            </a:r>
            <a:r>
              <a:rPr sz="1600" spc="-5" dirty="0">
                <a:latin typeface="Arial"/>
                <a:cs typeface="Arial"/>
              </a:rPr>
              <a:t>grouped	into	</a:t>
            </a:r>
            <a:r>
              <a:rPr sz="1600" dirty="0">
                <a:latin typeface="Arial"/>
                <a:cs typeface="Arial"/>
              </a:rPr>
              <a:t>several	</a:t>
            </a:r>
            <a:r>
              <a:rPr sz="1600" spc="-5" dirty="0">
                <a:latin typeface="Arial"/>
                <a:cs typeface="Arial"/>
              </a:rPr>
              <a:t>modules,	the	just-necessary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8506" y="2586354"/>
            <a:ext cx="7480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modu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e,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3195954"/>
            <a:ext cx="731075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consisting of a small set of kernel programs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called a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micro-kernel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250000"/>
              </a:lnSpc>
            </a:pPr>
            <a:r>
              <a:rPr sz="1600" spc="-5" dirty="0">
                <a:latin typeface="Arial"/>
                <a:cs typeface="Arial"/>
              </a:rPr>
              <a:t>•Micro kernel </a:t>
            </a:r>
            <a:r>
              <a:rPr sz="1600" spc="-10" dirty="0">
                <a:latin typeface="Arial"/>
                <a:cs typeface="Arial"/>
              </a:rPr>
              <a:t>alone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loaded into </a:t>
            </a:r>
            <a:r>
              <a:rPr sz="1600" dirty="0">
                <a:latin typeface="Arial"/>
                <a:cs typeface="Arial"/>
              </a:rPr>
              <a:t>memory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booted, whereas other modules  are moved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and out of memory as and </a:t>
            </a:r>
            <a:r>
              <a:rPr sz="1600" spc="-10" dirty="0">
                <a:latin typeface="Arial"/>
                <a:cs typeface="Arial"/>
              </a:rPr>
              <a:t>when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469" y="479805"/>
            <a:ext cx="43827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2125" algn="l"/>
              </a:tabLst>
            </a:pPr>
            <a:r>
              <a:rPr sz="2800" spc="-5" dirty="0"/>
              <a:t>UNIX</a:t>
            </a:r>
            <a:r>
              <a:rPr sz="2800" spc="10" dirty="0"/>
              <a:t> </a:t>
            </a:r>
            <a:r>
              <a:rPr sz="2800" spc="-15" dirty="0"/>
              <a:t>Architecture</a:t>
            </a:r>
            <a:r>
              <a:rPr sz="2800" spc="55" dirty="0"/>
              <a:t> </a:t>
            </a:r>
            <a:r>
              <a:rPr sz="2800" spc="-5" dirty="0"/>
              <a:t>-	The</a:t>
            </a:r>
            <a:r>
              <a:rPr sz="2800" spc="-95" dirty="0"/>
              <a:t> </a:t>
            </a:r>
            <a:r>
              <a:rPr sz="2800" spc="-5" dirty="0"/>
              <a:t>Shell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00173"/>
            <a:ext cx="8149590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b="1" spc="-5" dirty="0">
                <a:latin typeface="Arial"/>
                <a:cs typeface="Arial"/>
              </a:rPr>
              <a:t>Shell is a program that </a:t>
            </a:r>
            <a:r>
              <a:rPr sz="1600" b="1" dirty="0">
                <a:latin typeface="Arial"/>
                <a:cs typeface="Arial"/>
              </a:rPr>
              <a:t>sits </a:t>
            </a:r>
            <a:r>
              <a:rPr sz="1600" b="1" spc="-5" dirty="0">
                <a:latin typeface="Arial"/>
                <a:cs typeface="Arial"/>
              </a:rPr>
              <a:t>on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Kernel and acts as an agent or interface</a:t>
            </a:r>
            <a:r>
              <a:rPr sz="1600" b="1" spc="2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between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spc="-20" dirty="0">
                <a:latin typeface="Arial"/>
                <a:cs typeface="Arial"/>
              </a:rPr>
              <a:t>user, </a:t>
            </a:r>
            <a:r>
              <a:rPr sz="1600" b="1" spc="-5" dirty="0">
                <a:latin typeface="Arial"/>
                <a:cs typeface="Arial"/>
              </a:rPr>
              <a:t>kernel and hence the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hardware</a:t>
            </a:r>
            <a:endParaRPr sz="1600">
              <a:latin typeface="Arial"/>
              <a:cs typeface="Arial"/>
            </a:endParaRPr>
          </a:p>
          <a:p>
            <a:pPr marL="12700" marR="6350">
              <a:lnSpc>
                <a:spcPts val="4800"/>
              </a:lnSpc>
              <a:spcBef>
                <a:spcPts val="640"/>
              </a:spcBef>
            </a:pPr>
            <a:r>
              <a:rPr sz="1600" spc="-5" dirty="0">
                <a:latin typeface="Arial"/>
                <a:cs typeface="Arial"/>
              </a:rPr>
              <a:t>•The shell presents a </a:t>
            </a:r>
            <a:r>
              <a:rPr sz="1600" b="1" spc="-5" dirty="0">
                <a:latin typeface="Arial"/>
                <a:cs typeface="Arial"/>
              </a:rPr>
              <a:t>Command Line Prompt($ or % or </a:t>
            </a:r>
            <a:r>
              <a:rPr sz="1600" b="1" dirty="0">
                <a:latin typeface="Arial"/>
                <a:cs typeface="Arial"/>
              </a:rPr>
              <a:t>#) </a:t>
            </a:r>
            <a:r>
              <a:rPr sz="1600" spc="-5" dirty="0">
                <a:latin typeface="Arial"/>
                <a:cs typeface="Arial"/>
              </a:rPr>
              <a:t>at which the user can type  any valid unix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12700" marR="6985">
              <a:lnSpc>
                <a:spcPts val="4800"/>
              </a:lnSpc>
            </a:pPr>
            <a:r>
              <a:rPr sz="1600" spc="-5" dirty="0">
                <a:latin typeface="Arial"/>
                <a:cs typeface="Arial"/>
              </a:rPr>
              <a:t>•The Shell reads your commands and interprets </a:t>
            </a:r>
            <a:r>
              <a:rPr sz="1600" dirty="0">
                <a:latin typeface="Arial"/>
                <a:cs typeface="Arial"/>
              </a:rPr>
              <a:t>them </a:t>
            </a:r>
            <a:r>
              <a:rPr sz="1600" spc="-5" dirty="0">
                <a:latin typeface="Arial"/>
                <a:cs typeface="Arial"/>
              </a:rPr>
              <a:t>as requests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execute a program  or  programs,  which  </a:t>
            </a:r>
            <a:r>
              <a:rPr sz="1600" dirty="0">
                <a:latin typeface="Arial"/>
                <a:cs typeface="Arial"/>
              </a:rPr>
              <a:t>it  </a:t>
            </a:r>
            <a:r>
              <a:rPr sz="1600" spc="-5" dirty="0">
                <a:latin typeface="Arial"/>
                <a:cs typeface="Arial"/>
              </a:rPr>
              <a:t>then  arranges  to  </a:t>
            </a:r>
            <a:r>
              <a:rPr sz="1600" dirty="0">
                <a:latin typeface="Arial"/>
                <a:cs typeface="Arial"/>
              </a:rPr>
              <a:t>carry  out,  </a:t>
            </a:r>
            <a:r>
              <a:rPr sz="1600" spc="-5" dirty="0">
                <a:latin typeface="Arial"/>
                <a:cs typeface="Arial"/>
              </a:rPr>
              <a:t>hence  shell  </a:t>
            </a:r>
            <a:r>
              <a:rPr sz="1600" dirty="0">
                <a:latin typeface="Arial"/>
                <a:cs typeface="Arial"/>
              </a:rPr>
              <a:t>is  </a:t>
            </a:r>
            <a:r>
              <a:rPr sz="1600" spc="-10" dirty="0">
                <a:latin typeface="Arial"/>
                <a:cs typeface="Arial"/>
              </a:rPr>
              <a:t>called 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Interpreter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469" y="250952"/>
            <a:ext cx="43827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2125" algn="l"/>
              </a:tabLst>
            </a:pPr>
            <a:r>
              <a:rPr sz="2800" spc="-5" dirty="0"/>
              <a:t>UNIX</a:t>
            </a:r>
            <a:r>
              <a:rPr sz="2800" spc="10" dirty="0"/>
              <a:t> </a:t>
            </a:r>
            <a:r>
              <a:rPr sz="2800" spc="-15" dirty="0"/>
              <a:t>Architecture</a:t>
            </a:r>
            <a:r>
              <a:rPr sz="2800" spc="60" dirty="0"/>
              <a:t> </a:t>
            </a:r>
            <a:r>
              <a:rPr sz="2800" spc="-5" dirty="0"/>
              <a:t>-	</a:t>
            </a:r>
            <a:r>
              <a:rPr sz="2800" spc="-10" dirty="0"/>
              <a:t>The</a:t>
            </a:r>
            <a:r>
              <a:rPr sz="2800" spc="-75" dirty="0"/>
              <a:t> </a:t>
            </a:r>
            <a:r>
              <a:rPr sz="2800" spc="-5" dirty="0"/>
              <a:t>Shell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0739" y="955294"/>
            <a:ext cx="4822190" cy="208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•A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Shell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•Presents 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Prompt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•Interprets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•Executes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•Provides users and programs with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Environment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latin typeface="Arial"/>
                <a:cs typeface="Arial"/>
              </a:rPr>
              <a:t>•</a:t>
            </a:r>
            <a:r>
              <a:rPr sz="1600" b="1" spc="-15" dirty="0">
                <a:latin typeface="Arial"/>
                <a:cs typeface="Arial"/>
              </a:rPr>
              <a:t>After </a:t>
            </a:r>
            <a:r>
              <a:rPr sz="1600" b="1" spc="-5" dirty="0">
                <a:latin typeface="Arial"/>
                <a:cs typeface="Arial"/>
              </a:rPr>
              <a:t>accepting a user command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Shell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3150234"/>
            <a:ext cx="2681605" cy="208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•Parses 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•Evaluates 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Variables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•Does Command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Substitution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•Interprets Meta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Characters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•Identifies 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Path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•Checks for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Redirections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5345429"/>
            <a:ext cx="792035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•Rebuilds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into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simple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readily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executable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command,</a:t>
            </a:r>
            <a:r>
              <a:rPr sz="1600" spc="2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then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passes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this on to the Kernel for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execution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3200400"/>
            <a:ext cx="3657600" cy="1900555"/>
          </a:xfrm>
          <a:custGeom>
            <a:avLst/>
            <a:gdLst/>
            <a:ahLst/>
            <a:cxnLst/>
            <a:rect l="l" t="t" r="r" b="b"/>
            <a:pathLst>
              <a:path w="3657600" h="1900554">
                <a:moveTo>
                  <a:pt x="0" y="1900301"/>
                </a:moveTo>
                <a:lnTo>
                  <a:pt x="3657600" y="1900301"/>
                </a:lnTo>
                <a:lnTo>
                  <a:pt x="3657600" y="0"/>
                </a:lnTo>
                <a:lnTo>
                  <a:pt x="0" y="0"/>
                </a:lnTo>
                <a:lnTo>
                  <a:pt x="0" y="190030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475" y="3335654"/>
            <a:ext cx="3474085" cy="167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047115" algn="l"/>
                <a:tab pos="1836420" algn="l"/>
              </a:tabLst>
            </a:pPr>
            <a:r>
              <a:rPr sz="2000" spc="-10" dirty="0">
                <a:latin typeface="Arial"/>
                <a:cs typeface="Arial"/>
              </a:rPr>
              <a:t>•</a:t>
            </a:r>
            <a:r>
              <a:rPr sz="2000" b="1" dirty="0">
                <a:latin typeface="Arial"/>
                <a:cs typeface="Arial"/>
              </a:rPr>
              <a:t>She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l	has	progra</a:t>
            </a:r>
            <a:r>
              <a:rPr sz="2000" b="1" spc="-2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capability of its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own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50000"/>
              </a:lnSpc>
              <a:tabLst>
                <a:tab pos="859155" algn="l"/>
                <a:tab pos="2209800" algn="l"/>
                <a:tab pos="2753995" algn="l"/>
              </a:tabLst>
            </a:pPr>
            <a:r>
              <a:rPr sz="2000" spc="-10" dirty="0">
                <a:latin typeface="Arial"/>
                <a:cs typeface="Arial"/>
              </a:rPr>
              <a:t>•</a:t>
            </a:r>
            <a:r>
              <a:rPr sz="2000" b="1" dirty="0">
                <a:latin typeface="Arial"/>
                <a:cs typeface="Arial"/>
              </a:rPr>
              <a:t>She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l	Prog</a:t>
            </a:r>
            <a:r>
              <a:rPr sz="2000" b="1" spc="-2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ams	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	c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ed  as </a:t>
            </a:r>
            <a:r>
              <a:rPr sz="2000" b="1" spc="-5" dirty="0">
                <a:latin typeface="Arial"/>
                <a:cs typeface="Arial"/>
              </a:rPr>
              <a:t>Shell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Scripts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17</a:t>
            </a:fld>
            <a:endParaRPr spc="-2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266700"/>
            <a:ext cx="43307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64815" algn="l"/>
              </a:tabLst>
            </a:pPr>
            <a:r>
              <a:rPr sz="2400" spc="-5" dirty="0">
                <a:latin typeface="Arial"/>
                <a:cs typeface="Arial"/>
              </a:rPr>
              <a:t>UNIX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Architecture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The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2590800"/>
            <a:ext cx="4114800" cy="3505200"/>
          </a:xfrm>
          <a:custGeom>
            <a:avLst/>
            <a:gdLst/>
            <a:ahLst/>
            <a:cxnLst/>
            <a:rect l="l" t="t" r="r" b="b"/>
            <a:pathLst>
              <a:path w="4114800" h="3505200">
                <a:moveTo>
                  <a:pt x="0" y="1752600"/>
                </a:moveTo>
                <a:lnTo>
                  <a:pt x="651" y="1708055"/>
                </a:lnTo>
                <a:lnTo>
                  <a:pt x="2595" y="1663785"/>
                </a:lnTo>
                <a:lnTo>
                  <a:pt x="5817" y="1619801"/>
                </a:lnTo>
                <a:lnTo>
                  <a:pt x="10300" y="1576116"/>
                </a:lnTo>
                <a:lnTo>
                  <a:pt x="16030" y="1532745"/>
                </a:lnTo>
                <a:lnTo>
                  <a:pt x="22990" y="1489700"/>
                </a:lnTo>
                <a:lnTo>
                  <a:pt x="31167" y="1446994"/>
                </a:lnTo>
                <a:lnTo>
                  <a:pt x="40543" y="1404641"/>
                </a:lnTo>
                <a:lnTo>
                  <a:pt x="51104" y="1362653"/>
                </a:lnTo>
                <a:lnTo>
                  <a:pt x="62834" y="1321044"/>
                </a:lnTo>
                <a:lnTo>
                  <a:pt x="75719" y="1279826"/>
                </a:lnTo>
                <a:lnTo>
                  <a:pt x="89742" y="1239014"/>
                </a:lnTo>
                <a:lnTo>
                  <a:pt x="104887" y="1198619"/>
                </a:lnTo>
                <a:lnTo>
                  <a:pt x="121141" y="1158656"/>
                </a:lnTo>
                <a:lnTo>
                  <a:pt x="138486" y="1119137"/>
                </a:lnTo>
                <a:lnTo>
                  <a:pt x="156908" y="1080076"/>
                </a:lnTo>
                <a:lnTo>
                  <a:pt x="176392" y="1041485"/>
                </a:lnTo>
                <a:lnTo>
                  <a:pt x="196922" y="1003378"/>
                </a:lnTo>
                <a:lnTo>
                  <a:pt x="218481" y="965767"/>
                </a:lnTo>
                <a:lnTo>
                  <a:pt x="241056" y="928667"/>
                </a:lnTo>
                <a:lnTo>
                  <a:pt x="264631" y="892090"/>
                </a:lnTo>
                <a:lnTo>
                  <a:pt x="289190" y="856049"/>
                </a:lnTo>
                <a:lnTo>
                  <a:pt x="314718" y="820557"/>
                </a:lnTo>
                <a:lnTo>
                  <a:pt x="341199" y="785629"/>
                </a:lnTo>
                <a:lnTo>
                  <a:pt x="368617" y="751275"/>
                </a:lnTo>
                <a:lnTo>
                  <a:pt x="396959" y="717511"/>
                </a:lnTo>
                <a:lnTo>
                  <a:pt x="426207" y="684348"/>
                </a:lnTo>
                <a:lnTo>
                  <a:pt x="456347" y="651801"/>
                </a:lnTo>
                <a:lnTo>
                  <a:pt x="487364" y="619882"/>
                </a:lnTo>
                <a:lnTo>
                  <a:pt x="519241" y="588604"/>
                </a:lnTo>
                <a:lnTo>
                  <a:pt x="551963" y="557981"/>
                </a:lnTo>
                <a:lnTo>
                  <a:pt x="585516" y="528025"/>
                </a:lnTo>
                <a:lnTo>
                  <a:pt x="619883" y="498750"/>
                </a:lnTo>
                <a:lnTo>
                  <a:pt x="655049" y="470169"/>
                </a:lnTo>
                <a:lnTo>
                  <a:pt x="690999" y="442295"/>
                </a:lnTo>
                <a:lnTo>
                  <a:pt x="727717" y="415141"/>
                </a:lnTo>
                <a:lnTo>
                  <a:pt x="765188" y="388721"/>
                </a:lnTo>
                <a:lnTo>
                  <a:pt x="803396" y="363047"/>
                </a:lnTo>
                <a:lnTo>
                  <a:pt x="842326" y="338132"/>
                </a:lnTo>
                <a:lnTo>
                  <a:pt x="881963" y="313991"/>
                </a:lnTo>
                <a:lnTo>
                  <a:pt x="922291" y="290635"/>
                </a:lnTo>
                <a:lnTo>
                  <a:pt x="963295" y="268078"/>
                </a:lnTo>
                <a:lnTo>
                  <a:pt x="1004959" y="246333"/>
                </a:lnTo>
                <a:lnTo>
                  <a:pt x="1047268" y="225413"/>
                </a:lnTo>
                <a:lnTo>
                  <a:pt x="1090206" y="205332"/>
                </a:lnTo>
                <a:lnTo>
                  <a:pt x="1133758" y="186103"/>
                </a:lnTo>
                <a:lnTo>
                  <a:pt x="1177909" y="167738"/>
                </a:lnTo>
                <a:lnTo>
                  <a:pt x="1222643" y="150251"/>
                </a:lnTo>
                <a:lnTo>
                  <a:pt x="1267945" y="133654"/>
                </a:lnTo>
                <a:lnTo>
                  <a:pt x="1313799" y="117962"/>
                </a:lnTo>
                <a:lnTo>
                  <a:pt x="1360190" y="103187"/>
                </a:lnTo>
                <a:lnTo>
                  <a:pt x="1407103" y="89342"/>
                </a:lnTo>
                <a:lnTo>
                  <a:pt x="1454521" y="76441"/>
                </a:lnTo>
                <a:lnTo>
                  <a:pt x="1502430" y="64497"/>
                </a:lnTo>
                <a:lnTo>
                  <a:pt x="1550814" y="53522"/>
                </a:lnTo>
                <a:lnTo>
                  <a:pt x="1599659" y="43530"/>
                </a:lnTo>
                <a:lnTo>
                  <a:pt x="1648947" y="34534"/>
                </a:lnTo>
                <a:lnTo>
                  <a:pt x="1698664" y="26547"/>
                </a:lnTo>
                <a:lnTo>
                  <a:pt x="1748795" y="19583"/>
                </a:lnTo>
                <a:lnTo>
                  <a:pt x="1799324" y="13654"/>
                </a:lnTo>
                <a:lnTo>
                  <a:pt x="1850235" y="8773"/>
                </a:lnTo>
                <a:lnTo>
                  <a:pt x="1901514" y="4954"/>
                </a:lnTo>
                <a:lnTo>
                  <a:pt x="1953145" y="2210"/>
                </a:lnTo>
                <a:lnTo>
                  <a:pt x="2005112" y="554"/>
                </a:lnTo>
                <a:lnTo>
                  <a:pt x="2057400" y="0"/>
                </a:lnTo>
                <a:lnTo>
                  <a:pt x="2109687" y="554"/>
                </a:lnTo>
                <a:lnTo>
                  <a:pt x="2161654" y="2210"/>
                </a:lnTo>
                <a:lnTo>
                  <a:pt x="2213285" y="4954"/>
                </a:lnTo>
                <a:lnTo>
                  <a:pt x="2264564" y="8773"/>
                </a:lnTo>
                <a:lnTo>
                  <a:pt x="2315475" y="13654"/>
                </a:lnTo>
                <a:lnTo>
                  <a:pt x="2366004" y="19583"/>
                </a:lnTo>
                <a:lnTo>
                  <a:pt x="2416135" y="26547"/>
                </a:lnTo>
                <a:lnTo>
                  <a:pt x="2465852" y="34534"/>
                </a:lnTo>
                <a:lnTo>
                  <a:pt x="2515140" y="43530"/>
                </a:lnTo>
                <a:lnTo>
                  <a:pt x="2563985" y="53522"/>
                </a:lnTo>
                <a:lnTo>
                  <a:pt x="2612369" y="64497"/>
                </a:lnTo>
                <a:lnTo>
                  <a:pt x="2660278" y="76441"/>
                </a:lnTo>
                <a:lnTo>
                  <a:pt x="2707696" y="89342"/>
                </a:lnTo>
                <a:lnTo>
                  <a:pt x="2754609" y="103187"/>
                </a:lnTo>
                <a:lnTo>
                  <a:pt x="2801000" y="117962"/>
                </a:lnTo>
                <a:lnTo>
                  <a:pt x="2846854" y="133654"/>
                </a:lnTo>
                <a:lnTo>
                  <a:pt x="2892156" y="150251"/>
                </a:lnTo>
                <a:lnTo>
                  <a:pt x="2936890" y="167738"/>
                </a:lnTo>
                <a:lnTo>
                  <a:pt x="2981041" y="186103"/>
                </a:lnTo>
                <a:lnTo>
                  <a:pt x="3024593" y="205332"/>
                </a:lnTo>
                <a:lnTo>
                  <a:pt x="3067531" y="225413"/>
                </a:lnTo>
                <a:lnTo>
                  <a:pt x="3109840" y="246333"/>
                </a:lnTo>
                <a:lnTo>
                  <a:pt x="3151504" y="268078"/>
                </a:lnTo>
                <a:lnTo>
                  <a:pt x="3192508" y="290635"/>
                </a:lnTo>
                <a:lnTo>
                  <a:pt x="3232836" y="313991"/>
                </a:lnTo>
                <a:lnTo>
                  <a:pt x="3272473" y="338132"/>
                </a:lnTo>
                <a:lnTo>
                  <a:pt x="3311403" y="363047"/>
                </a:lnTo>
                <a:lnTo>
                  <a:pt x="3349611" y="388721"/>
                </a:lnTo>
                <a:lnTo>
                  <a:pt x="3387082" y="415141"/>
                </a:lnTo>
                <a:lnTo>
                  <a:pt x="3423800" y="442295"/>
                </a:lnTo>
                <a:lnTo>
                  <a:pt x="3459750" y="470169"/>
                </a:lnTo>
                <a:lnTo>
                  <a:pt x="3494916" y="498750"/>
                </a:lnTo>
                <a:lnTo>
                  <a:pt x="3529283" y="528025"/>
                </a:lnTo>
                <a:lnTo>
                  <a:pt x="3562836" y="557981"/>
                </a:lnTo>
                <a:lnTo>
                  <a:pt x="3595558" y="588604"/>
                </a:lnTo>
                <a:lnTo>
                  <a:pt x="3627435" y="619882"/>
                </a:lnTo>
                <a:lnTo>
                  <a:pt x="3658452" y="651801"/>
                </a:lnTo>
                <a:lnTo>
                  <a:pt x="3688592" y="684348"/>
                </a:lnTo>
                <a:lnTo>
                  <a:pt x="3717840" y="717511"/>
                </a:lnTo>
                <a:lnTo>
                  <a:pt x="3746182" y="751275"/>
                </a:lnTo>
                <a:lnTo>
                  <a:pt x="3773600" y="785629"/>
                </a:lnTo>
                <a:lnTo>
                  <a:pt x="3800081" y="820557"/>
                </a:lnTo>
                <a:lnTo>
                  <a:pt x="3825609" y="856049"/>
                </a:lnTo>
                <a:lnTo>
                  <a:pt x="3850168" y="892090"/>
                </a:lnTo>
                <a:lnTo>
                  <a:pt x="3873743" y="928667"/>
                </a:lnTo>
                <a:lnTo>
                  <a:pt x="3896318" y="965767"/>
                </a:lnTo>
                <a:lnTo>
                  <a:pt x="3917877" y="1003378"/>
                </a:lnTo>
                <a:lnTo>
                  <a:pt x="3938407" y="1041485"/>
                </a:lnTo>
                <a:lnTo>
                  <a:pt x="3957891" y="1080076"/>
                </a:lnTo>
                <a:lnTo>
                  <a:pt x="3976313" y="1119137"/>
                </a:lnTo>
                <a:lnTo>
                  <a:pt x="3993658" y="1158656"/>
                </a:lnTo>
                <a:lnTo>
                  <a:pt x="4009912" y="1198619"/>
                </a:lnTo>
                <a:lnTo>
                  <a:pt x="4025057" y="1239014"/>
                </a:lnTo>
                <a:lnTo>
                  <a:pt x="4039080" y="1279826"/>
                </a:lnTo>
                <a:lnTo>
                  <a:pt x="4051965" y="1321044"/>
                </a:lnTo>
                <a:lnTo>
                  <a:pt x="4063695" y="1362653"/>
                </a:lnTo>
                <a:lnTo>
                  <a:pt x="4074256" y="1404641"/>
                </a:lnTo>
                <a:lnTo>
                  <a:pt x="4083632" y="1446994"/>
                </a:lnTo>
                <a:lnTo>
                  <a:pt x="4091809" y="1489700"/>
                </a:lnTo>
                <a:lnTo>
                  <a:pt x="4098769" y="1532745"/>
                </a:lnTo>
                <a:lnTo>
                  <a:pt x="4104499" y="1576116"/>
                </a:lnTo>
                <a:lnTo>
                  <a:pt x="4108982" y="1619801"/>
                </a:lnTo>
                <a:lnTo>
                  <a:pt x="4112204" y="1663785"/>
                </a:lnTo>
                <a:lnTo>
                  <a:pt x="4114148" y="1708055"/>
                </a:lnTo>
                <a:lnTo>
                  <a:pt x="4114800" y="1752600"/>
                </a:lnTo>
                <a:lnTo>
                  <a:pt x="4114148" y="1797144"/>
                </a:lnTo>
                <a:lnTo>
                  <a:pt x="4112204" y="1841414"/>
                </a:lnTo>
                <a:lnTo>
                  <a:pt x="4108982" y="1885398"/>
                </a:lnTo>
                <a:lnTo>
                  <a:pt x="4104499" y="1929083"/>
                </a:lnTo>
                <a:lnTo>
                  <a:pt x="4098769" y="1972454"/>
                </a:lnTo>
                <a:lnTo>
                  <a:pt x="4091809" y="2015499"/>
                </a:lnTo>
                <a:lnTo>
                  <a:pt x="4083632" y="2058205"/>
                </a:lnTo>
                <a:lnTo>
                  <a:pt x="4074256" y="2100558"/>
                </a:lnTo>
                <a:lnTo>
                  <a:pt x="4063695" y="2142546"/>
                </a:lnTo>
                <a:lnTo>
                  <a:pt x="4051965" y="2184155"/>
                </a:lnTo>
                <a:lnTo>
                  <a:pt x="4039080" y="2225373"/>
                </a:lnTo>
                <a:lnTo>
                  <a:pt x="4025057" y="2266185"/>
                </a:lnTo>
                <a:lnTo>
                  <a:pt x="4009912" y="2306580"/>
                </a:lnTo>
                <a:lnTo>
                  <a:pt x="3993658" y="2346543"/>
                </a:lnTo>
                <a:lnTo>
                  <a:pt x="3976313" y="2386062"/>
                </a:lnTo>
                <a:lnTo>
                  <a:pt x="3957891" y="2425123"/>
                </a:lnTo>
                <a:lnTo>
                  <a:pt x="3938407" y="2463714"/>
                </a:lnTo>
                <a:lnTo>
                  <a:pt x="3917877" y="2501821"/>
                </a:lnTo>
                <a:lnTo>
                  <a:pt x="3896318" y="2539432"/>
                </a:lnTo>
                <a:lnTo>
                  <a:pt x="3873743" y="2576532"/>
                </a:lnTo>
                <a:lnTo>
                  <a:pt x="3850168" y="2613109"/>
                </a:lnTo>
                <a:lnTo>
                  <a:pt x="3825609" y="2649150"/>
                </a:lnTo>
                <a:lnTo>
                  <a:pt x="3800081" y="2684642"/>
                </a:lnTo>
                <a:lnTo>
                  <a:pt x="3773600" y="2719570"/>
                </a:lnTo>
                <a:lnTo>
                  <a:pt x="3746182" y="2753924"/>
                </a:lnTo>
                <a:lnTo>
                  <a:pt x="3717840" y="2787688"/>
                </a:lnTo>
                <a:lnTo>
                  <a:pt x="3688592" y="2820851"/>
                </a:lnTo>
                <a:lnTo>
                  <a:pt x="3658452" y="2853398"/>
                </a:lnTo>
                <a:lnTo>
                  <a:pt x="3627435" y="2885317"/>
                </a:lnTo>
                <a:lnTo>
                  <a:pt x="3595558" y="2916595"/>
                </a:lnTo>
                <a:lnTo>
                  <a:pt x="3562836" y="2947218"/>
                </a:lnTo>
                <a:lnTo>
                  <a:pt x="3529283" y="2977174"/>
                </a:lnTo>
                <a:lnTo>
                  <a:pt x="3494916" y="3006449"/>
                </a:lnTo>
                <a:lnTo>
                  <a:pt x="3459750" y="3035030"/>
                </a:lnTo>
                <a:lnTo>
                  <a:pt x="3423800" y="3062904"/>
                </a:lnTo>
                <a:lnTo>
                  <a:pt x="3387082" y="3090058"/>
                </a:lnTo>
                <a:lnTo>
                  <a:pt x="3349611" y="3116478"/>
                </a:lnTo>
                <a:lnTo>
                  <a:pt x="3311403" y="3142152"/>
                </a:lnTo>
                <a:lnTo>
                  <a:pt x="3272473" y="3167067"/>
                </a:lnTo>
                <a:lnTo>
                  <a:pt x="3232836" y="3191208"/>
                </a:lnTo>
                <a:lnTo>
                  <a:pt x="3192508" y="3214564"/>
                </a:lnTo>
                <a:lnTo>
                  <a:pt x="3151504" y="3237121"/>
                </a:lnTo>
                <a:lnTo>
                  <a:pt x="3109840" y="3258866"/>
                </a:lnTo>
                <a:lnTo>
                  <a:pt x="3067531" y="3279786"/>
                </a:lnTo>
                <a:lnTo>
                  <a:pt x="3024593" y="3299867"/>
                </a:lnTo>
                <a:lnTo>
                  <a:pt x="2981041" y="3319096"/>
                </a:lnTo>
                <a:lnTo>
                  <a:pt x="2936890" y="3337461"/>
                </a:lnTo>
                <a:lnTo>
                  <a:pt x="2892156" y="3354948"/>
                </a:lnTo>
                <a:lnTo>
                  <a:pt x="2846854" y="3371545"/>
                </a:lnTo>
                <a:lnTo>
                  <a:pt x="2801000" y="3387237"/>
                </a:lnTo>
                <a:lnTo>
                  <a:pt x="2754609" y="3402012"/>
                </a:lnTo>
                <a:lnTo>
                  <a:pt x="2707696" y="3415857"/>
                </a:lnTo>
                <a:lnTo>
                  <a:pt x="2660278" y="3428758"/>
                </a:lnTo>
                <a:lnTo>
                  <a:pt x="2612369" y="3440702"/>
                </a:lnTo>
                <a:lnTo>
                  <a:pt x="2563985" y="3451677"/>
                </a:lnTo>
                <a:lnTo>
                  <a:pt x="2515140" y="3461669"/>
                </a:lnTo>
                <a:lnTo>
                  <a:pt x="2465852" y="3470665"/>
                </a:lnTo>
                <a:lnTo>
                  <a:pt x="2416135" y="3478652"/>
                </a:lnTo>
                <a:lnTo>
                  <a:pt x="2366004" y="3485616"/>
                </a:lnTo>
                <a:lnTo>
                  <a:pt x="2315475" y="3491545"/>
                </a:lnTo>
                <a:lnTo>
                  <a:pt x="2264564" y="3496426"/>
                </a:lnTo>
                <a:lnTo>
                  <a:pt x="2213285" y="3500245"/>
                </a:lnTo>
                <a:lnTo>
                  <a:pt x="2161654" y="3502989"/>
                </a:lnTo>
                <a:lnTo>
                  <a:pt x="2109687" y="3504645"/>
                </a:lnTo>
                <a:lnTo>
                  <a:pt x="2057400" y="3505200"/>
                </a:lnTo>
                <a:lnTo>
                  <a:pt x="2005112" y="3504645"/>
                </a:lnTo>
                <a:lnTo>
                  <a:pt x="1953145" y="3502989"/>
                </a:lnTo>
                <a:lnTo>
                  <a:pt x="1901514" y="3500245"/>
                </a:lnTo>
                <a:lnTo>
                  <a:pt x="1850235" y="3496426"/>
                </a:lnTo>
                <a:lnTo>
                  <a:pt x="1799324" y="3491545"/>
                </a:lnTo>
                <a:lnTo>
                  <a:pt x="1748795" y="3485616"/>
                </a:lnTo>
                <a:lnTo>
                  <a:pt x="1698664" y="3478652"/>
                </a:lnTo>
                <a:lnTo>
                  <a:pt x="1648947" y="3470665"/>
                </a:lnTo>
                <a:lnTo>
                  <a:pt x="1599659" y="3461669"/>
                </a:lnTo>
                <a:lnTo>
                  <a:pt x="1550814" y="3451677"/>
                </a:lnTo>
                <a:lnTo>
                  <a:pt x="1502430" y="3440702"/>
                </a:lnTo>
                <a:lnTo>
                  <a:pt x="1454521" y="3428758"/>
                </a:lnTo>
                <a:lnTo>
                  <a:pt x="1407103" y="3415857"/>
                </a:lnTo>
                <a:lnTo>
                  <a:pt x="1360190" y="3402012"/>
                </a:lnTo>
                <a:lnTo>
                  <a:pt x="1313799" y="3387237"/>
                </a:lnTo>
                <a:lnTo>
                  <a:pt x="1267945" y="3371545"/>
                </a:lnTo>
                <a:lnTo>
                  <a:pt x="1222643" y="3354948"/>
                </a:lnTo>
                <a:lnTo>
                  <a:pt x="1177909" y="3337461"/>
                </a:lnTo>
                <a:lnTo>
                  <a:pt x="1133758" y="3319096"/>
                </a:lnTo>
                <a:lnTo>
                  <a:pt x="1090206" y="3299867"/>
                </a:lnTo>
                <a:lnTo>
                  <a:pt x="1047268" y="3279786"/>
                </a:lnTo>
                <a:lnTo>
                  <a:pt x="1004959" y="3258866"/>
                </a:lnTo>
                <a:lnTo>
                  <a:pt x="963295" y="3237121"/>
                </a:lnTo>
                <a:lnTo>
                  <a:pt x="922291" y="3214564"/>
                </a:lnTo>
                <a:lnTo>
                  <a:pt x="881963" y="3191208"/>
                </a:lnTo>
                <a:lnTo>
                  <a:pt x="842326" y="3167067"/>
                </a:lnTo>
                <a:lnTo>
                  <a:pt x="803396" y="3142152"/>
                </a:lnTo>
                <a:lnTo>
                  <a:pt x="765188" y="3116478"/>
                </a:lnTo>
                <a:lnTo>
                  <a:pt x="727717" y="3090058"/>
                </a:lnTo>
                <a:lnTo>
                  <a:pt x="690999" y="3062904"/>
                </a:lnTo>
                <a:lnTo>
                  <a:pt x="655049" y="3035030"/>
                </a:lnTo>
                <a:lnTo>
                  <a:pt x="619883" y="3006449"/>
                </a:lnTo>
                <a:lnTo>
                  <a:pt x="585516" y="2977174"/>
                </a:lnTo>
                <a:lnTo>
                  <a:pt x="551963" y="2947218"/>
                </a:lnTo>
                <a:lnTo>
                  <a:pt x="519241" y="2916595"/>
                </a:lnTo>
                <a:lnTo>
                  <a:pt x="487364" y="2885317"/>
                </a:lnTo>
                <a:lnTo>
                  <a:pt x="456347" y="2853398"/>
                </a:lnTo>
                <a:lnTo>
                  <a:pt x="426207" y="2820851"/>
                </a:lnTo>
                <a:lnTo>
                  <a:pt x="396959" y="2787688"/>
                </a:lnTo>
                <a:lnTo>
                  <a:pt x="368617" y="2753924"/>
                </a:lnTo>
                <a:lnTo>
                  <a:pt x="341199" y="2719570"/>
                </a:lnTo>
                <a:lnTo>
                  <a:pt x="314718" y="2684642"/>
                </a:lnTo>
                <a:lnTo>
                  <a:pt x="289190" y="2649150"/>
                </a:lnTo>
                <a:lnTo>
                  <a:pt x="264631" y="2613109"/>
                </a:lnTo>
                <a:lnTo>
                  <a:pt x="241056" y="2576532"/>
                </a:lnTo>
                <a:lnTo>
                  <a:pt x="218481" y="2539432"/>
                </a:lnTo>
                <a:lnTo>
                  <a:pt x="196922" y="2501821"/>
                </a:lnTo>
                <a:lnTo>
                  <a:pt x="176392" y="2463714"/>
                </a:lnTo>
                <a:lnTo>
                  <a:pt x="156908" y="2425123"/>
                </a:lnTo>
                <a:lnTo>
                  <a:pt x="138486" y="2386062"/>
                </a:lnTo>
                <a:lnTo>
                  <a:pt x="121141" y="2346543"/>
                </a:lnTo>
                <a:lnTo>
                  <a:pt x="104887" y="2306580"/>
                </a:lnTo>
                <a:lnTo>
                  <a:pt x="89742" y="2266185"/>
                </a:lnTo>
                <a:lnTo>
                  <a:pt x="75719" y="2225373"/>
                </a:lnTo>
                <a:lnTo>
                  <a:pt x="62834" y="2184155"/>
                </a:lnTo>
                <a:lnTo>
                  <a:pt x="51104" y="2142546"/>
                </a:lnTo>
                <a:lnTo>
                  <a:pt x="40543" y="2100558"/>
                </a:lnTo>
                <a:lnTo>
                  <a:pt x="31167" y="2058205"/>
                </a:lnTo>
                <a:lnTo>
                  <a:pt x="22990" y="2015499"/>
                </a:lnTo>
                <a:lnTo>
                  <a:pt x="16030" y="1972454"/>
                </a:lnTo>
                <a:lnTo>
                  <a:pt x="10300" y="1929083"/>
                </a:lnTo>
                <a:lnTo>
                  <a:pt x="5817" y="1885398"/>
                </a:lnTo>
                <a:lnTo>
                  <a:pt x="2595" y="1841414"/>
                </a:lnTo>
                <a:lnTo>
                  <a:pt x="651" y="1797144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3200400"/>
            <a:ext cx="2362200" cy="2286000"/>
          </a:xfrm>
          <a:custGeom>
            <a:avLst/>
            <a:gdLst/>
            <a:ahLst/>
            <a:cxnLst/>
            <a:rect l="l" t="t" r="r" b="b"/>
            <a:pathLst>
              <a:path w="2362200" h="2286000">
                <a:moveTo>
                  <a:pt x="1181100" y="0"/>
                </a:moveTo>
                <a:lnTo>
                  <a:pt x="1132417" y="953"/>
                </a:lnTo>
                <a:lnTo>
                  <a:pt x="1084235" y="3788"/>
                </a:lnTo>
                <a:lnTo>
                  <a:pt x="1036592" y="8469"/>
                </a:lnTo>
                <a:lnTo>
                  <a:pt x="989527" y="14958"/>
                </a:lnTo>
                <a:lnTo>
                  <a:pt x="943076" y="23219"/>
                </a:lnTo>
                <a:lnTo>
                  <a:pt x="897278" y="33215"/>
                </a:lnTo>
                <a:lnTo>
                  <a:pt x="852171" y="44909"/>
                </a:lnTo>
                <a:lnTo>
                  <a:pt x="807793" y="58265"/>
                </a:lnTo>
                <a:lnTo>
                  <a:pt x="764182" y="73246"/>
                </a:lnTo>
                <a:lnTo>
                  <a:pt x="721375" y="89814"/>
                </a:lnTo>
                <a:lnTo>
                  <a:pt x="679412" y="107934"/>
                </a:lnTo>
                <a:lnTo>
                  <a:pt x="638330" y="127569"/>
                </a:lnTo>
                <a:lnTo>
                  <a:pt x="598167" y="148681"/>
                </a:lnTo>
                <a:lnTo>
                  <a:pt x="558960" y="171234"/>
                </a:lnTo>
                <a:lnTo>
                  <a:pt x="520749" y="195191"/>
                </a:lnTo>
                <a:lnTo>
                  <a:pt x="483571" y="220516"/>
                </a:lnTo>
                <a:lnTo>
                  <a:pt x="447463" y="247172"/>
                </a:lnTo>
                <a:lnTo>
                  <a:pt x="412465" y="275121"/>
                </a:lnTo>
                <a:lnTo>
                  <a:pt x="378614" y="304328"/>
                </a:lnTo>
                <a:lnTo>
                  <a:pt x="345948" y="334756"/>
                </a:lnTo>
                <a:lnTo>
                  <a:pt x="314504" y="366367"/>
                </a:lnTo>
                <a:lnTo>
                  <a:pt x="284322" y="399125"/>
                </a:lnTo>
                <a:lnTo>
                  <a:pt x="255439" y="432993"/>
                </a:lnTo>
                <a:lnTo>
                  <a:pt x="227892" y="467935"/>
                </a:lnTo>
                <a:lnTo>
                  <a:pt x="201721" y="503913"/>
                </a:lnTo>
                <a:lnTo>
                  <a:pt x="176963" y="540891"/>
                </a:lnTo>
                <a:lnTo>
                  <a:pt x="153656" y="578833"/>
                </a:lnTo>
                <a:lnTo>
                  <a:pt x="131838" y="617701"/>
                </a:lnTo>
                <a:lnTo>
                  <a:pt x="111547" y="657458"/>
                </a:lnTo>
                <a:lnTo>
                  <a:pt x="92821" y="698069"/>
                </a:lnTo>
                <a:lnTo>
                  <a:pt x="75698" y="739496"/>
                </a:lnTo>
                <a:lnTo>
                  <a:pt x="60216" y="781702"/>
                </a:lnTo>
                <a:lnTo>
                  <a:pt x="46413" y="824651"/>
                </a:lnTo>
                <a:lnTo>
                  <a:pt x="34327" y="868305"/>
                </a:lnTo>
                <a:lnTo>
                  <a:pt x="23997" y="912629"/>
                </a:lnTo>
                <a:lnTo>
                  <a:pt x="15459" y="957585"/>
                </a:lnTo>
                <a:lnTo>
                  <a:pt x="8752" y="1003137"/>
                </a:lnTo>
                <a:lnTo>
                  <a:pt x="3915" y="1049248"/>
                </a:lnTo>
                <a:lnTo>
                  <a:pt x="985" y="1095881"/>
                </a:lnTo>
                <a:lnTo>
                  <a:pt x="0" y="1143000"/>
                </a:lnTo>
                <a:lnTo>
                  <a:pt x="985" y="1190118"/>
                </a:lnTo>
                <a:lnTo>
                  <a:pt x="3915" y="1236751"/>
                </a:lnTo>
                <a:lnTo>
                  <a:pt x="8752" y="1282862"/>
                </a:lnTo>
                <a:lnTo>
                  <a:pt x="15459" y="1328414"/>
                </a:lnTo>
                <a:lnTo>
                  <a:pt x="23997" y="1373370"/>
                </a:lnTo>
                <a:lnTo>
                  <a:pt x="34327" y="1417694"/>
                </a:lnTo>
                <a:lnTo>
                  <a:pt x="46413" y="1461348"/>
                </a:lnTo>
                <a:lnTo>
                  <a:pt x="60216" y="1504297"/>
                </a:lnTo>
                <a:lnTo>
                  <a:pt x="75698" y="1546503"/>
                </a:lnTo>
                <a:lnTo>
                  <a:pt x="92821" y="1587930"/>
                </a:lnTo>
                <a:lnTo>
                  <a:pt x="111547" y="1628541"/>
                </a:lnTo>
                <a:lnTo>
                  <a:pt x="131838" y="1668298"/>
                </a:lnTo>
                <a:lnTo>
                  <a:pt x="153656" y="1707166"/>
                </a:lnTo>
                <a:lnTo>
                  <a:pt x="176963" y="1745108"/>
                </a:lnTo>
                <a:lnTo>
                  <a:pt x="201721" y="1782086"/>
                </a:lnTo>
                <a:lnTo>
                  <a:pt x="227892" y="1818064"/>
                </a:lnTo>
                <a:lnTo>
                  <a:pt x="255439" y="1853006"/>
                </a:lnTo>
                <a:lnTo>
                  <a:pt x="284322" y="1886874"/>
                </a:lnTo>
                <a:lnTo>
                  <a:pt x="314504" y="1919632"/>
                </a:lnTo>
                <a:lnTo>
                  <a:pt x="345948" y="1951243"/>
                </a:lnTo>
                <a:lnTo>
                  <a:pt x="378614" y="1981671"/>
                </a:lnTo>
                <a:lnTo>
                  <a:pt x="412465" y="2010878"/>
                </a:lnTo>
                <a:lnTo>
                  <a:pt x="447463" y="2038827"/>
                </a:lnTo>
                <a:lnTo>
                  <a:pt x="483571" y="2065483"/>
                </a:lnTo>
                <a:lnTo>
                  <a:pt x="520749" y="2090808"/>
                </a:lnTo>
                <a:lnTo>
                  <a:pt x="558960" y="2114765"/>
                </a:lnTo>
                <a:lnTo>
                  <a:pt x="598167" y="2137318"/>
                </a:lnTo>
                <a:lnTo>
                  <a:pt x="638330" y="2158430"/>
                </a:lnTo>
                <a:lnTo>
                  <a:pt x="679412" y="2178065"/>
                </a:lnTo>
                <a:lnTo>
                  <a:pt x="721375" y="2196185"/>
                </a:lnTo>
                <a:lnTo>
                  <a:pt x="764182" y="2212753"/>
                </a:lnTo>
                <a:lnTo>
                  <a:pt x="807793" y="2227734"/>
                </a:lnTo>
                <a:lnTo>
                  <a:pt x="852171" y="2241090"/>
                </a:lnTo>
                <a:lnTo>
                  <a:pt x="897278" y="2252784"/>
                </a:lnTo>
                <a:lnTo>
                  <a:pt x="943076" y="2262780"/>
                </a:lnTo>
                <a:lnTo>
                  <a:pt x="989527" y="2271041"/>
                </a:lnTo>
                <a:lnTo>
                  <a:pt x="1036592" y="2277530"/>
                </a:lnTo>
                <a:lnTo>
                  <a:pt x="1084235" y="2282211"/>
                </a:lnTo>
                <a:lnTo>
                  <a:pt x="1132417" y="2285046"/>
                </a:lnTo>
                <a:lnTo>
                  <a:pt x="1181100" y="2286000"/>
                </a:lnTo>
                <a:lnTo>
                  <a:pt x="1229782" y="2285046"/>
                </a:lnTo>
                <a:lnTo>
                  <a:pt x="1277964" y="2282211"/>
                </a:lnTo>
                <a:lnTo>
                  <a:pt x="1325607" y="2277530"/>
                </a:lnTo>
                <a:lnTo>
                  <a:pt x="1372672" y="2271041"/>
                </a:lnTo>
                <a:lnTo>
                  <a:pt x="1419123" y="2262780"/>
                </a:lnTo>
                <a:lnTo>
                  <a:pt x="1464921" y="2252784"/>
                </a:lnTo>
                <a:lnTo>
                  <a:pt x="1510028" y="2241090"/>
                </a:lnTo>
                <a:lnTo>
                  <a:pt x="1554406" y="2227734"/>
                </a:lnTo>
                <a:lnTo>
                  <a:pt x="1598017" y="2212753"/>
                </a:lnTo>
                <a:lnTo>
                  <a:pt x="1640824" y="2196185"/>
                </a:lnTo>
                <a:lnTo>
                  <a:pt x="1682787" y="2178065"/>
                </a:lnTo>
                <a:lnTo>
                  <a:pt x="1723869" y="2158430"/>
                </a:lnTo>
                <a:lnTo>
                  <a:pt x="1764032" y="2137318"/>
                </a:lnTo>
                <a:lnTo>
                  <a:pt x="1803239" y="2114765"/>
                </a:lnTo>
                <a:lnTo>
                  <a:pt x="1841450" y="2090808"/>
                </a:lnTo>
                <a:lnTo>
                  <a:pt x="1878628" y="2065483"/>
                </a:lnTo>
                <a:lnTo>
                  <a:pt x="1914736" y="2038827"/>
                </a:lnTo>
                <a:lnTo>
                  <a:pt x="1949734" y="2010878"/>
                </a:lnTo>
                <a:lnTo>
                  <a:pt x="1983585" y="1981671"/>
                </a:lnTo>
                <a:lnTo>
                  <a:pt x="2016252" y="1951243"/>
                </a:lnTo>
                <a:lnTo>
                  <a:pt x="2047695" y="1919632"/>
                </a:lnTo>
                <a:lnTo>
                  <a:pt x="2077877" y="1886874"/>
                </a:lnTo>
                <a:lnTo>
                  <a:pt x="2106760" y="1853006"/>
                </a:lnTo>
                <a:lnTo>
                  <a:pt x="2134307" y="1818064"/>
                </a:lnTo>
                <a:lnTo>
                  <a:pt x="2160478" y="1782086"/>
                </a:lnTo>
                <a:lnTo>
                  <a:pt x="2185236" y="1745108"/>
                </a:lnTo>
                <a:lnTo>
                  <a:pt x="2208543" y="1707166"/>
                </a:lnTo>
                <a:lnTo>
                  <a:pt x="2230361" y="1668298"/>
                </a:lnTo>
                <a:lnTo>
                  <a:pt x="2250652" y="1628541"/>
                </a:lnTo>
                <a:lnTo>
                  <a:pt x="2269378" y="1587930"/>
                </a:lnTo>
                <a:lnTo>
                  <a:pt x="2286501" y="1546503"/>
                </a:lnTo>
                <a:lnTo>
                  <a:pt x="2301983" y="1504297"/>
                </a:lnTo>
                <a:lnTo>
                  <a:pt x="2315786" y="1461348"/>
                </a:lnTo>
                <a:lnTo>
                  <a:pt x="2327872" y="1417694"/>
                </a:lnTo>
                <a:lnTo>
                  <a:pt x="2338202" y="1373370"/>
                </a:lnTo>
                <a:lnTo>
                  <a:pt x="2346740" y="1328414"/>
                </a:lnTo>
                <a:lnTo>
                  <a:pt x="2353447" y="1282862"/>
                </a:lnTo>
                <a:lnTo>
                  <a:pt x="2358284" y="1236751"/>
                </a:lnTo>
                <a:lnTo>
                  <a:pt x="2361214" y="1190118"/>
                </a:lnTo>
                <a:lnTo>
                  <a:pt x="2362200" y="1143000"/>
                </a:lnTo>
                <a:lnTo>
                  <a:pt x="2361214" y="1095881"/>
                </a:lnTo>
                <a:lnTo>
                  <a:pt x="2358284" y="1049248"/>
                </a:lnTo>
                <a:lnTo>
                  <a:pt x="2353447" y="1003137"/>
                </a:lnTo>
                <a:lnTo>
                  <a:pt x="2346740" y="957585"/>
                </a:lnTo>
                <a:lnTo>
                  <a:pt x="2338202" y="912629"/>
                </a:lnTo>
                <a:lnTo>
                  <a:pt x="2327872" y="868305"/>
                </a:lnTo>
                <a:lnTo>
                  <a:pt x="2315786" y="824651"/>
                </a:lnTo>
                <a:lnTo>
                  <a:pt x="2301983" y="781702"/>
                </a:lnTo>
                <a:lnTo>
                  <a:pt x="2286501" y="739496"/>
                </a:lnTo>
                <a:lnTo>
                  <a:pt x="2269378" y="698069"/>
                </a:lnTo>
                <a:lnTo>
                  <a:pt x="2250652" y="657458"/>
                </a:lnTo>
                <a:lnTo>
                  <a:pt x="2230361" y="617701"/>
                </a:lnTo>
                <a:lnTo>
                  <a:pt x="2208543" y="578833"/>
                </a:lnTo>
                <a:lnTo>
                  <a:pt x="2185236" y="540891"/>
                </a:lnTo>
                <a:lnTo>
                  <a:pt x="2160478" y="503913"/>
                </a:lnTo>
                <a:lnTo>
                  <a:pt x="2134307" y="467935"/>
                </a:lnTo>
                <a:lnTo>
                  <a:pt x="2106760" y="432993"/>
                </a:lnTo>
                <a:lnTo>
                  <a:pt x="2077877" y="399125"/>
                </a:lnTo>
                <a:lnTo>
                  <a:pt x="2047695" y="366367"/>
                </a:lnTo>
                <a:lnTo>
                  <a:pt x="2016251" y="334756"/>
                </a:lnTo>
                <a:lnTo>
                  <a:pt x="1983585" y="304328"/>
                </a:lnTo>
                <a:lnTo>
                  <a:pt x="1949734" y="275121"/>
                </a:lnTo>
                <a:lnTo>
                  <a:pt x="1914736" y="247172"/>
                </a:lnTo>
                <a:lnTo>
                  <a:pt x="1878628" y="220516"/>
                </a:lnTo>
                <a:lnTo>
                  <a:pt x="1841450" y="195191"/>
                </a:lnTo>
                <a:lnTo>
                  <a:pt x="1803239" y="171234"/>
                </a:lnTo>
                <a:lnTo>
                  <a:pt x="1764032" y="148681"/>
                </a:lnTo>
                <a:lnTo>
                  <a:pt x="1723869" y="127569"/>
                </a:lnTo>
                <a:lnTo>
                  <a:pt x="1682787" y="107934"/>
                </a:lnTo>
                <a:lnTo>
                  <a:pt x="1640824" y="89814"/>
                </a:lnTo>
                <a:lnTo>
                  <a:pt x="1598017" y="73246"/>
                </a:lnTo>
                <a:lnTo>
                  <a:pt x="1554406" y="58265"/>
                </a:lnTo>
                <a:lnTo>
                  <a:pt x="1510028" y="44909"/>
                </a:lnTo>
                <a:lnTo>
                  <a:pt x="1464921" y="33215"/>
                </a:lnTo>
                <a:lnTo>
                  <a:pt x="1419123" y="23219"/>
                </a:lnTo>
                <a:lnTo>
                  <a:pt x="1372672" y="14958"/>
                </a:lnTo>
                <a:lnTo>
                  <a:pt x="1325607" y="8469"/>
                </a:lnTo>
                <a:lnTo>
                  <a:pt x="1277964" y="3788"/>
                </a:lnTo>
                <a:lnTo>
                  <a:pt x="1229782" y="953"/>
                </a:lnTo>
                <a:lnTo>
                  <a:pt x="118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4200" y="3200400"/>
            <a:ext cx="2362200" cy="2286000"/>
          </a:xfrm>
          <a:custGeom>
            <a:avLst/>
            <a:gdLst/>
            <a:ahLst/>
            <a:cxnLst/>
            <a:rect l="l" t="t" r="r" b="b"/>
            <a:pathLst>
              <a:path w="2362200" h="2286000">
                <a:moveTo>
                  <a:pt x="0" y="1143000"/>
                </a:moveTo>
                <a:lnTo>
                  <a:pt x="985" y="1095881"/>
                </a:lnTo>
                <a:lnTo>
                  <a:pt x="3915" y="1049248"/>
                </a:lnTo>
                <a:lnTo>
                  <a:pt x="8752" y="1003137"/>
                </a:lnTo>
                <a:lnTo>
                  <a:pt x="15459" y="957585"/>
                </a:lnTo>
                <a:lnTo>
                  <a:pt x="23997" y="912629"/>
                </a:lnTo>
                <a:lnTo>
                  <a:pt x="34327" y="868305"/>
                </a:lnTo>
                <a:lnTo>
                  <a:pt x="46413" y="824651"/>
                </a:lnTo>
                <a:lnTo>
                  <a:pt x="60216" y="781702"/>
                </a:lnTo>
                <a:lnTo>
                  <a:pt x="75698" y="739496"/>
                </a:lnTo>
                <a:lnTo>
                  <a:pt x="92821" y="698069"/>
                </a:lnTo>
                <a:lnTo>
                  <a:pt x="111547" y="657458"/>
                </a:lnTo>
                <a:lnTo>
                  <a:pt x="131838" y="617701"/>
                </a:lnTo>
                <a:lnTo>
                  <a:pt x="153656" y="578833"/>
                </a:lnTo>
                <a:lnTo>
                  <a:pt x="176963" y="540891"/>
                </a:lnTo>
                <a:lnTo>
                  <a:pt x="201721" y="503913"/>
                </a:lnTo>
                <a:lnTo>
                  <a:pt x="227892" y="467935"/>
                </a:lnTo>
                <a:lnTo>
                  <a:pt x="255439" y="432993"/>
                </a:lnTo>
                <a:lnTo>
                  <a:pt x="284322" y="399125"/>
                </a:lnTo>
                <a:lnTo>
                  <a:pt x="314504" y="366367"/>
                </a:lnTo>
                <a:lnTo>
                  <a:pt x="345948" y="334756"/>
                </a:lnTo>
                <a:lnTo>
                  <a:pt x="378614" y="304328"/>
                </a:lnTo>
                <a:lnTo>
                  <a:pt x="412465" y="275121"/>
                </a:lnTo>
                <a:lnTo>
                  <a:pt x="447463" y="247172"/>
                </a:lnTo>
                <a:lnTo>
                  <a:pt x="483571" y="220516"/>
                </a:lnTo>
                <a:lnTo>
                  <a:pt x="520749" y="195191"/>
                </a:lnTo>
                <a:lnTo>
                  <a:pt x="558960" y="171234"/>
                </a:lnTo>
                <a:lnTo>
                  <a:pt x="598167" y="148681"/>
                </a:lnTo>
                <a:lnTo>
                  <a:pt x="638330" y="127569"/>
                </a:lnTo>
                <a:lnTo>
                  <a:pt x="679412" y="107934"/>
                </a:lnTo>
                <a:lnTo>
                  <a:pt x="721375" y="89814"/>
                </a:lnTo>
                <a:lnTo>
                  <a:pt x="764182" y="73246"/>
                </a:lnTo>
                <a:lnTo>
                  <a:pt x="807793" y="58265"/>
                </a:lnTo>
                <a:lnTo>
                  <a:pt x="852171" y="44909"/>
                </a:lnTo>
                <a:lnTo>
                  <a:pt x="897278" y="33215"/>
                </a:lnTo>
                <a:lnTo>
                  <a:pt x="943076" y="23219"/>
                </a:lnTo>
                <a:lnTo>
                  <a:pt x="989527" y="14958"/>
                </a:lnTo>
                <a:lnTo>
                  <a:pt x="1036592" y="8469"/>
                </a:lnTo>
                <a:lnTo>
                  <a:pt x="1084235" y="3788"/>
                </a:lnTo>
                <a:lnTo>
                  <a:pt x="1132417" y="953"/>
                </a:lnTo>
                <a:lnTo>
                  <a:pt x="1181100" y="0"/>
                </a:lnTo>
                <a:lnTo>
                  <a:pt x="1229782" y="953"/>
                </a:lnTo>
                <a:lnTo>
                  <a:pt x="1277964" y="3788"/>
                </a:lnTo>
                <a:lnTo>
                  <a:pt x="1325607" y="8469"/>
                </a:lnTo>
                <a:lnTo>
                  <a:pt x="1372672" y="14958"/>
                </a:lnTo>
                <a:lnTo>
                  <a:pt x="1419123" y="23219"/>
                </a:lnTo>
                <a:lnTo>
                  <a:pt x="1464921" y="33215"/>
                </a:lnTo>
                <a:lnTo>
                  <a:pt x="1510028" y="44909"/>
                </a:lnTo>
                <a:lnTo>
                  <a:pt x="1554406" y="58265"/>
                </a:lnTo>
                <a:lnTo>
                  <a:pt x="1598017" y="73246"/>
                </a:lnTo>
                <a:lnTo>
                  <a:pt x="1640824" y="89814"/>
                </a:lnTo>
                <a:lnTo>
                  <a:pt x="1682787" y="107934"/>
                </a:lnTo>
                <a:lnTo>
                  <a:pt x="1723869" y="127569"/>
                </a:lnTo>
                <a:lnTo>
                  <a:pt x="1764032" y="148681"/>
                </a:lnTo>
                <a:lnTo>
                  <a:pt x="1803239" y="171234"/>
                </a:lnTo>
                <a:lnTo>
                  <a:pt x="1841450" y="195191"/>
                </a:lnTo>
                <a:lnTo>
                  <a:pt x="1878628" y="220516"/>
                </a:lnTo>
                <a:lnTo>
                  <a:pt x="1914736" y="247172"/>
                </a:lnTo>
                <a:lnTo>
                  <a:pt x="1949734" y="275121"/>
                </a:lnTo>
                <a:lnTo>
                  <a:pt x="1983585" y="304328"/>
                </a:lnTo>
                <a:lnTo>
                  <a:pt x="2016251" y="334756"/>
                </a:lnTo>
                <a:lnTo>
                  <a:pt x="2047695" y="366367"/>
                </a:lnTo>
                <a:lnTo>
                  <a:pt x="2077877" y="399125"/>
                </a:lnTo>
                <a:lnTo>
                  <a:pt x="2106760" y="432993"/>
                </a:lnTo>
                <a:lnTo>
                  <a:pt x="2134307" y="467935"/>
                </a:lnTo>
                <a:lnTo>
                  <a:pt x="2160478" y="503913"/>
                </a:lnTo>
                <a:lnTo>
                  <a:pt x="2185236" y="540891"/>
                </a:lnTo>
                <a:lnTo>
                  <a:pt x="2208543" y="578833"/>
                </a:lnTo>
                <a:lnTo>
                  <a:pt x="2230361" y="617701"/>
                </a:lnTo>
                <a:lnTo>
                  <a:pt x="2250652" y="657458"/>
                </a:lnTo>
                <a:lnTo>
                  <a:pt x="2269378" y="698069"/>
                </a:lnTo>
                <a:lnTo>
                  <a:pt x="2286501" y="739496"/>
                </a:lnTo>
                <a:lnTo>
                  <a:pt x="2301983" y="781702"/>
                </a:lnTo>
                <a:lnTo>
                  <a:pt x="2315786" y="824651"/>
                </a:lnTo>
                <a:lnTo>
                  <a:pt x="2327872" y="868305"/>
                </a:lnTo>
                <a:lnTo>
                  <a:pt x="2338202" y="912629"/>
                </a:lnTo>
                <a:lnTo>
                  <a:pt x="2346740" y="957585"/>
                </a:lnTo>
                <a:lnTo>
                  <a:pt x="2353447" y="1003137"/>
                </a:lnTo>
                <a:lnTo>
                  <a:pt x="2358284" y="1049248"/>
                </a:lnTo>
                <a:lnTo>
                  <a:pt x="2361214" y="1095881"/>
                </a:lnTo>
                <a:lnTo>
                  <a:pt x="2362200" y="1143000"/>
                </a:lnTo>
                <a:lnTo>
                  <a:pt x="2361214" y="1190118"/>
                </a:lnTo>
                <a:lnTo>
                  <a:pt x="2358284" y="1236751"/>
                </a:lnTo>
                <a:lnTo>
                  <a:pt x="2353447" y="1282862"/>
                </a:lnTo>
                <a:lnTo>
                  <a:pt x="2346740" y="1328414"/>
                </a:lnTo>
                <a:lnTo>
                  <a:pt x="2338202" y="1373370"/>
                </a:lnTo>
                <a:lnTo>
                  <a:pt x="2327872" y="1417694"/>
                </a:lnTo>
                <a:lnTo>
                  <a:pt x="2315786" y="1461348"/>
                </a:lnTo>
                <a:lnTo>
                  <a:pt x="2301983" y="1504297"/>
                </a:lnTo>
                <a:lnTo>
                  <a:pt x="2286501" y="1546503"/>
                </a:lnTo>
                <a:lnTo>
                  <a:pt x="2269378" y="1587930"/>
                </a:lnTo>
                <a:lnTo>
                  <a:pt x="2250652" y="1628541"/>
                </a:lnTo>
                <a:lnTo>
                  <a:pt x="2230361" y="1668298"/>
                </a:lnTo>
                <a:lnTo>
                  <a:pt x="2208543" y="1707166"/>
                </a:lnTo>
                <a:lnTo>
                  <a:pt x="2185236" y="1745108"/>
                </a:lnTo>
                <a:lnTo>
                  <a:pt x="2160478" y="1782086"/>
                </a:lnTo>
                <a:lnTo>
                  <a:pt x="2134307" y="1818064"/>
                </a:lnTo>
                <a:lnTo>
                  <a:pt x="2106760" y="1853006"/>
                </a:lnTo>
                <a:lnTo>
                  <a:pt x="2077877" y="1886874"/>
                </a:lnTo>
                <a:lnTo>
                  <a:pt x="2047695" y="1919632"/>
                </a:lnTo>
                <a:lnTo>
                  <a:pt x="2016252" y="1951243"/>
                </a:lnTo>
                <a:lnTo>
                  <a:pt x="1983585" y="1981671"/>
                </a:lnTo>
                <a:lnTo>
                  <a:pt x="1949734" y="2010878"/>
                </a:lnTo>
                <a:lnTo>
                  <a:pt x="1914736" y="2038827"/>
                </a:lnTo>
                <a:lnTo>
                  <a:pt x="1878628" y="2065483"/>
                </a:lnTo>
                <a:lnTo>
                  <a:pt x="1841450" y="2090808"/>
                </a:lnTo>
                <a:lnTo>
                  <a:pt x="1803239" y="2114765"/>
                </a:lnTo>
                <a:lnTo>
                  <a:pt x="1764032" y="2137318"/>
                </a:lnTo>
                <a:lnTo>
                  <a:pt x="1723869" y="2158430"/>
                </a:lnTo>
                <a:lnTo>
                  <a:pt x="1682787" y="2178065"/>
                </a:lnTo>
                <a:lnTo>
                  <a:pt x="1640824" y="2196185"/>
                </a:lnTo>
                <a:lnTo>
                  <a:pt x="1598017" y="2212753"/>
                </a:lnTo>
                <a:lnTo>
                  <a:pt x="1554406" y="2227734"/>
                </a:lnTo>
                <a:lnTo>
                  <a:pt x="1510028" y="2241090"/>
                </a:lnTo>
                <a:lnTo>
                  <a:pt x="1464921" y="2252784"/>
                </a:lnTo>
                <a:lnTo>
                  <a:pt x="1419123" y="2262780"/>
                </a:lnTo>
                <a:lnTo>
                  <a:pt x="1372672" y="2271041"/>
                </a:lnTo>
                <a:lnTo>
                  <a:pt x="1325607" y="2277530"/>
                </a:lnTo>
                <a:lnTo>
                  <a:pt x="1277964" y="2282211"/>
                </a:lnTo>
                <a:lnTo>
                  <a:pt x="1229782" y="2285046"/>
                </a:lnTo>
                <a:lnTo>
                  <a:pt x="1181100" y="2286000"/>
                </a:lnTo>
                <a:lnTo>
                  <a:pt x="1132417" y="2285046"/>
                </a:lnTo>
                <a:lnTo>
                  <a:pt x="1084235" y="2282211"/>
                </a:lnTo>
                <a:lnTo>
                  <a:pt x="1036592" y="2277530"/>
                </a:lnTo>
                <a:lnTo>
                  <a:pt x="989527" y="2271041"/>
                </a:lnTo>
                <a:lnTo>
                  <a:pt x="943076" y="2262780"/>
                </a:lnTo>
                <a:lnTo>
                  <a:pt x="897278" y="2252784"/>
                </a:lnTo>
                <a:lnTo>
                  <a:pt x="852171" y="2241090"/>
                </a:lnTo>
                <a:lnTo>
                  <a:pt x="807793" y="2227734"/>
                </a:lnTo>
                <a:lnTo>
                  <a:pt x="764182" y="2212753"/>
                </a:lnTo>
                <a:lnTo>
                  <a:pt x="721375" y="2196185"/>
                </a:lnTo>
                <a:lnTo>
                  <a:pt x="679412" y="2178065"/>
                </a:lnTo>
                <a:lnTo>
                  <a:pt x="638330" y="2158430"/>
                </a:lnTo>
                <a:lnTo>
                  <a:pt x="598167" y="2137318"/>
                </a:lnTo>
                <a:lnTo>
                  <a:pt x="558960" y="2114765"/>
                </a:lnTo>
                <a:lnTo>
                  <a:pt x="520749" y="2090808"/>
                </a:lnTo>
                <a:lnTo>
                  <a:pt x="483571" y="2065483"/>
                </a:lnTo>
                <a:lnTo>
                  <a:pt x="447463" y="2038827"/>
                </a:lnTo>
                <a:lnTo>
                  <a:pt x="412465" y="2010878"/>
                </a:lnTo>
                <a:lnTo>
                  <a:pt x="378614" y="1981671"/>
                </a:lnTo>
                <a:lnTo>
                  <a:pt x="345948" y="1951243"/>
                </a:lnTo>
                <a:lnTo>
                  <a:pt x="314504" y="1919632"/>
                </a:lnTo>
                <a:lnTo>
                  <a:pt x="284322" y="1886874"/>
                </a:lnTo>
                <a:lnTo>
                  <a:pt x="255439" y="1853006"/>
                </a:lnTo>
                <a:lnTo>
                  <a:pt x="227892" y="1818064"/>
                </a:lnTo>
                <a:lnTo>
                  <a:pt x="201721" y="1782086"/>
                </a:lnTo>
                <a:lnTo>
                  <a:pt x="176963" y="1745108"/>
                </a:lnTo>
                <a:lnTo>
                  <a:pt x="153656" y="1707166"/>
                </a:lnTo>
                <a:lnTo>
                  <a:pt x="131838" y="1668298"/>
                </a:lnTo>
                <a:lnTo>
                  <a:pt x="111547" y="1628541"/>
                </a:lnTo>
                <a:lnTo>
                  <a:pt x="92821" y="1587930"/>
                </a:lnTo>
                <a:lnTo>
                  <a:pt x="75698" y="1546503"/>
                </a:lnTo>
                <a:lnTo>
                  <a:pt x="60216" y="1504297"/>
                </a:lnTo>
                <a:lnTo>
                  <a:pt x="46413" y="1461348"/>
                </a:lnTo>
                <a:lnTo>
                  <a:pt x="34327" y="1417694"/>
                </a:lnTo>
                <a:lnTo>
                  <a:pt x="23997" y="1373370"/>
                </a:lnTo>
                <a:lnTo>
                  <a:pt x="15459" y="1328414"/>
                </a:lnTo>
                <a:lnTo>
                  <a:pt x="8752" y="1282862"/>
                </a:lnTo>
                <a:lnTo>
                  <a:pt x="3915" y="1236751"/>
                </a:lnTo>
                <a:lnTo>
                  <a:pt x="985" y="1190118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3810000"/>
            <a:ext cx="1143000" cy="1066800"/>
          </a:xfrm>
          <a:custGeom>
            <a:avLst/>
            <a:gdLst/>
            <a:ahLst/>
            <a:cxnLst/>
            <a:rect l="l" t="t" r="r" b="b"/>
            <a:pathLst>
              <a:path w="1143000" h="1066800">
                <a:moveTo>
                  <a:pt x="571500" y="0"/>
                </a:moveTo>
                <a:lnTo>
                  <a:pt x="522193" y="1957"/>
                </a:lnTo>
                <a:lnTo>
                  <a:pt x="474051" y="7723"/>
                </a:lnTo>
                <a:lnTo>
                  <a:pt x="427244" y="17137"/>
                </a:lnTo>
                <a:lnTo>
                  <a:pt x="381944" y="30040"/>
                </a:lnTo>
                <a:lnTo>
                  <a:pt x="338322" y="46271"/>
                </a:lnTo>
                <a:lnTo>
                  <a:pt x="296551" y="65670"/>
                </a:lnTo>
                <a:lnTo>
                  <a:pt x="256802" y="88078"/>
                </a:lnTo>
                <a:lnTo>
                  <a:pt x="219246" y="113334"/>
                </a:lnTo>
                <a:lnTo>
                  <a:pt x="184056" y="141279"/>
                </a:lnTo>
                <a:lnTo>
                  <a:pt x="151402" y="171752"/>
                </a:lnTo>
                <a:lnTo>
                  <a:pt x="121457" y="204594"/>
                </a:lnTo>
                <a:lnTo>
                  <a:pt x="94392" y="239645"/>
                </a:lnTo>
                <a:lnTo>
                  <a:pt x="70379" y="276744"/>
                </a:lnTo>
                <a:lnTo>
                  <a:pt x="49589" y="315731"/>
                </a:lnTo>
                <a:lnTo>
                  <a:pt x="32195" y="356448"/>
                </a:lnTo>
                <a:lnTo>
                  <a:pt x="18367" y="398732"/>
                </a:lnTo>
                <a:lnTo>
                  <a:pt x="8277" y="442426"/>
                </a:lnTo>
                <a:lnTo>
                  <a:pt x="2098" y="487368"/>
                </a:lnTo>
                <a:lnTo>
                  <a:pt x="0" y="533400"/>
                </a:lnTo>
                <a:lnTo>
                  <a:pt x="2098" y="579431"/>
                </a:lnTo>
                <a:lnTo>
                  <a:pt x="8277" y="624373"/>
                </a:lnTo>
                <a:lnTo>
                  <a:pt x="18367" y="668067"/>
                </a:lnTo>
                <a:lnTo>
                  <a:pt x="32195" y="710351"/>
                </a:lnTo>
                <a:lnTo>
                  <a:pt x="49589" y="751068"/>
                </a:lnTo>
                <a:lnTo>
                  <a:pt x="70379" y="790055"/>
                </a:lnTo>
                <a:lnTo>
                  <a:pt x="94392" y="827154"/>
                </a:lnTo>
                <a:lnTo>
                  <a:pt x="121457" y="862205"/>
                </a:lnTo>
                <a:lnTo>
                  <a:pt x="151402" y="895047"/>
                </a:lnTo>
                <a:lnTo>
                  <a:pt x="184056" y="925520"/>
                </a:lnTo>
                <a:lnTo>
                  <a:pt x="219246" y="953465"/>
                </a:lnTo>
                <a:lnTo>
                  <a:pt x="256802" y="978721"/>
                </a:lnTo>
                <a:lnTo>
                  <a:pt x="296551" y="1001129"/>
                </a:lnTo>
                <a:lnTo>
                  <a:pt x="338322" y="1020528"/>
                </a:lnTo>
                <a:lnTo>
                  <a:pt x="381944" y="1036759"/>
                </a:lnTo>
                <a:lnTo>
                  <a:pt x="427244" y="1049662"/>
                </a:lnTo>
                <a:lnTo>
                  <a:pt x="474051" y="1059076"/>
                </a:lnTo>
                <a:lnTo>
                  <a:pt x="522193" y="1064842"/>
                </a:lnTo>
                <a:lnTo>
                  <a:pt x="571500" y="1066800"/>
                </a:lnTo>
                <a:lnTo>
                  <a:pt x="620806" y="1064842"/>
                </a:lnTo>
                <a:lnTo>
                  <a:pt x="668948" y="1059076"/>
                </a:lnTo>
                <a:lnTo>
                  <a:pt x="715755" y="1049662"/>
                </a:lnTo>
                <a:lnTo>
                  <a:pt x="761055" y="1036759"/>
                </a:lnTo>
                <a:lnTo>
                  <a:pt x="804677" y="1020528"/>
                </a:lnTo>
                <a:lnTo>
                  <a:pt x="846448" y="1001129"/>
                </a:lnTo>
                <a:lnTo>
                  <a:pt x="886197" y="978721"/>
                </a:lnTo>
                <a:lnTo>
                  <a:pt x="923753" y="953465"/>
                </a:lnTo>
                <a:lnTo>
                  <a:pt x="958943" y="925520"/>
                </a:lnTo>
                <a:lnTo>
                  <a:pt x="991597" y="895047"/>
                </a:lnTo>
                <a:lnTo>
                  <a:pt x="1021542" y="862205"/>
                </a:lnTo>
                <a:lnTo>
                  <a:pt x="1048607" y="827154"/>
                </a:lnTo>
                <a:lnTo>
                  <a:pt x="1072620" y="790055"/>
                </a:lnTo>
                <a:lnTo>
                  <a:pt x="1093410" y="751068"/>
                </a:lnTo>
                <a:lnTo>
                  <a:pt x="1110804" y="710351"/>
                </a:lnTo>
                <a:lnTo>
                  <a:pt x="1124632" y="668067"/>
                </a:lnTo>
                <a:lnTo>
                  <a:pt x="1134722" y="624373"/>
                </a:lnTo>
                <a:lnTo>
                  <a:pt x="1140901" y="579431"/>
                </a:lnTo>
                <a:lnTo>
                  <a:pt x="1143000" y="533400"/>
                </a:lnTo>
                <a:lnTo>
                  <a:pt x="1140901" y="487368"/>
                </a:lnTo>
                <a:lnTo>
                  <a:pt x="1134722" y="442426"/>
                </a:lnTo>
                <a:lnTo>
                  <a:pt x="1124632" y="398732"/>
                </a:lnTo>
                <a:lnTo>
                  <a:pt x="1110804" y="356448"/>
                </a:lnTo>
                <a:lnTo>
                  <a:pt x="1093410" y="315731"/>
                </a:lnTo>
                <a:lnTo>
                  <a:pt x="1072620" y="276744"/>
                </a:lnTo>
                <a:lnTo>
                  <a:pt x="1048607" y="239645"/>
                </a:lnTo>
                <a:lnTo>
                  <a:pt x="1021542" y="204594"/>
                </a:lnTo>
                <a:lnTo>
                  <a:pt x="991597" y="171752"/>
                </a:lnTo>
                <a:lnTo>
                  <a:pt x="958943" y="141279"/>
                </a:lnTo>
                <a:lnTo>
                  <a:pt x="923753" y="113334"/>
                </a:lnTo>
                <a:lnTo>
                  <a:pt x="886197" y="88078"/>
                </a:lnTo>
                <a:lnTo>
                  <a:pt x="846448" y="65670"/>
                </a:lnTo>
                <a:lnTo>
                  <a:pt x="804677" y="46271"/>
                </a:lnTo>
                <a:lnTo>
                  <a:pt x="761055" y="30040"/>
                </a:lnTo>
                <a:lnTo>
                  <a:pt x="715755" y="17137"/>
                </a:lnTo>
                <a:lnTo>
                  <a:pt x="668948" y="7723"/>
                </a:lnTo>
                <a:lnTo>
                  <a:pt x="620806" y="1957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3810000"/>
            <a:ext cx="1143000" cy="1066800"/>
          </a:xfrm>
          <a:custGeom>
            <a:avLst/>
            <a:gdLst/>
            <a:ahLst/>
            <a:cxnLst/>
            <a:rect l="l" t="t" r="r" b="b"/>
            <a:pathLst>
              <a:path w="1143000" h="1066800">
                <a:moveTo>
                  <a:pt x="0" y="533400"/>
                </a:moveTo>
                <a:lnTo>
                  <a:pt x="2098" y="487368"/>
                </a:lnTo>
                <a:lnTo>
                  <a:pt x="8277" y="442426"/>
                </a:lnTo>
                <a:lnTo>
                  <a:pt x="18367" y="398732"/>
                </a:lnTo>
                <a:lnTo>
                  <a:pt x="32195" y="356448"/>
                </a:lnTo>
                <a:lnTo>
                  <a:pt x="49589" y="315731"/>
                </a:lnTo>
                <a:lnTo>
                  <a:pt x="70379" y="276744"/>
                </a:lnTo>
                <a:lnTo>
                  <a:pt x="94392" y="239645"/>
                </a:lnTo>
                <a:lnTo>
                  <a:pt x="121457" y="204594"/>
                </a:lnTo>
                <a:lnTo>
                  <a:pt x="151402" y="171752"/>
                </a:lnTo>
                <a:lnTo>
                  <a:pt x="184056" y="141279"/>
                </a:lnTo>
                <a:lnTo>
                  <a:pt x="219246" y="113334"/>
                </a:lnTo>
                <a:lnTo>
                  <a:pt x="256802" y="88078"/>
                </a:lnTo>
                <a:lnTo>
                  <a:pt x="296551" y="65670"/>
                </a:lnTo>
                <a:lnTo>
                  <a:pt x="338322" y="46271"/>
                </a:lnTo>
                <a:lnTo>
                  <a:pt x="381944" y="30040"/>
                </a:lnTo>
                <a:lnTo>
                  <a:pt x="427244" y="17137"/>
                </a:lnTo>
                <a:lnTo>
                  <a:pt x="474051" y="7723"/>
                </a:lnTo>
                <a:lnTo>
                  <a:pt x="522193" y="1957"/>
                </a:lnTo>
                <a:lnTo>
                  <a:pt x="571500" y="0"/>
                </a:lnTo>
                <a:lnTo>
                  <a:pt x="620806" y="1957"/>
                </a:lnTo>
                <a:lnTo>
                  <a:pt x="668948" y="7723"/>
                </a:lnTo>
                <a:lnTo>
                  <a:pt x="715755" y="17137"/>
                </a:lnTo>
                <a:lnTo>
                  <a:pt x="761055" y="30040"/>
                </a:lnTo>
                <a:lnTo>
                  <a:pt x="804677" y="46271"/>
                </a:lnTo>
                <a:lnTo>
                  <a:pt x="846448" y="65670"/>
                </a:lnTo>
                <a:lnTo>
                  <a:pt x="886197" y="88078"/>
                </a:lnTo>
                <a:lnTo>
                  <a:pt x="923753" y="113334"/>
                </a:lnTo>
                <a:lnTo>
                  <a:pt x="958943" y="141279"/>
                </a:lnTo>
                <a:lnTo>
                  <a:pt x="991597" y="171752"/>
                </a:lnTo>
                <a:lnTo>
                  <a:pt x="1021542" y="204594"/>
                </a:lnTo>
                <a:lnTo>
                  <a:pt x="1048607" y="239645"/>
                </a:lnTo>
                <a:lnTo>
                  <a:pt x="1072620" y="276744"/>
                </a:lnTo>
                <a:lnTo>
                  <a:pt x="1093410" y="315731"/>
                </a:lnTo>
                <a:lnTo>
                  <a:pt x="1110804" y="356448"/>
                </a:lnTo>
                <a:lnTo>
                  <a:pt x="1124632" y="398732"/>
                </a:lnTo>
                <a:lnTo>
                  <a:pt x="1134722" y="442426"/>
                </a:lnTo>
                <a:lnTo>
                  <a:pt x="1140901" y="487368"/>
                </a:lnTo>
                <a:lnTo>
                  <a:pt x="1143000" y="533400"/>
                </a:lnTo>
                <a:lnTo>
                  <a:pt x="1140901" y="579431"/>
                </a:lnTo>
                <a:lnTo>
                  <a:pt x="1134722" y="624373"/>
                </a:lnTo>
                <a:lnTo>
                  <a:pt x="1124632" y="668067"/>
                </a:lnTo>
                <a:lnTo>
                  <a:pt x="1110804" y="710351"/>
                </a:lnTo>
                <a:lnTo>
                  <a:pt x="1093410" y="751068"/>
                </a:lnTo>
                <a:lnTo>
                  <a:pt x="1072620" y="790055"/>
                </a:lnTo>
                <a:lnTo>
                  <a:pt x="1048607" y="827154"/>
                </a:lnTo>
                <a:lnTo>
                  <a:pt x="1021542" y="862205"/>
                </a:lnTo>
                <a:lnTo>
                  <a:pt x="991597" y="895047"/>
                </a:lnTo>
                <a:lnTo>
                  <a:pt x="958943" y="925520"/>
                </a:lnTo>
                <a:lnTo>
                  <a:pt x="923753" y="953465"/>
                </a:lnTo>
                <a:lnTo>
                  <a:pt x="886197" y="978721"/>
                </a:lnTo>
                <a:lnTo>
                  <a:pt x="846448" y="1001129"/>
                </a:lnTo>
                <a:lnTo>
                  <a:pt x="804677" y="1020528"/>
                </a:lnTo>
                <a:lnTo>
                  <a:pt x="761055" y="1036759"/>
                </a:lnTo>
                <a:lnTo>
                  <a:pt x="715755" y="1049662"/>
                </a:lnTo>
                <a:lnTo>
                  <a:pt x="668948" y="1059076"/>
                </a:lnTo>
                <a:lnTo>
                  <a:pt x="620806" y="1064842"/>
                </a:lnTo>
                <a:lnTo>
                  <a:pt x="571500" y="1066800"/>
                </a:lnTo>
                <a:lnTo>
                  <a:pt x="522193" y="1064842"/>
                </a:lnTo>
                <a:lnTo>
                  <a:pt x="474051" y="1059076"/>
                </a:lnTo>
                <a:lnTo>
                  <a:pt x="427244" y="1049662"/>
                </a:lnTo>
                <a:lnTo>
                  <a:pt x="381944" y="1036759"/>
                </a:lnTo>
                <a:lnTo>
                  <a:pt x="338322" y="1020528"/>
                </a:lnTo>
                <a:lnTo>
                  <a:pt x="296551" y="1001129"/>
                </a:lnTo>
                <a:lnTo>
                  <a:pt x="256802" y="978721"/>
                </a:lnTo>
                <a:lnTo>
                  <a:pt x="219246" y="953465"/>
                </a:lnTo>
                <a:lnTo>
                  <a:pt x="184056" y="925520"/>
                </a:lnTo>
                <a:lnTo>
                  <a:pt x="151402" y="895047"/>
                </a:lnTo>
                <a:lnTo>
                  <a:pt x="121457" y="862205"/>
                </a:lnTo>
                <a:lnTo>
                  <a:pt x="94392" y="827154"/>
                </a:lnTo>
                <a:lnTo>
                  <a:pt x="70379" y="790055"/>
                </a:lnTo>
                <a:lnTo>
                  <a:pt x="49589" y="751068"/>
                </a:lnTo>
                <a:lnTo>
                  <a:pt x="32195" y="710351"/>
                </a:lnTo>
                <a:lnTo>
                  <a:pt x="18367" y="668067"/>
                </a:lnTo>
                <a:lnTo>
                  <a:pt x="8277" y="624373"/>
                </a:lnTo>
                <a:lnTo>
                  <a:pt x="2098" y="579431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3800" y="4191000"/>
            <a:ext cx="1143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  <a:cs typeface="Calibri"/>
              </a:rPr>
              <a:t>H</a:t>
            </a:r>
            <a:r>
              <a:rPr sz="1800" smtClean="0">
                <a:latin typeface="Calibri"/>
                <a:cs typeface="Calibri"/>
              </a:rPr>
              <a:t>a</a:t>
            </a:r>
            <a:r>
              <a:rPr sz="1800" spc="-30" smtClean="0">
                <a:latin typeface="Calibri"/>
                <a:cs typeface="Calibri"/>
              </a:rPr>
              <a:t>r</a:t>
            </a:r>
            <a:r>
              <a:rPr sz="1800" spc="-5" smtClean="0">
                <a:latin typeface="Calibri"/>
                <a:cs typeface="Calibri"/>
              </a:rPr>
              <a:t>dw</a:t>
            </a:r>
            <a:r>
              <a:rPr lang="en-US" spc="-5" dirty="0" smtClean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0325" y="3103498"/>
            <a:ext cx="657225" cy="432434"/>
          </a:xfrm>
          <a:custGeom>
            <a:avLst/>
            <a:gdLst/>
            <a:ahLst/>
            <a:cxnLst/>
            <a:rect l="l" t="t" r="r" b="b"/>
            <a:pathLst>
              <a:path w="657225" h="432435">
                <a:moveTo>
                  <a:pt x="0" y="431926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7800" y="5105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533400" y="5334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9250" y="3103498"/>
            <a:ext cx="615950" cy="401955"/>
          </a:xfrm>
          <a:custGeom>
            <a:avLst/>
            <a:gdLst/>
            <a:ahLst/>
            <a:cxnLst/>
            <a:rect l="l" t="t" r="r" b="b"/>
            <a:pathLst>
              <a:path w="615950" h="401954">
                <a:moveTo>
                  <a:pt x="0" y="0"/>
                </a:moveTo>
                <a:lnTo>
                  <a:pt x="615950" y="4017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9250" y="5151373"/>
            <a:ext cx="581025" cy="432434"/>
          </a:xfrm>
          <a:custGeom>
            <a:avLst/>
            <a:gdLst/>
            <a:ahLst/>
            <a:cxnLst/>
            <a:rect l="l" t="t" r="r" b="b"/>
            <a:pathLst>
              <a:path w="581025" h="432435">
                <a:moveTo>
                  <a:pt x="0" y="431926"/>
                </a:moveTo>
                <a:lnTo>
                  <a:pt x="581025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9644" y="1122934"/>
            <a:ext cx="4392295" cy="263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indent="-126364">
              <a:lnSpc>
                <a:spcPct val="100000"/>
              </a:lnSpc>
              <a:buChar char="•"/>
              <a:tabLst>
                <a:tab pos="139700" algn="l"/>
              </a:tabLst>
            </a:pPr>
            <a:r>
              <a:rPr sz="1600" spc="-5" dirty="0">
                <a:latin typeface="Arial"/>
                <a:cs typeface="Arial"/>
              </a:rPr>
              <a:t>Makes calls to the kernel for all other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8270" indent="-115570">
              <a:lnSpc>
                <a:spcPct val="100000"/>
              </a:lnSpc>
              <a:buChar char="•"/>
              <a:tabLst>
                <a:tab pos="128905" algn="l"/>
              </a:tabLst>
            </a:pPr>
            <a:r>
              <a:rPr sz="1600" spc="-5" dirty="0">
                <a:latin typeface="Arial"/>
                <a:cs typeface="Arial"/>
              </a:rPr>
              <a:t>At least one shell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invoked by every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buChar char="•"/>
              <a:tabLst>
                <a:tab pos="139700" algn="l"/>
              </a:tabLst>
            </a:pPr>
            <a:r>
              <a:rPr sz="1600" spc="-5" dirty="0">
                <a:latin typeface="Arial"/>
                <a:cs typeface="Arial"/>
              </a:rPr>
              <a:t>User has a choice of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shells.</a:t>
            </a:r>
            <a:endParaRPr sz="1600">
              <a:latin typeface="Arial"/>
              <a:cs typeface="Arial"/>
            </a:endParaRPr>
          </a:p>
          <a:p>
            <a:pPr marL="2908300" marR="94615" indent="-304800">
              <a:lnSpc>
                <a:spcPct val="222200"/>
              </a:lnSpc>
              <a:spcBef>
                <a:spcPts val="1435"/>
              </a:spcBef>
            </a:pPr>
            <a:r>
              <a:rPr sz="1800" spc="-5" dirty="0">
                <a:latin typeface="Arial"/>
                <a:cs typeface="Arial"/>
              </a:rPr>
              <a:t>Unix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Commands  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18</a:t>
            </a:fld>
            <a:endParaRPr spc="-200" dirty="0"/>
          </a:p>
        </p:txBody>
      </p:sp>
      <p:sp>
        <p:nvSpPr>
          <p:cNvPr id="16" name="object 16"/>
          <p:cNvSpPr txBox="1"/>
          <p:nvPr/>
        </p:nvSpPr>
        <p:spPr>
          <a:xfrm>
            <a:off x="2288794" y="4155313"/>
            <a:ext cx="10509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mp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9775" y="5603443"/>
            <a:ext cx="23431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Applications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2228" y="4155313"/>
            <a:ext cx="5321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3" y="632205"/>
            <a:ext cx="21894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/>
              <a:t>Types </a:t>
            </a:r>
            <a:r>
              <a:rPr sz="2800" spc="-5" dirty="0"/>
              <a:t>of</a:t>
            </a:r>
            <a:r>
              <a:rPr sz="2800" spc="-55" dirty="0"/>
              <a:t> </a:t>
            </a:r>
            <a:r>
              <a:rPr sz="2800" spc="-5" dirty="0"/>
              <a:t>Shells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19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6063" y="2449195"/>
            <a:ext cx="7689215" cy="292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b="1" spc="-5" dirty="0">
                <a:latin typeface="Arial"/>
                <a:cs typeface="Arial"/>
              </a:rPr>
              <a:t>Bourne shell (sh) </a:t>
            </a:r>
            <a:r>
              <a:rPr sz="1600" spc="-5" dirty="0">
                <a:latin typeface="Arial"/>
                <a:cs typeface="Arial"/>
              </a:rPr>
              <a:t>– most common shell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every UNIX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b="1" spc="-5" dirty="0">
                <a:latin typeface="Arial"/>
                <a:cs typeface="Arial"/>
              </a:rPr>
              <a:t>C shell (csh) </a:t>
            </a:r>
            <a:r>
              <a:rPr sz="1600" spc="-5" dirty="0">
                <a:latin typeface="Arial"/>
                <a:cs typeface="Arial"/>
              </a:rPr>
              <a:t>– </a:t>
            </a:r>
            <a:r>
              <a:rPr sz="1600" spc="-10" dirty="0">
                <a:latin typeface="Arial"/>
                <a:cs typeface="Arial"/>
              </a:rPr>
              <a:t>syntax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very similar to c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  <a:p>
            <a:pPr marL="280670" marR="6985" indent="-267970">
              <a:lnSpc>
                <a:spcPct val="200100"/>
              </a:lnSpc>
              <a:spcBef>
                <a:spcPts val="595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b="1" spc="-5" dirty="0">
                <a:latin typeface="Arial"/>
                <a:cs typeface="Arial"/>
              </a:rPr>
              <a:t>Korn </a:t>
            </a:r>
            <a:r>
              <a:rPr sz="1600" b="1" dirty="0">
                <a:latin typeface="Arial"/>
                <a:cs typeface="Arial"/>
              </a:rPr>
              <a:t>shell </a:t>
            </a:r>
            <a:r>
              <a:rPr sz="1600" b="1" spc="-5" dirty="0">
                <a:latin typeface="Arial"/>
                <a:cs typeface="Arial"/>
              </a:rPr>
              <a:t>(ksh) </a:t>
            </a:r>
            <a:r>
              <a:rPr sz="1600" spc="-5" dirty="0">
                <a:latin typeface="Arial"/>
                <a:cs typeface="Arial"/>
              </a:rPr>
              <a:t>– same as bourne shell and incorporates certain </a:t>
            </a:r>
            <a:r>
              <a:rPr sz="1600" dirty="0">
                <a:latin typeface="Arial"/>
                <a:cs typeface="Arial"/>
              </a:rPr>
              <a:t>features of </a:t>
            </a:r>
            <a:r>
              <a:rPr sz="1600" spc="-5" dirty="0">
                <a:latin typeface="Arial"/>
                <a:cs typeface="Arial"/>
              </a:rPr>
              <a:t>c  shell</a:t>
            </a:r>
            <a:endParaRPr sz="1600">
              <a:latin typeface="Arial"/>
              <a:cs typeface="Arial"/>
            </a:endParaRPr>
          </a:p>
          <a:p>
            <a:pPr marL="280670" marR="5080" indent="-267970">
              <a:lnSpc>
                <a:spcPct val="200000"/>
              </a:lnSpc>
              <a:spcBef>
                <a:spcPts val="600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b="1" spc="-5" dirty="0">
                <a:latin typeface="Arial"/>
                <a:cs typeface="Arial"/>
              </a:rPr>
              <a:t>Bourne again </a:t>
            </a:r>
            <a:r>
              <a:rPr sz="1600" b="1" dirty="0">
                <a:latin typeface="Arial"/>
                <a:cs typeface="Arial"/>
              </a:rPr>
              <a:t>shell(bsh) </a:t>
            </a:r>
            <a:r>
              <a:rPr sz="1600" spc="-5" dirty="0">
                <a:latin typeface="Arial"/>
                <a:cs typeface="Arial"/>
              </a:rPr>
              <a:t>– </a:t>
            </a:r>
            <a:r>
              <a:rPr sz="1600" dirty="0">
                <a:latin typeface="Arial"/>
                <a:cs typeface="Arial"/>
              </a:rPr>
              <a:t>mostly </a:t>
            </a:r>
            <a:r>
              <a:rPr sz="1600" spc="-5" dirty="0">
                <a:latin typeface="Arial"/>
                <a:cs typeface="Arial"/>
              </a:rPr>
              <a:t>used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linux operating system as its default  shell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Course</a:t>
            </a:r>
            <a:r>
              <a:rPr sz="4400" spc="-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Objectives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2051558"/>
            <a:ext cx="8071484" cy="326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familiarize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concepts,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operating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introduce </a:t>
            </a:r>
            <a:r>
              <a:rPr sz="1800" spc="-5" dirty="0">
                <a:latin typeface="Calibri"/>
                <a:cs typeface="Calibri"/>
              </a:rPr>
              <a:t>students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concept </a:t>
            </a:r>
            <a:r>
              <a:rPr sz="1800" spc="-5" dirty="0">
                <a:latin typeface="Calibri"/>
                <a:cs typeface="Calibri"/>
              </a:rPr>
              <a:t>of Open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teach </a:t>
            </a:r>
            <a:r>
              <a:rPr sz="1800" spc="-5" dirty="0">
                <a:latin typeface="Calibri"/>
                <a:cs typeface="Calibri"/>
              </a:rPr>
              <a:t>students </a:t>
            </a:r>
            <a:r>
              <a:rPr sz="1800" dirty="0">
                <a:latin typeface="Calibri"/>
                <a:cs typeface="Calibri"/>
              </a:rPr>
              <a:t>the use </a:t>
            </a:r>
            <a:r>
              <a:rPr sz="1800" spc="-5" dirty="0">
                <a:latin typeface="Calibri"/>
                <a:cs typeface="Calibri"/>
              </a:rPr>
              <a:t>of basic Unix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Utilities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teach </a:t>
            </a:r>
            <a:r>
              <a:rPr sz="1800" spc="-5" dirty="0">
                <a:latin typeface="Calibri"/>
                <a:cs typeface="Calibri"/>
              </a:rPr>
              <a:t>students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principles of Unix Shell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inculcate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skills </a:t>
            </a:r>
            <a:r>
              <a:rPr sz="1800" dirty="0">
                <a:latin typeface="Calibri"/>
                <a:cs typeface="Calibri"/>
              </a:rPr>
              <a:t>needed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develop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customize </a:t>
            </a:r>
            <a:r>
              <a:rPr sz="1800" spc="-5" dirty="0">
                <a:latin typeface="Calibri"/>
                <a:cs typeface="Calibri"/>
              </a:rPr>
              <a:t>Unix Shell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0140" y="7620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785" y="632205"/>
            <a:ext cx="6838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Files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20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6063" y="1884934"/>
            <a:ext cx="7689215" cy="292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The basic unit used to organise information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unix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called a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unix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provides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logical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method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organising,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storing,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retrieving,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16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manipulating and managing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Files are grouped into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directories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Physical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devices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also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treated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files,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that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same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for ordinary files and for physical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7620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176" rIns="0" bIns="0" rtlCol="0">
            <a:spAutoFit/>
          </a:bodyPr>
          <a:lstStyle/>
          <a:p>
            <a:pPr marL="808355">
              <a:lnSpc>
                <a:spcPct val="100000"/>
              </a:lnSpc>
            </a:pPr>
            <a:r>
              <a:rPr sz="2800" spc="-5" dirty="0"/>
              <a:t>Commands and</a:t>
            </a:r>
            <a:r>
              <a:rPr sz="2800" spc="-50" dirty="0"/>
              <a:t> </a:t>
            </a:r>
            <a:r>
              <a:rPr sz="2800" spc="-5" dirty="0"/>
              <a:t>Utilities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21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6063" y="1351534"/>
            <a:ext cx="7688580" cy="454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There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various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utilities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which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you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would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your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day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16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activities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b="1" spc="-5" dirty="0">
                <a:latin typeface="Arial"/>
                <a:cs typeface="Arial"/>
              </a:rPr>
              <a:t>echo, </a:t>
            </a:r>
            <a:r>
              <a:rPr sz="1600" b="1" spc="5" dirty="0">
                <a:latin typeface="Arial"/>
                <a:cs typeface="Arial"/>
              </a:rPr>
              <a:t>who, </a:t>
            </a:r>
            <a:r>
              <a:rPr sz="1600" b="1" spc="-5" dirty="0">
                <a:latin typeface="Arial"/>
                <a:cs typeface="Arial"/>
              </a:rPr>
              <a:t>cat  </a:t>
            </a:r>
            <a:r>
              <a:rPr sz="1600" spc="-5" dirty="0">
                <a:latin typeface="Arial"/>
                <a:cs typeface="Arial"/>
              </a:rPr>
              <a:t>are few examples of commands and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utilities</a:t>
            </a:r>
            <a:endParaRPr sz="1600">
              <a:latin typeface="Arial"/>
              <a:cs typeface="Arial"/>
            </a:endParaRPr>
          </a:p>
          <a:p>
            <a:pPr marL="280670" marR="5715" indent="-267970">
              <a:lnSpc>
                <a:spcPct val="200000"/>
              </a:lnSpc>
              <a:spcBef>
                <a:spcPts val="600"/>
              </a:spcBef>
              <a:buClr>
                <a:srgbClr val="D24717"/>
              </a:buClr>
              <a:buFont typeface="Wingdings 2"/>
              <a:buChar char=""/>
              <a:tabLst>
                <a:tab pos="334010" algn="l"/>
                <a:tab pos="334645" algn="l"/>
              </a:tabLst>
            </a:pPr>
            <a:r>
              <a:rPr sz="1600" spc="-5" dirty="0">
                <a:latin typeface="Arial"/>
                <a:cs typeface="Arial"/>
              </a:rPr>
              <a:t>There </a:t>
            </a:r>
            <a:r>
              <a:rPr sz="1600" dirty="0">
                <a:latin typeface="Arial"/>
                <a:cs typeface="Arial"/>
              </a:rPr>
              <a:t>are </a:t>
            </a:r>
            <a:r>
              <a:rPr sz="1600" spc="-5" dirty="0">
                <a:latin typeface="Arial"/>
                <a:cs typeface="Arial"/>
              </a:rPr>
              <a:t>over 250 standard commands plus numerous others provided through  3rd party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software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325120" indent="-3124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325120" algn="l"/>
                <a:tab pos="325755" algn="l"/>
              </a:tabLst>
            </a:pPr>
            <a:r>
              <a:rPr sz="1600" spc="-5" dirty="0">
                <a:latin typeface="Arial"/>
                <a:cs typeface="Arial"/>
              </a:rPr>
              <a:t>All the commands come along with various optional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options</a:t>
            </a:r>
            <a:endParaRPr sz="1600">
              <a:latin typeface="Arial"/>
              <a:cs typeface="Arial"/>
            </a:endParaRPr>
          </a:p>
          <a:p>
            <a:pPr marL="280670" marR="6350" indent="-267970">
              <a:lnSpc>
                <a:spcPct val="200000"/>
              </a:lnSpc>
              <a:spcBef>
                <a:spcPts val="600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Commands </a:t>
            </a:r>
            <a:r>
              <a:rPr sz="1600" dirty="0">
                <a:latin typeface="Arial"/>
                <a:cs typeface="Arial"/>
              </a:rPr>
              <a:t>are </a:t>
            </a:r>
            <a:r>
              <a:rPr sz="1600" spc="-5" dirty="0">
                <a:latin typeface="Arial"/>
                <a:cs typeface="Arial"/>
              </a:rPr>
              <a:t>also </a:t>
            </a:r>
            <a:r>
              <a:rPr sz="1600" spc="-10" dirty="0">
                <a:latin typeface="Arial"/>
                <a:cs typeface="Arial"/>
              </a:rPr>
              <a:t>called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b="1" spc="-5" dirty="0">
                <a:latin typeface="Arial"/>
                <a:cs typeface="Arial"/>
              </a:rPr>
              <a:t>tools, </a:t>
            </a:r>
            <a:r>
              <a:rPr sz="1600" spc="-5" dirty="0">
                <a:latin typeface="Arial"/>
                <a:cs typeface="Arial"/>
              </a:rPr>
              <a:t>because </a:t>
            </a:r>
            <a:r>
              <a:rPr sz="1600" dirty="0">
                <a:latin typeface="Arial"/>
                <a:cs typeface="Arial"/>
              </a:rPr>
              <a:t>they </a:t>
            </a:r>
            <a:r>
              <a:rPr sz="1600" spc="-5" dirty="0">
                <a:latin typeface="Arial"/>
                <a:cs typeface="Arial"/>
              </a:rPr>
              <a:t>can be used separately or  together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various </a:t>
            </a:r>
            <a:r>
              <a:rPr sz="1600" spc="-15" dirty="0">
                <a:latin typeface="Arial"/>
                <a:cs typeface="Arial"/>
              </a:rPr>
              <a:t>ways </a:t>
            </a:r>
            <a:r>
              <a:rPr sz="1600" spc="-5" dirty="0">
                <a:latin typeface="Arial"/>
                <a:cs typeface="Arial"/>
              </a:rPr>
              <a:t>to execute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tasks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They are executed by their names through the shell, hence called as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176" rIns="0" bIns="0" rtlCol="0">
            <a:spAutoFit/>
          </a:bodyPr>
          <a:lstStyle/>
          <a:p>
            <a:pPr marL="808355">
              <a:lnSpc>
                <a:spcPct val="100000"/>
              </a:lnSpc>
            </a:pPr>
            <a:r>
              <a:rPr sz="2800" spc="-5" dirty="0"/>
              <a:t>Commands and</a:t>
            </a:r>
            <a:r>
              <a:rPr sz="2800" spc="-50" dirty="0"/>
              <a:t> </a:t>
            </a:r>
            <a:r>
              <a:rPr sz="2800" spc="-5" dirty="0"/>
              <a:t>Utilities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22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6063" y="1351534"/>
            <a:ext cx="7197725" cy="307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Many tasks can be performed using the </a:t>
            </a:r>
            <a:r>
              <a:rPr sz="1600" b="1" spc="-5" dirty="0">
                <a:latin typeface="Arial"/>
                <a:cs typeface="Arial"/>
              </a:rPr>
              <a:t>standard utilities </a:t>
            </a:r>
            <a:r>
              <a:rPr sz="1600" spc="-5" dirty="0">
                <a:latin typeface="Arial"/>
                <a:cs typeface="Arial"/>
              </a:rPr>
              <a:t>supplied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unix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600" spc="-50" dirty="0">
                <a:latin typeface="Arial"/>
                <a:cs typeface="Arial"/>
              </a:rPr>
              <a:t>Text </a:t>
            </a:r>
            <a:r>
              <a:rPr sz="1600" spc="-5" dirty="0">
                <a:latin typeface="Arial"/>
                <a:cs typeface="Arial"/>
              </a:rPr>
              <a:t>editing and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processing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600" spc="-5" dirty="0">
                <a:latin typeface="Arial"/>
                <a:cs typeface="Arial"/>
              </a:rPr>
              <a:t>E-communication 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networking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600" spc="-5" dirty="0">
                <a:latin typeface="Arial"/>
                <a:cs typeface="Arial"/>
              </a:rPr>
              <a:t>Performing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calculations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600" spc="-5" dirty="0">
                <a:latin typeface="Arial"/>
                <a:cs typeface="Arial"/>
              </a:rPr>
              <a:t>Developing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600" spc="-5" dirty="0">
                <a:latin typeface="Arial"/>
                <a:cs typeface="Arial"/>
              </a:rPr>
              <a:t>System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administration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597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2800" spc="-5" dirty="0"/>
              <a:t>Basic</a:t>
            </a:r>
            <a:r>
              <a:rPr sz="2800" spc="-50" dirty="0"/>
              <a:t> </a:t>
            </a:r>
            <a:r>
              <a:rPr sz="2800" spc="-5" dirty="0"/>
              <a:t>Commands</a:t>
            </a:r>
            <a:endParaRPr sz="280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23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1296669" y="1888744"/>
            <a:ext cx="11588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smtClean="0">
                <a:latin typeface="Arial"/>
                <a:cs typeface="Arial"/>
              </a:rPr>
              <a:t>pa</a:t>
            </a:r>
            <a:r>
              <a:rPr sz="2000" spc="5" smtClean="0">
                <a:latin typeface="Arial"/>
                <a:cs typeface="Arial"/>
              </a:rPr>
              <a:t>s</a:t>
            </a:r>
            <a:r>
              <a:rPr sz="2000" smtClean="0">
                <a:latin typeface="Arial"/>
                <a:cs typeface="Arial"/>
              </a:rPr>
              <a:t>s</a:t>
            </a:r>
            <a:r>
              <a:rPr sz="2000" spc="10" smtClean="0">
                <a:latin typeface="Arial"/>
                <a:cs typeface="Arial"/>
              </a:rPr>
              <a:t>w</a:t>
            </a:r>
            <a:r>
              <a:rPr sz="200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669" y="2422144"/>
            <a:ext cx="6889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spc="-5" dirty="0">
                <a:latin typeface="Arial"/>
                <a:cs typeface="Arial"/>
              </a:rPr>
              <a:t>ls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69" y="2955797"/>
            <a:ext cx="7613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who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669" y="3489197"/>
            <a:ext cx="47752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669" y="4022597"/>
            <a:ext cx="5607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spc="-10" dirty="0">
                <a:latin typeface="Arial"/>
                <a:cs typeface="Arial"/>
              </a:rPr>
              <a:t>tty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6669" y="4556379"/>
            <a:ext cx="74676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lock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6669" y="5089778"/>
            <a:ext cx="69024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stty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6669" y="5623153"/>
            <a:ext cx="902969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6304" y="1888744"/>
            <a:ext cx="845819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clear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6304" y="2422144"/>
            <a:ext cx="107188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uname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6304" y="2955797"/>
            <a:ext cx="7893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6304" y="3489197"/>
            <a:ext cx="61976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6304" y="4022597"/>
            <a:ext cx="127127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lendar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6304" y="4556379"/>
            <a:ext cx="5899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spc="-10" dirty="0">
                <a:latin typeface="Arial"/>
                <a:cs typeface="Arial"/>
              </a:rPr>
              <a:t>Bc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6304" y="5089778"/>
            <a:ext cx="84645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6304" y="5623153"/>
            <a:ext cx="6343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756" y="1715261"/>
            <a:ext cx="58794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1940" algn="l"/>
                <a:tab pos="282575" algn="l"/>
                <a:tab pos="4778375" algn="l"/>
              </a:tabLst>
            </a:pPr>
            <a:r>
              <a:rPr sz="2000" dirty="0">
                <a:latin typeface="Arial"/>
                <a:cs typeface="Arial"/>
              </a:rPr>
              <a:t>Command </a:t>
            </a:r>
            <a:r>
              <a:rPr sz="2000" spc="-5" dirty="0">
                <a:latin typeface="Arial"/>
                <a:cs typeface="Arial"/>
              </a:rPr>
              <a:t>to to </a:t>
            </a:r>
            <a:r>
              <a:rPr sz="2000" dirty="0">
                <a:latin typeface="Arial"/>
                <a:cs typeface="Arial"/>
              </a:rPr>
              <a:t>change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password	-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passwd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24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438603"/>
            <a:ext cx="7772400" cy="346075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41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5"/>
              </a:spcBef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$</a:t>
            </a:r>
            <a:r>
              <a:rPr sz="1600" b="1" spc="-9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passwd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Arial"/>
                <a:cs typeface="Arial"/>
              </a:rPr>
              <a:t>Changing 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password </a:t>
            </a:r>
            <a:r>
              <a:rPr sz="1600" b="1" spc="-10" dirty="0">
                <a:solidFill>
                  <a:srgbClr val="000087"/>
                </a:solidFill>
                <a:latin typeface="Arial"/>
                <a:cs typeface="Arial"/>
              </a:rPr>
              <a:t>for</a:t>
            </a:r>
            <a:r>
              <a:rPr sz="1600" b="1" spc="-45" dirty="0">
                <a:solidFill>
                  <a:srgbClr val="00008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amrood</a:t>
            </a:r>
            <a:endParaRPr sz="1600">
              <a:latin typeface="Arial"/>
              <a:cs typeface="Arial"/>
            </a:endParaRPr>
          </a:p>
          <a:p>
            <a:pPr marR="4467225">
              <a:lnSpc>
                <a:spcPct val="200000"/>
              </a:lnSpc>
            </a:pP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current</a:t>
            </a: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) </a:t>
            </a:r>
            <a:r>
              <a:rPr sz="1600" b="1" spc="-5" dirty="0">
                <a:solidFill>
                  <a:srgbClr val="7E0054"/>
                </a:solidFill>
                <a:latin typeface="Arial"/>
                <a:cs typeface="Arial"/>
              </a:rPr>
              <a:t>Unix 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password</a:t>
            </a:r>
            <a:r>
              <a:rPr sz="1600" b="1" dirty="0">
                <a:solidFill>
                  <a:srgbClr val="666600"/>
                </a:solidFill>
                <a:latin typeface="Arial"/>
                <a:cs typeface="Arial"/>
              </a:rPr>
              <a:t>:******  </a:t>
            </a:r>
            <a:r>
              <a:rPr sz="1600" b="1" spc="-1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UNIX 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password</a:t>
            </a:r>
            <a:r>
              <a:rPr sz="1600" b="1" dirty="0">
                <a:solidFill>
                  <a:srgbClr val="666600"/>
                </a:solidFill>
                <a:latin typeface="Arial"/>
                <a:cs typeface="Arial"/>
              </a:rPr>
              <a:t>:*******  </a:t>
            </a:r>
            <a:r>
              <a:rPr sz="1600" b="1" spc="-10" dirty="0">
                <a:solidFill>
                  <a:srgbClr val="7E0054"/>
                </a:solidFill>
                <a:latin typeface="Arial"/>
                <a:cs typeface="Arial"/>
              </a:rPr>
              <a:t>Retype </a:t>
            </a:r>
            <a:r>
              <a:rPr sz="1600" b="1" spc="-5" dirty="0">
                <a:solidFill>
                  <a:srgbClr val="000087"/>
                </a:solidFill>
                <a:latin typeface="Arial"/>
                <a:cs typeface="Arial"/>
              </a:rPr>
              <a:t>new 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UNIX</a:t>
            </a:r>
            <a:r>
              <a:rPr sz="1600" b="1" spc="-2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password</a:t>
            </a:r>
            <a:r>
              <a:rPr sz="1600" b="1" dirty="0">
                <a:solidFill>
                  <a:srgbClr val="666600"/>
                </a:solidFill>
                <a:latin typeface="Arial"/>
                <a:cs typeface="Arial"/>
              </a:rPr>
              <a:t>:*******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passwd</a:t>
            </a:r>
            <a:r>
              <a:rPr sz="1600" b="1" dirty="0">
                <a:solidFill>
                  <a:srgbClr val="666600"/>
                </a:solidFill>
                <a:latin typeface="Arial"/>
                <a:cs typeface="Arial"/>
              </a:rPr>
              <a:t>: 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all authentication tokens updated</a:t>
            </a:r>
            <a:r>
              <a:rPr sz="1600" b="1" spc="7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successfully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397" rIns="0" bIns="0" rtlCol="0">
            <a:spAutoFit/>
          </a:bodyPr>
          <a:lstStyle/>
          <a:p>
            <a:pPr marL="1597660">
              <a:lnSpc>
                <a:spcPct val="100000"/>
              </a:lnSpc>
            </a:pPr>
            <a:r>
              <a:rPr sz="2800" spc="-5" dirty="0"/>
              <a:t>pas</a:t>
            </a:r>
            <a:r>
              <a:rPr sz="2800" spc="-30" dirty="0"/>
              <a:t>s</a:t>
            </a:r>
            <a:r>
              <a:rPr sz="2800" spc="-25" dirty="0"/>
              <a:t>w</a:t>
            </a:r>
            <a:r>
              <a:rPr sz="2800" spc="-5" dirty="0"/>
              <a:t>d</a:t>
            </a:r>
            <a:endParaRPr sz="280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3015716"/>
            <a:ext cx="7774940" cy="380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algn="r">
              <a:lnSpc>
                <a:spcPts val="2090"/>
              </a:lnSpc>
            </a:pPr>
            <a:r>
              <a:rPr sz="1800" b="1" spc="-680" dirty="0">
                <a:solidFill>
                  <a:srgbClr val="C00000"/>
                </a:solidFill>
                <a:latin typeface="Arial"/>
                <a:cs typeface="Arial"/>
              </a:rPr>
              <a:t>MMaasstteerr</a:t>
            </a:r>
            <a:r>
              <a:rPr sz="18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605" dirty="0">
                <a:solidFill>
                  <a:srgbClr val="C00000"/>
                </a:solidFill>
                <a:latin typeface="Arial"/>
                <a:cs typeface="Arial"/>
              </a:rPr>
              <a:t>ooff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680" dirty="0">
                <a:solidFill>
                  <a:srgbClr val="C00000"/>
                </a:solidFill>
                <a:latin typeface="Arial"/>
                <a:cs typeface="Arial"/>
              </a:rPr>
              <a:t>CCoommppuuterter</a:t>
            </a:r>
            <a:r>
              <a:rPr sz="18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620" dirty="0">
                <a:solidFill>
                  <a:srgbClr val="C00000"/>
                </a:solidFill>
                <a:latin typeface="Arial"/>
                <a:cs typeface="Arial"/>
              </a:rPr>
              <a:t>AApppplliicaca</a:t>
            </a:r>
            <a:endParaRPr sz="1800">
              <a:latin typeface="Arial"/>
              <a:cs typeface="Arial"/>
            </a:endParaRPr>
          </a:p>
          <a:p>
            <a:pPr marR="4445" algn="r">
              <a:lnSpc>
                <a:spcPts val="1610"/>
              </a:lnSpc>
            </a:pPr>
            <a:r>
              <a:rPr sz="1400" b="1" spc="-530" dirty="0">
                <a:solidFill>
                  <a:srgbClr val="C00000"/>
                </a:solidFill>
                <a:latin typeface="Arial"/>
                <a:cs typeface="Arial"/>
              </a:rPr>
              <a:t>BBrreeaakkiinngg</a:t>
            </a:r>
            <a:r>
              <a:rPr sz="14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459" dirty="0">
                <a:solidFill>
                  <a:srgbClr val="C00000"/>
                </a:solidFill>
                <a:latin typeface="Arial"/>
                <a:cs typeface="Arial"/>
              </a:rPr>
              <a:t>BBaarrrriieersrs</a:t>
            </a:r>
            <a:r>
              <a:rPr sz="14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90" dirty="0">
                <a:solidFill>
                  <a:srgbClr val="C00000"/>
                </a:solidFill>
                <a:latin typeface="Arial"/>
                <a:cs typeface="Arial"/>
              </a:rPr>
              <a:t>aanndd</a:t>
            </a:r>
            <a:r>
              <a:rPr sz="1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459" dirty="0">
                <a:solidFill>
                  <a:srgbClr val="C00000"/>
                </a:solidFill>
                <a:latin typeface="Arial"/>
                <a:cs typeface="Arial"/>
              </a:rPr>
              <a:t>BBuuiilldidinngg</a:t>
            </a:r>
            <a:r>
              <a:rPr sz="14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600" dirty="0">
                <a:solidFill>
                  <a:srgbClr val="C00000"/>
                </a:solidFill>
                <a:latin typeface="Arial"/>
                <a:cs typeface="Arial"/>
              </a:rPr>
              <a:t>FFuu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8985" y="250952"/>
            <a:ext cx="5289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ls</a:t>
            </a:r>
            <a:r>
              <a:rPr sz="2800" spc="-105" dirty="0"/>
              <a:t> </a:t>
            </a:r>
            <a:r>
              <a:rPr sz="2800" spc="-5" dirty="0"/>
              <a:t>-l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62000" y="3015716"/>
            <a:ext cx="7772400" cy="3783329"/>
          </a:xfrm>
          <a:custGeom>
            <a:avLst/>
            <a:gdLst/>
            <a:ahLst/>
            <a:cxnLst/>
            <a:rect l="l" t="t" r="r" b="b"/>
            <a:pathLst>
              <a:path w="7772400" h="3783329">
                <a:moveTo>
                  <a:pt x="0" y="3783076"/>
                </a:moveTo>
                <a:lnTo>
                  <a:pt x="7772400" y="3783076"/>
                </a:lnTo>
                <a:lnTo>
                  <a:pt x="7772400" y="0"/>
                </a:lnTo>
                <a:lnTo>
                  <a:pt x="0" y="0"/>
                </a:lnTo>
                <a:lnTo>
                  <a:pt x="0" y="378307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463" y="726694"/>
            <a:ext cx="8300720" cy="263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All data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UNIX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organized into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  <a:p>
            <a:pPr marL="280670" marR="5080" indent="-26797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All </a:t>
            </a:r>
            <a:r>
              <a:rPr sz="1600" spc="-10" dirty="0">
                <a:latin typeface="Arial"/>
                <a:cs typeface="Arial"/>
              </a:rPr>
              <a:t>files </a:t>
            </a:r>
            <a:r>
              <a:rPr sz="1600" spc="-5" dirty="0">
                <a:latin typeface="Arial"/>
                <a:cs typeface="Arial"/>
              </a:rPr>
              <a:t>are organized into directories, these directories are organized into a tree-like  structure called the file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6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can  use </a:t>
            </a:r>
            <a:r>
              <a:rPr sz="1600" b="1" i="1" spc="-5" dirty="0">
                <a:latin typeface="Arial"/>
                <a:cs typeface="Arial"/>
              </a:rPr>
              <a:t>ls </a:t>
            </a:r>
            <a:r>
              <a:rPr sz="1600" spc="-5" dirty="0">
                <a:latin typeface="Arial"/>
                <a:cs typeface="Arial"/>
              </a:rPr>
              <a:t>command to </a:t>
            </a:r>
            <a:r>
              <a:rPr sz="1600" dirty="0">
                <a:latin typeface="Arial"/>
                <a:cs typeface="Arial"/>
              </a:rPr>
              <a:t>list </a:t>
            </a:r>
            <a:r>
              <a:rPr sz="1600" spc="-5" dirty="0">
                <a:latin typeface="Arial"/>
                <a:cs typeface="Arial"/>
              </a:rPr>
              <a:t>out all the files or directories available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Entries starting with </a:t>
            </a:r>
            <a:r>
              <a:rPr sz="1600" b="1" dirty="0">
                <a:latin typeface="Arial"/>
                <a:cs typeface="Arial"/>
              </a:rPr>
              <a:t>d..... </a:t>
            </a:r>
            <a:r>
              <a:rPr sz="1600" dirty="0">
                <a:latin typeface="Arial"/>
                <a:cs typeface="Arial"/>
              </a:rPr>
              <a:t>represent </a:t>
            </a:r>
            <a:r>
              <a:rPr sz="1600" spc="-5" dirty="0">
                <a:latin typeface="Arial"/>
                <a:cs typeface="Arial"/>
              </a:rPr>
              <a:t>directories, whereas </a:t>
            </a:r>
            <a:r>
              <a:rPr sz="1600" dirty="0">
                <a:latin typeface="Arial"/>
                <a:cs typeface="Arial"/>
              </a:rPr>
              <a:t>entries </a:t>
            </a:r>
            <a:r>
              <a:rPr sz="1600" spc="-5" dirty="0">
                <a:latin typeface="Arial"/>
                <a:cs typeface="Arial"/>
              </a:rPr>
              <a:t>starting with – 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represent</a:t>
            </a:r>
            <a:endParaRPr sz="16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  <a:spcBef>
                <a:spcPts val="610"/>
              </a:spcBef>
              <a:tabLst>
                <a:tab pos="733425" algn="l"/>
              </a:tabLst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$</a:t>
            </a:r>
            <a:r>
              <a:rPr sz="1600" b="1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ls	</a:t>
            </a: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–l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8915" y="4934839"/>
            <a:ext cx="511809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4096</a:t>
            </a:r>
            <a:endParaRPr sz="16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5341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4096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5759" y="4934839"/>
            <a:ext cx="135191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Arial"/>
                <a:cs typeface="Arial"/>
              </a:rPr>
              <a:t>Dec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25</a:t>
            </a:r>
            <a:r>
              <a:rPr sz="1600" b="1" spc="39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09</a:t>
            </a: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59</a:t>
            </a:r>
            <a:endParaRPr sz="16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solidFill>
                  <a:srgbClr val="7E0054"/>
                </a:solidFill>
                <a:latin typeface="Arial"/>
                <a:cs typeface="Arial"/>
              </a:rPr>
              <a:t>Dec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25</a:t>
            </a:r>
            <a:r>
              <a:rPr sz="1600" b="1" spc="39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08</a:t>
            </a: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38</a:t>
            </a:r>
            <a:endParaRPr sz="16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960"/>
              </a:spcBef>
              <a:tabLst>
                <a:tab pos="805180" algn="l"/>
              </a:tabLst>
            </a:pPr>
            <a:r>
              <a:rPr sz="1600" b="1" spc="-10" dirty="0">
                <a:solidFill>
                  <a:srgbClr val="7E0054"/>
                </a:solidFill>
                <a:latin typeface="Arial"/>
                <a:cs typeface="Arial"/>
              </a:rPr>
              <a:t>Dec </a:t>
            </a:r>
            <a:r>
              <a:rPr sz="1600" b="1" spc="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9	2007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4934839"/>
            <a:ext cx="117221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drwxrwxr</a:t>
            </a:r>
            <a:r>
              <a:rPr sz="1600" b="1" dirty="0">
                <a:solidFill>
                  <a:srgbClr val="6666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 marR="154305" indent="54610">
              <a:lnSpc>
                <a:spcPct val="150000"/>
              </a:lnSpc>
            </a:pPr>
            <a:r>
              <a:rPr sz="1600" b="1" dirty="0">
                <a:solidFill>
                  <a:srgbClr val="6666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rw</a:t>
            </a:r>
            <a:r>
              <a:rPr sz="1600" b="1" dirty="0">
                <a:solidFill>
                  <a:srgbClr val="6666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rw</a:t>
            </a:r>
            <a:r>
              <a:rPr sz="1600" b="1" dirty="0">
                <a:solidFill>
                  <a:srgbClr val="6666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666600"/>
                </a:solidFill>
                <a:latin typeface="Arial"/>
                <a:cs typeface="Arial"/>
              </a:rPr>
              <a:t>--  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dr</a:t>
            </a:r>
            <a:r>
              <a:rPr sz="1600" b="1" spc="30" dirty="0">
                <a:solidFill>
                  <a:srgbClr val="303030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sz="1600" b="1" spc="-10" dirty="0">
                <a:solidFill>
                  <a:srgbClr val="666600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xr</a:t>
            </a:r>
            <a:r>
              <a:rPr sz="1600" b="1" spc="-10" dirty="0">
                <a:solidFill>
                  <a:srgbClr val="666600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rw</a:t>
            </a: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--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--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5038" y="6032398"/>
            <a:ext cx="7029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5910" algn="l"/>
              </a:tabLst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1	root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0627" y="6032398"/>
            <a:ext cx="192341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76480 </a:t>
            </a:r>
            <a:r>
              <a:rPr sz="1600" b="1" spc="-10" dirty="0">
                <a:solidFill>
                  <a:srgbClr val="7E0054"/>
                </a:solidFill>
                <a:latin typeface="Arial"/>
                <a:cs typeface="Arial"/>
              </a:rPr>
              <a:t>Dec 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9</a:t>
            </a:r>
            <a:r>
              <a:rPr sz="1600" b="1" spc="42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2007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2392" y="4812675"/>
            <a:ext cx="1290955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356870" indent="-12700">
              <a:lnSpc>
                <a:spcPct val="150100"/>
              </a:lnSpc>
            </a:pPr>
            <a:r>
              <a:rPr sz="1600" b="1" spc="-10" dirty="0">
                <a:solidFill>
                  <a:srgbClr val="303030"/>
                </a:solidFill>
                <a:latin typeface="Arial"/>
                <a:cs typeface="Arial"/>
              </a:rPr>
              <a:t>uml  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uml</a:t>
            </a: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.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jpg  urlspedia</a:t>
            </a:r>
            <a:endParaRPr sz="16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urlspedia</a:t>
            </a:r>
            <a:r>
              <a:rPr sz="1600" b="1" spc="-5" dirty="0">
                <a:solidFill>
                  <a:srgbClr val="666600"/>
                </a:solidFill>
                <a:latin typeface="Arial"/>
                <a:cs typeface="Arial"/>
              </a:rPr>
              <a:t>.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tar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775" y="3394583"/>
            <a:ext cx="18427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Modification Date &amp;</a:t>
            </a:r>
            <a:r>
              <a:rPr sz="1200" b="1" spc="-10" dirty="0">
                <a:latin typeface="Arial"/>
                <a:cs typeface="Arial"/>
              </a:rPr>
              <a:t> 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41309" y="3580891"/>
            <a:ext cx="127635" cy="1067435"/>
          </a:xfrm>
          <a:custGeom>
            <a:avLst/>
            <a:gdLst/>
            <a:ahLst/>
            <a:cxnLst/>
            <a:rect l="l" t="t" r="r" b="b"/>
            <a:pathLst>
              <a:path w="127635" h="1067435">
                <a:moveTo>
                  <a:pt x="7371" y="968375"/>
                </a:moveTo>
                <a:lnTo>
                  <a:pt x="4323" y="969899"/>
                </a:lnTo>
                <a:lnTo>
                  <a:pt x="1148" y="971423"/>
                </a:lnTo>
                <a:lnTo>
                  <a:pt x="47" y="974725"/>
                </a:lnTo>
                <a:lnTo>
                  <a:pt x="0" y="975487"/>
                </a:lnTo>
                <a:lnTo>
                  <a:pt x="1526" y="978662"/>
                </a:lnTo>
                <a:lnTo>
                  <a:pt x="45090" y="1067308"/>
                </a:lnTo>
                <a:lnTo>
                  <a:pt x="53333" y="1055243"/>
                </a:lnTo>
                <a:lnTo>
                  <a:pt x="52329" y="1055243"/>
                </a:lnTo>
                <a:lnTo>
                  <a:pt x="39629" y="1054354"/>
                </a:lnTo>
                <a:lnTo>
                  <a:pt x="41311" y="1030802"/>
                </a:lnTo>
                <a:lnTo>
                  <a:pt x="12832" y="972820"/>
                </a:lnTo>
                <a:lnTo>
                  <a:pt x="11181" y="969645"/>
                </a:lnTo>
                <a:lnTo>
                  <a:pt x="7371" y="968375"/>
                </a:lnTo>
                <a:close/>
              </a:path>
              <a:path w="127635" h="1067435">
                <a:moveTo>
                  <a:pt x="41311" y="1030802"/>
                </a:moveTo>
                <a:lnTo>
                  <a:pt x="39629" y="1054354"/>
                </a:lnTo>
                <a:lnTo>
                  <a:pt x="52329" y="1055243"/>
                </a:lnTo>
                <a:lnTo>
                  <a:pt x="52564" y="1051941"/>
                </a:lnTo>
                <a:lnTo>
                  <a:pt x="51694" y="1051941"/>
                </a:lnTo>
                <a:lnTo>
                  <a:pt x="40772" y="1051179"/>
                </a:lnTo>
                <a:lnTo>
                  <a:pt x="46907" y="1042195"/>
                </a:lnTo>
                <a:lnTo>
                  <a:pt x="41311" y="1030802"/>
                </a:lnTo>
                <a:close/>
              </a:path>
              <a:path w="127635" h="1067435">
                <a:moveTo>
                  <a:pt x="96398" y="974725"/>
                </a:moveTo>
                <a:lnTo>
                  <a:pt x="92461" y="975487"/>
                </a:lnTo>
                <a:lnTo>
                  <a:pt x="54003" y="1031803"/>
                </a:lnTo>
                <a:lnTo>
                  <a:pt x="52329" y="1055243"/>
                </a:lnTo>
                <a:lnTo>
                  <a:pt x="53333" y="1055243"/>
                </a:lnTo>
                <a:lnTo>
                  <a:pt x="100970" y="985520"/>
                </a:lnTo>
                <a:lnTo>
                  <a:pt x="103002" y="982599"/>
                </a:lnTo>
                <a:lnTo>
                  <a:pt x="102240" y="978662"/>
                </a:lnTo>
                <a:lnTo>
                  <a:pt x="99319" y="976630"/>
                </a:lnTo>
                <a:lnTo>
                  <a:pt x="96398" y="974725"/>
                </a:lnTo>
                <a:close/>
              </a:path>
              <a:path w="127635" h="1067435">
                <a:moveTo>
                  <a:pt x="46907" y="1042195"/>
                </a:moveTo>
                <a:lnTo>
                  <a:pt x="40772" y="1051179"/>
                </a:lnTo>
                <a:lnTo>
                  <a:pt x="51694" y="1051941"/>
                </a:lnTo>
                <a:lnTo>
                  <a:pt x="46907" y="1042195"/>
                </a:lnTo>
                <a:close/>
              </a:path>
              <a:path w="127635" h="1067435">
                <a:moveTo>
                  <a:pt x="54003" y="1031803"/>
                </a:moveTo>
                <a:lnTo>
                  <a:pt x="46907" y="1042195"/>
                </a:lnTo>
                <a:lnTo>
                  <a:pt x="51694" y="1051941"/>
                </a:lnTo>
                <a:lnTo>
                  <a:pt x="52564" y="1051941"/>
                </a:lnTo>
                <a:lnTo>
                  <a:pt x="54003" y="1031803"/>
                </a:lnTo>
                <a:close/>
              </a:path>
              <a:path w="127635" h="1067435">
                <a:moveTo>
                  <a:pt x="114940" y="0"/>
                </a:moveTo>
                <a:lnTo>
                  <a:pt x="41311" y="1030802"/>
                </a:lnTo>
                <a:lnTo>
                  <a:pt x="46907" y="1042195"/>
                </a:lnTo>
                <a:lnTo>
                  <a:pt x="54003" y="1031803"/>
                </a:lnTo>
                <a:lnTo>
                  <a:pt x="127640" y="1016"/>
                </a:lnTo>
                <a:lnTo>
                  <a:pt x="11494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9009" y="3470782"/>
            <a:ext cx="145542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File/Directory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53200" y="3577844"/>
            <a:ext cx="996315" cy="1451610"/>
          </a:xfrm>
          <a:custGeom>
            <a:avLst/>
            <a:gdLst/>
            <a:ahLst/>
            <a:cxnLst/>
            <a:rect l="l" t="t" r="r" b="b"/>
            <a:pathLst>
              <a:path w="996315" h="1451610">
                <a:moveTo>
                  <a:pt x="10414" y="1346453"/>
                </a:moveTo>
                <a:lnTo>
                  <a:pt x="7366" y="1348993"/>
                </a:lnTo>
                <a:lnTo>
                  <a:pt x="0" y="1451355"/>
                </a:lnTo>
                <a:lnTo>
                  <a:pt x="14207" y="1444624"/>
                </a:lnTo>
                <a:lnTo>
                  <a:pt x="12319" y="1444624"/>
                </a:lnTo>
                <a:lnTo>
                  <a:pt x="1904" y="1437385"/>
                </a:lnTo>
                <a:lnTo>
                  <a:pt x="15153" y="1418022"/>
                </a:lnTo>
                <a:lnTo>
                  <a:pt x="20066" y="1350009"/>
                </a:lnTo>
                <a:lnTo>
                  <a:pt x="17399" y="1346961"/>
                </a:lnTo>
                <a:lnTo>
                  <a:pt x="10414" y="1346453"/>
                </a:lnTo>
                <a:close/>
              </a:path>
              <a:path w="996315" h="1451610">
                <a:moveTo>
                  <a:pt x="15153" y="1418022"/>
                </a:moveTo>
                <a:lnTo>
                  <a:pt x="1904" y="1437385"/>
                </a:lnTo>
                <a:lnTo>
                  <a:pt x="12319" y="1444624"/>
                </a:lnTo>
                <a:lnTo>
                  <a:pt x="14491" y="1441449"/>
                </a:lnTo>
                <a:lnTo>
                  <a:pt x="13461" y="1441449"/>
                </a:lnTo>
                <a:lnTo>
                  <a:pt x="4318" y="1435226"/>
                </a:lnTo>
                <a:lnTo>
                  <a:pt x="14250" y="1430529"/>
                </a:lnTo>
                <a:lnTo>
                  <a:pt x="15153" y="1418022"/>
                </a:lnTo>
                <a:close/>
              </a:path>
              <a:path w="996315" h="1451610">
                <a:moveTo>
                  <a:pt x="87249" y="1395983"/>
                </a:moveTo>
                <a:lnTo>
                  <a:pt x="25651" y="1425137"/>
                </a:lnTo>
                <a:lnTo>
                  <a:pt x="12319" y="1444624"/>
                </a:lnTo>
                <a:lnTo>
                  <a:pt x="14207" y="1444624"/>
                </a:lnTo>
                <a:lnTo>
                  <a:pt x="92709" y="1407413"/>
                </a:lnTo>
                <a:lnTo>
                  <a:pt x="94106" y="1403603"/>
                </a:lnTo>
                <a:lnTo>
                  <a:pt x="91058" y="1397253"/>
                </a:lnTo>
                <a:lnTo>
                  <a:pt x="87249" y="1395983"/>
                </a:lnTo>
                <a:close/>
              </a:path>
              <a:path w="996315" h="1451610">
                <a:moveTo>
                  <a:pt x="14250" y="1430529"/>
                </a:moveTo>
                <a:lnTo>
                  <a:pt x="4318" y="1435226"/>
                </a:lnTo>
                <a:lnTo>
                  <a:pt x="13461" y="1441449"/>
                </a:lnTo>
                <a:lnTo>
                  <a:pt x="14250" y="1430529"/>
                </a:lnTo>
                <a:close/>
              </a:path>
              <a:path w="996315" h="1451610">
                <a:moveTo>
                  <a:pt x="25651" y="1425137"/>
                </a:moveTo>
                <a:lnTo>
                  <a:pt x="14250" y="1430529"/>
                </a:lnTo>
                <a:lnTo>
                  <a:pt x="13461" y="1441449"/>
                </a:lnTo>
                <a:lnTo>
                  <a:pt x="14491" y="1441449"/>
                </a:lnTo>
                <a:lnTo>
                  <a:pt x="25651" y="1425137"/>
                </a:lnTo>
                <a:close/>
              </a:path>
              <a:path w="996315" h="1451610">
                <a:moveTo>
                  <a:pt x="985393" y="0"/>
                </a:moveTo>
                <a:lnTo>
                  <a:pt x="15153" y="1418022"/>
                </a:lnTo>
                <a:lnTo>
                  <a:pt x="14250" y="1430529"/>
                </a:lnTo>
                <a:lnTo>
                  <a:pt x="25651" y="1425137"/>
                </a:lnTo>
                <a:lnTo>
                  <a:pt x="995806" y="7111"/>
                </a:lnTo>
                <a:lnTo>
                  <a:pt x="98539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187" y="4339463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80" h="385445">
                <a:moveTo>
                  <a:pt x="18211" y="281050"/>
                </a:moveTo>
                <a:lnTo>
                  <a:pt x="14986" y="283463"/>
                </a:lnTo>
                <a:lnTo>
                  <a:pt x="0" y="384937"/>
                </a:lnTo>
                <a:lnTo>
                  <a:pt x="15137" y="379094"/>
                </a:lnTo>
                <a:lnTo>
                  <a:pt x="12827" y="379094"/>
                </a:lnTo>
                <a:lnTo>
                  <a:pt x="2908" y="371094"/>
                </a:lnTo>
                <a:lnTo>
                  <a:pt x="17590" y="352746"/>
                </a:lnTo>
                <a:lnTo>
                  <a:pt x="27038" y="288798"/>
                </a:lnTo>
                <a:lnTo>
                  <a:pt x="27546" y="285242"/>
                </a:lnTo>
                <a:lnTo>
                  <a:pt x="25158" y="282067"/>
                </a:lnTo>
                <a:lnTo>
                  <a:pt x="18211" y="281050"/>
                </a:lnTo>
                <a:close/>
              </a:path>
              <a:path w="309880" h="385445">
                <a:moveTo>
                  <a:pt x="17590" y="352746"/>
                </a:moveTo>
                <a:lnTo>
                  <a:pt x="2908" y="371094"/>
                </a:lnTo>
                <a:lnTo>
                  <a:pt x="12827" y="379094"/>
                </a:lnTo>
                <a:lnTo>
                  <a:pt x="15265" y="376047"/>
                </a:lnTo>
                <a:lnTo>
                  <a:pt x="14147" y="376047"/>
                </a:lnTo>
                <a:lnTo>
                  <a:pt x="5587" y="369188"/>
                </a:lnTo>
                <a:lnTo>
                  <a:pt x="15739" y="365273"/>
                </a:lnTo>
                <a:lnTo>
                  <a:pt x="17590" y="352746"/>
                </a:lnTo>
                <a:close/>
              </a:path>
              <a:path w="309880" h="385445">
                <a:moveTo>
                  <a:pt x="91198" y="336169"/>
                </a:moveTo>
                <a:lnTo>
                  <a:pt x="27516" y="360731"/>
                </a:lnTo>
                <a:lnTo>
                  <a:pt x="12827" y="379094"/>
                </a:lnTo>
                <a:lnTo>
                  <a:pt x="15137" y="379094"/>
                </a:lnTo>
                <a:lnTo>
                  <a:pt x="92468" y="349250"/>
                </a:lnTo>
                <a:lnTo>
                  <a:pt x="95770" y="348106"/>
                </a:lnTo>
                <a:lnTo>
                  <a:pt x="97421" y="344424"/>
                </a:lnTo>
                <a:lnTo>
                  <a:pt x="94881" y="337819"/>
                </a:lnTo>
                <a:lnTo>
                  <a:pt x="91198" y="336169"/>
                </a:lnTo>
                <a:close/>
              </a:path>
              <a:path w="309880" h="385445">
                <a:moveTo>
                  <a:pt x="15739" y="365273"/>
                </a:moveTo>
                <a:lnTo>
                  <a:pt x="5587" y="369188"/>
                </a:lnTo>
                <a:lnTo>
                  <a:pt x="14147" y="376047"/>
                </a:lnTo>
                <a:lnTo>
                  <a:pt x="15739" y="365273"/>
                </a:lnTo>
                <a:close/>
              </a:path>
              <a:path w="309880" h="385445">
                <a:moveTo>
                  <a:pt x="27516" y="360731"/>
                </a:moveTo>
                <a:lnTo>
                  <a:pt x="15739" y="365273"/>
                </a:lnTo>
                <a:lnTo>
                  <a:pt x="14147" y="376047"/>
                </a:lnTo>
                <a:lnTo>
                  <a:pt x="15265" y="376047"/>
                </a:lnTo>
                <a:lnTo>
                  <a:pt x="27516" y="360731"/>
                </a:lnTo>
                <a:close/>
              </a:path>
              <a:path w="309880" h="385445">
                <a:moveTo>
                  <a:pt x="299859" y="0"/>
                </a:moveTo>
                <a:lnTo>
                  <a:pt x="17590" y="352746"/>
                </a:lnTo>
                <a:lnTo>
                  <a:pt x="15739" y="365273"/>
                </a:lnTo>
                <a:lnTo>
                  <a:pt x="27516" y="360731"/>
                </a:lnTo>
                <a:lnTo>
                  <a:pt x="309765" y="7874"/>
                </a:lnTo>
                <a:lnTo>
                  <a:pt x="29985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12594" y="3318383"/>
            <a:ext cx="85534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No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Links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27250" y="3429000"/>
            <a:ext cx="129539" cy="1372235"/>
          </a:xfrm>
          <a:custGeom>
            <a:avLst/>
            <a:gdLst/>
            <a:ahLst/>
            <a:cxnLst/>
            <a:rect l="l" t="t" r="r" b="b"/>
            <a:pathLst>
              <a:path w="129539" h="1372235">
                <a:moveTo>
                  <a:pt x="81112" y="25102"/>
                </a:moveTo>
                <a:lnTo>
                  <a:pt x="74271" y="35462"/>
                </a:lnTo>
                <a:lnTo>
                  <a:pt x="0" y="1371219"/>
                </a:lnTo>
                <a:lnTo>
                  <a:pt x="12700" y="1371981"/>
                </a:lnTo>
                <a:lnTo>
                  <a:pt x="86841" y="36306"/>
                </a:lnTo>
                <a:lnTo>
                  <a:pt x="81112" y="25102"/>
                </a:lnTo>
                <a:close/>
              </a:path>
              <a:path w="129539" h="1372235">
                <a:moveTo>
                  <a:pt x="88777" y="12191"/>
                </a:moveTo>
                <a:lnTo>
                  <a:pt x="75564" y="12191"/>
                </a:lnTo>
                <a:lnTo>
                  <a:pt x="88137" y="12953"/>
                </a:lnTo>
                <a:lnTo>
                  <a:pt x="86841" y="36306"/>
                </a:lnTo>
                <a:lnTo>
                  <a:pt x="116331" y="93979"/>
                </a:lnTo>
                <a:lnTo>
                  <a:pt x="117982" y="97154"/>
                </a:lnTo>
                <a:lnTo>
                  <a:pt x="121793" y="98298"/>
                </a:lnTo>
                <a:lnTo>
                  <a:pt x="124841" y="96774"/>
                </a:lnTo>
                <a:lnTo>
                  <a:pt x="128016" y="95123"/>
                </a:lnTo>
                <a:lnTo>
                  <a:pt x="129286" y="91312"/>
                </a:lnTo>
                <a:lnTo>
                  <a:pt x="127635" y="88264"/>
                </a:lnTo>
                <a:lnTo>
                  <a:pt x="88777" y="12191"/>
                </a:lnTo>
                <a:close/>
              </a:path>
              <a:path w="129539" h="1372235">
                <a:moveTo>
                  <a:pt x="82550" y="0"/>
                </a:moveTo>
                <a:lnTo>
                  <a:pt x="27939" y="82676"/>
                </a:lnTo>
                <a:lnTo>
                  <a:pt x="26035" y="85598"/>
                </a:lnTo>
                <a:lnTo>
                  <a:pt x="26797" y="89535"/>
                </a:lnTo>
                <a:lnTo>
                  <a:pt x="32638" y="93345"/>
                </a:lnTo>
                <a:lnTo>
                  <a:pt x="36575" y="92583"/>
                </a:lnTo>
                <a:lnTo>
                  <a:pt x="38564" y="89535"/>
                </a:lnTo>
                <a:lnTo>
                  <a:pt x="74271" y="35462"/>
                </a:lnTo>
                <a:lnTo>
                  <a:pt x="75564" y="12191"/>
                </a:lnTo>
                <a:lnTo>
                  <a:pt x="88777" y="12191"/>
                </a:lnTo>
                <a:lnTo>
                  <a:pt x="82550" y="0"/>
                </a:lnTo>
                <a:close/>
              </a:path>
              <a:path w="129539" h="1372235">
                <a:moveTo>
                  <a:pt x="87997" y="15494"/>
                </a:moveTo>
                <a:lnTo>
                  <a:pt x="76200" y="15494"/>
                </a:lnTo>
                <a:lnTo>
                  <a:pt x="87122" y="16001"/>
                </a:lnTo>
                <a:lnTo>
                  <a:pt x="81112" y="25102"/>
                </a:lnTo>
                <a:lnTo>
                  <a:pt x="86841" y="36306"/>
                </a:lnTo>
                <a:lnTo>
                  <a:pt x="87997" y="15494"/>
                </a:lnTo>
                <a:close/>
              </a:path>
              <a:path w="129539" h="1372235">
                <a:moveTo>
                  <a:pt x="75564" y="12191"/>
                </a:moveTo>
                <a:lnTo>
                  <a:pt x="74271" y="35462"/>
                </a:lnTo>
                <a:lnTo>
                  <a:pt x="81112" y="25102"/>
                </a:lnTo>
                <a:lnTo>
                  <a:pt x="76200" y="15494"/>
                </a:lnTo>
                <a:lnTo>
                  <a:pt x="87997" y="15494"/>
                </a:lnTo>
                <a:lnTo>
                  <a:pt x="88137" y="12953"/>
                </a:lnTo>
                <a:lnTo>
                  <a:pt x="75564" y="12191"/>
                </a:lnTo>
                <a:close/>
              </a:path>
              <a:path w="129539" h="1372235">
                <a:moveTo>
                  <a:pt x="76200" y="15494"/>
                </a:moveTo>
                <a:lnTo>
                  <a:pt x="81112" y="25102"/>
                </a:lnTo>
                <a:lnTo>
                  <a:pt x="87122" y="16001"/>
                </a:lnTo>
                <a:lnTo>
                  <a:pt x="76200" y="1549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71801" y="4461636"/>
            <a:ext cx="1085215" cy="145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19367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25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ner  Name</a:t>
            </a:r>
            <a:endParaRPr sz="120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844"/>
              </a:spcBef>
            </a:pP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2</a:t>
            </a:r>
            <a:r>
              <a:rPr sz="1600" b="1" spc="36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amrood</a:t>
            </a:r>
            <a:endParaRPr sz="1600">
              <a:latin typeface="Arial"/>
              <a:cs typeface="Arial"/>
            </a:endParaRPr>
          </a:p>
          <a:p>
            <a:pPr marL="254635" indent="-225425">
              <a:lnSpc>
                <a:spcPct val="100000"/>
              </a:lnSpc>
              <a:spcBef>
                <a:spcPts val="960"/>
              </a:spcBef>
              <a:buClr>
                <a:srgbClr val="006666"/>
              </a:buClr>
              <a:buAutoNum type="arabicPlain"/>
              <a:tabLst>
                <a:tab pos="255270" algn="l"/>
              </a:tabLst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amrood</a:t>
            </a:r>
            <a:endParaRPr sz="1600">
              <a:latin typeface="Arial"/>
              <a:cs typeface="Arial"/>
            </a:endParaRPr>
          </a:p>
          <a:p>
            <a:pPr marL="239395" indent="-226695">
              <a:lnSpc>
                <a:spcPct val="100000"/>
              </a:lnSpc>
              <a:spcBef>
                <a:spcPts val="960"/>
              </a:spcBef>
              <a:buClr>
                <a:srgbClr val="006666"/>
              </a:buClr>
              <a:buAutoNum type="arabicPlain"/>
              <a:tabLst>
                <a:tab pos="240029" algn="l"/>
              </a:tabLst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root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9086" y="4461636"/>
            <a:ext cx="795655" cy="182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 marR="20256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Group  O</a:t>
            </a:r>
            <a:r>
              <a:rPr sz="1200" b="1" spc="25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ner</a:t>
            </a:r>
            <a:endParaRPr sz="1200">
              <a:latin typeface="Arial"/>
              <a:cs typeface="Arial"/>
            </a:endParaRPr>
          </a:p>
          <a:p>
            <a:pPr marL="12700" marR="5080" indent="39370">
              <a:lnSpc>
                <a:spcPts val="2880"/>
              </a:lnSpc>
              <a:spcBef>
                <a:spcPts val="140"/>
              </a:spcBef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st</a:t>
            </a:r>
            <a:r>
              <a:rPr sz="1600" b="1" spc="-15" dirty="0">
                <a:solidFill>
                  <a:srgbClr val="303030"/>
                </a:solidFill>
                <a:latin typeface="Arial"/>
                <a:cs typeface="Arial"/>
              </a:rPr>
              <a:t>u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de</a:t>
            </a:r>
            <a:r>
              <a:rPr sz="1600" b="1" spc="-15" dirty="0">
                <a:solidFill>
                  <a:srgbClr val="303030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t  student</a:t>
            </a:r>
            <a:endParaRPr sz="1600">
              <a:latin typeface="Arial"/>
              <a:cs typeface="Arial"/>
            </a:endParaRPr>
          </a:p>
          <a:p>
            <a:pPr marL="52069" marR="340995" indent="-40005">
              <a:lnSpc>
                <a:spcPts val="2880"/>
              </a:lnSpc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root  root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9375" y="4568317"/>
            <a:ext cx="7969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characters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4163" y="3546982"/>
            <a:ext cx="401002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No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Blocks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total</a:t>
            </a:r>
            <a:r>
              <a:rPr sz="1600" b="1" spc="-5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19621</a:t>
            </a:r>
            <a:endParaRPr sz="1600">
              <a:latin typeface="Arial"/>
              <a:cs typeface="Arial"/>
            </a:endParaRPr>
          </a:p>
          <a:p>
            <a:pPr marL="48895">
              <a:lnSpc>
                <a:spcPts val="1320"/>
              </a:lnSpc>
              <a:spcBef>
                <a:spcPts val="1190"/>
              </a:spcBef>
            </a:pPr>
            <a:r>
              <a:rPr sz="1200" b="1" dirty="0">
                <a:latin typeface="Arial"/>
                <a:cs typeface="Arial"/>
              </a:rPr>
              <a:t>File </a:t>
            </a:r>
            <a:r>
              <a:rPr sz="1200" b="1" spc="-10" dirty="0">
                <a:latin typeface="Arial"/>
                <a:cs typeface="Arial"/>
              </a:rPr>
              <a:t>Access </a:t>
            </a:r>
            <a:r>
              <a:rPr sz="1200" b="1" spc="-5" dirty="0">
                <a:latin typeface="Arial"/>
                <a:cs typeface="Arial"/>
              </a:rPr>
              <a:t>Rights for Owner, </a:t>
            </a:r>
            <a:r>
              <a:rPr sz="1200" b="1" dirty="0">
                <a:latin typeface="Arial"/>
                <a:cs typeface="Arial"/>
              </a:rPr>
              <a:t>Group </a:t>
            </a:r>
            <a:r>
              <a:rPr sz="1200" b="1" spc="-5" dirty="0">
                <a:latin typeface="Arial"/>
                <a:cs typeface="Arial"/>
              </a:rPr>
              <a:t>&amp;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Others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b="1" dirty="0">
                <a:latin typeface="Arial"/>
                <a:cs typeface="Arial"/>
              </a:rPr>
              <a:t>Size in no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6774" y="3778122"/>
            <a:ext cx="157480" cy="184785"/>
          </a:xfrm>
          <a:custGeom>
            <a:avLst/>
            <a:gdLst/>
            <a:ahLst/>
            <a:cxnLst/>
            <a:rect l="l" t="t" r="r" b="b"/>
            <a:pathLst>
              <a:path w="157480" h="184785">
                <a:moveTo>
                  <a:pt x="64769" y="138049"/>
                </a:moveTo>
                <a:lnTo>
                  <a:pt x="61087" y="139826"/>
                </a:lnTo>
                <a:lnTo>
                  <a:pt x="58800" y="146431"/>
                </a:lnTo>
                <a:lnTo>
                  <a:pt x="60578" y="149987"/>
                </a:lnTo>
                <a:lnTo>
                  <a:pt x="157225" y="184276"/>
                </a:lnTo>
                <a:lnTo>
                  <a:pt x="156266" y="178815"/>
                </a:lnTo>
                <a:lnTo>
                  <a:pt x="144272" y="178815"/>
                </a:lnTo>
                <a:lnTo>
                  <a:pt x="129030" y="160783"/>
                </a:lnTo>
                <a:lnTo>
                  <a:pt x="64769" y="138049"/>
                </a:lnTo>
                <a:close/>
              </a:path>
              <a:path w="157480" h="184785">
                <a:moveTo>
                  <a:pt x="129030" y="160783"/>
                </a:moveTo>
                <a:lnTo>
                  <a:pt x="144272" y="178815"/>
                </a:lnTo>
                <a:lnTo>
                  <a:pt x="147835" y="175768"/>
                </a:lnTo>
                <a:lnTo>
                  <a:pt x="142875" y="175768"/>
                </a:lnTo>
                <a:lnTo>
                  <a:pt x="140989" y="165019"/>
                </a:lnTo>
                <a:lnTo>
                  <a:pt x="129030" y="160783"/>
                </a:lnTo>
                <a:close/>
              </a:path>
              <a:path w="157480" h="184785">
                <a:moveTo>
                  <a:pt x="136144" y="80899"/>
                </a:moveTo>
                <a:lnTo>
                  <a:pt x="129285" y="82168"/>
                </a:lnTo>
                <a:lnTo>
                  <a:pt x="127000" y="85470"/>
                </a:lnTo>
                <a:lnTo>
                  <a:pt x="127634" y="88900"/>
                </a:lnTo>
                <a:lnTo>
                  <a:pt x="138831" y="152717"/>
                </a:lnTo>
                <a:lnTo>
                  <a:pt x="153923" y="170560"/>
                </a:lnTo>
                <a:lnTo>
                  <a:pt x="144272" y="178815"/>
                </a:lnTo>
                <a:lnTo>
                  <a:pt x="156266" y="178815"/>
                </a:lnTo>
                <a:lnTo>
                  <a:pt x="139445" y="83184"/>
                </a:lnTo>
                <a:lnTo>
                  <a:pt x="136144" y="80899"/>
                </a:lnTo>
                <a:close/>
              </a:path>
              <a:path w="157480" h="184785">
                <a:moveTo>
                  <a:pt x="140989" y="165019"/>
                </a:moveTo>
                <a:lnTo>
                  <a:pt x="142875" y="175768"/>
                </a:lnTo>
                <a:lnTo>
                  <a:pt x="151256" y="168656"/>
                </a:lnTo>
                <a:lnTo>
                  <a:pt x="140989" y="165019"/>
                </a:lnTo>
                <a:close/>
              </a:path>
              <a:path w="157480" h="184785">
                <a:moveTo>
                  <a:pt x="138831" y="152717"/>
                </a:moveTo>
                <a:lnTo>
                  <a:pt x="140989" y="165019"/>
                </a:lnTo>
                <a:lnTo>
                  <a:pt x="151256" y="168656"/>
                </a:lnTo>
                <a:lnTo>
                  <a:pt x="142875" y="175768"/>
                </a:lnTo>
                <a:lnTo>
                  <a:pt x="147835" y="175768"/>
                </a:lnTo>
                <a:lnTo>
                  <a:pt x="153923" y="170560"/>
                </a:lnTo>
                <a:lnTo>
                  <a:pt x="138831" y="152717"/>
                </a:lnTo>
                <a:close/>
              </a:path>
              <a:path w="157480" h="184785">
                <a:moveTo>
                  <a:pt x="9651" y="0"/>
                </a:moveTo>
                <a:lnTo>
                  <a:pt x="0" y="8127"/>
                </a:lnTo>
                <a:lnTo>
                  <a:pt x="129030" y="160783"/>
                </a:lnTo>
                <a:lnTo>
                  <a:pt x="140989" y="165019"/>
                </a:lnTo>
                <a:lnTo>
                  <a:pt x="138831" y="152717"/>
                </a:lnTo>
                <a:lnTo>
                  <a:pt x="965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12647" y="6394983"/>
            <a:ext cx="35242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1305"/>
              </a:lnSpc>
            </a:pPr>
            <a:r>
              <a:rPr sz="1800" b="1" spc="-365" dirty="0">
                <a:solidFill>
                  <a:srgbClr val="C00000"/>
                </a:solidFill>
                <a:latin typeface="Arial"/>
                <a:cs typeface="Arial"/>
              </a:rPr>
              <a:t>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1400" b="1" spc="-270" dirty="0">
                <a:solidFill>
                  <a:srgbClr val="C00000"/>
                </a:solidFill>
                <a:latin typeface="Arial"/>
                <a:cs typeface="Arial"/>
              </a:rPr>
              <a:t>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9440" y="6424414"/>
            <a:ext cx="2882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14"/>
              </a:lnSpc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25</a:t>
            </a:fld>
            <a:endParaRPr spc="-200" dirty="0"/>
          </a:p>
        </p:txBody>
      </p:sp>
      <p:pic>
        <p:nvPicPr>
          <p:cNvPr id="27" name="Picture 2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-22860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265" y="250952"/>
            <a:ext cx="13843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/>
              <a:t>who </a:t>
            </a:r>
            <a:r>
              <a:rPr sz="2800" spc="-5" dirty="0"/>
              <a:t>am</a:t>
            </a:r>
            <a:r>
              <a:rPr sz="2800" spc="-70" dirty="0"/>
              <a:t> </a:t>
            </a:r>
            <a:r>
              <a:rPr sz="2800" spc="-5" dirty="0"/>
              <a:t>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8340" y="1199134"/>
            <a:ext cx="732980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•While </a:t>
            </a:r>
            <a:r>
              <a:rPr sz="1600" spc="-10" dirty="0">
                <a:latin typeface="Arial"/>
                <a:cs typeface="Arial"/>
              </a:rPr>
              <a:t>you're </a:t>
            </a:r>
            <a:r>
              <a:rPr sz="1600" spc="-5" dirty="0">
                <a:latin typeface="Arial"/>
                <a:cs typeface="Arial"/>
              </a:rPr>
              <a:t>logged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to the system,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might be willing to know </a:t>
            </a:r>
            <a:r>
              <a:rPr sz="1600" spc="-10" dirty="0">
                <a:latin typeface="Arial"/>
                <a:cs typeface="Arial"/>
              </a:rPr>
              <a:t>who you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•This command lists the account name associated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current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login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35890" indent="-123189">
              <a:lnSpc>
                <a:spcPct val="100000"/>
              </a:lnSpc>
              <a:buChar char="•"/>
              <a:tabLst>
                <a:tab pos="136525" algn="l"/>
              </a:tabLst>
            </a:pPr>
            <a:r>
              <a:rPr sz="1600" spc="-6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can try </a:t>
            </a:r>
            <a:r>
              <a:rPr sz="1600" b="1" spc="10" dirty="0">
                <a:latin typeface="Arial"/>
                <a:cs typeface="Arial"/>
              </a:rPr>
              <a:t>who </a:t>
            </a:r>
            <a:r>
              <a:rPr sz="1600" b="1" spc="-5" dirty="0">
                <a:latin typeface="Arial"/>
                <a:cs typeface="Arial"/>
              </a:rPr>
              <a:t>am i </a:t>
            </a:r>
            <a:r>
              <a:rPr sz="1600" spc="-5" dirty="0">
                <a:latin typeface="Arial"/>
                <a:cs typeface="Arial"/>
              </a:rPr>
              <a:t>command as </a:t>
            </a:r>
            <a:r>
              <a:rPr sz="1600" spc="-10" dirty="0">
                <a:latin typeface="Arial"/>
                <a:cs typeface="Arial"/>
              </a:rPr>
              <a:t>well </a:t>
            </a:r>
            <a:r>
              <a:rPr sz="1600" spc="-5" dirty="0">
                <a:latin typeface="Arial"/>
                <a:cs typeface="Arial"/>
              </a:rPr>
              <a:t>to get information about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yourself.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048000"/>
            <a:ext cx="7467600" cy="2263140"/>
          </a:xfrm>
          <a:custGeom>
            <a:avLst/>
            <a:gdLst/>
            <a:ahLst/>
            <a:cxnLst/>
            <a:rect l="l" t="t" r="r" b="b"/>
            <a:pathLst>
              <a:path w="7467600" h="2263140">
                <a:moveTo>
                  <a:pt x="0" y="2262632"/>
                </a:moveTo>
                <a:lnTo>
                  <a:pt x="7467600" y="2262632"/>
                </a:lnTo>
                <a:lnTo>
                  <a:pt x="7467600" y="0"/>
                </a:lnTo>
                <a:lnTo>
                  <a:pt x="0" y="0"/>
                </a:lnTo>
                <a:lnTo>
                  <a:pt x="0" y="22626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26</a:t>
            </a:fld>
            <a:endParaRPr spc="-2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29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124200"/>
            <a:ext cx="7086600" cy="220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521" y="250952"/>
            <a:ext cx="185801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/>
              <a:t>users </a:t>
            </a:r>
            <a:r>
              <a:rPr sz="2800" spc="-5" dirty="0"/>
              <a:t>&amp;</a:t>
            </a:r>
            <a:r>
              <a:rPr sz="2800" spc="-65" dirty="0"/>
              <a:t> </a:t>
            </a:r>
            <a:r>
              <a:rPr sz="2800" dirty="0"/>
              <a:t>who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955294"/>
            <a:ext cx="8529955" cy="207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•We </a:t>
            </a:r>
            <a:r>
              <a:rPr sz="1600" spc="-5" dirty="0">
                <a:latin typeface="Arial"/>
                <a:cs typeface="Arial"/>
              </a:rPr>
              <a:t>might be interested to know </a:t>
            </a:r>
            <a:r>
              <a:rPr sz="1600" spc="-10" dirty="0">
                <a:latin typeface="Arial"/>
                <a:cs typeface="Arial"/>
              </a:rPr>
              <a:t>who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logged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to the computer at the same</a:t>
            </a:r>
            <a:r>
              <a:rPr sz="1600" spc="2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12700" marR="7620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•There are three commands </a:t>
            </a:r>
            <a:r>
              <a:rPr sz="1600" dirty="0">
                <a:latin typeface="Arial"/>
                <a:cs typeface="Arial"/>
              </a:rPr>
              <a:t>are </a:t>
            </a:r>
            <a:r>
              <a:rPr sz="1600" spc="-5" dirty="0">
                <a:latin typeface="Arial"/>
                <a:cs typeface="Arial"/>
              </a:rPr>
              <a:t>available to get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this information, based on </a:t>
            </a:r>
            <a:r>
              <a:rPr sz="1600" dirty="0">
                <a:latin typeface="Arial"/>
                <a:cs typeface="Arial"/>
              </a:rPr>
              <a:t>how </a:t>
            </a:r>
            <a:r>
              <a:rPr sz="1600" spc="-5" dirty="0">
                <a:latin typeface="Arial"/>
                <a:cs typeface="Arial"/>
              </a:rPr>
              <a:t>much  </a:t>
            </a:r>
            <a:r>
              <a:rPr sz="1600" spc="-10" dirty="0">
                <a:latin typeface="Arial"/>
                <a:cs typeface="Arial"/>
              </a:rPr>
              <a:t>you'd </a:t>
            </a:r>
            <a:r>
              <a:rPr sz="1600" dirty="0">
                <a:latin typeface="Arial"/>
                <a:cs typeface="Arial"/>
              </a:rPr>
              <a:t>like </a:t>
            </a:r>
            <a:r>
              <a:rPr sz="1600" spc="-5" dirty="0">
                <a:latin typeface="Arial"/>
                <a:cs typeface="Arial"/>
              </a:rPr>
              <a:t>to learn about the other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b="1" spc="-5" dirty="0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marL="469900" marR="5080">
              <a:lnSpc>
                <a:spcPct val="150000"/>
              </a:lnSpc>
            </a:pPr>
            <a:r>
              <a:rPr sz="1600" spc="5" dirty="0">
                <a:latin typeface="Arial"/>
                <a:cs typeface="Arial"/>
              </a:rPr>
              <a:t>•</a:t>
            </a:r>
            <a:r>
              <a:rPr sz="1600" b="1" spc="5" dirty="0">
                <a:latin typeface="Arial"/>
                <a:cs typeface="Arial"/>
              </a:rPr>
              <a:t>who </a:t>
            </a:r>
            <a:r>
              <a:rPr sz="1600" b="1" spc="-5" dirty="0">
                <a:latin typeface="Arial"/>
                <a:cs typeface="Arial"/>
              </a:rPr>
              <a:t>- </a:t>
            </a:r>
            <a:r>
              <a:rPr sz="1600" spc="-10" dirty="0">
                <a:latin typeface="Arial"/>
                <a:cs typeface="Arial"/>
              </a:rPr>
              <a:t>who </a:t>
            </a:r>
            <a:r>
              <a:rPr sz="1600" spc="-5" dirty="0">
                <a:latin typeface="Arial"/>
                <a:cs typeface="Arial"/>
              </a:rPr>
              <a:t>command displays information about the current status of </a:t>
            </a:r>
            <a:r>
              <a:rPr sz="1600" dirty="0">
                <a:latin typeface="Arial"/>
                <a:cs typeface="Arial"/>
              </a:rPr>
              <a:t>system, it </a:t>
            </a:r>
            <a:r>
              <a:rPr sz="1600" spc="5" dirty="0">
                <a:latin typeface="Arial"/>
                <a:cs typeface="Arial"/>
              </a:rPr>
              <a:t>by  </a:t>
            </a:r>
            <a:r>
              <a:rPr sz="1600" spc="-5" dirty="0">
                <a:latin typeface="Arial"/>
                <a:cs typeface="Arial"/>
              </a:rPr>
              <a:t>default prints login names of users currently logged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3232683"/>
            <a:ext cx="8001000" cy="2999105"/>
          </a:xfrm>
          <a:custGeom>
            <a:avLst/>
            <a:gdLst/>
            <a:ahLst/>
            <a:cxnLst/>
            <a:rect l="l" t="t" r="r" b="b"/>
            <a:pathLst>
              <a:path w="8001000" h="2999104">
                <a:moveTo>
                  <a:pt x="0" y="2998724"/>
                </a:moveTo>
                <a:lnTo>
                  <a:pt x="8001000" y="2998724"/>
                </a:lnTo>
                <a:lnTo>
                  <a:pt x="8001000" y="0"/>
                </a:lnTo>
                <a:lnTo>
                  <a:pt x="0" y="0"/>
                </a:lnTo>
                <a:lnTo>
                  <a:pt x="0" y="29987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5800" y="3232683"/>
          <a:ext cx="6337357" cy="2998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6"/>
                <a:gridCol w="913414"/>
                <a:gridCol w="2657630"/>
                <a:gridCol w="1729357"/>
              </a:tblGrid>
              <a:tr h="120009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users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amrood  bablu</a:t>
                      </a:r>
                      <a:r>
                        <a:rPr sz="1600" b="1" spc="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qadir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r>
                        <a:rPr sz="16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who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4225">
                <a:tc>
                  <a:txBody>
                    <a:bodyPr/>
                    <a:lstStyle/>
                    <a:p>
                      <a:pPr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Username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Console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Date &amp;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Logging</a:t>
                      </a:r>
                      <a:r>
                        <a:rPr sz="16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amrood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ttyp0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Oct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600" b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14:10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93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(limbo)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</a:tr>
              <a:tr h="365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bablu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ttyp2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464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Oct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600" b="1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09:08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17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(calliope)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</a:tr>
              <a:tr h="365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qadir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ttyp4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60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Oct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600" b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12:09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18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(dent)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</a:tr>
              <a:tr h="416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27</a:t>
            </a:fld>
            <a:endParaRPr spc="-2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0"/>
            <a:ext cx="144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0952"/>
            <a:ext cx="8300720" cy="3824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78815" algn="ctr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  <a:p>
            <a:pPr marL="12700" marR="5715" algn="just">
              <a:lnSpc>
                <a:spcPts val="3840"/>
              </a:lnSpc>
              <a:spcBef>
                <a:spcPts val="234"/>
              </a:spcBef>
            </a:pPr>
            <a:r>
              <a:rPr sz="1600" spc="-5" dirty="0">
                <a:latin typeface="Arial"/>
                <a:cs typeface="Arial"/>
              </a:rPr>
              <a:t>•Running the </a:t>
            </a:r>
            <a:r>
              <a:rPr sz="1600" b="1" i="1" u="heavy" spc="-5" dirty="0">
                <a:latin typeface="Arial"/>
                <a:cs typeface="Arial"/>
              </a:rPr>
              <a:t>w </a:t>
            </a:r>
            <a:r>
              <a:rPr sz="1600" spc="-5" dirty="0">
                <a:latin typeface="Arial"/>
                <a:cs typeface="Arial"/>
              </a:rPr>
              <a:t>command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no arguments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show a </a:t>
            </a:r>
            <a:r>
              <a:rPr sz="1600" dirty="0">
                <a:latin typeface="Arial"/>
                <a:cs typeface="Arial"/>
              </a:rPr>
              <a:t>list </a:t>
            </a:r>
            <a:r>
              <a:rPr sz="1600" spc="-5" dirty="0">
                <a:latin typeface="Arial"/>
                <a:cs typeface="Arial"/>
              </a:rPr>
              <a:t>of logged on users and their  processes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•Shows the </a:t>
            </a:r>
            <a:r>
              <a:rPr sz="1600" b="1" spc="-5" dirty="0">
                <a:latin typeface="Arial"/>
                <a:cs typeface="Arial"/>
              </a:rPr>
              <a:t>current </a:t>
            </a:r>
            <a:r>
              <a:rPr sz="1600" b="1" dirty="0">
                <a:latin typeface="Arial"/>
                <a:cs typeface="Arial"/>
              </a:rPr>
              <a:t>time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b="1" spc="-10" dirty="0">
                <a:latin typeface="Arial"/>
                <a:cs typeface="Arial"/>
              </a:rPr>
              <a:t>how </a:t>
            </a:r>
            <a:r>
              <a:rPr sz="1600" b="1" spc="-5" dirty="0">
                <a:latin typeface="Arial"/>
                <a:cs typeface="Arial"/>
              </a:rPr>
              <a:t>long the system has been running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b="1" spc="-10" dirty="0">
                <a:latin typeface="Arial"/>
                <a:cs typeface="Arial"/>
              </a:rPr>
              <a:t>how </a:t>
            </a:r>
            <a:r>
              <a:rPr sz="1600" b="1" spc="-5" dirty="0">
                <a:latin typeface="Arial"/>
                <a:cs typeface="Arial"/>
              </a:rPr>
              <a:t>many users  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200000"/>
              </a:lnSpc>
            </a:pPr>
            <a:r>
              <a:rPr sz="1600" b="1" dirty="0">
                <a:latin typeface="Arial"/>
                <a:cs typeface="Arial"/>
              </a:rPr>
              <a:t>currently </a:t>
            </a:r>
            <a:r>
              <a:rPr sz="1600" b="1" spc="-5" dirty="0">
                <a:latin typeface="Arial"/>
                <a:cs typeface="Arial"/>
              </a:rPr>
              <a:t>logged on</a:t>
            </a:r>
            <a:r>
              <a:rPr sz="1600" spc="-5" dirty="0">
                <a:latin typeface="Arial"/>
                <a:cs typeface="Arial"/>
              </a:rPr>
              <a:t>, and the </a:t>
            </a:r>
            <a:r>
              <a:rPr sz="1600" b="1" spc="-5" dirty="0">
                <a:latin typeface="Arial"/>
                <a:cs typeface="Arial"/>
              </a:rPr>
              <a:t>system load averages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past </a:t>
            </a:r>
            <a:r>
              <a:rPr sz="1600" spc="-5" dirty="0">
                <a:latin typeface="Arial"/>
                <a:cs typeface="Arial"/>
              </a:rPr>
              <a:t>1, </a:t>
            </a:r>
            <a:r>
              <a:rPr sz="1600" dirty="0">
                <a:latin typeface="Arial"/>
                <a:cs typeface="Arial"/>
              </a:rPr>
              <a:t>5, </a:t>
            </a:r>
            <a:r>
              <a:rPr sz="1600" spc="-5" dirty="0">
                <a:latin typeface="Arial"/>
                <a:cs typeface="Arial"/>
              </a:rPr>
              <a:t>and 15 minutes,  </a:t>
            </a:r>
            <a:r>
              <a:rPr sz="1600" b="1" spc="-5" dirty="0">
                <a:latin typeface="Arial"/>
                <a:cs typeface="Arial"/>
              </a:rPr>
              <a:t>login name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terminal (</a:t>
            </a:r>
            <a:r>
              <a:rPr sz="1600" b="1" u="heavy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tty</a:t>
            </a:r>
            <a:r>
              <a:rPr sz="1600" b="1" spc="-5" dirty="0">
                <a:latin typeface="Arial"/>
                <a:cs typeface="Arial"/>
              </a:rPr>
              <a:t>) name</a:t>
            </a:r>
            <a:r>
              <a:rPr sz="1600" spc="-5" dirty="0">
                <a:latin typeface="Arial"/>
                <a:cs typeface="Arial"/>
              </a:rPr>
              <a:t>, t</a:t>
            </a:r>
            <a:r>
              <a:rPr sz="1600" b="1" spc="-5" dirty="0">
                <a:latin typeface="Arial"/>
                <a:cs typeface="Arial"/>
              </a:rPr>
              <a:t>he remote host </a:t>
            </a:r>
            <a:r>
              <a:rPr sz="1600" b="1" dirty="0">
                <a:latin typeface="Arial"/>
                <a:cs typeface="Arial"/>
              </a:rPr>
              <a:t>they are </a:t>
            </a:r>
            <a:r>
              <a:rPr sz="1600" b="1" spc="-5" dirty="0">
                <a:latin typeface="Arial"/>
                <a:cs typeface="Arial"/>
              </a:rPr>
              <a:t>logged </a:t>
            </a:r>
            <a:r>
              <a:rPr sz="1600" b="1" dirty="0">
                <a:latin typeface="Arial"/>
                <a:cs typeface="Arial"/>
              </a:rPr>
              <a:t>in </a:t>
            </a:r>
            <a:r>
              <a:rPr sz="1600" b="1" spc="-5" dirty="0">
                <a:latin typeface="Arial"/>
                <a:cs typeface="Arial"/>
              </a:rPr>
              <a:t>from, the  amount of </a:t>
            </a:r>
            <a:r>
              <a:rPr sz="1600" b="1" dirty="0">
                <a:latin typeface="Arial"/>
                <a:cs typeface="Arial"/>
              </a:rPr>
              <a:t>time they </a:t>
            </a:r>
            <a:r>
              <a:rPr sz="1600" b="1" spc="-5" dirty="0">
                <a:latin typeface="Arial"/>
                <a:cs typeface="Arial"/>
              </a:rPr>
              <a:t>have been logged </a:t>
            </a:r>
            <a:r>
              <a:rPr sz="1600" b="1" dirty="0">
                <a:latin typeface="Arial"/>
                <a:cs typeface="Arial"/>
              </a:rPr>
              <a:t>in, </a:t>
            </a:r>
            <a:r>
              <a:rPr sz="1600" b="1" spc="-5" dirty="0">
                <a:latin typeface="Arial"/>
                <a:cs typeface="Arial"/>
              </a:rPr>
              <a:t>their </a:t>
            </a:r>
            <a:r>
              <a:rPr sz="1600" b="1" dirty="0">
                <a:latin typeface="Arial"/>
                <a:cs typeface="Arial"/>
              </a:rPr>
              <a:t>idle time, </a:t>
            </a:r>
            <a:r>
              <a:rPr sz="1600" b="1" spc="-5" dirty="0">
                <a:latin typeface="Arial"/>
                <a:cs typeface="Arial"/>
              </a:rPr>
              <a:t>JCPU(total cpu </a:t>
            </a:r>
            <a:r>
              <a:rPr sz="1600" b="1" dirty="0">
                <a:latin typeface="Arial"/>
                <a:cs typeface="Arial"/>
              </a:rPr>
              <a:t>time  </a:t>
            </a:r>
            <a:r>
              <a:rPr sz="1600" b="1" spc="-5" dirty="0">
                <a:latin typeface="Arial"/>
                <a:cs typeface="Arial"/>
              </a:rPr>
              <a:t>consumed by all processes), PCPU(time consumed by that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process)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4520323"/>
            <a:ext cx="8534400" cy="1567180"/>
          </a:xfrm>
          <a:custGeom>
            <a:avLst/>
            <a:gdLst/>
            <a:ahLst/>
            <a:cxnLst/>
            <a:rect l="l" t="t" r="r" b="b"/>
            <a:pathLst>
              <a:path w="8534400" h="1567179">
                <a:moveTo>
                  <a:pt x="0" y="1567053"/>
                </a:moveTo>
                <a:lnTo>
                  <a:pt x="8534400" y="1567053"/>
                </a:lnTo>
                <a:lnTo>
                  <a:pt x="8534400" y="0"/>
                </a:lnTo>
                <a:lnTo>
                  <a:pt x="0" y="0"/>
                </a:lnTo>
                <a:lnTo>
                  <a:pt x="0" y="156705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1692" y="4767453"/>
            <a:ext cx="146431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  <a:tabLst>
                <a:tab pos="418465" algn="l"/>
              </a:tabLst>
            </a:pPr>
            <a:r>
              <a:rPr sz="1600" b="1" spc="-5" dirty="0">
                <a:latin typeface="Arial"/>
                <a:cs typeface="Arial"/>
              </a:rPr>
              <a:t>up	608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day(s),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28</a:t>
            </a:fld>
            <a:endParaRPr spc="-200" dirty="0"/>
          </a:p>
        </p:txBody>
      </p:sp>
      <p:sp>
        <p:nvSpPr>
          <p:cNvPr id="5" name="object 5"/>
          <p:cNvSpPr txBox="1"/>
          <p:nvPr/>
        </p:nvSpPr>
        <p:spPr>
          <a:xfrm>
            <a:off x="2993497" y="4767453"/>
            <a:ext cx="440880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  <a:tabLst>
                <a:tab pos="1628139" algn="l"/>
              </a:tabLst>
            </a:pPr>
            <a:r>
              <a:rPr sz="1600" b="1" spc="-5" dirty="0">
                <a:latin typeface="Arial"/>
                <a:cs typeface="Arial"/>
              </a:rPr>
              <a:t>19:56, 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6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users,	load </a:t>
            </a:r>
            <a:r>
              <a:rPr sz="1600" b="1" spc="-10" dirty="0">
                <a:latin typeface="Arial"/>
                <a:cs typeface="Arial"/>
              </a:rPr>
              <a:t>average: </a:t>
            </a:r>
            <a:r>
              <a:rPr sz="1600" b="1" spc="-5" dirty="0">
                <a:latin typeface="Arial"/>
                <a:cs typeface="Arial"/>
              </a:rPr>
              <a:t>0.36, 0.36,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0.37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5005" y="5011673"/>
            <a:ext cx="34988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idle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4523613"/>
            <a:ext cx="889635" cy="146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064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 w  </a:t>
            </a:r>
            <a:r>
              <a:rPr sz="1600" b="1" spc="-90" dirty="0">
                <a:latin typeface="Arial"/>
                <a:cs typeface="Arial"/>
              </a:rPr>
              <a:t>1</a:t>
            </a:r>
            <a:r>
              <a:rPr sz="1600" b="1" spc="-5" dirty="0">
                <a:latin typeface="Arial"/>
                <a:cs typeface="Arial"/>
              </a:rPr>
              <a:t>1:12am</a:t>
            </a:r>
            <a:endParaRPr sz="1600">
              <a:latin typeface="Arial"/>
              <a:cs typeface="Arial"/>
            </a:endParaRPr>
          </a:p>
          <a:p>
            <a:pPr indent="5461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User  smithj  jonesm  jane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mcq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333" y="5011673"/>
            <a:ext cx="617220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 indent="-32384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tty  </a:t>
            </a:r>
            <a:r>
              <a:rPr sz="1600" b="1" spc="-5" dirty="0">
                <a:latin typeface="Arial"/>
                <a:cs typeface="Arial"/>
              </a:rPr>
              <a:t>pts/5  p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s/23  pts/8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3478" y="5011673"/>
            <a:ext cx="173672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 marR="1016000" indent="2667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lo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5" dirty="0">
                <a:latin typeface="Arial"/>
                <a:cs typeface="Arial"/>
              </a:rPr>
              <a:t>in@  8:52am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191895" algn="l"/>
              </a:tabLst>
            </a:pPr>
            <a:r>
              <a:rPr sz="1600" b="1" spc="-5" dirty="0">
                <a:latin typeface="Arial"/>
                <a:cs typeface="Arial"/>
              </a:rPr>
              <a:t>20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Apr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06	28</a:t>
            </a:r>
            <a:endParaRPr sz="1600">
              <a:latin typeface="Arial"/>
              <a:cs typeface="Arial"/>
            </a:endParaRPr>
          </a:p>
          <a:p>
            <a:pPr marL="10160">
              <a:lnSpc>
                <a:spcPts val="1905"/>
              </a:lnSpc>
              <a:tabLst>
                <a:tab pos="1165860" algn="l"/>
              </a:tabLst>
            </a:pPr>
            <a:r>
              <a:rPr sz="1600" b="1" spc="-5" dirty="0">
                <a:latin typeface="Arial"/>
                <a:cs typeface="Arial"/>
              </a:rPr>
              <a:t>10:12am	3da</a:t>
            </a:r>
            <a:r>
              <a:rPr sz="1600" b="1" spc="-45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9689" y="5011673"/>
            <a:ext cx="59753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122555" indent="-153035">
              <a:lnSpc>
                <a:spcPct val="100000"/>
              </a:lnSpc>
            </a:pPr>
            <a:r>
              <a:rPr sz="1600" b="1" spc="30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hat  w</a:t>
            </a:r>
            <a:endParaRPr sz="1600">
              <a:latin typeface="Arial"/>
              <a:cs typeface="Arial"/>
            </a:endParaRPr>
          </a:p>
          <a:p>
            <a:pPr marL="1079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–bash</a:t>
            </a:r>
            <a:endParaRPr sz="1600">
              <a:latin typeface="Arial"/>
              <a:cs typeface="Arial"/>
            </a:endParaRPr>
          </a:p>
          <a:p>
            <a:pPr marL="76200" algn="ctr"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–csh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0"/>
            <a:ext cx="152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9251" y="495427"/>
            <a:ext cx="4362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45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29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823973"/>
            <a:ext cx="776605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tty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prints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terminal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connected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standard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input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(terminal),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every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latin typeface="Arial"/>
                <a:cs typeface="Arial"/>
              </a:rPr>
              <a:t>physical device will be </a:t>
            </a:r>
            <a:r>
              <a:rPr sz="1600" dirty="0">
                <a:latin typeface="Arial"/>
                <a:cs typeface="Arial"/>
              </a:rPr>
              <a:t>associated </a:t>
            </a:r>
            <a:r>
              <a:rPr sz="1600" spc="-5" dirty="0">
                <a:latin typeface="Arial"/>
                <a:cs typeface="Arial"/>
              </a:rPr>
              <a:t>with a file name that exists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physically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3352800"/>
            <a:ext cx="4572000" cy="149352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[student@localhost ~]$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tty</a:t>
            </a:r>
            <a:endParaRPr sz="1600">
              <a:latin typeface="Arial"/>
              <a:cs typeface="Arial"/>
            </a:endParaRPr>
          </a:p>
          <a:p>
            <a:pPr marL="91440" marR="2225675">
              <a:lnSpc>
                <a:spcPct val="200000"/>
              </a:lnSpc>
            </a:pPr>
            <a:r>
              <a:rPr sz="1600" b="1" spc="-10" dirty="0">
                <a:latin typeface="Arial"/>
                <a:cs typeface="Arial"/>
              </a:rPr>
              <a:t>/dev/pts/0  </a:t>
            </a:r>
            <a:r>
              <a:rPr sz="1600" b="1" spc="-5" dirty="0">
                <a:latin typeface="Arial"/>
                <a:cs typeface="Arial"/>
              </a:rPr>
              <a:t>[student@localhost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~]$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5860" y="496442"/>
            <a:ext cx="52787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Learning</a:t>
            </a:r>
            <a:r>
              <a:rPr sz="4400" spc="-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Outcomes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2051558"/>
            <a:ext cx="7347584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work confidently </a:t>
            </a:r>
            <a:r>
              <a:rPr sz="1800" spc="-5" dirty="0">
                <a:latin typeface="Calibri"/>
                <a:cs typeface="Calibri"/>
              </a:rPr>
              <a:t>in Unix/Linux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understand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basic Unix </a:t>
            </a:r>
            <a:r>
              <a:rPr sz="1800" spc="-10" dirty="0">
                <a:latin typeface="Calibri"/>
                <a:cs typeface="Calibri"/>
              </a:rPr>
              <a:t>structure, </a:t>
            </a:r>
            <a:r>
              <a:rPr sz="1800" spc="-5" dirty="0">
                <a:latin typeface="Calibri"/>
                <a:cs typeface="Calibri"/>
              </a:rPr>
              <a:t>commands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utilities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write </a:t>
            </a:r>
            <a:r>
              <a:rPr sz="1800" spc="-5" dirty="0">
                <a:latin typeface="Calibri"/>
                <a:cs typeface="Calibri"/>
              </a:rPr>
              <a:t>simple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complex </a:t>
            </a:r>
            <a:r>
              <a:rPr sz="1800" spc="-5" dirty="0">
                <a:latin typeface="Calibri"/>
                <a:cs typeface="Calibri"/>
              </a:rPr>
              <a:t>shell scripts </a:t>
            </a:r>
            <a:r>
              <a:rPr sz="1800" spc="-10" dirty="0">
                <a:latin typeface="Calibri"/>
                <a:cs typeface="Calibri"/>
              </a:rPr>
              <a:t>to automate various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become </a:t>
            </a:r>
            <a:r>
              <a:rPr sz="1800" spc="-10" dirty="0">
                <a:latin typeface="Calibri"/>
                <a:cs typeface="Calibri"/>
              </a:rPr>
              <a:t>familiar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framing regular expressions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with usage of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awk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6340" y="7620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851" y="208788"/>
            <a:ext cx="49720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/>
              <a:t>s</a:t>
            </a:r>
            <a:r>
              <a:rPr sz="2400" spc="-30" dirty="0"/>
              <a:t>t</a:t>
            </a:r>
            <a:r>
              <a:rPr sz="2400" dirty="0"/>
              <a:t>ty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30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802894"/>
            <a:ext cx="50590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stty </a:t>
            </a:r>
            <a:r>
              <a:rPr sz="1600" spc="-5" dirty="0">
                <a:latin typeface="Arial"/>
                <a:cs typeface="Arial"/>
              </a:rPr>
              <a:t>– For displaying and setting terminal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143000"/>
            <a:ext cx="6096000" cy="247840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1590" rIns="0" bIns="0" rtlCol="0">
            <a:spAutoFit/>
          </a:bodyPr>
          <a:lstStyle/>
          <a:p>
            <a:pPr marL="91440" marR="3330575">
              <a:lnSpc>
                <a:spcPts val="3840"/>
              </a:lnSpc>
              <a:spcBef>
                <a:spcPts val="170"/>
              </a:spcBef>
            </a:pPr>
            <a:r>
              <a:rPr sz="1600" b="1" spc="-5" dirty="0">
                <a:latin typeface="Arial"/>
                <a:cs typeface="Arial"/>
              </a:rPr>
              <a:t>[student@localhost ~]$ stty  speed 38400 baud; line =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eol = M-^?; eol2 = M-^?; </a:t>
            </a:r>
            <a:r>
              <a:rPr sz="1600" b="1" spc="5" dirty="0">
                <a:latin typeface="Arial"/>
                <a:cs typeface="Arial"/>
              </a:rPr>
              <a:t>swtch 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M-^?;</a:t>
            </a:r>
            <a:endParaRPr sz="1600">
              <a:latin typeface="Arial"/>
              <a:cs typeface="Arial"/>
            </a:endParaRPr>
          </a:p>
          <a:p>
            <a:pPr marL="91440" marR="3749675">
              <a:lnSpc>
                <a:spcPct val="200000"/>
              </a:lnSpc>
            </a:pPr>
            <a:r>
              <a:rPr sz="1600" b="1" spc="-5" dirty="0">
                <a:latin typeface="Arial"/>
                <a:cs typeface="Arial"/>
              </a:rPr>
              <a:t>-cdtrdsr ixany iutf8  [student@localhost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~]$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3733850"/>
            <a:ext cx="6096000" cy="26320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174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25"/>
              </a:spcBef>
            </a:pPr>
            <a:r>
              <a:rPr sz="1600" b="1" spc="-5" dirty="0">
                <a:latin typeface="Arial"/>
                <a:cs typeface="Arial"/>
              </a:rPr>
              <a:t>[student@localhost ~]$ stty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-a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speed 38400 baud; </a:t>
            </a:r>
            <a:r>
              <a:rPr sz="1600" b="1" spc="5" dirty="0">
                <a:latin typeface="Arial"/>
                <a:cs typeface="Arial"/>
              </a:rPr>
              <a:t>rows </a:t>
            </a:r>
            <a:r>
              <a:rPr sz="1600" b="1" spc="-5" dirty="0">
                <a:latin typeface="Arial"/>
                <a:cs typeface="Arial"/>
              </a:rPr>
              <a:t>24; columns 80; line =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91440" marR="94615">
              <a:lnSpc>
                <a:spcPct val="150000"/>
              </a:lnSpc>
            </a:pPr>
            <a:r>
              <a:rPr sz="1600" b="1" spc="-5" dirty="0">
                <a:latin typeface="Arial"/>
                <a:cs typeface="Arial"/>
              </a:rPr>
              <a:t>intr = ^C; quit = </a:t>
            </a:r>
            <a:r>
              <a:rPr sz="1600" b="1" dirty="0">
                <a:latin typeface="Arial"/>
                <a:cs typeface="Arial"/>
              </a:rPr>
              <a:t>^\; </a:t>
            </a:r>
            <a:r>
              <a:rPr sz="1600" b="1" spc="-5" dirty="0">
                <a:latin typeface="Arial"/>
                <a:cs typeface="Arial"/>
              </a:rPr>
              <a:t>erase = ^?; kill = ^U; eof = ^D; eol = M-^?;  eol2 =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M-^?;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b="1" spc="5" dirty="0">
                <a:latin typeface="Arial"/>
                <a:cs typeface="Arial"/>
              </a:rPr>
              <a:t>swtch </a:t>
            </a:r>
            <a:r>
              <a:rPr sz="1600" b="1" spc="-5" dirty="0">
                <a:latin typeface="Arial"/>
                <a:cs typeface="Arial"/>
              </a:rPr>
              <a:t>= M-^?; start = ^Q; stop = ^S; susp = ^Z; rprnt =</a:t>
            </a:r>
            <a:r>
              <a:rPr sz="1600" b="1" spc="1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^R;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latin typeface="Arial"/>
                <a:cs typeface="Arial"/>
              </a:rPr>
              <a:t>werase 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^W;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lnext = ^V; flush = ^O; min = 1; time =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851" y="2540"/>
            <a:ext cx="62357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lock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31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3809962"/>
            <a:ext cx="7924800" cy="247840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225" rIns="0" bIns="0" rtlCol="0">
            <a:spAutoFit/>
          </a:bodyPr>
          <a:lstStyle/>
          <a:p>
            <a:pPr marL="91440" marR="5113655">
              <a:lnSpc>
                <a:spcPts val="3840"/>
              </a:lnSpc>
              <a:spcBef>
                <a:spcPts val="175"/>
              </a:spcBef>
            </a:pPr>
            <a:r>
              <a:rPr sz="1600" b="1" spc="-5" dirty="0">
                <a:latin typeface="Arial"/>
                <a:cs typeface="Arial"/>
              </a:rPr>
              <a:t>[student@localhost ~]$ lock  </a:t>
            </a:r>
            <a:r>
              <a:rPr sz="1600" b="1" dirty="0">
                <a:latin typeface="Arial"/>
                <a:cs typeface="Arial"/>
              </a:rPr>
              <a:t>Password:****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Reenter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Password:****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Terminal </a:t>
            </a:r>
            <a:r>
              <a:rPr sz="1600" b="1" spc="-5" dirty="0">
                <a:latin typeface="Arial"/>
                <a:cs typeface="Arial"/>
              </a:rPr>
              <a:t>locked by romeo 0 minutes ago  (Prompt </a:t>
            </a:r>
            <a:r>
              <a:rPr sz="1600" b="1" spc="5" dirty="0">
                <a:latin typeface="Arial"/>
                <a:cs typeface="Arial"/>
              </a:rPr>
              <a:t>will</a:t>
            </a:r>
            <a:r>
              <a:rPr sz="1600" b="1" spc="1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disappear)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948690"/>
            <a:ext cx="7614920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•when  some  background  process  </a:t>
            </a:r>
            <a:r>
              <a:rPr sz="1600" dirty="0">
                <a:latin typeface="Arial"/>
                <a:cs typeface="Arial"/>
              </a:rPr>
              <a:t>is  </a:t>
            </a:r>
            <a:r>
              <a:rPr sz="1600" spc="-5" dirty="0">
                <a:latin typeface="Arial"/>
                <a:cs typeface="Arial"/>
              </a:rPr>
              <a:t>running 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our  system  preventing  us 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from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logging out the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and moving </a:t>
            </a:r>
            <a:r>
              <a:rPr sz="1600" spc="-35" dirty="0">
                <a:latin typeface="Arial"/>
                <a:cs typeface="Arial"/>
              </a:rPr>
              <a:t>away, </a:t>
            </a:r>
            <a:r>
              <a:rPr sz="1600" spc="-5" dirty="0">
                <a:latin typeface="Arial"/>
                <a:cs typeface="Arial"/>
              </a:rPr>
              <a:t>lock can be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  <a:p>
            <a:pPr marL="12700" marR="5715">
              <a:lnSpc>
                <a:spcPts val="3840"/>
              </a:lnSpc>
              <a:spcBef>
                <a:spcPts val="445"/>
              </a:spcBef>
            </a:pPr>
            <a:r>
              <a:rPr sz="1600" spc="-5" dirty="0">
                <a:latin typeface="Arial"/>
                <a:cs typeface="Arial"/>
              </a:rPr>
              <a:t>•when used, lock command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ask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for a password,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can be used for  unlocking </a:t>
            </a:r>
            <a:r>
              <a:rPr sz="1600" spc="-10" dirty="0">
                <a:latin typeface="Arial"/>
                <a:cs typeface="Arial"/>
              </a:rPr>
              <a:t>your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2693034"/>
            <a:ext cx="48107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•Once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locked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will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locked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2125" y="2693034"/>
            <a:ext cx="26574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30 minutes, beyond </a:t>
            </a:r>
            <a:r>
              <a:rPr sz="1600" spc="-10" dirty="0">
                <a:latin typeface="Arial"/>
                <a:cs typeface="Arial"/>
              </a:rPr>
              <a:t>which  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180715"/>
            <a:ext cx="19767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automatically logs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52400"/>
            <a:ext cx="15214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7510">
              <a:lnSpc>
                <a:spcPct val="100000"/>
              </a:lnSpc>
            </a:pPr>
            <a:r>
              <a:rPr sz="2800" spc="-5" dirty="0"/>
              <a:t>sc</a:t>
            </a:r>
            <a:r>
              <a:rPr sz="2800" dirty="0"/>
              <a:t>r</a:t>
            </a:r>
            <a:r>
              <a:rPr sz="2800" spc="-5" dirty="0"/>
              <a:t>i</a:t>
            </a:r>
            <a:r>
              <a:rPr sz="2800" spc="-25" dirty="0"/>
              <a:t>p</a:t>
            </a:r>
            <a:r>
              <a:rPr sz="2800" spc="-5" dirty="0"/>
              <a:t>t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32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46734"/>
            <a:ext cx="8225790" cy="415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600" spc="-5" dirty="0">
                <a:latin typeface="Arial"/>
                <a:cs typeface="Arial"/>
              </a:rPr>
              <a:t>script helps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recording </a:t>
            </a:r>
            <a:r>
              <a:rPr sz="1600" spc="-10" dirty="0">
                <a:latin typeface="Arial"/>
                <a:cs typeface="Arial"/>
              </a:rPr>
              <a:t>your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session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  <a:buFont typeface="Arial"/>
              <a:buChar char="•"/>
              <a:tabLst>
                <a:tab pos="140970" algn="l"/>
              </a:tabLst>
            </a:pPr>
            <a:r>
              <a:rPr sz="1600" b="1" i="1" spc="-5" dirty="0">
                <a:latin typeface="Arial"/>
                <a:cs typeface="Arial"/>
              </a:rPr>
              <a:t>script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used to take a copy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everything </a:t>
            </a:r>
            <a:r>
              <a:rPr sz="1600" spc="-10" dirty="0">
                <a:latin typeface="Arial"/>
                <a:cs typeface="Arial"/>
              </a:rPr>
              <a:t>which is </a:t>
            </a:r>
            <a:r>
              <a:rPr sz="1600" spc="-5" dirty="0">
                <a:latin typeface="Arial"/>
                <a:cs typeface="Arial"/>
              </a:rPr>
              <a:t>output to the terminal and </a:t>
            </a:r>
            <a:r>
              <a:rPr sz="1600" spc="-10" dirty="0">
                <a:latin typeface="Arial"/>
                <a:cs typeface="Arial"/>
              </a:rPr>
              <a:t>place </a:t>
            </a:r>
            <a:r>
              <a:rPr sz="1600" dirty="0">
                <a:latin typeface="Arial"/>
                <a:cs typeface="Arial"/>
              </a:rPr>
              <a:t>it in </a:t>
            </a:r>
            <a:r>
              <a:rPr sz="1600" spc="-5" dirty="0">
                <a:latin typeface="Arial"/>
                <a:cs typeface="Arial"/>
              </a:rPr>
              <a:t>a  log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 marR="6985">
              <a:lnSpc>
                <a:spcPct val="2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It should be followed </a:t>
            </a:r>
            <a:r>
              <a:rPr sz="1600" dirty="0">
                <a:latin typeface="Arial"/>
                <a:cs typeface="Arial"/>
              </a:rPr>
              <a:t>by </a:t>
            </a:r>
            <a:r>
              <a:rPr sz="1600" spc="-5" dirty="0">
                <a:latin typeface="Arial"/>
                <a:cs typeface="Arial"/>
              </a:rPr>
              <a:t>the name of the file to place the log in, and the </a:t>
            </a:r>
            <a:r>
              <a:rPr sz="1600" b="1" i="1" dirty="0">
                <a:latin typeface="Arial"/>
                <a:cs typeface="Arial"/>
              </a:rPr>
              <a:t>exit </a:t>
            </a:r>
            <a:r>
              <a:rPr sz="1600" spc="-5" dirty="0">
                <a:latin typeface="Arial"/>
                <a:cs typeface="Arial"/>
              </a:rPr>
              <a:t>command  should be used to stop logging and close the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•This logs all activities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given file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•By default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uses the file name typescript,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have an option of giving your own file 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too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•You </a:t>
            </a:r>
            <a:r>
              <a:rPr sz="1600" spc="-5" dirty="0">
                <a:latin typeface="Arial"/>
                <a:cs typeface="Arial"/>
              </a:rPr>
              <a:t>can append to an already existing file by using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-a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90638"/>
            <a:ext cx="8534400" cy="5217795"/>
          </a:xfrm>
          <a:custGeom>
            <a:avLst/>
            <a:gdLst/>
            <a:ahLst/>
            <a:cxnLst/>
            <a:rect l="l" t="t" r="r" b="b"/>
            <a:pathLst>
              <a:path w="8534400" h="5217795">
                <a:moveTo>
                  <a:pt x="0" y="5217287"/>
                </a:moveTo>
                <a:lnTo>
                  <a:pt x="8534400" y="5217287"/>
                </a:lnTo>
                <a:lnTo>
                  <a:pt x="8534400" y="0"/>
                </a:lnTo>
                <a:lnTo>
                  <a:pt x="0" y="0"/>
                </a:lnTo>
                <a:lnTo>
                  <a:pt x="0" y="52172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985774"/>
            <a:ext cx="378460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600" b="1" spc="-5" dirty="0">
                <a:latin typeface="Arial"/>
                <a:cs typeface="Arial"/>
              </a:rPr>
              <a:t>[student@localhost ~]$ script </a:t>
            </a:r>
            <a:r>
              <a:rPr sz="1600" b="1" spc="-10" dirty="0">
                <a:latin typeface="Arial"/>
                <a:cs typeface="Arial"/>
              </a:rPr>
              <a:t>myscript  </a:t>
            </a:r>
            <a:r>
              <a:rPr sz="1600" b="1" spc="-5" dirty="0">
                <a:latin typeface="Arial"/>
                <a:cs typeface="Arial"/>
              </a:rPr>
              <a:t>Script started, file is </a:t>
            </a:r>
            <a:r>
              <a:rPr sz="1600" b="1" spc="-10" dirty="0">
                <a:latin typeface="Arial"/>
                <a:cs typeface="Arial"/>
              </a:rPr>
              <a:t>myscript  </a:t>
            </a:r>
            <a:r>
              <a:rPr sz="1600" b="1" spc="-5" dirty="0">
                <a:latin typeface="Arial"/>
                <a:cs typeface="Arial"/>
              </a:rPr>
              <a:t>[student@localhost ~]$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33</a:t>
            </a:fld>
            <a:endParaRPr spc="-200" dirty="0"/>
          </a:p>
        </p:txBody>
      </p:sp>
      <p:sp>
        <p:nvSpPr>
          <p:cNvPr id="4" name="object 4"/>
          <p:cNvSpPr txBox="1"/>
          <p:nvPr/>
        </p:nvSpPr>
        <p:spPr>
          <a:xfrm>
            <a:off x="3964051" y="2205354"/>
            <a:ext cx="108458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_1a.sh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5696" y="2205354"/>
            <a:ext cx="8128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0953" y="2205354"/>
            <a:ext cx="11296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sa</a:t>
            </a:r>
            <a:r>
              <a:rPr sz="1600" b="1" spc="-15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e1.sh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2205354"/>
            <a:ext cx="324040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6635" algn="l"/>
                <a:tab pos="1934845" algn="l"/>
                <a:tab pos="2173605" algn="l"/>
                <a:tab pos="2641600" algn="l"/>
              </a:tabLst>
            </a:pPr>
            <a:r>
              <a:rPr sz="1600" b="1" spc="-5" dirty="0">
                <a:latin typeface="Arial"/>
                <a:cs typeface="Arial"/>
              </a:rPr>
              <a:t>cale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rol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f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f4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mm</a:t>
            </a:r>
            <a:r>
              <a:rPr sz="1600" b="1" spc="-5" dirty="0">
                <a:latin typeface="Arial"/>
                <a:cs typeface="Arial"/>
              </a:rPr>
              <a:t>ail</a:t>
            </a:r>
            <a:endParaRPr sz="1600">
              <a:latin typeface="Arial"/>
              <a:cs typeface="Arial"/>
            </a:endParaRPr>
          </a:p>
          <a:p>
            <a:pPr marL="12700" marR="325120">
              <a:lnSpc>
                <a:spcPct val="150000"/>
              </a:lnSpc>
            </a:pPr>
            <a:r>
              <a:rPr sz="1600" b="1" spc="-5" dirty="0">
                <a:latin typeface="Arial"/>
                <a:cs typeface="Arial"/>
              </a:rPr>
              <a:t>[student@localhost ~]$ date  </a:t>
            </a:r>
            <a:r>
              <a:rPr sz="1600" b="1" spc="-45" dirty="0">
                <a:latin typeface="Arial"/>
                <a:cs typeface="Arial"/>
              </a:rPr>
              <a:t>Tue </a:t>
            </a:r>
            <a:r>
              <a:rPr sz="1600" b="1" spc="-5" dirty="0">
                <a:latin typeface="Arial"/>
                <a:cs typeface="Arial"/>
              </a:rPr>
              <a:t>Sep 22 02:24:33 PDT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2015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[student@localhost ~]$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604" y="3668395"/>
            <a:ext cx="100647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PID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TTY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2325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pts/2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2340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pts/2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5486" y="3668395"/>
            <a:ext cx="136842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TIME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CMD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00:00:00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bash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00:00:00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4644009"/>
            <a:ext cx="3524250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47725">
              <a:lnSpc>
                <a:spcPct val="150000"/>
              </a:lnSpc>
            </a:pPr>
            <a:r>
              <a:rPr sz="1600" b="1" spc="-5" dirty="0">
                <a:latin typeface="Arial"/>
                <a:cs typeface="Arial"/>
              </a:rPr>
              <a:t>[student@localhost ~]$ exit  exit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600" b="1" spc="-5" dirty="0">
                <a:latin typeface="Arial"/>
                <a:cs typeface="Arial"/>
              </a:rPr>
              <a:t>Script done, file is </a:t>
            </a:r>
            <a:r>
              <a:rPr sz="1600" b="1" spc="-10" dirty="0">
                <a:latin typeface="Arial"/>
                <a:cs typeface="Arial"/>
              </a:rPr>
              <a:t>myscript  </a:t>
            </a:r>
            <a:r>
              <a:rPr sz="1600" b="1" spc="-5" dirty="0">
                <a:latin typeface="Arial"/>
                <a:cs typeface="Arial"/>
              </a:rPr>
              <a:t>[student@localhost ~]$ cat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myscript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59251" y="37846"/>
            <a:ext cx="8420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sc</a:t>
            </a:r>
            <a:r>
              <a:rPr sz="2800" dirty="0"/>
              <a:t>r</a:t>
            </a:r>
            <a:r>
              <a:rPr sz="2800" spc="-5" dirty="0"/>
              <a:t>i</a:t>
            </a:r>
            <a:r>
              <a:rPr sz="2800" spc="-25" dirty="0"/>
              <a:t>p</a:t>
            </a:r>
            <a:r>
              <a:rPr sz="2800" spc="-5" dirty="0"/>
              <a:t>t</a:t>
            </a:r>
            <a:endParaRPr sz="2800"/>
          </a:p>
        </p:txBody>
      </p:sp>
      <p:pic>
        <p:nvPicPr>
          <p:cNvPr id="14" name="Picture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7510">
              <a:lnSpc>
                <a:spcPct val="100000"/>
              </a:lnSpc>
            </a:pPr>
            <a:r>
              <a:rPr sz="2800" spc="-5" dirty="0"/>
              <a:t>uname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34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99134"/>
            <a:ext cx="5985510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indent="-126364">
              <a:lnSpc>
                <a:spcPct val="100000"/>
              </a:lnSpc>
              <a:buFont typeface="Arial"/>
              <a:buChar char="•"/>
              <a:tabLst>
                <a:tab pos="139700" algn="l"/>
              </a:tabLst>
            </a:pPr>
            <a:r>
              <a:rPr sz="1600" b="1" i="1" spc="-5" dirty="0">
                <a:latin typeface="Arial"/>
                <a:cs typeface="Arial"/>
              </a:rPr>
              <a:t>uname </a:t>
            </a:r>
            <a:r>
              <a:rPr sz="1600" spc="-5" dirty="0">
                <a:latin typeface="Arial"/>
                <a:cs typeface="Arial"/>
              </a:rPr>
              <a:t>helps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knowing about our machine’s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•Uname by default gives the name of </a:t>
            </a:r>
            <a:r>
              <a:rPr sz="1600" spc="-10" dirty="0">
                <a:latin typeface="Arial"/>
                <a:cs typeface="Arial"/>
              </a:rPr>
              <a:t>your </a:t>
            </a:r>
            <a:r>
              <a:rPr sz="1600" spc="-5" dirty="0">
                <a:latin typeface="Arial"/>
                <a:cs typeface="Arial"/>
              </a:rPr>
              <a:t>operating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•Option </a:t>
            </a:r>
            <a:r>
              <a:rPr sz="1600" b="1" i="1" spc="-5" dirty="0">
                <a:latin typeface="Arial"/>
                <a:cs typeface="Arial"/>
              </a:rPr>
              <a:t>–r </a:t>
            </a:r>
            <a:r>
              <a:rPr sz="1600" spc="-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version, </a:t>
            </a:r>
            <a:r>
              <a:rPr sz="1600" b="1" i="1" spc="-5" dirty="0">
                <a:latin typeface="Arial"/>
                <a:cs typeface="Arial"/>
              </a:rPr>
              <a:t>-p </a:t>
            </a:r>
            <a:r>
              <a:rPr sz="1600" spc="-5" dirty="0">
                <a:latin typeface="Arial"/>
                <a:cs typeface="Arial"/>
              </a:rPr>
              <a:t>for processor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3276625"/>
            <a:ext cx="4572000" cy="297053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[student@localhost ~]$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uname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Linux</a:t>
            </a:r>
            <a:endParaRPr sz="1600">
              <a:latin typeface="Arial"/>
              <a:cs typeface="Arial"/>
            </a:endParaRPr>
          </a:p>
          <a:p>
            <a:pPr marL="91440" marR="1527175">
              <a:lnSpc>
                <a:spcPct val="200000"/>
              </a:lnSpc>
            </a:pPr>
            <a:r>
              <a:rPr sz="1600" spc="-5" dirty="0">
                <a:latin typeface="Arial"/>
                <a:cs typeface="Arial"/>
              </a:rPr>
              <a:t>[student@localhost ~]$ uname -r  2.6.32-71.el6.i686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[student@localhost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~]$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7510">
              <a:lnSpc>
                <a:spcPct val="100000"/>
              </a:lnSpc>
            </a:pPr>
            <a:r>
              <a:rPr sz="2800" spc="-10" dirty="0"/>
              <a:t>echo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35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275334"/>
            <a:ext cx="7155815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b="1" i="1" spc="-5" dirty="0">
                <a:latin typeface="Arial"/>
                <a:cs typeface="Arial"/>
              </a:rPr>
              <a:t>echo </a:t>
            </a:r>
            <a:r>
              <a:rPr sz="1600" spc="-5" dirty="0">
                <a:latin typeface="Arial"/>
                <a:cs typeface="Arial"/>
              </a:rPr>
              <a:t>helps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displaying 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message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•It is </a:t>
            </a:r>
            <a:r>
              <a:rPr sz="1600" spc="-5" dirty="0">
                <a:latin typeface="Arial"/>
                <a:cs typeface="Arial"/>
              </a:rPr>
              <a:t>a built-in command (internal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600" spc="-5" dirty="0">
                <a:latin typeface="Arial"/>
                <a:cs typeface="Arial"/>
              </a:rPr>
              <a:t>•Escape sequences used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echo are \t </a:t>
            </a:r>
            <a:r>
              <a:rPr sz="1600" dirty="0">
                <a:latin typeface="Arial"/>
                <a:cs typeface="Arial"/>
              </a:rPr>
              <a:t>(tab), </a:t>
            </a:r>
            <a:r>
              <a:rPr sz="1600" spc="-5" dirty="0">
                <a:latin typeface="Arial"/>
                <a:cs typeface="Arial"/>
              </a:rPr>
              <a:t>\n (newline character), \b  (backspace), \c  (to place cursor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same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3276600"/>
            <a:ext cx="5105400" cy="206248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[student@localhost ~]$ echo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“welcome”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welcome</a:t>
            </a:r>
            <a:endParaRPr sz="1600">
              <a:latin typeface="Arial"/>
              <a:cs typeface="Arial"/>
            </a:endParaRPr>
          </a:p>
          <a:p>
            <a:pPr marL="91440" marR="599440">
              <a:lnSpc>
                <a:spcPct val="200000"/>
              </a:lnSpc>
            </a:pPr>
            <a:r>
              <a:rPr sz="1600" spc="-5" dirty="0">
                <a:latin typeface="Arial"/>
                <a:cs typeface="Arial"/>
              </a:rPr>
              <a:t>[student@localhost ~]$ echo “Enter file name: </a:t>
            </a:r>
            <a:r>
              <a:rPr sz="1600" dirty="0">
                <a:latin typeface="Arial"/>
                <a:cs typeface="Arial"/>
              </a:rPr>
              <a:t>\c”  </a:t>
            </a:r>
            <a:r>
              <a:rPr sz="1600" spc="-5" dirty="0">
                <a:latin typeface="Arial"/>
                <a:cs typeface="Arial"/>
              </a:rPr>
              <a:t>Enter the file name: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$_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7510">
              <a:lnSpc>
                <a:spcPct val="100000"/>
              </a:lnSpc>
            </a:pPr>
            <a:r>
              <a:rPr sz="2800" spc="-5" dirty="0"/>
              <a:t>d</a:t>
            </a:r>
            <a:r>
              <a:rPr sz="2800" spc="-35" dirty="0"/>
              <a:t>a</a:t>
            </a:r>
            <a:r>
              <a:rPr sz="2800" spc="-40" dirty="0"/>
              <a:t>t</a:t>
            </a:r>
            <a:r>
              <a:rPr sz="2800" spc="-5" dirty="0"/>
              <a:t>e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07694"/>
            <a:ext cx="8037830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indent="-126364">
              <a:lnSpc>
                <a:spcPct val="100000"/>
              </a:lnSpc>
              <a:buFont typeface="Arial"/>
              <a:buChar char="•"/>
              <a:tabLst>
                <a:tab pos="139700" algn="l"/>
              </a:tabLst>
            </a:pPr>
            <a:r>
              <a:rPr sz="1600" b="1" i="1" spc="-5" dirty="0">
                <a:latin typeface="Arial"/>
                <a:cs typeface="Arial"/>
              </a:rPr>
              <a:t>date </a:t>
            </a:r>
            <a:r>
              <a:rPr sz="1600" spc="-5" dirty="0">
                <a:latin typeface="Arial"/>
                <a:cs typeface="Arial"/>
              </a:rPr>
              <a:t>command displays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date,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takes date from </a:t>
            </a:r>
            <a:r>
              <a:rPr sz="1600" spc="-10" dirty="0">
                <a:latin typeface="Arial"/>
                <a:cs typeface="Arial"/>
              </a:rPr>
              <a:t>system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tabLst>
                <a:tab pos="2324735" algn="l"/>
                <a:tab pos="3075940" algn="l"/>
              </a:tabLst>
            </a:pPr>
            <a:r>
              <a:rPr sz="1600" spc="-5" dirty="0">
                <a:latin typeface="Arial"/>
                <a:cs typeface="Arial"/>
              </a:rPr>
              <a:t>d – day of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month	y – last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digits of the </a:t>
            </a:r>
            <a:r>
              <a:rPr sz="1600" spc="-10" dirty="0">
                <a:latin typeface="Arial"/>
                <a:cs typeface="Arial"/>
              </a:rPr>
              <a:t>year  </a:t>
            </a:r>
            <a:r>
              <a:rPr sz="1600" spc="-5" dirty="0">
                <a:latin typeface="Arial"/>
                <a:cs typeface="Arial"/>
              </a:rPr>
              <a:t>H,M,S – </a:t>
            </a:r>
            <a:r>
              <a:rPr sz="1600" spc="-20" dirty="0">
                <a:latin typeface="Arial"/>
                <a:cs typeface="Arial"/>
              </a:rPr>
              <a:t>hour, </a:t>
            </a:r>
            <a:r>
              <a:rPr sz="1600" spc="-5" dirty="0">
                <a:latin typeface="Arial"/>
                <a:cs typeface="Arial"/>
              </a:rPr>
              <a:t>minute</a:t>
            </a:r>
            <a:r>
              <a:rPr sz="1600" spc="2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second  D – date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format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mm/dd/yy	T – time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format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hh:mm:ss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362263"/>
            <a:ext cx="5486400" cy="38938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latin typeface="Arial"/>
                <a:cs typeface="Arial"/>
              </a:rPr>
              <a:t>[student@localhost ~]$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latin typeface="Arial"/>
                <a:cs typeface="Arial"/>
              </a:rPr>
              <a:t>Thu </a:t>
            </a:r>
            <a:r>
              <a:rPr sz="1600" b="1" spc="-5" dirty="0">
                <a:latin typeface="Arial"/>
                <a:cs typeface="Arial"/>
              </a:rPr>
              <a:t>Sep 24 02:32:43 PDT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2015</a:t>
            </a:r>
            <a:endParaRPr sz="1600">
              <a:latin typeface="Arial"/>
              <a:cs typeface="Arial"/>
            </a:endParaRPr>
          </a:p>
          <a:p>
            <a:pPr marL="91440" marR="2131060">
              <a:lnSpc>
                <a:spcPct val="131300"/>
              </a:lnSpc>
            </a:pPr>
            <a:r>
              <a:rPr sz="1600" b="1" spc="-5" dirty="0">
                <a:latin typeface="Arial"/>
                <a:cs typeface="Arial"/>
              </a:rPr>
              <a:t>[student@localhost ~]$ date </a:t>
            </a:r>
            <a:r>
              <a:rPr sz="1600" b="1" spc="-15" dirty="0">
                <a:latin typeface="Arial"/>
                <a:cs typeface="Arial"/>
              </a:rPr>
              <a:t>+%m  </a:t>
            </a:r>
            <a:r>
              <a:rPr sz="1600" b="1" spc="-5" dirty="0">
                <a:latin typeface="Arial"/>
                <a:cs typeface="Arial"/>
              </a:rPr>
              <a:t>09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Arial"/>
                <a:cs typeface="Arial"/>
              </a:rPr>
              <a:t>[student@localhost ~]$ date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+%h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Arial"/>
                <a:cs typeface="Arial"/>
              </a:rPr>
              <a:t>Sep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Arial"/>
                <a:cs typeface="Arial"/>
              </a:rPr>
              <a:t>[student@localhost ~]$ date </a:t>
            </a:r>
            <a:r>
              <a:rPr sz="1600" b="1" spc="-10" dirty="0">
                <a:latin typeface="Arial"/>
                <a:cs typeface="Arial"/>
              </a:rPr>
              <a:t>+"%h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%m"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Arial"/>
                <a:cs typeface="Arial"/>
              </a:rPr>
              <a:t>Sep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09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Arial"/>
                <a:cs typeface="Arial"/>
              </a:rPr>
              <a:t>[student@localhost ~]$ date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+%D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latin typeface="Arial"/>
                <a:cs typeface="Arial"/>
              </a:rPr>
              <a:t>09/24/15</a:t>
            </a:r>
            <a:endParaRPr sz="1600">
              <a:latin typeface="Arial"/>
              <a:cs typeface="Arial"/>
            </a:endParaRPr>
          </a:p>
          <a:p>
            <a:pPr marL="91440" marR="2190115">
              <a:lnSpc>
                <a:spcPts val="2520"/>
              </a:lnSpc>
              <a:spcBef>
                <a:spcPts val="180"/>
              </a:spcBef>
            </a:pPr>
            <a:r>
              <a:rPr sz="1600" b="1" spc="-5" dirty="0">
                <a:latin typeface="Arial"/>
                <a:cs typeface="Arial"/>
              </a:rPr>
              <a:t>[student@localhost ~]$ date </a:t>
            </a:r>
            <a:r>
              <a:rPr sz="1600" b="1" spc="-15" dirty="0">
                <a:latin typeface="Arial"/>
                <a:cs typeface="Arial"/>
              </a:rPr>
              <a:t>+%T  </a:t>
            </a:r>
            <a:r>
              <a:rPr sz="1600" b="1" spc="-5" dirty="0">
                <a:latin typeface="Arial"/>
                <a:cs typeface="Arial"/>
              </a:rPr>
              <a:t>02:40:58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0029" y="174752"/>
            <a:ext cx="4362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0" y="2057400"/>
            <a:ext cx="2819400" cy="1813560"/>
          </a:xfrm>
          <a:custGeom>
            <a:avLst/>
            <a:gdLst/>
            <a:ahLst/>
            <a:cxnLst/>
            <a:rect l="l" t="t" r="r" b="b"/>
            <a:pathLst>
              <a:path w="2819400" h="1813560">
                <a:moveTo>
                  <a:pt x="0" y="1813306"/>
                </a:moveTo>
                <a:lnTo>
                  <a:pt x="2819400" y="1813306"/>
                </a:lnTo>
                <a:lnTo>
                  <a:pt x="2819400" y="0"/>
                </a:lnTo>
                <a:lnTo>
                  <a:pt x="0" y="0"/>
                </a:lnTo>
                <a:lnTo>
                  <a:pt x="0" y="181330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504" y="2061464"/>
            <a:ext cx="218503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303030"/>
                </a:solidFill>
                <a:latin typeface="Arial"/>
                <a:cs typeface="Arial"/>
              </a:rPr>
              <a:t>$ cal </a:t>
            </a:r>
            <a:r>
              <a:rPr sz="1600" b="1" spc="-5" dirty="0">
                <a:solidFill>
                  <a:srgbClr val="7E0054"/>
                </a:solidFill>
                <a:latin typeface="Arial"/>
                <a:cs typeface="Arial"/>
              </a:rPr>
              <a:t>June</a:t>
            </a:r>
            <a:r>
              <a:rPr sz="1600" b="1" spc="-6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2009</a:t>
            </a:r>
            <a:endParaRPr sz="1600">
              <a:latin typeface="Arial"/>
              <a:cs typeface="Arial"/>
            </a:endParaRPr>
          </a:p>
          <a:p>
            <a:pPr marL="54610">
              <a:lnSpc>
                <a:spcPts val="1905"/>
              </a:lnSpc>
            </a:pPr>
            <a:r>
              <a:rPr sz="1600" b="1" spc="-5" dirty="0">
                <a:solidFill>
                  <a:srgbClr val="7E0054"/>
                </a:solidFill>
                <a:latin typeface="Arial"/>
                <a:cs typeface="Arial"/>
              </a:rPr>
              <a:t>Su Mo </a:t>
            </a:r>
            <a:r>
              <a:rPr sz="1600" b="1" spc="-65" dirty="0">
                <a:solidFill>
                  <a:srgbClr val="7E0054"/>
                </a:solidFill>
                <a:latin typeface="Arial"/>
                <a:cs typeface="Arial"/>
              </a:rPr>
              <a:t>Tu </a:t>
            </a:r>
            <a:r>
              <a:rPr sz="1600" b="1" spc="-15" dirty="0">
                <a:solidFill>
                  <a:srgbClr val="7E0054"/>
                </a:solidFill>
                <a:latin typeface="Arial"/>
                <a:cs typeface="Arial"/>
              </a:rPr>
              <a:t>We </a:t>
            </a:r>
            <a:r>
              <a:rPr sz="1600" b="1" spc="-5" dirty="0">
                <a:solidFill>
                  <a:srgbClr val="7E0054"/>
                </a:solidFill>
                <a:latin typeface="Arial"/>
                <a:cs typeface="Arial"/>
              </a:rPr>
              <a:t>Th Fr</a:t>
            </a:r>
            <a:r>
              <a:rPr sz="1600" b="1" spc="4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Arial"/>
                <a:cs typeface="Arial"/>
              </a:rPr>
              <a:t>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37</a:t>
            </a:fld>
            <a:endParaRPr spc="-200" dirty="0"/>
          </a:p>
        </p:txBody>
      </p:sp>
      <p:sp>
        <p:nvSpPr>
          <p:cNvPr id="5" name="object 5"/>
          <p:cNvSpPr txBox="1"/>
          <p:nvPr/>
        </p:nvSpPr>
        <p:spPr>
          <a:xfrm>
            <a:off x="1332230" y="2549397"/>
            <a:ext cx="191452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  <a:tabLst>
                <a:tab pos="569595" algn="l"/>
                <a:tab pos="911225" algn="l"/>
                <a:tab pos="1194435" algn="l"/>
                <a:tab pos="1479550" algn="l"/>
                <a:tab pos="1762760" algn="l"/>
              </a:tabLst>
            </a:pP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1	2	3	4	5	6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1905"/>
              </a:lnSpc>
              <a:tabLst>
                <a:tab pos="283210" algn="l"/>
                <a:tab pos="568325" algn="l"/>
              </a:tabLst>
            </a:pP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7	8	9  10  </a:t>
            </a:r>
            <a:r>
              <a:rPr sz="1600" b="1" spc="-45" dirty="0">
                <a:solidFill>
                  <a:srgbClr val="006666"/>
                </a:solidFill>
                <a:latin typeface="Arial"/>
                <a:cs typeface="Arial"/>
              </a:rPr>
              <a:t>11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12</a:t>
            </a:r>
            <a:r>
              <a:rPr sz="16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504" y="3037078"/>
            <a:ext cx="2091055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14 15 16  17  18  19</a:t>
            </a:r>
            <a:r>
              <a:rPr sz="16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</a:pP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21 22 23 24  25 26</a:t>
            </a:r>
            <a:r>
              <a:rPr sz="1600" b="1" spc="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1905"/>
              </a:lnSpc>
            </a:pP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28 29</a:t>
            </a:r>
            <a:r>
              <a:rPr sz="1600" b="1" spc="-8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66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463" y="574040"/>
            <a:ext cx="3457575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Command to see the calendar -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687" y="818133"/>
            <a:ext cx="554990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cal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-m option display Monday as the first day of the </a:t>
            </a:r>
            <a:r>
              <a:rPr sz="1600" spc="-10" dirty="0">
                <a:latin typeface="Arial"/>
                <a:cs typeface="Arial"/>
              </a:rPr>
              <a:t>week  </a:t>
            </a:r>
            <a:r>
              <a:rPr sz="1600" spc="-5" dirty="0">
                <a:latin typeface="Arial"/>
                <a:cs typeface="Arial"/>
              </a:rPr>
              <a:t>cal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-3 option display prev/current/next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400" y="1828800"/>
            <a:ext cx="3124200" cy="206248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[student@localhost ~]$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cal</a:t>
            </a:r>
            <a:endParaRPr sz="1600">
              <a:latin typeface="Arial"/>
              <a:cs typeface="Arial"/>
            </a:endParaRPr>
          </a:p>
          <a:p>
            <a:pPr marR="1034415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September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2015</a:t>
            </a:r>
            <a:endParaRPr sz="1600">
              <a:latin typeface="Arial"/>
              <a:cs typeface="Arial"/>
            </a:endParaRPr>
          </a:p>
          <a:p>
            <a:pPr marL="489584" marR="897255" indent="-39814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Su Mo </a:t>
            </a:r>
            <a:r>
              <a:rPr sz="1600" b="1" spc="-65" dirty="0">
                <a:latin typeface="Arial"/>
                <a:cs typeface="Arial"/>
              </a:rPr>
              <a:t>Tu </a:t>
            </a:r>
            <a:r>
              <a:rPr sz="1600" b="1" spc="-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Th Fr Sa  1  2  3  4</a:t>
            </a:r>
            <a:r>
              <a:rPr sz="1600" b="1" spc="4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4668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6  7  8  9 10 </a:t>
            </a:r>
            <a:r>
              <a:rPr sz="1600" b="1" spc="-45" dirty="0">
                <a:latin typeface="Arial"/>
                <a:cs typeface="Arial"/>
              </a:rPr>
              <a:t>11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13 14 15 16 17 18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20 21 22 23 24 25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26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27 28 29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4038650"/>
            <a:ext cx="5562600" cy="2277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ts val="1920"/>
              </a:lnSpc>
              <a:spcBef>
                <a:spcPts val="325"/>
              </a:spcBef>
            </a:pPr>
            <a:r>
              <a:rPr sz="1600" b="1" spc="-5" dirty="0">
                <a:latin typeface="Arial"/>
                <a:cs typeface="Arial"/>
              </a:rPr>
              <a:t>[student@localhost ~]$ cal -3 -m 20 09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2015</a:t>
            </a:r>
            <a:endParaRPr sz="1600">
              <a:latin typeface="Arial"/>
              <a:cs typeface="Arial"/>
            </a:endParaRPr>
          </a:p>
          <a:p>
            <a:pPr marL="328930">
              <a:lnSpc>
                <a:spcPts val="1680"/>
              </a:lnSpc>
              <a:tabLst>
                <a:tab pos="1823085" algn="l"/>
                <a:tab pos="3627754" algn="l"/>
              </a:tabLst>
            </a:pPr>
            <a:r>
              <a:rPr sz="1400" b="1" spc="-15" dirty="0">
                <a:latin typeface="Arial"/>
                <a:cs typeface="Arial"/>
              </a:rPr>
              <a:t>August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2015	September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2015	October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2015</a:t>
            </a:r>
            <a:endParaRPr sz="1400">
              <a:latin typeface="Arial"/>
              <a:cs typeface="Arial"/>
            </a:endParaRPr>
          </a:p>
          <a:p>
            <a:pPr marL="91440" marR="24511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Mo </a:t>
            </a:r>
            <a:r>
              <a:rPr sz="1400" b="1" spc="-55" dirty="0">
                <a:latin typeface="Arial"/>
                <a:cs typeface="Arial"/>
              </a:rPr>
              <a:t>Tu </a:t>
            </a:r>
            <a:r>
              <a:rPr sz="1400" b="1" spc="-15" dirty="0">
                <a:latin typeface="Arial"/>
                <a:cs typeface="Arial"/>
              </a:rPr>
              <a:t>We </a:t>
            </a:r>
            <a:r>
              <a:rPr sz="1400" b="1" spc="-5" dirty="0">
                <a:latin typeface="Arial"/>
                <a:cs typeface="Arial"/>
              </a:rPr>
              <a:t>Th Fr </a:t>
            </a:r>
            <a:r>
              <a:rPr sz="1400" b="1" dirty="0">
                <a:latin typeface="Arial"/>
                <a:cs typeface="Arial"/>
              </a:rPr>
              <a:t>Sa Su </a:t>
            </a:r>
            <a:r>
              <a:rPr sz="1400" b="1" spc="10" dirty="0">
                <a:latin typeface="Arial"/>
                <a:cs typeface="Arial"/>
              </a:rPr>
              <a:t>Mo </a:t>
            </a:r>
            <a:r>
              <a:rPr sz="1400" b="1" spc="-55" dirty="0">
                <a:latin typeface="Arial"/>
                <a:cs typeface="Arial"/>
              </a:rPr>
              <a:t>Tu </a:t>
            </a:r>
            <a:r>
              <a:rPr sz="1400" b="1" spc="-15" dirty="0">
                <a:latin typeface="Arial"/>
                <a:cs typeface="Arial"/>
              </a:rPr>
              <a:t>We </a:t>
            </a:r>
            <a:r>
              <a:rPr sz="1400" b="1" spc="-5" dirty="0">
                <a:latin typeface="Arial"/>
                <a:cs typeface="Arial"/>
              </a:rPr>
              <a:t>Th Fr </a:t>
            </a:r>
            <a:r>
              <a:rPr sz="1400" b="1" dirty="0">
                <a:latin typeface="Arial"/>
                <a:cs typeface="Arial"/>
              </a:rPr>
              <a:t>Sa Su </a:t>
            </a:r>
            <a:r>
              <a:rPr sz="1400" b="1" spc="10" dirty="0">
                <a:latin typeface="Arial"/>
                <a:cs typeface="Arial"/>
              </a:rPr>
              <a:t>Mo </a:t>
            </a:r>
            <a:r>
              <a:rPr sz="1400" b="1" spc="-55" dirty="0">
                <a:latin typeface="Arial"/>
                <a:cs typeface="Arial"/>
              </a:rPr>
              <a:t>Tu </a:t>
            </a:r>
            <a:r>
              <a:rPr sz="1400" b="1" spc="-15" dirty="0">
                <a:latin typeface="Arial"/>
                <a:cs typeface="Arial"/>
              </a:rPr>
              <a:t>We </a:t>
            </a:r>
            <a:r>
              <a:rPr sz="1400" b="1" spc="-5" dirty="0">
                <a:latin typeface="Arial"/>
                <a:cs typeface="Arial"/>
              </a:rPr>
              <a:t>Th Fr  </a:t>
            </a:r>
            <a:r>
              <a:rPr sz="1400" b="1" dirty="0">
                <a:latin typeface="Arial"/>
                <a:cs typeface="Arial"/>
              </a:rPr>
              <a:t>Sa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</a:t>
            </a:r>
            <a:endParaRPr sz="1400">
              <a:latin typeface="Arial"/>
              <a:cs typeface="Arial"/>
            </a:endParaRPr>
          </a:p>
          <a:p>
            <a:pPr marR="847090" algn="ctr">
              <a:lnSpc>
                <a:spcPct val="100000"/>
              </a:lnSpc>
              <a:tabLst>
                <a:tab pos="590550" algn="l"/>
                <a:tab pos="2262505" algn="l"/>
              </a:tabLst>
            </a:pP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3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	1  2  3  4</a:t>
            </a:r>
            <a:r>
              <a:rPr sz="1400" b="1" spc="3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</a:t>
            </a:r>
            <a:r>
              <a:rPr sz="1400" b="1" spc="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6	1  2  3</a:t>
            </a:r>
            <a:r>
              <a:rPr sz="1400" b="1" spc="2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tabLst>
                <a:tab pos="1565275" algn="l"/>
                <a:tab pos="3179445" algn="l"/>
              </a:tabLst>
            </a:pPr>
            <a:r>
              <a:rPr sz="1400" b="1" dirty="0">
                <a:latin typeface="Arial"/>
                <a:cs typeface="Arial"/>
              </a:rPr>
              <a:t>3  4  5  6  7</a:t>
            </a:r>
            <a:r>
              <a:rPr sz="1400" b="1" spc="3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</a:t>
            </a:r>
            <a:r>
              <a:rPr sz="1400" b="1" spc="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9	7  8  9 10 </a:t>
            </a:r>
            <a:r>
              <a:rPr sz="1400" b="1" spc="-40" dirty="0">
                <a:latin typeface="Arial"/>
                <a:cs typeface="Arial"/>
              </a:rPr>
              <a:t>11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12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13	5  6  7  8  9 10</a:t>
            </a:r>
            <a:r>
              <a:rPr sz="1400" b="1" spc="-16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10 </a:t>
            </a:r>
            <a:r>
              <a:rPr sz="1400" b="1" spc="-40" dirty="0">
                <a:latin typeface="Arial"/>
                <a:cs typeface="Arial"/>
              </a:rPr>
              <a:t>11 </a:t>
            </a:r>
            <a:r>
              <a:rPr sz="1400" b="1" dirty="0">
                <a:latin typeface="Arial"/>
                <a:cs typeface="Arial"/>
              </a:rPr>
              <a:t>12 13 14 15 16 14 15 16 17 18 19 20 12 13 14 15 16 17 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17 18 19 20 21 22 23 21 22 23 24 25 26 27 19 20 21 22 23 24 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tabLst>
                <a:tab pos="3238500" algn="l"/>
              </a:tabLst>
            </a:pPr>
            <a:r>
              <a:rPr sz="1400" b="1" dirty="0">
                <a:latin typeface="Arial"/>
                <a:cs typeface="Arial"/>
              </a:rPr>
              <a:t>24 25 26 27 28 29 30  28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29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30	26 27 28 29 30</a:t>
            </a:r>
            <a:r>
              <a:rPr sz="1400" b="1" spc="-1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890" y="250952"/>
            <a:ext cx="13036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30" dirty="0">
                <a:latin typeface="Calibri"/>
                <a:cs typeface="Calibri"/>
              </a:rPr>
              <a:t>c</a:t>
            </a:r>
            <a:r>
              <a:rPr sz="2800" i="1" spc="-5" dirty="0">
                <a:latin typeface="Calibri"/>
                <a:cs typeface="Calibri"/>
              </a:rPr>
              <a:t>al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10" dirty="0">
                <a:latin typeface="Calibri"/>
                <a:cs typeface="Calibri"/>
              </a:rPr>
              <a:t>ndar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38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955294"/>
            <a:ext cx="7692390" cy="354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7970" algn="just">
              <a:lnSpc>
                <a:spcPct val="100000"/>
              </a:lnSpc>
              <a:buClr>
                <a:srgbClr val="D24717"/>
              </a:buClr>
              <a:buChar char="•"/>
              <a:tabLst>
                <a:tab pos="282575" algn="l"/>
              </a:tabLst>
            </a:pPr>
            <a:r>
              <a:rPr sz="1600" spc="-5" dirty="0">
                <a:latin typeface="Arial"/>
                <a:cs typeface="Arial"/>
              </a:rPr>
              <a:t>A useful reminder mechanism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provided by </a:t>
            </a:r>
            <a:r>
              <a:rPr sz="1600" b="1" i="1" spc="-5" dirty="0">
                <a:latin typeface="Arial"/>
                <a:cs typeface="Arial"/>
              </a:rPr>
              <a:t>calendar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•We </a:t>
            </a:r>
            <a:r>
              <a:rPr sz="1600" spc="-5" dirty="0">
                <a:latin typeface="Arial"/>
                <a:cs typeface="Arial"/>
              </a:rPr>
              <a:t>can create a text file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home directory of our account called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calendar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•The file entries should look </a:t>
            </a:r>
            <a:r>
              <a:rPr sz="1600" dirty="0">
                <a:latin typeface="Arial"/>
                <a:cs typeface="Arial"/>
              </a:rPr>
              <a:t>like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follows</a:t>
            </a:r>
            <a:endParaRPr sz="1600">
              <a:latin typeface="Arial"/>
              <a:cs typeface="Arial"/>
            </a:endParaRPr>
          </a:p>
          <a:p>
            <a:pPr marL="1841500" marR="1583055">
              <a:lnSpc>
                <a:spcPts val="2880"/>
              </a:lnSpc>
              <a:spcBef>
                <a:spcPts val="254"/>
              </a:spcBef>
            </a:pPr>
            <a:r>
              <a:rPr sz="1600" b="1" i="1" spc="-5" dirty="0">
                <a:latin typeface="Arial"/>
                <a:cs typeface="Arial"/>
              </a:rPr>
              <a:t>12/6/99 St. </a:t>
            </a:r>
            <a:r>
              <a:rPr sz="1600" b="1" i="1" spc="-10" dirty="0">
                <a:latin typeface="Arial"/>
                <a:cs typeface="Arial"/>
              </a:rPr>
              <a:t>Nick's </a:t>
            </a:r>
            <a:r>
              <a:rPr sz="1600" b="1" i="1" spc="-20" dirty="0">
                <a:latin typeface="Arial"/>
                <a:cs typeface="Arial"/>
              </a:rPr>
              <a:t>day, </a:t>
            </a:r>
            <a:r>
              <a:rPr sz="1600" b="1" i="1" spc="-10" dirty="0">
                <a:latin typeface="Arial"/>
                <a:cs typeface="Arial"/>
              </a:rPr>
              <a:t>stuff </a:t>
            </a:r>
            <a:r>
              <a:rPr sz="1600" b="1" i="1" spc="-5" dirty="0">
                <a:latin typeface="Arial"/>
                <a:cs typeface="Arial"/>
              </a:rPr>
              <a:t>those stockings!  4/1/00 </a:t>
            </a:r>
            <a:r>
              <a:rPr sz="1600" b="1" i="1" spc="-20" dirty="0">
                <a:latin typeface="Arial"/>
                <a:cs typeface="Arial"/>
              </a:rPr>
              <a:t>Your </a:t>
            </a:r>
            <a:r>
              <a:rPr sz="1600" b="1" i="1" spc="-10" dirty="0">
                <a:latin typeface="Arial"/>
                <a:cs typeface="Arial"/>
              </a:rPr>
              <a:t>shoe's </a:t>
            </a:r>
            <a:r>
              <a:rPr sz="1600" b="1" i="1" spc="-5" dirty="0">
                <a:latin typeface="Arial"/>
                <a:cs typeface="Arial"/>
              </a:rPr>
              <a:t>untied! APRIL</a:t>
            </a:r>
            <a:r>
              <a:rPr sz="1600" b="1" i="1" spc="-6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FOOL!!!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00"/>
              </a:spcBef>
            </a:pPr>
            <a:r>
              <a:rPr sz="1600" b="1" i="1" spc="-10" dirty="0">
                <a:latin typeface="Arial"/>
                <a:cs typeface="Arial"/>
              </a:rPr>
              <a:t>Dec </a:t>
            </a:r>
            <a:r>
              <a:rPr sz="1600" b="1" i="1" spc="-5" dirty="0">
                <a:latin typeface="Arial"/>
                <a:cs typeface="Arial"/>
              </a:rPr>
              <a:t>1 Pay December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rent!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•Each reminder must be one line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only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ts val="2880"/>
              </a:lnSpc>
              <a:spcBef>
                <a:spcPts val="254"/>
              </a:spcBef>
            </a:pPr>
            <a:r>
              <a:rPr sz="1600" spc="-5" dirty="0">
                <a:latin typeface="Arial"/>
                <a:cs typeface="Arial"/>
              </a:rPr>
              <a:t>•Calendar command scans the calendar text file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lines containing </a:t>
            </a:r>
            <a:r>
              <a:rPr sz="1600" dirty="0">
                <a:latin typeface="Arial"/>
                <a:cs typeface="Arial"/>
              </a:rPr>
              <a:t>today and  </a:t>
            </a:r>
            <a:r>
              <a:rPr sz="1600" spc="-5" dirty="0">
                <a:latin typeface="Arial"/>
                <a:cs typeface="Arial"/>
              </a:rPr>
              <a:t>tomorrow’s date, then displays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matching lines (where Monday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considered  “tomorrow” relative to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Friday)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4648225"/>
            <a:ext cx="4572000" cy="18935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 marR="1945639">
              <a:lnSpc>
                <a:spcPts val="2880"/>
              </a:lnSpc>
              <a:spcBef>
                <a:spcPts val="220"/>
              </a:spcBef>
            </a:pPr>
            <a:r>
              <a:rPr sz="1600" spc="-5" dirty="0">
                <a:latin typeface="Arial"/>
                <a:cs typeface="Arial"/>
              </a:rPr>
              <a:t>[student@localhost ~]$ date  Fri Jun 12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16:09:……</a:t>
            </a:r>
            <a:endParaRPr sz="1600">
              <a:latin typeface="Arial"/>
              <a:cs typeface="Arial"/>
            </a:endParaRPr>
          </a:p>
          <a:p>
            <a:pPr marL="91440" marR="1286510">
              <a:lnSpc>
                <a:spcPts val="2880"/>
              </a:lnSpc>
            </a:pPr>
            <a:r>
              <a:rPr sz="1600" spc="-5" dirty="0">
                <a:latin typeface="Arial"/>
                <a:cs typeface="Arial"/>
              </a:rPr>
              <a:t>[student@localhost ~]$ calendar  </a:t>
            </a:r>
            <a:r>
              <a:rPr sz="1600" b="1" i="1" spc="-5" dirty="0">
                <a:latin typeface="Arial"/>
                <a:cs typeface="Arial"/>
              </a:rPr>
              <a:t>12/6/99 St. </a:t>
            </a:r>
            <a:r>
              <a:rPr sz="1600" b="1" i="1" spc="-10" dirty="0">
                <a:latin typeface="Arial"/>
                <a:cs typeface="Arial"/>
              </a:rPr>
              <a:t>Nick's </a:t>
            </a:r>
            <a:r>
              <a:rPr sz="1600" b="1" i="1" spc="-20" dirty="0">
                <a:latin typeface="Arial"/>
                <a:cs typeface="Arial"/>
              </a:rPr>
              <a:t>day, </a:t>
            </a:r>
            <a:r>
              <a:rPr sz="1600" b="1" i="1" spc="-10" dirty="0">
                <a:latin typeface="Arial"/>
                <a:cs typeface="Arial"/>
              </a:rPr>
              <a:t>stuff </a:t>
            </a:r>
            <a:r>
              <a:rPr sz="1600" b="1" i="1" spc="-5" dirty="0">
                <a:latin typeface="Arial"/>
                <a:cs typeface="Arial"/>
              </a:rPr>
              <a:t>those  stockings!</a:t>
            </a:r>
            <a:r>
              <a:rPr sz="1600" spc="-5" dirty="0">
                <a:latin typeface="Arial"/>
                <a:cs typeface="Arial"/>
              </a:rPr>
              <a:t>[student@localhost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~]$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7400" y="2209812"/>
            <a:ext cx="2926715" cy="447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77875">
              <a:lnSpc>
                <a:spcPct val="100000"/>
              </a:lnSpc>
              <a:spcBef>
                <a:spcPts val="1120"/>
              </a:spcBef>
            </a:pPr>
            <a:r>
              <a:rPr sz="1800" b="1" spc="-680" dirty="0">
                <a:solidFill>
                  <a:srgbClr val="C00000"/>
                </a:solidFill>
                <a:latin typeface="Arial"/>
                <a:cs typeface="Arial"/>
              </a:rPr>
              <a:t>MMaasstteerr</a:t>
            </a:r>
            <a:r>
              <a:rPr sz="18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605" dirty="0">
                <a:solidFill>
                  <a:srgbClr val="C00000"/>
                </a:solidFill>
                <a:latin typeface="Arial"/>
                <a:cs typeface="Arial"/>
              </a:rPr>
              <a:t>ooff</a:t>
            </a:r>
            <a:r>
              <a:rPr sz="18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680" dirty="0">
                <a:solidFill>
                  <a:srgbClr val="C00000"/>
                </a:solidFill>
                <a:latin typeface="Arial"/>
                <a:cs typeface="Arial"/>
              </a:rPr>
              <a:t>CCoommppuuterter </a:t>
            </a:r>
            <a:r>
              <a:rPr sz="1800" b="1" spc="-4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50" dirty="0">
                <a:solidFill>
                  <a:srgbClr val="C00000"/>
                </a:solidFill>
                <a:latin typeface="Arial"/>
                <a:cs typeface="Arial"/>
              </a:rPr>
              <a:t>AApppplliicacation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7028" y="6377475"/>
            <a:ext cx="138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1214" y="6394983"/>
            <a:ext cx="83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800" b="1" spc="-54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39</a:t>
            </a:fld>
            <a:endParaRPr spc="-200" dirty="0"/>
          </a:p>
        </p:txBody>
      </p:sp>
      <p:sp>
        <p:nvSpPr>
          <p:cNvPr id="11" name="object 11"/>
          <p:cNvSpPr txBox="1"/>
          <p:nvPr/>
        </p:nvSpPr>
        <p:spPr>
          <a:xfrm>
            <a:off x="6759702" y="6626300"/>
            <a:ext cx="19805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5"/>
              </a:lnSpc>
            </a:pPr>
            <a:r>
              <a:rPr sz="1400" b="1" spc="-310" dirty="0">
                <a:solidFill>
                  <a:srgbClr val="C00000"/>
                </a:solidFill>
                <a:latin typeface="Arial"/>
                <a:cs typeface="Arial"/>
              </a:rPr>
              <a:t>Breaking    </a:t>
            </a:r>
            <a:r>
              <a:rPr sz="1400" b="1" spc="-285" dirty="0">
                <a:solidFill>
                  <a:srgbClr val="C00000"/>
                </a:solidFill>
                <a:latin typeface="Arial"/>
                <a:cs typeface="Arial"/>
              </a:rPr>
              <a:t>Barriers   </a:t>
            </a:r>
            <a:r>
              <a:rPr sz="1400" b="1" spc="-340" dirty="0">
                <a:solidFill>
                  <a:srgbClr val="C00000"/>
                </a:solidFill>
                <a:latin typeface="Arial"/>
                <a:cs typeface="Arial"/>
              </a:rPr>
              <a:t>and      </a:t>
            </a:r>
            <a:r>
              <a:rPr sz="1400" b="1" spc="-275" dirty="0">
                <a:solidFill>
                  <a:srgbClr val="C00000"/>
                </a:solidFill>
                <a:latin typeface="Arial"/>
                <a:cs typeface="Arial"/>
              </a:rPr>
              <a:t>Building</a:t>
            </a:r>
            <a:r>
              <a:rPr sz="1400" b="1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290" dirty="0">
                <a:solidFill>
                  <a:srgbClr val="C00000"/>
                </a:solidFill>
                <a:latin typeface="Arial"/>
                <a:cs typeface="Arial"/>
              </a:rPr>
              <a:t>Future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5451" y="266446"/>
            <a:ext cx="3644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bc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199134"/>
            <a:ext cx="756412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•Unix or linux provides the bc command (calculator) for doing arithmetic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calculations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•bc does only integer computation and truncates the decimal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portion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2285974"/>
            <a:ext cx="2362200" cy="37401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940" rIns="0" bIns="0" rtlCol="0">
            <a:spAutoFit/>
          </a:bodyPr>
          <a:lstStyle/>
          <a:p>
            <a:pPr marL="90805" marR="728345">
              <a:lnSpc>
                <a:spcPts val="2880"/>
              </a:lnSpc>
              <a:spcBef>
                <a:spcPts val="220"/>
              </a:spcBef>
            </a:pPr>
            <a:r>
              <a:rPr sz="1600" spc="-5" dirty="0">
                <a:latin typeface="Arial"/>
                <a:cs typeface="Arial"/>
              </a:rPr>
              <a:t>$ echo "2+5" |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bc  7</a:t>
            </a:r>
            <a:endParaRPr sz="1600">
              <a:latin typeface="Arial"/>
              <a:cs typeface="Arial"/>
            </a:endParaRPr>
          </a:p>
          <a:p>
            <a:pPr marL="90805" marR="667385">
              <a:lnSpc>
                <a:spcPts val="2880"/>
              </a:lnSpc>
            </a:pPr>
            <a:r>
              <a:rPr sz="1600" spc="-5" dirty="0">
                <a:latin typeface="Arial"/>
                <a:cs typeface="Arial"/>
              </a:rPr>
              <a:t>$ echo "10-4" |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bc  6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Arial"/>
                <a:cs typeface="Arial"/>
              </a:rPr>
              <a:t>$ echo "3*8" </a:t>
            </a:r>
            <a:r>
              <a:rPr sz="1600" dirty="0">
                <a:latin typeface="Arial"/>
                <a:cs typeface="Arial"/>
              </a:rPr>
              <a:t>|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  <a:p>
            <a:pPr marL="90805" marR="791210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$ echo "2/3" |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bc  0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$ echo "5/4" </a:t>
            </a:r>
            <a:r>
              <a:rPr sz="1600" dirty="0">
                <a:latin typeface="Arial"/>
                <a:cs typeface="Arial"/>
              </a:rPr>
              <a:t>|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0" y="2285974"/>
            <a:ext cx="2971800" cy="37401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174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25"/>
              </a:spcBef>
            </a:pPr>
            <a:r>
              <a:rPr sz="1600" spc="-5" dirty="0">
                <a:latin typeface="Arial"/>
                <a:cs typeface="Arial"/>
              </a:rPr>
              <a:t>$ echo "scale=2;2/3" |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.66</a:t>
            </a:r>
            <a:endParaRPr sz="1600">
              <a:latin typeface="Arial"/>
              <a:cs typeface="Arial"/>
            </a:endParaRPr>
          </a:p>
          <a:p>
            <a:pPr marL="91440" marR="1276985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$ echo "6%4" |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bc  2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$ echo </a:t>
            </a:r>
            <a:r>
              <a:rPr sz="1600" spc="-10" dirty="0">
                <a:latin typeface="Arial"/>
                <a:cs typeface="Arial"/>
              </a:rPr>
              <a:t>"10^2" </a:t>
            </a:r>
            <a:r>
              <a:rPr sz="1600" dirty="0">
                <a:latin typeface="Arial"/>
                <a:cs typeface="Arial"/>
              </a:rPr>
              <a:t>|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$ echo "var=10;var" |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$ echo "var=10; var+=5;var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|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400" y="2209812"/>
            <a:ext cx="2895600" cy="4478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174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25"/>
              </a:spcBef>
            </a:pPr>
            <a:r>
              <a:rPr sz="1600" spc="-5" dirty="0">
                <a:latin typeface="Arial"/>
                <a:cs typeface="Arial"/>
              </a:rPr>
              <a:t>$ echo "var=5;++var" </a:t>
            </a:r>
            <a:r>
              <a:rPr sz="1600" dirty="0">
                <a:latin typeface="Arial"/>
                <a:cs typeface="Arial"/>
              </a:rPr>
              <a:t>|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92075" marR="514350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$ echo "var=5;var++" | bc  5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$ echo "10 &gt; 5" </a:t>
            </a:r>
            <a:r>
              <a:rPr sz="1600" dirty="0">
                <a:latin typeface="Arial"/>
                <a:cs typeface="Arial"/>
              </a:rPr>
              <a:t>|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92075" marR="1028065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$ echo "1 == 2" | bc  0</a:t>
            </a:r>
            <a:endParaRPr sz="1600">
              <a:latin typeface="Arial"/>
              <a:cs typeface="Arial"/>
            </a:endParaRPr>
          </a:p>
          <a:p>
            <a:pPr marL="92075" marR="883285">
              <a:lnSpc>
                <a:spcPts val="2880"/>
              </a:lnSpc>
              <a:spcBef>
                <a:spcPts val="254"/>
              </a:spcBef>
            </a:pPr>
            <a:r>
              <a:rPr sz="1600" spc="-5" dirty="0">
                <a:latin typeface="Arial"/>
                <a:cs typeface="Arial"/>
              </a:rPr>
              <a:t>$ echo "4 &amp;&amp; 10" |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bc  1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Arial"/>
                <a:cs typeface="Arial"/>
              </a:rPr>
              <a:t>$ echo "0 </a:t>
            </a:r>
            <a:r>
              <a:rPr sz="1600" spc="-10" dirty="0">
                <a:latin typeface="Arial"/>
                <a:cs typeface="Arial"/>
              </a:rPr>
              <a:t>|| </a:t>
            </a:r>
            <a:r>
              <a:rPr sz="1600" spc="-5" dirty="0">
                <a:latin typeface="Arial"/>
                <a:cs typeface="Arial"/>
              </a:rPr>
              <a:t>0" |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10534"/>
            <a:ext cx="72644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smtClean="0">
                <a:solidFill>
                  <a:srgbClr val="001F5F"/>
                </a:solidFill>
                <a:latin typeface="Arial"/>
                <a:cs typeface="Arial"/>
              </a:rPr>
              <a:t>Module</a:t>
            </a:r>
            <a:r>
              <a:rPr lang="en-US" sz="2400" spc="-5" dirty="0" smtClean="0">
                <a:solidFill>
                  <a:srgbClr val="001F5F"/>
                </a:solidFill>
                <a:latin typeface="Arial"/>
                <a:cs typeface="Arial"/>
              </a:rPr>
              <a:t> 2.2</a:t>
            </a:r>
            <a:r>
              <a:rPr sz="2400" spc="-5" smtClean="0">
                <a:solidFill>
                  <a:srgbClr val="001F5F"/>
                </a:solidFill>
                <a:latin typeface="Arial"/>
                <a:cs typeface="Arial"/>
              </a:rPr>
              <a:t>-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Introduction to </a:t>
            </a:r>
            <a:r>
              <a:rPr sz="2400" spc="-5">
                <a:solidFill>
                  <a:srgbClr val="001F5F"/>
                </a:solidFill>
                <a:latin typeface="Arial"/>
                <a:cs typeface="Arial"/>
              </a:rPr>
              <a:t>UNIX 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</a:t>
            </a:fld>
            <a:endParaRPr spc="-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7620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5451" y="114046"/>
            <a:ext cx="3644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bc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40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22934"/>
            <a:ext cx="8224520" cy="220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65" dirty="0">
                <a:latin typeface="Arial"/>
                <a:cs typeface="Arial"/>
              </a:rPr>
              <a:t>•To </a:t>
            </a:r>
            <a:r>
              <a:rPr sz="1600" spc="-5" dirty="0">
                <a:latin typeface="Arial"/>
                <a:cs typeface="Arial"/>
              </a:rPr>
              <a:t>enable floating point computations,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have to set </a:t>
            </a:r>
            <a:r>
              <a:rPr sz="1600" b="1" i="1" spc="-5" dirty="0">
                <a:latin typeface="Arial"/>
                <a:cs typeface="Arial"/>
              </a:rPr>
              <a:t>scale </a:t>
            </a:r>
            <a:r>
              <a:rPr sz="1600" spc="-5" dirty="0">
                <a:latin typeface="Arial"/>
                <a:cs typeface="Arial"/>
              </a:rPr>
              <a:t>to the no of digits of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precision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  <a:tabLst>
                <a:tab pos="2150745" algn="l"/>
              </a:tabLst>
            </a:pPr>
            <a:r>
              <a:rPr sz="1600" spc="-65" dirty="0">
                <a:latin typeface="Arial"/>
                <a:cs typeface="Arial"/>
              </a:rPr>
              <a:t>•To  </a:t>
            </a:r>
            <a:r>
              <a:rPr sz="1600" spc="-5" dirty="0">
                <a:latin typeface="Arial"/>
                <a:cs typeface="Arial"/>
              </a:rPr>
              <a:t>convert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one	base to another  </a:t>
            </a:r>
            <a:r>
              <a:rPr sz="1600" spc="-15" dirty="0">
                <a:latin typeface="Arial"/>
                <a:cs typeface="Arial"/>
              </a:rPr>
              <a:t>we  </a:t>
            </a:r>
            <a:r>
              <a:rPr sz="1600" spc="-5" dirty="0">
                <a:latin typeface="Arial"/>
                <a:cs typeface="Arial"/>
              </a:rPr>
              <a:t>can </a:t>
            </a:r>
            <a:r>
              <a:rPr sz="1600" dirty="0">
                <a:latin typeface="Arial"/>
                <a:cs typeface="Arial"/>
              </a:rPr>
              <a:t>use </a:t>
            </a:r>
            <a:r>
              <a:rPr sz="1600" spc="-5" dirty="0">
                <a:latin typeface="Arial"/>
                <a:cs typeface="Arial"/>
              </a:rPr>
              <a:t>input base (</a:t>
            </a:r>
            <a:r>
              <a:rPr sz="1600" b="1" i="1" spc="-5" dirty="0">
                <a:latin typeface="Arial"/>
                <a:cs typeface="Arial"/>
              </a:rPr>
              <a:t>ibase</a:t>
            </a:r>
            <a:r>
              <a:rPr sz="1600" spc="-5" dirty="0">
                <a:latin typeface="Arial"/>
                <a:cs typeface="Arial"/>
              </a:rPr>
              <a:t>) and   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base  (</a:t>
            </a:r>
            <a:r>
              <a:rPr sz="1600" b="1" i="1" spc="-5" dirty="0">
                <a:latin typeface="Arial"/>
                <a:cs typeface="Arial"/>
              </a:rPr>
              <a:t>obase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•ibase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specified as 2 then any value accepted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be considered to the base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•obase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specified as 2, then any value output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have to be considered to the base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4267212"/>
            <a:ext cx="1828800" cy="15240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 marR="990600">
              <a:lnSpc>
                <a:spcPts val="2880"/>
              </a:lnSpc>
              <a:spcBef>
                <a:spcPts val="220"/>
              </a:spcBef>
            </a:pPr>
            <a:r>
              <a:rPr sz="1600" b="1" spc="-5" dirty="0">
                <a:latin typeface="Arial"/>
                <a:cs typeface="Arial"/>
              </a:rPr>
              <a:t>$ </a:t>
            </a:r>
            <a:r>
              <a:rPr sz="1600" b="1" spc="-10" dirty="0">
                <a:latin typeface="Arial"/>
                <a:cs typeface="Arial"/>
              </a:rPr>
              <a:t>bc  </a:t>
            </a:r>
            <a:r>
              <a:rPr sz="1600" b="1" spc="-5" dirty="0">
                <a:latin typeface="Arial"/>
                <a:cs typeface="Arial"/>
              </a:rPr>
              <a:t>scale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  17/7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Arial"/>
                <a:cs typeface="Arial"/>
              </a:rPr>
              <a:t>2.42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0" y="4343412"/>
            <a:ext cx="1676400" cy="15240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 marR="685800">
              <a:lnSpc>
                <a:spcPts val="2880"/>
              </a:lnSpc>
              <a:spcBef>
                <a:spcPts val="220"/>
              </a:spcBef>
            </a:pPr>
            <a:r>
              <a:rPr sz="1600" b="1" spc="-5" dirty="0">
                <a:latin typeface="Arial"/>
                <a:cs typeface="Arial"/>
              </a:rPr>
              <a:t>$ </a:t>
            </a:r>
            <a:r>
              <a:rPr sz="1600" b="1" spc="-10" dirty="0">
                <a:latin typeface="Arial"/>
                <a:cs typeface="Arial"/>
              </a:rPr>
              <a:t>bc  </a:t>
            </a:r>
            <a:r>
              <a:rPr sz="1600" b="1" spc="-5" dirty="0">
                <a:latin typeface="Arial"/>
                <a:cs typeface="Arial"/>
              </a:rPr>
              <a:t>ibase=2  </a:t>
            </a:r>
            <a:r>
              <a:rPr sz="1600" b="1" spc="-90" dirty="0">
                <a:latin typeface="Arial"/>
                <a:cs typeface="Arial"/>
              </a:rPr>
              <a:t>1</a:t>
            </a:r>
            <a:r>
              <a:rPr sz="1600" b="1" spc="-5" dirty="0">
                <a:latin typeface="Arial"/>
                <a:cs typeface="Arial"/>
              </a:rPr>
              <a:t>1001010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Arial"/>
                <a:cs typeface="Arial"/>
              </a:rPr>
              <a:t>202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0" y="4343412"/>
            <a:ext cx="1752600" cy="15240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 marR="835660">
              <a:lnSpc>
                <a:spcPts val="2880"/>
              </a:lnSpc>
              <a:spcBef>
                <a:spcPts val="220"/>
              </a:spcBef>
            </a:pPr>
            <a:r>
              <a:rPr sz="1600" b="1" spc="-5" dirty="0">
                <a:latin typeface="Arial"/>
                <a:cs typeface="Arial"/>
              </a:rPr>
              <a:t>$ </a:t>
            </a:r>
            <a:r>
              <a:rPr sz="1600" b="1" spc="-10" dirty="0">
                <a:latin typeface="Arial"/>
                <a:cs typeface="Arial"/>
              </a:rPr>
              <a:t>bc  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ase=2  14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705"/>
              </a:spcBef>
            </a:pPr>
            <a:r>
              <a:rPr sz="1600" b="1" spc="-45" dirty="0">
                <a:latin typeface="Arial"/>
                <a:cs typeface="Arial"/>
              </a:rPr>
              <a:t>1110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4267212"/>
            <a:ext cx="1905000" cy="15240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 marR="875665">
              <a:lnSpc>
                <a:spcPts val="2880"/>
              </a:lnSpc>
              <a:spcBef>
                <a:spcPts val="220"/>
              </a:spcBef>
            </a:pPr>
            <a:r>
              <a:rPr sz="1600" b="1" spc="-5" dirty="0">
                <a:latin typeface="Arial"/>
                <a:cs typeface="Arial"/>
              </a:rPr>
              <a:t>$ </a:t>
            </a:r>
            <a:r>
              <a:rPr sz="1600" b="1" spc="-10" dirty="0">
                <a:latin typeface="Arial"/>
                <a:cs typeface="Arial"/>
              </a:rPr>
              <a:t>bc  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as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=16  14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984" rIns="0" bIns="0" rtlCol="0">
            <a:spAutoFit/>
          </a:bodyPr>
          <a:lstStyle/>
          <a:p>
            <a:pPr marL="753110">
              <a:lnSpc>
                <a:spcPct val="100000"/>
              </a:lnSpc>
            </a:pPr>
            <a:r>
              <a:rPr sz="3200" dirty="0"/>
              <a:t>On-line </a:t>
            </a:r>
            <a:r>
              <a:rPr sz="3200" spc="-5" dirty="0"/>
              <a:t>Help </a:t>
            </a:r>
            <a:r>
              <a:rPr sz="3200" dirty="0"/>
              <a:t>-</a:t>
            </a:r>
            <a:r>
              <a:rPr sz="3200" spc="-110" dirty="0"/>
              <a:t> </a:t>
            </a:r>
            <a:r>
              <a:rPr sz="3200" spc="-5" dirty="0"/>
              <a:t>man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41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1220825" y="1792351"/>
            <a:ext cx="6802120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lr>
                <a:srgbClr val="CCFF33"/>
              </a:buClr>
              <a:buFont typeface="Wingdings"/>
              <a:buChar char=""/>
              <a:tabLst>
                <a:tab pos="350520" algn="l"/>
                <a:tab pos="351155" algn="l"/>
              </a:tabLst>
            </a:pPr>
            <a:r>
              <a:rPr sz="1600" spc="-5" dirty="0">
                <a:latin typeface="Arial"/>
                <a:cs typeface="Arial"/>
              </a:rPr>
              <a:t>man command can be used for getting information or help about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certain</a:t>
            </a:r>
            <a:endParaRPr sz="16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1075"/>
              </a:spcBef>
            </a:pPr>
            <a:r>
              <a:rPr sz="1600" spc="-5" dirty="0">
                <a:latin typeface="Arial"/>
                <a:cs typeface="Arial"/>
              </a:rPr>
              <a:t>$man command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575" y="3572636"/>
            <a:ext cx="9842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$man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15" dirty="0"/>
              <a:t>History </a:t>
            </a:r>
            <a:r>
              <a:rPr sz="2800" spc="-5" dirty="0"/>
              <a:t>of</a:t>
            </a:r>
            <a:r>
              <a:rPr sz="2800" spc="-4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42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89863" y="1442973"/>
            <a:ext cx="7689850" cy="452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Ken Thompson and Dennis Ritchie of </a:t>
            </a:r>
            <a:r>
              <a:rPr sz="1600" spc="-65" dirty="0">
                <a:latin typeface="Arial"/>
                <a:cs typeface="Arial"/>
              </a:rPr>
              <a:t>AT </a:t>
            </a:r>
            <a:r>
              <a:rPr sz="1600" spc="-5" dirty="0">
                <a:latin typeface="Arial"/>
                <a:cs typeface="Arial"/>
              </a:rPr>
              <a:t>&amp; T authored unix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1969</a:t>
            </a:r>
            <a:endParaRPr sz="1600">
              <a:latin typeface="Arial"/>
              <a:cs typeface="Arial"/>
            </a:endParaRPr>
          </a:p>
          <a:p>
            <a:pPr marL="280670" marR="5080" indent="-267970">
              <a:lnSpc>
                <a:spcPts val="4800"/>
              </a:lnSpc>
              <a:spcBef>
                <a:spcPts val="640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It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constituting of a File System, a </a:t>
            </a:r>
            <a:r>
              <a:rPr sz="1600" dirty="0">
                <a:latin typeface="Arial"/>
                <a:cs typeface="Arial"/>
              </a:rPr>
              <a:t>Command </a:t>
            </a:r>
            <a:r>
              <a:rPr sz="1600" spc="-5" dirty="0">
                <a:latin typeface="Arial"/>
                <a:cs typeface="Arial"/>
              </a:rPr>
              <a:t>Prompt (Shell) and a set of  utilities, </a:t>
            </a:r>
            <a:r>
              <a:rPr sz="1600" spc="-10" dirty="0">
                <a:latin typeface="Arial"/>
                <a:cs typeface="Arial"/>
              </a:rPr>
              <a:t>which was </a:t>
            </a:r>
            <a:r>
              <a:rPr sz="1600" spc="-5" dirty="0">
                <a:latin typeface="Arial"/>
                <a:cs typeface="Arial"/>
              </a:rPr>
              <a:t>developed using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ALP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24717"/>
              </a:buClr>
              <a:buFont typeface="Wingdings 2"/>
              <a:buChar char=""/>
            </a:pPr>
            <a:endParaRPr sz="190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In 1973, they rewrote everything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 for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Portability</a:t>
            </a:r>
            <a:endParaRPr sz="1600">
              <a:latin typeface="Arial"/>
              <a:cs typeface="Arial"/>
            </a:endParaRPr>
          </a:p>
          <a:p>
            <a:pPr marL="280670" marR="5080" indent="-267970">
              <a:lnSpc>
                <a:spcPct val="25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US </a:t>
            </a:r>
            <a:r>
              <a:rPr sz="1600" spc="-5" dirty="0">
                <a:latin typeface="Arial"/>
                <a:cs typeface="Arial"/>
              </a:rPr>
              <a:t>Decree prevented </a:t>
            </a:r>
            <a:r>
              <a:rPr sz="1600" spc="-65" dirty="0">
                <a:latin typeface="Arial"/>
                <a:cs typeface="Arial"/>
              </a:rPr>
              <a:t>AT </a:t>
            </a:r>
            <a:r>
              <a:rPr sz="1600" spc="-5" dirty="0">
                <a:latin typeface="Arial"/>
                <a:cs typeface="Arial"/>
              </a:rPr>
              <a:t>&amp; T from selling </a:t>
            </a:r>
            <a:r>
              <a:rPr sz="1600" spc="-10" dirty="0">
                <a:latin typeface="Arial"/>
                <a:cs typeface="Arial"/>
              </a:rPr>
              <a:t>unix, </a:t>
            </a:r>
            <a:r>
              <a:rPr sz="1600" dirty="0">
                <a:latin typeface="Arial"/>
                <a:cs typeface="Arial"/>
              </a:rPr>
              <a:t>so </a:t>
            </a:r>
            <a:r>
              <a:rPr sz="1600" spc="-65" dirty="0">
                <a:latin typeface="Arial"/>
                <a:cs typeface="Arial"/>
              </a:rPr>
              <a:t>AT </a:t>
            </a:r>
            <a:r>
              <a:rPr sz="1600" spc="-5" dirty="0">
                <a:latin typeface="Arial"/>
                <a:cs typeface="Arial"/>
              </a:rPr>
              <a:t>&amp; T gave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to academic  and research institutes (University of California, Berkeley (UCB)) at nominal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fee</a:t>
            </a:r>
            <a:endParaRPr sz="1600">
              <a:latin typeface="Arial"/>
              <a:cs typeface="Arial"/>
            </a:endParaRPr>
          </a:p>
          <a:p>
            <a:pPr marL="280670" marR="5715" indent="-267970">
              <a:lnSpc>
                <a:spcPts val="4800"/>
              </a:lnSpc>
              <a:spcBef>
                <a:spcPts val="640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10" dirty="0">
                <a:latin typeface="Arial"/>
                <a:cs typeface="Arial"/>
              </a:rPr>
              <a:t>UCB </a:t>
            </a:r>
            <a:r>
              <a:rPr sz="1600" spc="-5" dirty="0">
                <a:latin typeface="Arial"/>
                <a:cs typeface="Arial"/>
              </a:rPr>
              <a:t>created </a:t>
            </a:r>
            <a:r>
              <a:rPr sz="1600" spc="-15" dirty="0">
                <a:latin typeface="Arial"/>
                <a:cs typeface="Arial"/>
              </a:rPr>
              <a:t>Vi editor, </a:t>
            </a:r>
            <a:r>
              <a:rPr sz="1600" spc="-5" dirty="0">
                <a:latin typeface="Arial"/>
                <a:cs typeface="Arial"/>
              </a:rPr>
              <a:t>the popular shell “C Shell”, mail feature, TCP/IP Protocol,  Symbolic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Links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87375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588010" algn="l"/>
                <a:tab pos="588645" algn="l"/>
              </a:tabLst>
            </a:pPr>
            <a:r>
              <a:rPr sz="1600" b="0" spc="-5" dirty="0">
                <a:latin typeface="Arial"/>
                <a:cs typeface="Arial"/>
              </a:rPr>
              <a:t>Later</a:t>
            </a:r>
            <a:r>
              <a:rPr sz="1600" b="0" spc="265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unix</a:t>
            </a:r>
            <a:r>
              <a:rPr sz="1600" b="0" spc="265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became</a:t>
            </a:r>
            <a:r>
              <a:rPr sz="1600" b="0" spc="27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commercial</a:t>
            </a:r>
            <a:r>
              <a:rPr sz="1600" b="0" spc="27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and</a:t>
            </a:r>
            <a:r>
              <a:rPr sz="1600" b="0" spc="265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sun</a:t>
            </a:r>
            <a:r>
              <a:rPr sz="1600" b="0" spc="27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took</a:t>
            </a:r>
            <a:r>
              <a:rPr sz="1600" b="0" spc="275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over,</a:t>
            </a:r>
            <a:r>
              <a:rPr sz="1600" b="0" spc="27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Sun</a:t>
            </a:r>
            <a:r>
              <a:rPr sz="1600" b="0" spc="27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developed</a:t>
            </a:r>
            <a:r>
              <a:rPr sz="1600" b="0" spc="27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the</a:t>
            </a:r>
            <a:r>
              <a:rPr sz="1600" b="0" spc="27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version</a:t>
            </a:r>
            <a:r>
              <a:rPr sz="1600" b="0" spc="270" dirty="0">
                <a:latin typeface="Arial"/>
                <a:cs typeface="Arial"/>
              </a:rPr>
              <a:t> </a:t>
            </a:r>
            <a:r>
              <a:rPr sz="1600" b="0" spc="-10" dirty="0">
                <a:latin typeface="Arial"/>
                <a:cs typeface="Arial"/>
              </a:rPr>
              <a:t>called</a:t>
            </a:r>
            <a:endParaRPr sz="16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165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</a:pPr>
            <a:r>
              <a:rPr sz="1600" b="0" spc="-5" dirty="0">
                <a:latin typeface="Arial"/>
                <a:cs typeface="Arial"/>
              </a:rPr>
              <a:t>Solaris</a:t>
            </a:r>
            <a:endParaRPr sz="16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587375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588010" algn="l"/>
                <a:tab pos="588645" algn="l"/>
              </a:tabLst>
            </a:pPr>
            <a:r>
              <a:rPr sz="1600" b="0" spc="-5" dirty="0">
                <a:latin typeface="Arial"/>
                <a:cs typeface="Arial"/>
              </a:rPr>
              <a:t>IBM developed the version called</a:t>
            </a:r>
            <a:r>
              <a:rPr sz="1600" b="0" spc="-75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AIX</a:t>
            </a:r>
            <a:endParaRPr sz="16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1650">
              <a:latin typeface="Times New Roman"/>
              <a:cs typeface="Times New Roman"/>
            </a:endParaRPr>
          </a:p>
          <a:p>
            <a:pPr marL="587375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588010" algn="l"/>
                <a:tab pos="588645" algn="l"/>
              </a:tabLst>
            </a:pPr>
            <a:r>
              <a:rPr sz="1600" b="0" spc="-10" dirty="0">
                <a:latin typeface="Arial"/>
                <a:cs typeface="Arial"/>
              </a:rPr>
              <a:t>HP </a:t>
            </a:r>
            <a:r>
              <a:rPr sz="1600" b="0" spc="-5" dirty="0">
                <a:latin typeface="Arial"/>
                <a:cs typeface="Arial"/>
              </a:rPr>
              <a:t>developed the version called</a:t>
            </a:r>
            <a:r>
              <a:rPr sz="1600" b="0" spc="-35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HP_UX</a:t>
            </a:r>
            <a:endParaRPr sz="16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1650">
              <a:latin typeface="Times New Roman"/>
              <a:cs typeface="Times New Roman"/>
            </a:endParaRPr>
          </a:p>
          <a:p>
            <a:pPr marL="587375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588010" algn="l"/>
                <a:tab pos="588645" algn="l"/>
              </a:tabLst>
            </a:pPr>
            <a:r>
              <a:rPr sz="1600" b="0" spc="-65" dirty="0">
                <a:latin typeface="Arial"/>
                <a:cs typeface="Arial"/>
              </a:rPr>
              <a:t>AT </a:t>
            </a:r>
            <a:r>
              <a:rPr sz="1600" b="0" spc="-5" dirty="0">
                <a:latin typeface="Arial"/>
                <a:cs typeface="Arial"/>
              </a:rPr>
              <a:t>&amp; T unified various versions under the name System V Release 4 (SVR</a:t>
            </a:r>
            <a:r>
              <a:rPr sz="1600" b="0" spc="145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4)</a:t>
            </a:r>
            <a:endParaRPr sz="1600">
              <a:latin typeface="Arial"/>
              <a:cs typeface="Arial"/>
            </a:endParaRPr>
          </a:p>
          <a:p>
            <a:pPr marL="587375" marR="5715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588010" algn="l"/>
                <a:tab pos="588645" algn="l"/>
              </a:tabLst>
            </a:pPr>
            <a:r>
              <a:rPr sz="1600" b="0" spc="-25" dirty="0">
                <a:latin typeface="Arial"/>
                <a:cs typeface="Arial"/>
              </a:rPr>
              <a:t>Was </a:t>
            </a:r>
            <a:r>
              <a:rPr sz="1600" b="0" spc="-5" dirty="0">
                <a:latin typeface="Arial"/>
                <a:cs typeface="Arial"/>
              </a:rPr>
              <a:t>sold to Novel and </a:t>
            </a:r>
            <a:r>
              <a:rPr sz="1600" b="0" spc="-10" dirty="0">
                <a:latin typeface="Arial"/>
                <a:cs typeface="Arial"/>
              </a:rPr>
              <a:t>Novel gave </a:t>
            </a:r>
            <a:r>
              <a:rPr sz="1600" b="0" dirty="0">
                <a:latin typeface="Arial"/>
                <a:cs typeface="Arial"/>
              </a:rPr>
              <a:t>it </a:t>
            </a:r>
            <a:r>
              <a:rPr sz="1600" b="0" spc="-5" dirty="0">
                <a:latin typeface="Arial"/>
                <a:cs typeface="Arial"/>
              </a:rPr>
              <a:t>to a standard </a:t>
            </a:r>
            <a:r>
              <a:rPr sz="1600" b="0" dirty="0">
                <a:latin typeface="Arial"/>
                <a:cs typeface="Arial"/>
              </a:rPr>
              <a:t>body </a:t>
            </a:r>
            <a:r>
              <a:rPr sz="1600" b="0" spc="-5" dirty="0">
                <a:latin typeface="Arial"/>
                <a:cs typeface="Arial"/>
              </a:rPr>
              <a:t>called X/OPEN, now merged  </a:t>
            </a:r>
            <a:r>
              <a:rPr sz="1600" b="0" spc="-10" dirty="0">
                <a:latin typeface="Arial"/>
                <a:cs typeface="Arial"/>
              </a:rPr>
              <a:t>with </a:t>
            </a:r>
            <a:r>
              <a:rPr sz="1600" b="0" spc="-5" dirty="0">
                <a:latin typeface="Arial"/>
                <a:cs typeface="Arial"/>
              </a:rPr>
              <a:t>“The Open Group”, </a:t>
            </a:r>
            <a:r>
              <a:rPr sz="1600" b="0" spc="-10" dirty="0">
                <a:latin typeface="Arial"/>
                <a:cs typeface="Arial"/>
              </a:rPr>
              <a:t>which </a:t>
            </a:r>
            <a:r>
              <a:rPr sz="1600" b="0" dirty="0">
                <a:latin typeface="Arial"/>
                <a:cs typeface="Arial"/>
              </a:rPr>
              <a:t>is </a:t>
            </a:r>
            <a:r>
              <a:rPr sz="1600" b="0" spc="-5" dirty="0">
                <a:latin typeface="Arial"/>
                <a:cs typeface="Arial"/>
              </a:rPr>
              <a:t>an industry standards</a:t>
            </a:r>
            <a:r>
              <a:rPr sz="1600" b="0" spc="20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consortium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43</a:t>
            </a:fld>
            <a:endParaRPr spc="-2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15" dirty="0"/>
              <a:t>History </a:t>
            </a:r>
            <a:r>
              <a:rPr sz="2800" spc="-5" dirty="0"/>
              <a:t>of</a:t>
            </a:r>
            <a:r>
              <a:rPr sz="2800" spc="-40" dirty="0"/>
              <a:t> </a:t>
            </a:r>
            <a:r>
              <a:rPr sz="2800" spc="-5" dirty="0"/>
              <a:t>Unix</a:t>
            </a:r>
            <a:endParaRPr sz="280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15" dirty="0"/>
              <a:t>History </a:t>
            </a:r>
            <a:r>
              <a:rPr sz="2800" spc="-5" dirty="0"/>
              <a:t>of</a:t>
            </a:r>
            <a:r>
              <a:rPr sz="2800" spc="-4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44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13663" y="1676653"/>
            <a:ext cx="8221980" cy="4126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Unix is not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free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dirty="0">
                <a:latin typeface="Arial"/>
                <a:cs typeface="Arial"/>
              </a:rPr>
              <a:t>GNU </a:t>
            </a:r>
            <a:r>
              <a:rPr sz="1800" spc="-5" dirty="0">
                <a:latin typeface="Arial"/>
                <a:cs typeface="Arial"/>
              </a:rPr>
              <a:t>is a Unix-like operating system developed by </a:t>
            </a:r>
            <a:r>
              <a:rPr sz="1800" dirty="0">
                <a:latin typeface="Arial"/>
                <a:cs typeface="Arial"/>
              </a:rPr>
              <a:t>GNU </a:t>
            </a:r>
            <a:r>
              <a:rPr sz="1800" spc="-5" dirty="0">
                <a:latin typeface="Arial"/>
                <a:cs typeface="Arial"/>
              </a:rPr>
              <a:t>project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free</a:t>
            </a:r>
            <a:endParaRPr sz="1800">
              <a:latin typeface="Arial"/>
              <a:cs typeface="Arial"/>
            </a:endParaRPr>
          </a:p>
          <a:p>
            <a:pPr marL="280670" marR="5080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Richard Stallman and Linus </a:t>
            </a:r>
            <a:r>
              <a:rPr sz="1800" spc="-30" dirty="0">
                <a:latin typeface="Arial"/>
                <a:cs typeface="Arial"/>
              </a:rPr>
              <a:t>Torvalds </a:t>
            </a:r>
            <a:r>
              <a:rPr sz="1800" spc="-5" dirty="0">
                <a:latin typeface="Arial"/>
                <a:cs typeface="Arial"/>
              </a:rPr>
              <a:t>(Father of </a:t>
            </a:r>
            <a:r>
              <a:rPr sz="1800" spc="-10" dirty="0">
                <a:latin typeface="Arial"/>
                <a:cs typeface="Arial"/>
              </a:rPr>
              <a:t>Linux), </a:t>
            </a:r>
            <a:r>
              <a:rPr sz="1800" spc="-5" dirty="0">
                <a:latin typeface="Arial"/>
                <a:cs typeface="Arial"/>
              </a:rPr>
              <a:t>authored Linux </a:t>
            </a:r>
            <a:r>
              <a:rPr sz="1800" spc="-10" dirty="0">
                <a:latin typeface="Arial"/>
                <a:cs typeface="Arial"/>
              </a:rPr>
              <a:t>which 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free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Later Stallman ran </a:t>
            </a:r>
            <a:r>
              <a:rPr sz="1800" dirty="0">
                <a:latin typeface="Arial"/>
                <a:cs typeface="Arial"/>
              </a:rPr>
              <a:t>the Free </a:t>
            </a:r>
            <a:r>
              <a:rPr sz="1800" spc="-10" dirty="0">
                <a:latin typeface="Arial"/>
                <a:cs typeface="Arial"/>
              </a:rPr>
              <a:t>Software </a:t>
            </a:r>
            <a:r>
              <a:rPr sz="1800" spc="-5" dirty="0">
                <a:latin typeface="Arial"/>
                <a:cs typeface="Arial"/>
              </a:rPr>
              <a:t>Foundation (Formerly 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GNU)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dirty="0">
                <a:latin typeface="Arial"/>
                <a:cs typeface="Arial"/>
              </a:rPr>
              <a:t>GNU </a:t>
            </a:r>
            <a:r>
              <a:rPr sz="1800" spc="-5" dirty="0">
                <a:latin typeface="Arial"/>
                <a:cs typeface="Arial"/>
              </a:rPr>
              <a:t>stands </a:t>
            </a:r>
            <a:r>
              <a:rPr sz="1800" dirty="0">
                <a:latin typeface="Arial"/>
                <a:cs typeface="Arial"/>
              </a:rPr>
              <a:t>for GNU </a:t>
            </a:r>
            <a:r>
              <a:rPr sz="1800" spc="-5" dirty="0">
                <a:latin typeface="Arial"/>
                <a:cs typeface="Arial"/>
              </a:rPr>
              <a:t>is not Unix (a recursive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acronym)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Linux is  distributed under  </a:t>
            </a:r>
            <a:r>
              <a:rPr sz="1800" dirty="0">
                <a:latin typeface="Arial"/>
                <a:cs typeface="Arial"/>
              </a:rPr>
              <a:t>the  GNU </a:t>
            </a:r>
            <a:r>
              <a:rPr sz="1800" spc="-5" dirty="0">
                <a:latin typeface="Arial"/>
                <a:cs typeface="Arial"/>
              </a:rPr>
              <a:t>General Public License,  </a:t>
            </a:r>
            <a:r>
              <a:rPr sz="1800" spc="-10" dirty="0">
                <a:latin typeface="Arial"/>
                <a:cs typeface="Arial"/>
              </a:rPr>
              <a:t>which  </a:t>
            </a:r>
            <a:r>
              <a:rPr sz="1800" spc="-5" dirty="0">
                <a:latin typeface="Arial"/>
                <a:cs typeface="Arial"/>
              </a:rPr>
              <a:t>makes 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mandatory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10" dirty="0">
                <a:latin typeface="Arial"/>
                <a:cs typeface="Arial"/>
              </a:rPr>
              <a:t>developers and </a:t>
            </a:r>
            <a:r>
              <a:rPr sz="1800" spc="-5" dirty="0">
                <a:latin typeface="Arial"/>
                <a:cs typeface="Arial"/>
              </a:rPr>
              <a:t>sellers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make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source code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15" dirty="0"/>
              <a:t>History </a:t>
            </a:r>
            <a:r>
              <a:rPr sz="2800" spc="-5" dirty="0"/>
              <a:t>of</a:t>
            </a:r>
            <a:r>
              <a:rPr sz="2800" spc="-4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45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13663" y="1676653"/>
            <a:ext cx="209105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  <a:tab pos="1292860" algn="l"/>
                <a:tab pos="1620520" algn="l"/>
              </a:tabLst>
            </a:pPr>
            <a:r>
              <a:rPr sz="1800" spc="-5" dirty="0">
                <a:latin typeface="Arial"/>
                <a:cs typeface="Arial"/>
              </a:rPr>
              <a:t>Flav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urs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1733" y="1676653"/>
            <a:ext cx="29737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8790" algn="l"/>
                <a:tab pos="1352550" algn="l"/>
                <a:tab pos="2097405" algn="l"/>
              </a:tabLst>
            </a:pPr>
            <a:r>
              <a:rPr sz="1800" spc="-5" dirty="0">
                <a:latin typeface="Arial"/>
                <a:cs typeface="Arial"/>
              </a:rPr>
              <a:t>are	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	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nu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,	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ra,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6945" y="1676653"/>
            <a:ext cx="27984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5025" algn="l"/>
                <a:tab pos="1771650" algn="l"/>
                <a:tab pos="2632710" algn="l"/>
              </a:tabLst>
            </a:pPr>
            <a:r>
              <a:rPr sz="1800" dirty="0">
                <a:latin typeface="Arial"/>
                <a:cs typeface="Arial"/>
              </a:rPr>
              <a:t>SUS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tu,	</a:t>
            </a:r>
            <a:r>
              <a:rPr sz="1800" spc="-5" dirty="0">
                <a:latin typeface="Arial"/>
                <a:cs typeface="Arial"/>
              </a:rPr>
              <a:t>Debian</a:t>
            </a:r>
            <a:r>
              <a:rPr sz="1800" dirty="0">
                <a:latin typeface="Arial"/>
                <a:cs typeface="Arial"/>
              </a:rPr>
              <a:t>	&amp;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663" y="2225675"/>
            <a:ext cx="822134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Mandrake</a:t>
            </a:r>
            <a:endParaRPr sz="1800">
              <a:latin typeface="Arial"/>
              <a:cs typeface="Arial"/>
            </a:endParaRPr>
          </a:p>
          <a:p>
            <a:pPr marL="280670" marR="5080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Linux flavours include </a:t>
            </a:r>
            <a:r>
              <a:rPr sz="1800" dirty="0">
                <a:latin typeface="Arial"/>
                <a:cs typeface="Arial"/>
              </a:rPr>
              <a:t>c, </a:t>
            </a:r>
            <a:r>
              <a:rPr sz="1800" spc="-5" dirty="0">
                <a:latin typeface="Arial"/>
                <a:cs typeface="Arial"/>
              </a:rPr>
              <a:t>c++, java compilers and interpreters like perl, python  </a:t>
            </a:r>
            <a:r>
              <a:rPr sz="1800" dirty="0">
                <a:latin typeface="Arial"/>
                <a:cs typeface="Arial"/>
              </a:rPr>
              <a:t>etc.,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browsers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37463" y="1143253"/>
            <a:ext cx="4643120" cy="46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Files and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System Calls 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Portability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multi-user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multi-tasking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Building block approach (do one thing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well)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unix tool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Pattern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Matching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Programming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facilitiy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Documentation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47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13663" y="1524253"/>
            <a:ext cx="8221980" cy="46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dirty="0">
                <a:latin typeface="Arial"/>
                <a:cs typeface="Arial"/>
              </a:rPr>
              <a:t>The Files and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Files have places and processes have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life</a:t>
            </a:r>
            <a:endParaRPr sz="1800">
              <a:latin typeface="Arial"/>
              <a:cs typeface="Arial"/>
            </a:endParaRPr>
          </a:p>
          <a:p>
            <a:pPr marL="737870" marR="5080" lvl="1" indent="-267970" algn="just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All files </a:t>
            </a:r>
            <a:r>
              <a:rPr sz="1800" dirty="0">
                <a:latin typeface="Arial"/>
                <a:cs typeface="Arial"/>
              </a:rPr>
              <a:t>are </a:t>
            </a:r>
            <a:r>
              <a:rPr sz="1800" spc="-5" dirty="0">
                <a:latin typeface="Arial"/>
                <a:cs typeface="Arial"/>
              </a:rPr>
              <a:t>related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each other </a:t>
            </a:r>
            <a:r>
              <a:rPr sz="180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being a part of a single hierarchical  structure, hence </a:t>
            </a:r>
            <a:r>
              <a:rPr sz="1800" spc="-20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can locate </a:t>
            </a:r>
            <a:r>
              <a:rPr sz="1800" spc="-5" dirty="0">
                <a:latin typeface="Arial"/>
                <a:cs typeface="Arial"/>
              </a:rPr>
              <a:t>a file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reference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pre-determined  place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Files can be moved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one place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another 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hierarchy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Directories and Devices are also considered as Files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only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Process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name given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file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it is under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Process is </a:t>
            </a:r>
            <a:r>
              <a:rPr sz="1800" dirty="0">
                <a:latin typeface="Arial"/>
                <a:cs typeface="Arial"/>
              </a:rPr>
              <a:t>the time </a:t>
            </a:r>
            <a:r>
              <a:rPr sz="1800" spc="-5" dirty="0">
                <a:latin typeface="Arial"/>
                <a:cs typeface="Arial"/>
              </a:rPr>
              <a:t>image of an executable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48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13663" y="1524253"/>
            <a:ext cx="7110730" cy="3580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dirty="0">
                <a:latin typeface="Arial"/>
                <a:cs typeface="Arial"/>
              </a:rPr>
              <a:t>The Files and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Processes have life they can be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1195070" lvl="2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5070" algn="l"/>
                <a:tab pos="1195705" algn="l"/>
              </a:tabLst>
            </a:pPr>
            <a:r>
              <a:rPr sz="1800" spc="-5" dirty="0">
                <a:latin typeface="Arial"/>
                <a:cs typeface="Arial"/>
              </a:rPr>
              <a:t>Born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1195070" lvl="2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5070" algn="l"/>
                <a:tab pos="1195705" algn="l"/>
              </a:tabLst>
            </a:pPr>
            <a:r>
              <a:rPr sz="1800" spc="-5" dirty="0">
                <a:latin typeface="Arial"/>
                <a:cs typeface="Arial"/>
              </a:rPr>
              <a:t>Dead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/killed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1195070" lvl="2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1195070" algn="l"/>
                <a:tab pos="1195705" algn="l"/>
              </a:tabLst>
            </a:pPr>
            <a:r>
              <a:rPr sz="1800" spc="-5" dirty="0">
                <a:latin typeface="Arial"/>
                <a:cs typeface="Arial"/>
              </a:rPr>
              <a:t>Have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parents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1195070" lvl="2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5070" algn="l"/>
                <a:tab pos="1195705" algn="l"/>
              </a:tabLst>
            </a:pPr>
            <a:r>
              <a:rPr sz="1800" spc="-5" dirty="0">
                <a:latin typeface="Arial"/>
                <a:cs typeface="Arial"/>
              </a:rPr>
              <a:t>Have children and grand children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Processes can be moved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foreground and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background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49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385063" y="1600453"/>
            <a:ext cx="8454390" cy="467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spc="-10" dirty="0">
                <a:latin typeface="Arial"/>
                <a:cs typeface="Arial"/>
              </a:rPr>
              <a:t>System </a:t>
            </a:r>
            <a:r>
              <a:rPr sz="1800" b="1" spc="-5" dirty="0">
                <a:latin typeface="Arial"/>
                <a:cs typeface="Arial"/>
              </a:rPr>
              <a:t>calls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Portability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unix system comprising of kernel, shell and applications are </a:t>
            </a:r>
            <a:r>
              <a:rPr sz="1800" spc="-10" dirty="0">
                <a:latin typeface="Arial"/>
                <a:cs typeface="Arial"/>
              </a:rPr>
              <a:t>written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737870" marR="5080" lvl="1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commands in unix </a:t>
            </a:r>
            <a:r>
              <a:rPr sz="1800" dirty="0">
                <a:latin typeface="Arial"/>
                <a:cs typeface="Arial"/>
              </a:rPr>
              <a:t>use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of functions called as </a:t>
            </a:r>
            <a:r>
              <a:rPr sz="1800" b="1" spc="-5" dirty="0">
                <a:latin typeface="Arial"/>
                <a:cs typeface="Arial"/>
              </a:rPr>
              <a:t>system calls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communicate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737870" marR="8890" lvl="1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Unix uses write command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write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file as </a:t>
            </a:r>
            <a:r>
              <a:rPr sz="1800" spc="-10" dirty="0">
                <a:latin typeface="Arial"/>
                <a:cs typeface="Arial"/>
              </a:rPr>
              <a:t>well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device, </a:t>
            </a:r>
            <a:r>
              <a:rPr sz="1800" spc="-10" dirty="0">
                <a:latin typeface="Arial"/>
                <a:cs typeface="Arial"/>
              </a:rPr>
              <a:t>where in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write </a:t>
            </a:r>
            <a:r>
              <a:rPr sz="1800" spc="-5" dirty="0">
                <a:latin typeface="Arial"/>
                <a:cs typeface="Arial"/>
              </a:rPr>
              <a:t>command hides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differences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writing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file or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All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unix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flavours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same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calls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(eg.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Unix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write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write </a:t>
            </a:r>
            <a:r>
              <a:rPr sz="1800" dirty="0">
                <a:latin typeface="Arial"/>
                <a:cs typeface="Arial"/>
              </a:rPr>
              <a:t>to a file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to a </a:t>
            </a:r>
            <a:r>
              <a:rPr sz="1800" spc="-5" dirty="0">
                <a:latin typeface="Arial"/>
                <a:cs typeface="Arial"/>
              </a:rPr>
              <a:t>hardware devise which </a:t>
            </a:r>
            <a:r>
              <a:rPr sz="1800" spc="-10" dirty="0">
                <a:latin typeface="Arial"/>
                <a:cs typeface="Arial"/>
              </a:rPr>
              <a:t>hides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innate 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complexities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writing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file or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520" y="525526"/>
            <a:ext cx="44411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/>
              <a:t>What </a:t>
            </a:r>
            <a:r>
              <a:rPr sz="2800" spc="-5" dirty="0"/>
              <a:t>is an </a:t>
            </a:r>
            <a:r>
              <a:rPr sz="2800" spc="-15" dirty="0"/>
              <a:t>Operating</a:t>
            </a:r>
            <a:r>
              <a:rPr sz="2800" spc="10" dirty="0"/>
              <a:t> </a:t>
            </a:r>
            <a:r>
              <a:rPr sz="2800" spc="-25" dirty="0"/>
              <a:t>System?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1144320" y="1489964"/>
            <a:ext cx="7057390" cy="412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Operating system is an interface between the user and the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computer</a:t>
            </a:r>
            <a:endParaRPr sz="1600">
              <a:latin typeface="Arial"/>
              <a:cs typeface="Arial"/>
            </a:endParaRPr>
          </a:p>
          <a:p>
            <a:pPr marL="280670" marR="5080" indent="-267970">
              <a:lnSpc>
                <a:spcPct val="150000"/>
              </a:lnSpc>
              <a:spcBef>
                <a:spcPts val="1200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In simple terms, It manages all the available resources on a </a:t>
            </a:r>
            <a:r>
              <a:rPr sz="1600" spc="-15" dirty="0">
                <a:latin typeface="Arial"/>
                <a:cs typeface="Arial"/>
              </a:rPr>
              <a:t>computer, </a:t>
            </a:r>
            <a:r>
              <a:rPr sz="1600" spc="-5" dirty="0">
                <a:latin typeface="Arial"/>
                <a:cs typeface="Arial"/>
              </a:rPr>
              <a:t>from  the CPU, to </a:t>
            </a:r>
            <a:r>
              <a:rPr sz="1600" spc="-25" dirty="0">
                <a:latin typeface="Arial"/>
                <a:cs typeface="Arial"/>
              </a:rPr>
              <a:t>memory, </a:t>
            </a:r>
            <a:r>
              <a:rPr sz="1600" spc="-5" dirty="0">
                <a:latin typeface="Arial"/>
                <a:cs typeface="Arial"/>
              </a:rPr>
              <a:t>to hard disk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accesses.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40" dirty="0">
                <a:latin typeface="Arial"/>
                <a:cs typeface="Arial"/>
              </a:rPr>
              <a:t>Tasks </a:t>
            </a:r>
            <a:r>
              <a:rPr sz="1600" spc="-5" dirty="0">
                <a:latin typeface="Arial"/>
                <a:cs typeface="Arial"/>
              </a:rPr>
              <a:t>the operating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must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perform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"/>
            </a:pPr>
            <a:endParaRPr sz="1700">
              <a:latin typeface="Times New Roman"/>
              <a:cs typeface="Times New Roman"/>
            </a:endParaRPr>
          </a:p>
          <a:p>
            <a:pPr marL="554990" lvl="1" indent="-227329">
              <a:lnSpc>
                <a:spcPct val="100000"/>
              </a:lnSpc>
              <a:buClr>
                <a:srgbClr val="9B2C1F"/>
              </a:buClr>
              <a:buFont typeface="Wingdings 2"/>
              <a:buChar char=""/>
              <a:tabLst>
                <a:tab pos="555625" algn="l"/>
              </a:tabLst>
            </a:pPr>
            <a:r>
              <a:rPr sz="1600" b="1" spc="-5" dirty="0">
                <a:latin typeface="Arial"/>
                <a:cs typeface="Arial"/>
              </a:rPr>
              <a:t>Control </a:t>
            </a:r>
            <a:r>
              <a:rPr sz="1600" b="1" dirty="0">
                <a:latin typeface="Arial"/>
                <a:cs typeface="Arial"/>
              </a:rPr>
              <a:t>Hardware (Hardware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Management)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B2C1F"/>
              </a:buClr>
              <a:buFont typeface="Wingdings 2"/>
              <a:buChar char=""/>
            </a:pPr>
            <a:endParaRPr sz="1700">
              <a:latin typeface="Times New Roman"/>
              <a:cs typeface="Times New Roman"/>
            </a:endParaRPr>
          </a:p>
          <a:p>
            <a:pPr marL="554990" lvl="1" indent="-227329">
              <a:lnSpc>
                <a:spcPct val="100000"/>
              </a:lnSpc>
              <a:buClr>
                <a:srgbClr val="9B2C1F"/>
              </a:buClr>
              <a:buFont typeface="Wingdings 2"/>
              <a:buChar char=""/>
              <a:tabLst>
                <a:tab pos="555625" algn="l"/>
              </a:tabLst>
            </a:pPr>
            <a:r>
              <a:rPr sz="1600" b="1" spc="-5" dirty="0">
                <a:latin typeface="Arial"/>
                <a:cs typeface="Arial"/>
              </a:rPr>
              <a:t>Run </a:t>
            </a:r>
            <a:r>
              <a:rPr sz="1600" b="1" spc="-10" dirty="0">
                <a:latin typeface="Arial"/>
                <a:cs typeface="Arial"/>
              </a:rPr>
              <a:t>Applications </a:t>
            </a:r>
            <a:r>
              <a:rPr sz="1600" b="1" spc="-5" dirty="0">
                <a:latin typeface="Arial"/>
                <a:cs typeface="Arial"/>
              </a:rPr>
              <a:t>(Process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Management)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B2C1F"/>
              </a:buClr>
              <a:buFont typeface="Wingdings 2"/>
              <a:buChar char=""/>
            </a:pPr>
            <a:endParaRPr sz="1700">
              <a:latin typeface="Times New Roman"/>
              <a:cs typeface="Times New Roman"/>
            </a:endParaRPr>
          </a:p>
          <a:p>
            <a:pPr marL="554990" lvl="1" indent="-227329">
              <a:lnSpc>
                <a:spcPct val="100000"/>
              </a:lnSpc>
              <a:buClr>
                <a:srgbClr val="9B2C1F"/>
              </a:buClr>
              <a:buFont typeface="Wingdings 2"/>
              <a:buChar char=""/>
              <a:tabLst>
                <a:tab pos="555625" algn="l"/>
              </a:tabLst>
            </a:pPr>
            <a:r>
              <a:rPr sz="1600" b="1" spc="-5" dirty="0">
                <a:latin typeface="Arial"/>
                <a:cs typeface="Arial"/>
              </a:rPr>
              <a:t>Manage Data and Files (Memory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Management)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B2C1F"/>
              </a:buClr>
              <a:buFont typeface="Wingdings 2"/>
              <a:buChar char=""/>
            </a:pPr>
            <a:endParaRPr sz="170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Clr>
                <a:srgbClr val="9B2C1F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b="1" spc="-40" dirty="0">
                <a:latin typeface="Arial"/>
                <a:cs typeface="Arial"/>
              </a:rPr>
              <a:t>Types </a:t>
            </a:r>
            <a:r>
              <a:rPr sz="1600" b="1" spc="-5" dirty="0">
                <a:latin typeface="Arial"/>
                <a:cs typeface="Arial"/>
              </a:rPr>
              <a:t>of operating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systems.......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"/>
            </a:pPr>
            <a:endParaRPr sz="1700">
              <a:latin typeface="Times New Roman"/>
              <a:cs typeface="Times New Roman"/>
            </a:endParaRPr>
          </a:p>
          <a:p>
            <a:pPr marL="1024255" lvl="1" indent="-267970">
              <a:lnSpc>
                <a:spcPct val="100000"/>
              </a:lnSpc>
              <a:buClr>
                <a:srgbClr val="9B2C1F"/>
              </a:buClr>
              <a:buFont typeface="Wingdings 2"/>
              <a:buChar char=""/>
              <a:tabLst>
                <a:tab pos="1024255" algn="l"/>
                <a:tab pos="1024890" algn="l"/>
              </a:tabLst>
            </a:pPr>
            <a:r>
              <a:rPr sz="1600" spc="-5" dirty="0">
                <a:latin typeface="Arial"/>
                <a:cs typeface="Arial"/>
              </a:rPr>
              <a:t>UNIX, Microsoft Windows, Mac </a:t>
            </a:r>
            <a:r>
              <a:rPr sz="1600" spc="-10" dirty="0">
                <a:latin typeface="Arial"/>
                <a:cs typeface="Arial"/>
              </a:rPr>
              <a:t>OS, </a:t>
            </a:r>
            <a:r>
              <a:rPr sz="1600" spc="-5" dirty="0">
                <a:latin typeface="Arial"/>
                <a:cs typeface="Arial"/>
              </a:rPr>
              <a:t>Android,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Linux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50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385063" y="1600453"/>
            <a:ext cx="845185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dirty="0">
                <a:latin typeface="Arial"/>
                <a:cs typeface="Arial"/>
              </a:rPr>
              <a:t>Portability</a:t>
            </a:r>
            <a:endParaRPr sz="1800">
              <a:latin typeface="Arial"/>
              <a:cs typeface="Arial"/>
            </a:endParaRPr>
          </a:p>
          <a:p>
            <a:pPr marL="737870" marR="5080" lvl="1" indent="-267970" algn="just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738505" algn="l"/>
              </a:tabLst>
            </a:pPr>
            <a:r>
              <a:rPr sz="1800" dirty="0">
                <a:latin typeface="Arial"/>
                <a:cs typeface="Arial"/>
              </a:rPr>
              <a:t>Once </a:t>
            </a:r>
            <a:r>
              <a:rPr sz="1800" spc="-5" dirty="0">
                <a:latin typeface="Arial"/>
                <a:cs typeface="Arial"/>
              </a:rPr>
              <a:t>software has been written on any </a:t>
            </a:r>
            <a:r>
              <a:rPr sz="1800" dirty="0">
                <a:latin typeface="Arial"/>
                <a:cs typeface="Arial"/>
              </a:rPr>
              <a:t>unix </a:t>
            </a:r>
            <a:r>
              <a:rPr sz="1800" spc="-5" dirty="0">
                <a:latin typeface="Arial"/>
                <a:cs typeface="Arial"/>
              </a:rPr>
              <a:t>system, it can be easily ported 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any other </a:t>
            </a:r>
            <a:r>
              <a:rPr sz="1800" dirty="0">
                <a:latin typeface="Arial"/>
                <a:cs typeface="Arial"/>
              </a:rPr>
              <a:t>unix </a:t>
            </a:r>
            <a:r>
              <a:rPr sz="1800" spc="-5" dirty="0">
                <a:latin typeface="Arial"/>
                <a:cs typeface="Arial"/>
              </a:rPr>
              <a:t>machine,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only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implementation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 calls  that needs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reprogrammed and not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 calls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themselves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7620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51</a:t>
            </a:fld>
            <a:endParaRPr spc="-2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359410" algn="l"/>
                <a:tab pos="360045" algn="l"/>
              </a:tabLst>
            </a:pPr>
            <a:r>
              <a:rPr dirty="0"/>
              <a:t>Multi-user</a:t>
            </a:r>
            <a:r>
              <a:rPr spc="-100" dirty="0"/>
              <a:t> </a:t>
            </a:r>
            <a:r>
              <a:rPr spc="-10" dirty="0"/>
              <a:t>System</a:t>
            </a:r>
          </a:p>
          <a:p>
            <a:pPr marL="78105"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815975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816610" algn="l"/>
                <a:tab pos="817244" algn="l"/>
              </a:tabLst>
            </a:pPr>
            <a:r>
              <a:rPr sz="1800" spc="-5" dirty="0">
                <a:latin typeface="Arial"/>
                <a:cs typeface="Arial"/>
              </a:rPr>
              <a:t>Permits multiple programs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simultaneously</a:t>
            </a:r>
            <a:endParaRPr sz="1800">
              <a:latin typeface="Arial"/>
              <a:cs typeface="Arial"/>
            </a:endParaRPr>
          </a:p>
          <a:p>
            <a:pPr marL="78105"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815975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816610" algn="l"/>
                <a:tab pos="817244" algn="l"/>
              </a:tabLst>
            </a:pPr>
            <a:r>
              <a:rPr sz="1800" spc="-5" dirty="0">
                <a:latin typeface="Arial"/>
                <a:cs typeface="Arial"/>
              </a:rPr>
              <a:t>Multiple users can run separate jobs 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(Multi-User)</a:t>
            </a:r>
            <a:endParaRPr sz="1800">
              <a:latin typeface="Arial"/>
              <a:cs typeface="Arial"/>
            </a:endParaRPr>
          </a:p>
          <a:p>
            <a:pPr marL="78105"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815975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816610" algn="l"/>
                <a:tab pos="817244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 user can run multiple jobs 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(Multi-tasking)</a:t>
            </a:r>
            <a:endParaRPr sz="1800">
              <a:latin typeface="Arial"/>
              <a:cs typeface="Arial"/>
            </a:endParaRPr>
          </a:p>
          <a:p>
            <a:pPr marL="815975" marR="5080" lvl="1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816610" algn="l"/>
                <a:tab pos="817244" algn="l"/>
                <a:tab pos="1586230" algn="l"/>
                <a:tab pos="2632075" algn="l"/>
                <a:tab pos="2657475" algn="l"/>
                <a:tab pos="3208020" algn="l"/>
                <a:tab pos="4343400" algn="l"/>
                <a:tab pos="4805680" algn="l"/>
                <a:tab pos="5637530" algn="l"/>
                <a:tab pos="6633209" algn="l"/>
                <a:tab pos="6995795" algn="l"/>
                <a:tab pos="7445375" algn="l"/>
                <a:tab pos="8199755" algn="l"/>
              </a:tabLst>
            </a:pP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ws,	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ix	</a:t>
            </a:r>
            <a:r>
              <a:rPr sz="1800" spc="-5" dirty="0">
                <a:latin typeface="Arial"/>
                <a:cs typeface="Arial"/>
              </a:rPr>
              <a:t>res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ces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sh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all</a:t>
            </a:r>
            <a:r>
              <a:rPr sz="1800" dirty="0">
                <a:latin typeface="Arial"/>
                <a:cs typeface="Arial"/>
              </a:rPr>
              <a:t>	the	</a:t>
            </a:r>
            <a:r>
              <a:rPr sz="1800" spc="-5" dirty="0">
                <a:latin typeface="Arial"/>
                <a:cs typeface="Arial"/>
              </a:rPr>
              <a:t>us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rs,	the  </a:t>
            </a:r>
            <a:r>
              <a:rPr sz="1800" spc="-5" dirty="0">
                <a:latin typeface="Arial"/>
                <a:cs typeface="Arial"/>
              </a:rPr>
              <a:t>system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allocates	</a:t>
            </a:r>
            <a:r>
              <a:rPr sz="1800" dirty="0">
                <a:latin typeface="Arial"/>
                <a:cs typeface="Arial"/>
              </a:rPr>
              <a:t>time for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78105"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815975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816610" algn="l"/>
                <a:tab pos="817244" algn="l"/>
              </a:tabLst>
            </a:pPr>
            <a:r>
              <a:rPr sz="1800" spc="-10" dirty="0">
                <a:latin typeface="Arial"/>
                <a:cs typeface="Arial"/>
              </a:rPr>
              <a:t>Switching </a:t>
            </a:r>
            <a:r>
              <a:rPr sz="1800" spc="-5" dirty="0">
                <a:latin typeface="Arial"/>
                <a:cs typeface="Arial"/>
              </a:rPr>
              <a:t>happens so </a:t>
            </a:r>
            <a:r>
              <a:rPr sz="1800" dirty="0">
                <a:latin typeface="Arial"/>
                <a:cs typeface="Arial"/>
              </a:rPr>
              <a:t>fast </a:t>
            </a:r>
            <a:r>
              <a:rPr sz="1800" spc="-5" dirty="0">
                <a:latin typeface="Arial"/>
                <a:cs typeface="Arial"/>
              </a:rPr>
              <a:t>that users are not </a:t>
            </a:r>
            <a:r>
              <a:rPr sz="1800" spc="-10" dirty="0">
                <a:latin typeface="Arial"/>
                <a:cs typeface="Arial"/>
              </a:rPr>
              <a:t>aware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52</a:t>
            </a:fld>
            <a:endParaRPr spc="-2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359410" algn="l"/>
                <a:tab pos="360045" algn="l"/>
              </a:tabLst>
            </a:pPr>
            <a:r>
              <a:rPr dirty="0"/>
              <a:t>Multi-tasking</a:t>
            </a:r>
            <a:r>
              <a:rPr spc="-90" dirty="0"/>
              <a:t> </a:t>
            </a:r>
            <a:r>
              <a:rPr spc="-10" dirty="0"/>
              <a:t>System</a:t>
            </a:r>
          </a:p>
          <a:p>
            <a:pPr marL="78105"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815975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816610" algn="l"/>
                <a:tab pos="817244" algn="l"/>
              </a:tabLst>
            </a:pPr>
            <a:r>
              <a:rPr sz="1800" spc="-5" dirty="0">
                <a:latin typeface="Arial"/>
                <a:cs typeface="Arial"/>
              </a:rPr>
              <a:t>Single user can run multiple jobs 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78105"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815975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816610" algn="l"/>
                <a:tab pos="817244" algn="l"/>
              </a:tabLst>
            </a:pPr>
            <a:r>
              <a:rPr sz="1800" spc="-5" dirty="0">
                <a:latin typeface="Arial"/>
                <a:cs typeface="Arial"/>
              </a:rPr>
              <a:t>Like printing a file </a:t>
            </a:r>
            <a:r>
              <a:rPr sz="1800" spc="-10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editing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another</a:t>
            </a:r>
            <a:endParaRPr sz="1800">
              <a:latin typeface="Arial"/>
              <a:cs typeface="Arial"/>
            </a:endParaRPr>
          </a:p>
          <a:p>
            <a:pPr marL="815975" marR="5080" lvl="1" indent="-267970">
              <a:lnSpc>
                <a:spcPts val="4320"/>
              </a:lnSpc>
              <a:spcBef>
                <a:spcPts val="500"/>
              </a:spcBef>
              <a:buClr>
                <a:srgbClr val="D24717"/>
              </a:buClr>
              <a:buFont typeface="Wingdings 2"/>
              <a:buChar char=""/>
              <a:tabLst>
                <a:tab pos="816610" algn="l"/>
                <a:tab pos="817244" algn="l"/>
              </a:tabLst>
            </a:pPr>
            <a:r>
              <a:rPr sz="1800" dirty="0">
                <a:latin typeface="Arial"/>
                <a:cs typeface="Arial"/>
              </a:rPr>
              <a:t>In this </a:t>
            </a:r>
            <a:r>
              <a:rPr sz="1800" spc="-5" dirty="0">
                <a:latin typeface="Arial"/>
                <a:cs typeface="Arial"/>
              </a:rPr>
              <a:t>case </a:t>
            </a:r>
            <a:r>
              <a:rPr sz="180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job is running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foreground </a:t>
            </a:r>
            <a:r>
              <a:rPr sz="1800" spc="-10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others run in the   background</a:t>
            </a:r>
            <a:endParaRPr sz="1800">
              <a:latin typeface="Arial"/>
              <a:cs typeface="Arial"/>
            </a:endParaRPr>
          </a:p>
          <a:p>
            <a:pPr marL="78105" lvl="1"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Wingdings 2"/>
              <a:buChar char=""/>
            </a:pPr>
            <a:endParaRPr sz="1400">
              <a:latin typeface="Times New Roman"/>
              <a:cs typeface="Times New Roman"/>
            </a:endParaRPr>
          </a:p>
          <a:p>
            <a:pPr marL="815975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816610" algn="l"/>
                <a:tab pos="817244" algn="l"/>
              </a:tabLst>
            </a:pPr>
            <a:r>
              <a:rPr sz="1800" spc="-5" dirty="0">
                <a:latin typeface="Arial"/>
                <a:cs typeface="Arial"/>
              </a:rPr>
              <a:t>Users can </a:t>
            </a:r>
            <a:r>
              <a:rPr sz="1800" spc="-10" dirty="0">
                <a:latin typeface="Arial"/>
                <a:cs typeface="Arial"/>
              </a:rPr>
              <a:t>switch </a:t>
            </a:r>
            <a:r>
              <a:rPr sz="1800" spc="-5" dirty="0">
                <a:latin typeface="Arial"/>
                <a:cs typeface="Arial"/>
              </a:rPr>
              <a:t>jobs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foreground and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background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2051" y="37846"/>
            <a:ext cx="24301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034288" y="6394983"/>
            <a:ext cx="783082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800" spc="-5" dirty="0">
                <a:latin typeface="Arial"/>
                <a:cs typeface="Arial"/>
              </a:rPr>
              <a:t>Hence various combinations of commands are </a:t>
            </a:r>
            <a:r>
              <a:rPr sz="1800" spc="-165" dirty="0">
                <a:latin typeface="Arial"/>
                <a:cs typeface="Arial"/>
              </a:rPr>
              <a:t>possible</a:t>
            </a:r>
            <a:r>
              <a:rPr sz="2700" b="1" spc="-247" baseline="23148" dirty="0">
                <a:solidFill>
                  <a:srgbClr val="C00000"/>
                </a:solidFill>
                <a:latin typeface="Arial"/>
                <a:cs typeface="Arial"/>
              </a:rPr>
              <a:t>Master </a:t>
            </a:r>
            <a:r>
              <a:rPr sz="2700" b="1" spc="-532" baseline="23148" dirty="0">
                <a:solidFill>
                  <a:srgbClr val="C00000"/>
                </a:solidFill>
                <a:latin typeface="Arial"/>
                <a:cs typeface="Arial"/>
              </a:rPr>
              <a:t>of   </a:t>
            </a:r>
            <a:r>
              <a:rPr sz="2700" b="1" spc="-615" baseline="23148" dirty="0">
                <a:solidFill>
                  <a:srgbClr val="C00000"/>
                </a:solidFill>
                <a:latin typeface="Arial"/>
                <a:cs typeface="Arial"/>
              </a:rPr>
              <a:t>Computer    </a:t>
            </a:r>
            <a:r>
              <a:rPr sz="2700" b="1" spc="-494" baseline="2314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555" baseline="23148" dirty="0">
                <a:solidFill>
                  <a:srgbClr val="C00000"/>
                </a:solidFill>
                <a:latin typeface="Arial"/>
                <a:cs typeface="Arial"/>
              </a:rPr>
              <a:t>Applications</a:t>
            </a:r>
            <a:endParaRPr sz="2700" baseline="23148">
              <a:latin typeface="Arial"/>
              <a:cs typeface="Arial"/>
            </a:endParaRPr>
          </a:p>
          <a:p>
            <a:pPr marR="130175" algn="r">
              <a:lnSpc>
                <a:spcPts val="1245"/>
              </a:lnSpc>
            </a:pPr>
            <a:r>
              <a:rPr sz="1400" b="1" spc="-310" dirty="0">
                <a:solidFill>
                  <a:srgbClr val="C00000"/>
                </a:solidFill>
                <a:latin typeface="Arial"/>
                <a:cs typeface="Arial"/>
              </a:rPr>
              <a:t>Breaking    </a:t>
            </a:r>
            <a:r>
              <a:rPr sz="1400" b="1" spc="-285" dirty="0">
                <a:solidFill>
                  <a:srgbClr val="C00000"/>
                </a:solidFill>
                <a:latin typeface="Arial"/>
                <a:cs typeface="Arial"/>
              </a:rPr>
              <a:t>Barriers   </a:t>
            </a:r>
            <a:r>
              <a:rPr sz="1400" b="1" spc="-340" dirty="0">
                <a:solidFill>
                  <a:srgbClr val="C00000"/>
                </a:solidFill>
                <a:latin typeface="Arial"/>
                <a:cs typeface="Arial"/>
              </a:rPr>
              <a:t>and      </a:t>
            </a:r>
            <a:r>
              <a:rPr sz="1400" b="1" spc="-275" dirty="0">
                <a:solidFill>
                  <a:srgbClr val="C00000"/>
                </a:solidFill>
                <a:latin typeface="Arial"/>
                <a:cs typeface="Arial"/>
              </a:rPr>
              <a:t>Building</a:t>
            </a:r>
            <a:r>
              <a:rPr sz="1400" b="1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290" dirty="0">
                <a:solidFill>
                  <a:srgbClr val="C00000"/>
                </a:solidFill>
                <a:latin typeface="Arial"/>
                <a:cs typeface="Arial"/>
              </a:rPr>
              <a:t>Future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6421039"/>
            <a:ext cx="38227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</a:t>
            </a:r>
            <a:r>
              <a:rPr sz="1200" spc="-325" dirty="0">
                <a:solidFill>
                  <a:srgbClr val="888888"/>
                </a:solidFill>
                <a:latin typeface="Arial"/>
                <a:cs typeface="Arial"/>
              </a:rPr>
              <a:t>s</a:t>
            </a:r>
            <a:r>
              <a:rPr sz="2700" spc="-7" baseline="-4629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700" baseline="-4629">
              <a:latin typeface="Wingdings 2"/>
              <a:cs typeface="Wingdings 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53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308863" y="900429"/>
            <a:ext cx="7561580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dirty="0">
                <a:latin typeface="Arial"/>
                <a:cs typeface="Arial"/>
              </a:rPr>
              <a:t>Building-block</a:t>
            </a:r>
            <a:r>
              <a:rPr sz="1800" b="1" spc="-1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Do one thing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well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  <a:tab pos="5927725" algn="l"/>
              </a:tabLst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combine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or more commands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using	pipe </a:t>
            </a:r>
            <a:r>
              <a:rPr sz="1800" spc="-10" dirty="0">
                <a:latin typeface="Arial"/>
                <a:cs typeface="Arial"/>
              </a:rPr>
              <a:t>symbol </a:t>
            </a:r>
            <a:r>
              <a:rPr sz="1800" dirty="0">
                <a:latin typeface="Arial"/>
                <a:cs typeface="Arial"/>
              </a:rPr>
              <a:t>( |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Eg. </a:t>
            </a:r>
            <a:r>
              <a:rPr sz="1800" spc="-5">
                <a:latin typeface="Arial"/>
                <a:cs typeface="Arial"/>
              </a:rPr>
              <a:t>ls</a:t>
            </a:r>
            <a:r>
              <a:rPr sz="1800" spc="-80">
                <a:latin typeface="Arial"/>
                <a:cs typeface="Arial"/>
              </a:rPr>
              <a:t> </a:t>
            </a:r>
            <a:r>
              <a:rPr sz="1800" spc="-10" smtClean="0">
                <a:latin typeface="Arial"/>
                <a:cs typeface="Arial"/>
              </a:rPr>
              <a:t>and</a:t>
            </a:r>
            <a:r>
              <a:rPr lang="en-US" sz="1800" spc="-10" dirty="0" smtClean="0">
                <a:latin typeface="Arial"/>
                <a:cs typeface="Arial"/>
              </a:rPr>
              <a:t> </a:t>
            </a:r>
            <a:r>
              <a:rPr lang="en-US" sz="1800" spc="-10" dirty="0" err="1" smtClean="0">
                <a:latin typeface="Arial"/>
                <a:cs typeface="Arial"/>
              </a:rPr>
              <a:t>wc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124201"/>
            <a:ext cx="2133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>
                <a:latin typeface="Arial"/>
                <a:cs typeface="Arial"/>
              </a:rPr>
              <a:t>commands</a:t>
            </a:r>
            <a:r>
              <a:rPr sz="1800" spc="36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3124200"/>
            <a:ext cx="58657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5" dirty="0" smtClean="0">
                <a:latin typeface="Arial"/>
                <a:cs typeface="Arial"/>
              </a:rPr>
              <a:t>exe</a:t>
            </a:r>
            <a:r>
              <a:rPr sz="1800" spc="-5" smtClean="0">
                <a:latin typeface="Arial"/>
                <a:cs typeface="Arial"/>
              </a:rPr>
              <a:t>cuted </a:t>
            </a:r>
            <a:r>
              <a:rPr sz="1800" dirty="0">
                <a:latin typeface="Arial"/>
                <a:cs typeface="Arial"/>
              </a:rPr>
              <a:t>in this   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way </a:t>
            </a:r>
            <a:r>
              <a:rPr sz="1800" spc="-5" dirty="0">
                <a:latin typeface="Arial"/>
                <a:cs typeface="Arial"/>
              </a:rPr>
              <a:t>are called as </a:t>
            </a:r>
            <a:r>
              <a:rPr sz="1800" dirty="0">
                <a:latin typeface="Arial"/>
                <a:cs typeface="Arial"/>
              </a:rPr>
              <a:t>Filters, </a:t>
            </a:r>
            <a:r>
              <a:rPr sz="1800" spc="-5" dirty="0">
                <a:latin typeface="Arial"/>
                <a:cs typeface="Arial"/>
              </a:rPr>
              <a:t>because </a:t>
            </a:r>
            <a:r>
              <a:rPr sz="1800" dirty="0">
                <a:latin typeface="Arial"/>
                <a:cs typeface="Arial"/>
              </a:rPr>
              <a:t>they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063" y="3644138"/>
            <a:ext cx="7993380" cy="248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filter </a:t>
            </a:r>
            <a:r>
              <a:rPr sz="1800" spc="-5" dirty="0">
                <a:latin typeface="Arial"/>
                <a:cs typeface="Arial"/>
              </a:rPr>
              <a:t>or manipulate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280670" marR="5080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  <a:tab pos="854075" algn="l"/>
                <a:tab pos="1158875" algn="l"/>
                <a:tab pos="1616075" algn="l"/>
                <a:tab pos="2453005" algn="l"/>
                <a:tab pos="3571240" algn="l"/>
                <a:tab pos="3902075" algn="l"/>
                <a:tab pos="4460240" algn="l"/>
                <a:tab pos="5717540" algn="l"/>
                <a:tab pos="6290310" algn="l"/>
                <a:tab pos="6748145" algn="l"/>
                <a:tab pos="7522209" algn="l"/>
                <a:tab pos="7853045" algn="l"/>
              </a:tabLst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	the	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son</a:t>
            </a:r>
            <a:r>
              <a:rPr sz="1800" dirty="0">
                <a:latin typeface="Arial"/>
                <a:cs typeface="Arial"/>
              </a:rPr>
              <a:t>	architects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ix	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ke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	the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	to	</a:t>
            </a:r>
            <a:r>
              <a:rPr sz="1800" spc="-5" dirty="0">
                <a:latin typeface="Arial"/>
                <a:cs typeface="Arial"/>
              </a:rPr>
              <a:t>a  minimum and less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interactive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dirty="0">
                <a:latin typeface="Arial"/>
                <a:cs typeface="Arial"/>
              </a:rPr>
              <a:t>Inter </a:t>
            </a:r>
            <a:r>
              <a:rPr sz="1800" b="1" spc="-5" dirty="0">
                <a:latin typeface="Arial"/>
                <a:cs typeface="Arial"/>
              </a:rPr>
              <a:t>process  communication  </a:t>
            </a:r>
            <a:r>
              <a:rPr sz="1800" spc="-5" dirty="0">
                <a:latin typeface="Arial"/>
                <a:cs typeface="Arial"/>
              </a:rPr>
              <a:t>of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shell  can arrange 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command’s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passed on as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another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54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385063" y="1981453"/>
            <a:ext cx="8451850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spc="-5" dirty="0">
                <a:latin typeface="Arial"/>
                <a:cs typeface="Arial"/>
              </a:rPr>
              <a:t>Unix </a:t>
            </a:r>
            <a:r>
              <a:rPr sz="1800" b="1" spc="-35" dirty="0">
                <a:latin typeface="Arial"/>
                <a:cs typeface="Arial"/>
              </a:rPr>
              <a:t>Tool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Kit</a:t>
            </a:r>
            <a:endParaRPr sz="1800">
              <a:latin typeface="Arial"/>
              <a:cs typeface="Arial"/>
            </a:endParaRPr>
          </a:p>
          <a:p>
            <a:pPr marL="737870" marR="5080" lvl="1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Unix has text manipulation utilities </a:t>
            </a:r>
            <a:r>
              <a:rPr sz="1800" dirty="0">
                <a:latin typeface="Arial"/>
                <a:cs typeface="Arial"/>
              </a:rPr>
              <a:t>(Filters), </a:t>
            </a:r>
            <a:r>
              <a:rPr sz="1800" spc="-5" dirty="0">
                <a:latin typeface="Arial"/>
                <a:cs typeface="Arial"/>
              </a:rPr>
              <a:t>compilers, interpreters, network  applications(browsers), system administration tools, various shells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55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385063" y="1981453"/>
            <a:ext cx="845058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spc="-5" dirty="0">
                <a:latin typeface="Arial"/>
                <a:cs typeface="Arial"/>
              </a:rPr>
              <a:t>Pattern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Matching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Unix has various pattern matching characters called </a:t>
            </a:r>
            <a:r>
              <a:rPr sz="1800" b="1" spc="-5" dirty="0">
                <a:latin typeface="Arial"/>
                <a:cs typeface="Arial"/>
              </a:rPr>
              <a:t>meta characters (*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+)</a:t>
            </a:r>
            <a:endParaRPr sz="1800">
              <a:latin typeface="Arial"/>
              <a:cs typeface="Arial"/>
            </a:endParaRPr>
          </a:p>
          <a:p>
            <a:pPr marL="737870" marR="5080" lvl="1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complex </a:t>
            </a:r>
            <a:r>
              <a:rPr sz="1800" dirty="0">
                <a:latin typeface="Arial"/>
                <a:cs typeface="Arial"/>
              </a:rPr>
              <a:t>pattern </a:t>
            </a:r>
            <a:r>
              <a:rPr sz="1800" spc="-5" dirty="0">
                <a:latin typeface="Arial"/>
                <a:cs typeface="Arial"/>
              </a:rPr>
              <a:t>matching unix </a:t>
            </a:r>
            <a:r>
              <a:rPr sz="1800" dirty="0">
                <a:latin typeface="Arial"/>
                <a:cs typeface="Arial"/>
              </a:rPr>
              <a:t>uses </a:t>
            </a:r>
            <a:r>
              <a:rPr sz="1800" b="1" dirty="0">
                <a:latin typeface="Arial"/>
                <a:cs typeface="Arial"/>
              </a:rPr>
              <a:t>Regular Expression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a  special expression </a:t>
            </a:r>
            <a:r>
              <a:rPr sz="1800" dirty="0">
                <a:latin typeface="Arial"/>
                <a:cs typeface="Arial"/>
              </a:rPr>
              <a:t>framed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characters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meta-character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385063" y="1981453"/>
            <a:ext cx="8451215" cy="138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spc="-5" dirty="0">
                <a:latin typeface="Arial"/>
                <a:cs typeface="Arial"/>
              </a:rPr>
              <a:t>Programming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Facility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Unix Shell is a programming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has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necessary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ingredients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like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structures,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loop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019" y="4114800"/>
            <a:ext cx="8883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erful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1165" y="4114800"/>
            <a:ext cx="4946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5816" y="4114800"/>
            <a:ext cx="686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4017" y="4114800"/>
            <a:ext cx="4826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1430" y="4114800"/>
            <a:ext cx="6070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8857" y="4114800"/>
            <a:ext cx="4476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263" y="3627754"/>
            <a:ext cx="347789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keywords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....</a:t>
            </a:r>
            <a:endParaRPr sz="1800">
              <a:latin typeface="Arial"/>
              <a:cs typeface="Arial"/>
            </a:endParaRPr>
          </a:p>
          <a:p>
            <a:pPr marL="280670" marR="5080" indent="-267970">
              <a:lnSpc>
                <a:spcPct val="2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  <a:tab pos="1039494" algn="l"/>
                <a:tab pos="1777364" algn="l"/>
                <a:tab pos="2245360" algn="l"/>
                <a:tab pos="2791460" algn="l"/>
              </a:tabLst>
            </a:pPr>
            <a:r>
              <a:rPr sz="1800" spc="-5" smtClean="0">
                <a:latin typeface="Arial"/>
                <a:cs typeface="Arial"/>
              </a:rPr>
              <a:t>Us</a:t>
            </a:r>
            <a:r>
              <a:rPr sz="1800" spc="-10" smtClean="0">
                <a:latin typeface="Arial"/>
                <a:cs typeface="Arial"/>
              </a:rPr>
              <a:t>i</a:t>
            </a:r>
            <a:r>
              <a:rPr sz="1800" spc="-5" smtClean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	t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ese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can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gn  commands can be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invoked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57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385063" y="1981453"/>
            <a:ext cx="5334000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b="1" spc="-5" dirty="0">
                <a:latin typeface="Arial"/>
                <a:cs typeface="Arial"/>
              </a:rPr>
              <a:t>Documentation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Online help is provided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Help command is also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15" dirty="0">
                <a:latin typeface="Arial"/>
                <a:cs typeface="Arial"/>
              </a:rPr>
              <a:t>News </a:t>
            </a:r>
            <a:r>
              <a:rPr sz="1800" spc="-5" dirty="0">
                <a:latin typeface="Arial"/>
                <a:cs typeface="Arial"/>
              </a:rPr>
              <a:t>groups are available on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361" rIns="0" bIns="0" rtlCol="0">
            <a:spAutoFit/>
          </a:bodyPr>
          <a:lstStyle/>
          <a:p>
            <a:pPr marL="1364615">
              <a:lnSpc>
                <a:spcPct val="100000"/>
              </a:lnSpc>
            </a:pPr>
            <a:r>
              <a:rPr sz="2400" spc="-10" dirty="0"/>
              <a:t>Flavours </a:t>
            </a:r>
            <a:r>
              <a:rPr sz="2400" dirty="0"/>
              <a:t>of</a:t>
            </a:r>
            <a:r>
              <a:rPr sz="2400" spc="-130" dirty="0"/>
              <a:t> </a:t>
            </a:r>
            <a:r>
              <a:rPr sz="2400" dirty="0"/>
              <a:t>UNIX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58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4844" y="956309"/>
            <a:ext cx="688848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These can be grouped into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categories:  Open Source and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Proprietary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8147" y="1444244"/>
            <a:ext cx="55524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(redistribution  and  modification  prohibited  or  restricted;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94" y="1444244"/>
            <a:ext cx="134302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Proprieta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y:  free)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20" y="1931923"/>
            <a:ext cx="7493634" cy="3669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3539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653539" algn="l"/>
                <a:tab pos="1654175" algn="l"/>
              </a:tabLst>
            </a:pPr>
            <a:r>
              <a:rPr sz="1600" spc="-5" dirty="0">
                <a:latin typeface="Arial"/>
                <a:cs typeface="Arial"/>
              </a:rPr>
              <a:t>Solaris</a:t>
            </a:r>
            <a:endParaRPr sz="1600">
              <a:latin typeface="Arial"/>
              <a:cs typeface="Arial"/>
            </a:endParaRPr>
          </a:p>
          <a:p>
            <a:pPr marL="1653539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653539" algn="l"/>
                <a:tab pos="1654175" algn="l"/>
              </a:tabLst>
            </a:pPr>
            <a:r>
              <a:rPr sz="1600" spc="-5" dirty="0">
                <a:latin typeface="Arial"/>
                <a:cs typeface="Arial"/>
              </a:rPr>
              <a:t>IRIX</a:t>
            </a:r>
            <a:endParaRPr sz="1600">
              <a:latin typeface="Arial"/>
              <a:cs typeface="Arial"/>
            </a:endParaRPr>
          </a:p>
          <a:p>
            <a:pPr marL="1653539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653539" algn="l"/>
                <a:tab pos="1654175" algn="l"/>
              </a:tabLst>
            </a:pPr>
            <a:r>
              <a:rPr sz="1600" spc="-5" dirty="0">
                <a:latin typeface="Arial"/>
                <a:cs typeface="Arial"/>
              </a:rPr>
              <a:t>Mac </a:t>
            </a:r>
            <a:r>
              <a:rPr sz="1600" spc="-10" dirty="0">
                <a:latin typeface="Arial"/>
                <a:cs typeface="Arial"/>
              </a:rPr>
              <a:t>OS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80670" indent="-26670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281940" algn="l"/>
                <a:tab pos="282575" algn="l"/>
              </a:tabLst>
            </a:pPr>
            <a:r>
              <a:rPr sz="1600" spc="-5" dirty="0">
                <a:latin typeface="Arial"/>
                <a:cs typeface="Arial"/>
              </a:rPr>
              <a:t>Open Source:  (source code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readily available and free to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modify)</a:t>
            </a:r>
            <a:endParaRPr sz="1600">
              <a:latin typeface="Arial"/>
              <a:cs typeface="Arial"/>
            </a:endParaRPr>
          </a:p>
          <a:p>
            <a:pPr marL="119634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6340" algn="l"/>
                <a:tab pos="1196975" algn="l"/>
              </a:tabLst>
            </a:pPr>
            <a:r>
              <a:rPr sz="1600" spc="-5" dirty="0">
                <a:latin typeface="Arial"/>
                <a:cs typeface="Arial"/>
              </a:rPr>
              <a:t>FreeBSD</a:t>
            </a:r>
            <a:endParaRPr sz="1600">
              <a:latin typeface="Arial"/>
              <a:cs typeface="Arial"/>
            </a:endParaRPr>
          </a:p>
          <a:p>
            <a:pPr marL="119634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6340" algn="l"/>
                <a:tab pos="1196975" algn="l"/>
              </a:tabLst>
            </a:pPr>
            <a:r>
              <a:rPr sz="1600" spc="-5" dirty="0">
                <a:latin typeface="Arial"/>
                <a:cs typeface="Arial"/>
              </a:rPr>
              <a:t>Linux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Distributions</a:t>
            </a:r>
            <a:endParaRPr sz="1600">
              <a:latin typeface="Arial"/>
              <a:cs typeface="Arial"/>
            </a:endParaRPr>
          </a:p>
          <a:p>
            <a:pPr marL="119634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6340" algn="l"/>
                <a:tab pos="1196975" algn="l"/>
              </a:tabLst>
            </a:pPr>
            <a:r>
              <a:rPr sz="1600" spc="-10" dirty="0">
                <a:latin typeface="Arial"/>
                <a:cs typeface="Arial"/>
              </a:rPr>
              <a:t>RedHat  </a:t>
            </a:r>
            <a:r>
              <a:rPr sz="1600" spc="-5" dirty="0">
                <a:latin typeface="Arial"/>
                <a:cs typeface="Arial"/>
              </a:rPr>
              <a:t>and the Fedora (maintained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RedHat)</a:t>
            </a:r>
            <a:endParaRPr sz="1600">
              <a:latin typeface="Arial"/>
              <a:cs typeface="Arial"/>
            </a:endParaRPr>
          </a:p>
          <a:p>
            <a:pPr marL="119634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6340" algn="l"/>
                <a:tab pos="1196975" algn="l"/>
              </a:tabLst>
            </a:pPr>
            <a:r>
              <a:rPr sz="1600" spc="-5" dirty="0">
                <a:latin typeface="Arial"/>
                <a:cs typeface="Arial"/>
              </a:rPr>
              <a:t>Mandrake</a:t>
            </a:r>
            <a:endParaRPr sz="1600">
              <a:latin typeface="Arial"/>
              <a:cs typeface="Arial"/>
            </a:endParaRPr>
          </a:p>
          <a:p>
            <a:pPr marL="119634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6340" algn="l"/>
                <a:tab pos="1196975" algn="l"/>
              </a:tabLst>
            </a:pPr>
            <a:r>
              <a:rPr sz="1600" spc="-5" dirty="0">
                <a:latin typeface="Arial"/>
                <a:cs typeface="Arial"/>
              </a:rPr>
              <a:t>Debian</a:t>
            </a:r>
            <a:endParaRPr sz="1600">
              <a:latin typeface="Arial"/>
              <a:cs typeface="Arial"/>
            </a:endParaRPr>
          </a:p>
          <a:p>
            <a:pPr marL="119634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6340" algn="l"/>
                <a:tab pos="1196975" algn="l"/>
              </a:tabLst>
            </a:pPr>
            <a:r>
              <a:rPr sz="1600" spc="-5" dirty="0">
                <a:latin typeface="Arial"/>
                <a:cs typeface="Arial"/>
              </a:rPr>
              <a:t>SuSE</a:t>
            </a:r>
            <a:endParaRPr sz="1600">
              <a:latin typeface="Arial"/>
              <a:cs typeface="Arial"/>
            </a:endParaRPr>
          </a:p>
          <a:p>
            <a:pPr marL="119634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1196340" algn="l"/>
                <a:tab pos="1196975" algn="l"/>
              </a:tabLst>
            </a:pPr>
            <a:r>
              <a:rPr sz="1600" spc="-5" dirty="0">
                <a:latin typeface="Arial"/>
                <a:cs typeface="Arial"/>
              </a:rPr>
              <a:t>Slackware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1650">
              <a:latin typeface="Times New Roman"/>
              <a:cs typeface="Times New Roman"/>
            </a:endParaRPr>
          </a:p>
          <a:p>
            <a:pPr marL="280670" marR="508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600" spc="-5" dirty="0">
                <a:latin typeface="Arial"/>
                <a:cs typeface="Arial"/>
              </a:rPr>
              <a:t>Linux is a open source UNIX-based OS that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originally developed in 1991 by  Linus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Torvalds.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4876800"/>
            <a:ext cx="6019800" cy="838200"/>
          </a:xfrm>
          <a:custGeom>
            <a:avLst/>
            <a:gdLst/>
            <a:ahLst/>
            <a:cxnLst/>
            <a:rect l="l" t="t" r="r" b="b"/>
            <a:pathLst>
              <a:path w="6019800" h="838200">
                <a:moveTo>
                  <a:pt x="0" y="838200"/>
                </a:moveTo>
                <a:lnTo>
                  <a:pt x="6019800" y="838200"/>
                </a:lnTo>
                <a:lnTo>
                  <a:pt x="6019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0" y="4876800"/>
            <a:ext cx="6019800" cy="838200"/>
          </a:xfrm>
          <a:custGeom>
            <a:avLst/>
            <a:gdLst/>
            <a:ahLst/>
            <a:cxnLst/>
            <a:rect l="l" t="t" r="r" b="b"/>
            <a:pathLst>
              <a:path w="6019800" h="838200">
                <a:moveTo>
                  <a:pt x="0" y="838200"/>
                </a:moveTo>
                <a:lnTo>
                  <a:pt x="6019800" y="838200"/>
                </a:lnTo>
                <a:lnTo>
                  <a:pt x="6019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5273" y="4917567"/>
            <a:ext cx="346202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(CPU, </a:t>
            </a:r>
            <a:r>
              <a:rPr sz="2000" spc="-20" dirty="0">
                <a:latin typeface="Arial"/>
                <a:cs typeface="Arial"/>
              </a:rPr>
              <a:t>memory, </a:t>
            </a:r>
            <a:r>
              <a:rPr sz="2000" dirty="0">
                <a:latin typeface="Arial"/>
                <a:cs typeface="Arial"/>
              </a:rPr>
              <a:t>disk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terminals)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1400" y="1752600"/>
            <a:ext cx="2743200" cy="533400"/>
          </a:xfrm>
          <a:custGeom>
            <a:avLst/>
            <a:gdLst/>
            <a:ahLst/>
            <a:cxnLst/>
            <a:rect l="l" t="t" r="r" b="b"/>
            <a:pathLst>
              <a:path w="2743200" h="533400">
                <a:moveTo>
                  <a:pt x="0" y="533400"/>
                </a:moveTo>
                <a:lnTo>
                  <a:pt x="2743200" y="533400"/>
                </a:lnTo>
                <a:lnTo>
                  <a:pt x="2743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1752600"/>
            <a:ext cx="2743200" cy="533400"/>
          </a:xfrm>
          <a:custGeom>
            <a:avLst/>
            <a:gdLst/>
            <a:ahLst/>
            <a:cxnLst/>
            <a:rect l="l" t="t" r="r" b="b"/>
            <a:pathLst>
              <a:path w="2743200" h="533400">
                <a:moveTo>
                  <a:pt x="0" y="533400"/>
                </a:moveTo>
                <a:lnTo>
                  <a:pt x="2743200" y="533400"/>
                </a:lnTo>
                <a:lnTo>
                  <a:pt x="2743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6290" y="1792732"/>
            <a:ext cx="6921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2286000"/>
            <a:ext cx="3200400" cy="762000"/>
          </a:xfrm>
          <a:custGeom>
            <a:avLst/>
            <a:gdLst/>
            <a:ahLst/>
            <a:cxnLst/>
            <a:rect l="l" t="t" r="r" b="b"/>
            <a:pathLst>
              <a:path w="3200400" h="762000">
                <a:moveTo>
                  <a:pt x="0" y="762000"/>
                </a:moveTo>
                <a:lnTo>
                  <a:pt x="3200400" y="762000"/>
                </a:lnTo>
                <a:lnTo>
                  <a:pt x="3200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2286000"/>
            <a:ext cx="3200400" cy="762000"/>
          </a:xfrm>
          <a:custGeom>
            <a:avLst/>
            <a:gdLst/>
            <a:ahLst/>
            <a:cxnLst/>
            <a:rect l="l" t="t" r="r" b="b"/>
            <a:pathLst>
              <a:path w="3200400" h="762000">
                <a:moveTo>
                  <a:pt x="0" y="762000"/>
                </a:moveTo>
                <a:lnTo>
                  <a:pt x="3200400" y="762000"/>
                </a:lnTo>
                <a:lnTo>
                  <a:pt x="3200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41014" y="2326132"/>
            <a:ext cx="297561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marR="5080" indent="-1066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Standards </a:t>
            </a:r>
            <a:r>
              <a:rPr sz="2000" spc="-5" dirty="0">
                <a:latin typeface="Arial"/>
                <a:cs typeface="Arial"/>
              </a:rPr>
              <a:t>utility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programs  (shell, editors,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compilers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000" y="2983507"/>
            <a:ext cx="4038600" cy="82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7945" algn="ctr">
              <a:lnSpc>
                <a:spcPts val="2025"/>
              </a:lnSpc>
            </a:pPr>
            <a:r>
              <a:rPr sz="2000" dirty="0">
                <a:latin typeface="Arial"/>
                <a:cs typeface="Arial"/>
              </a:rPr>
              <a:t>etc)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0" y="3048000"/>
            <a:ext cx="4038600" cy="762000"/>
          </a:xfrm>
          <a:custGeom>
            <a:avLst/>
            <a:gdLst/>
            <a:ahLst/>
            <a:cxnLst/>
            <a:rect l="l" t="t" r="r" b="b"/>
            <a:pathLst>
              <a:path w="4038600" h="762000">
                <a:moveTo>
                  <a:pt x="0" y="762000"/>
                </a:moveTo>
                <a:lnTo>
                  <a:pt x="4038600" y="762000"/>
                </a:lnTo>
                <a:lnTo>
                  <a:pt x="4038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3048000"/>
            <a:ext cx="4038600" cy="762000"/>
          </a:xfrm>
          <a:custGeom>
            <a:avLst/>
            <a:gdLst/>
            <a:ahLst/>
            <a:cxnLst/>
            <a:rect l="l" t="t" r="r" b="b"/>
            <a:pathLst>
              <a:path w="4038600" h="762000">
                <a:moveTo>
                  <a:pt x="0" y="762000"/>
                </a:moveTo>
                <a:lnTo>
                  <a:pt x="4038600" y="762000"/>
                </a:lnTo>
                <a:lnTo>
                  <a:pt x="4038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73729" y="3088385"/>
            <a:ext cx="37858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Standards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library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(open, close, read, write, fork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8400" y="3810000"/>
            <a:ext cx="5334000" cy="1066800"/>
          </a:xfrm>
          <a:custGeom>
            <a:avLst/>
            <a:gdLst/>
            <a:ahLst/>
            <a:cxnLst/>
            <a:rect l="l" t="t" r="r" b="b"/>
            <a:pathLst>
              <a:path w="5334000" h="1066800">
                <a:moveTo>
                  <a:pt x="0" y="1066800"/>
                </a:moveTo>
                <a:lnTo>
                  <a:pt x="5334000" y="1066800"/>
                </a:lnTo>
                <a:lnTo>
                  <a:pt x="533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8400" y="3810000"/>
            <a:ext cx="5334000" cy="1066800"/>
          </a:xfrm>
          <a:custGeom>
            <a:avLst/>
            <a:gdLst/>
            <a:ahLst/>
            <a:cxnLst/>
            <a:rect l="l" t="t" r="r" b="b"/>
            <a:pathLst>
              <a:path w="5334000" h="1066800">
                <a:moveTo>
                  <a:pt x="0" y="1066800"/>
                </a:moveTo>
                <a:lnTo>
                  <a:pt x="5334000" y="1066800"/>
                </a:lnTo>
                <a:lnTo>
                  <a:pt x="533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97732" y="3850385"/>
            <a:ext cx="381381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899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UNIX operating system  (process management, memory  management,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dirty="0">
                <a:latin typeface="Arial"/>
                <a:cs typeface="Arial"/>
              </a:rPr>
              <a:t>system, </a:t>
            </a:r>
            <a:r>
              <a:rPr sz="2000" spc="-5" dirty="0">
                <a:latin typeface="Arial"/>
                <a:cs typeface="Arial"/>
              </a:rPr>
              <a:t>I/O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20000" y="2362200"/>
            <a:ext cx="1066800" cy="1905"/>
          </a:xfrm>
          <a:custGeom>
            <a:avLst/>
            <a:gdLst/>
            <a:ahLst/>
            <a:cxnLst/>
            <a:rect l="l" t="t" r="r" b="b"/>
            <a:pathLst>
              <a:path w="1066800" h="1905">
                <a:moveTo>
                  <a:pt x="0" y="0"/>
                </a:moveTo>
                <a:lnTo>
                  <a:pt x="1066800" y="165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2400" y="3733800"/>
            <a:ext cx="1066800" cy="1905"/>
          </a:xfrm>
          <a:custGeom>
            <a:avLst/>
            <a:gdLst/>
            <a:ahLst/>
            <a:cxnLst/>
            <a:rect l="l" t="t" r="r" b="b"/>
            <a:pathLst>
              <a:path w="1066800" h="1904">
                <a:moveTo>
                  <a:pt x="0" y="0"/>
                </a:moveTo>
                <a:lnTo>
                  <a:pt x="1066800" y="165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4876800"/>
            <a:ext cx="1066800" cy="1905"/>
          </a:xfrm>
          <a:custGeom>
            <a:avLst/>
            <a:gdLst/>
            <a:ahLst/>
            <a:cxnLst/>
            <a:rect l="l" t="t" r="r" b="b"/>
            <a:pathLst>
              <a:path w="1066800" h="1904">
                <a:moveTo>
                  <a:pt x="0" y="0"/>
                </a:moveTo>
                <a:lnTo>
                  <a:pt x="1066800" y="1524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4175" y="2404491"/>
            <a:ext cx="227329" cy="76200"/>
          </a:xfrm>
          <a:custGeom>
            <a:avLst/>
            <a:gdLst/>
            <a:ahLst/>
            <a:cxnLst/>
            <a:rect l="l" t="t" r="r" b="b"/>
            <a:pathLst>
              <a:path w="227329" h="76200">
                <a:moveTo>
                  <a:pt x="75946" y="0"/>
                </a:moveTo>
                <a:lnTo>
                  <a:pt x="0" y="38608"/>
                </a:lnTo>
                <a:lnTo>
                  <a:pt x="76453" y="76200"/>
                </a:lnTo>
                <a:lnTo>
                  <a:pt x="76243" y="44576"/>
                </a:lnTo>
                <a:lnTo>
                  <a:pt x="63500" y="44576"/>
                </a:lnTo>
                <a:lnTo>
                  <a:pt x="63500" y="31876"/>
                </a:lnTo>
                <a:lnTo>
                  <a:pt x="76157" y="31788"/>
                </a:lnTo>
                <a:lnTo>
                  <a:pt x="75946" y="0"/>
                </a:lnTo>
                <a:close/>
              </a:path>
              <a:path w="227329" h="76200">
                <a:moveTo>
                  <a:pt x="76157" y="31788"/>
                </a:moveTo>
                <a:lnTo>
                  <a:pt x="63500" y="31876"/>
                </a:lnTo>
                <a:lnTo>
                  <a:pt x="63500" y="44576"/>
                </a:lnTo>
                <a:lnTo>
                  <a:pt x="76242" y="44487"/>
                </a:lnTo>
                <a:lnTo>
                  <a:pt x="76157" y="31788"/>
                </a:lnTo>
                <a:close/>
              </a:path>
              <a:path w="227329" h="76200">
                <a:moveTo>
                  <a:pt x="76242" y="44487"/>
                </a:moveTo>
                <a:lnTo>
                  <a:pt x="63500" y="44576"/>
                </a:lnTo>
                <a:lnTo>
                  <a:pt x="76243" y="44576"/>
                </a:lnTo>
                <a:close/>
              </a:path>
              <a:path w="227329" h="76200">
                <a:moveTo>
                  <a:pt x="226949" y="30734"/>
                </a:moveTo>
                <a:lnTo>
                  <a:pt x="76157" y="31788"/>
                </a:lnTo>
                <a:lnTo>
                  <a:pt x="76242" y="44487"/>
                </a:lnTo>
                <a:lnTo>
                  <a:pt x="227075" y="43434"/>
                </a:lnTo>
                <a:lnTo>
                  <a:pt x="226949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01000" y="392557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76073" y="0"/>
                </a:moveTo>
                <a:lnTo>
                  <a:pt x="0" y="38353"/>
                </a:lnTo>
                <a:lnTo>
                  <a:pt x="76326" y="76199"/>
                </a:lnTo>
                <a:lnTo>
                  <a:pt x="76221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178" y="31699"/>
                </a:lnTo>
                <a:lnTo>
                  <a:pt x="76073" y="0"/>
                </a:lnTo>
                <a:close/>
              </a:path>
              <a:path w="381000" h="76200">
                <a:moveTo>
                  <a:pt x="76178" y="3169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20" y="44399"/>
                </a:lnTo>
                <a:lnTo>
                  <a:pt x="76178" y="31699"/>
                </a:lnTo>
                <a:close/>
              </a:path>
              <a:path w="381000" h="76200">
                <a:moveTo>
                  <a:pt x="76220" y="44399"/>
                </a:moveTo>
                <a:lnTo>
                  <a:pt x="63500" y="44449"/>
                </a:lnTo>
                <a:lnTo>
                  <a:pt x="76221" y="44449"/>
                </a:lnTo>
                <a:close/>
              </a:path>
              <a:path w="381000" h="76200">
                <a:moveTo>
                  <a:pt x="381000" y="30479"/>
                </a:moveTo>
                <a:lnTo>
                  <a:pt x="76178" y="31699"/>
                </a:lnTo>
                <a:lnTo>
                  <a:pt x="76220" y="44399"/>
                </a:lnTo>
                <a:lnTo>
                  <a:pt x="381000" y="43179"/>
                </a:lnTo>
                <a:lnTo>
                  <a:pt x="38100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323888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92701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28642" y="44509"/>
                </a:lnTo>
                <a:lnTo>
                  <a:pt x="228853" y="76200"/>
                </a:lnTo>
                <a:lnTo>
                  <a:pt x="304800" y="37719"/>
                </a:lnTo>
                <a:lnTo>
                  <a:pt x="292701" y="31750"/>
                </a:lnTo>
                <a:close/>
              </a:path>
              <a:path w="304800" h="76200">
                <a:moveTo>
                  <a:pt x="228558" y="31810"/>
                </a:moveTo>
                <a:lnTo>
                  <a:pt x="0" y="32893"/>
                </a:lnTo>
                <a:lnTo>
                  <a:pt x="0" y="45593"/>
                </a:lnTo>
                <a:lnTo>
                  <a:pt x="228642" y="44509"/>
                </a:lnTo>
                <a:lnTo>
                  <a:pt x="228558" y="31810"/>
                </a:lnTo>
                <a:close/>
              </a:path>
              <a:path w="304800" h="76200">
                <a:moveTo>
                  <a:pt x="241300" y="31750"/>
                </a:moveTo>
                <a:lnTo>
                  <a:pt x="228558" y="31810"/>
                </a:lnTo>
                <a:lnTo>
                  <a:pt x="228642" y="44509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304800" h="76200">
                <a:moveTo>
                  <a:pt x="228346" y="0"/>
                </a:moveTo>
                <a:lnTo>
                  <a:pt x="228558" y="31810"/>
                </a:lnTo>
                <a:lnTo>
                  <a:pt x="292701" y="31750"/>
                </a:lnTo>
                <a:lnTo>
                  <a:pt x="228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148" y="4385183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445060" y="31623"/>
                </a:moveTo>
                <a:lnTo>
                  <a:pt x="393700" y="31623"/>
                </a:lnTo>
                <a:lnTo>
                  <a:pt x="393826" y="44323"/>
                </a:lnTo>
                <a:lnTo>
                  <a:pt x="381116" y="44413"/>
                </a:lnTo>
                <a:lnTo>
                  <a:pt x="381380" y="76200"/>
                </a:lnTo>
                <a:lnTo>
                  <a:pt x="457200" y="37592"/>
                </a:lnTo>
                <a:lnTo>
                  <a:pt x="445060" y="31623"/>
                </a:lnTo>
                <a:close/>
              </a:path>
              <a:path w="457200" h="76200">
                <a:moveTo>
                  <a:pt x="381010" y="31713"/>
                </a:moveTo>
                <a:lnTo>
                  <a:pt x="0" y="34417"/>
                </a:lnTo>
                <a:lnTo>
                  <a:pt x="126" y="47117"/>
                </a:lnTo>
                <a:lnTo>
                  <a:pt x="381116" y="44413"/>
                </a:lnTo>
                <a:lnTo>
                  <a:pt x="381010" y="31713"/>
                </a:lnTo>
                <a:close/>
              </a:path>
              <a:path w="457200" h="76200">
                <a:moveTo>
                  <a:pt x="393700" y="31623"/>
                </a:moveTo>
                <a:lnTo>
                  <a:pt x="381010" y="31713"/>
                </a:lnTo>
                <a:lnTo>
                  <a:pt x="381116" y="44413"/>
                </a:lnTo>
                <a:lnTo>
                  <a:pt x="393826" y="44323"/>
                </a:lnTo>
                <a:lnTo>
                  <a:pt x="393700" y="31623"/>
                </a:lnTo>
                <a:close/>
              </a:path>
              <a:path w="457200" h="76200">
                <a:moveTo>
                  <a:pt x="380746" y="0"/>
                </a:moveTo>
                <a:lnTo>
                  <a:pt x="381010" y="31713"/>
                </a:lnTo>
                <a:lnTo>
                  <a:pt x="445060" y="31623"/>
                </a:lnTo>
                <a:lnTo>
                  <a:pt x="380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11185" y="2783332"/>
            <a:ext cx="126682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User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3461" y="4155185"/>
            <a:ext cx="14224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kernel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744851" y="633221"/>
            <a:ext cx="35223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UNIX </a:t>
            </a:r>
            <a:r>
              <a:rPr sz="2800" spc="-25" dirty="0"/>
              <a:t>Layered</a:t>
            </a:r>
            <a:r>
              <a:rPr sz="2800" spc="-15" dirty="0"/>
              <a:t> </a:t>
            </a:r>
            <a:r>
              <a:rPr sz="2800" spc="-10" dirty="0"/>
              <a:t>Approach</a:t>
            </a:r>
            <a:endParaRPr sz="2800"/>
          </a:p>
        </p:txBody>
      </p:sp>
      <p:sp>
        <p:nvSpPr>
          <p:cNvPr id="28" name="object 28"/>
          <p:cNvSpPr/>
          <p:nvPr/>
        </p:nvSpPr>
        <p:spPr>
          <a:xfrm>
            <a:off x="2743200" y="1868297"/>
            <a:ext cx="535305" cy="76200"/>
          </a:xfrm>
          <a:custGeom>
            <a:avLst/>
            <a:gdLst/>
            <a:ahLst/>
            <a:cxnLst/>
            <a:rect l="l" t="t" r="r" b="b"/>
            <a:pathLst>
              <a:path w="535304" h="76200">
                <a:moveTo>
                  <a:pt x="76073" y="0"/>
                </a:moveTo>
                <a:lnTo>
                  <a:pt x="0" y="38226"/>
                </a:lnTo>
                <a:lnTo>
                  <a:pt x="76326" y="76200"/>
                </a:lnTo>
                <a:lnTo>
                  <a:pt x="76221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178" y="31712"/>
                </a:lnTo>
                <a:lnTo>
                  <a:pt x="76073" y="0"/>
                </a:lnTo>
                <a:close/>
              </a:path>
              <a:path w="535304" h="76200">
                <a:moveTo>
                  <a:pt x="76178" y="31712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21" y="44412"/>
                </a:lnTo>
                <a:lnTo>
                  <a:pt x="76178" y="31712"/>
                </a:lnTo>
                <a:close/>
              </a:path>
              <a:path w="535304" h="76200">
                <a:moveTo>
                  <a:pt x="76221" y="44412"/>
                </a:moveTo>
                <a:lnTo>
                  <a:pt x="63500" y="44450"/>
                </a:lnTo>
                <a:lnTo>
                  <a:pt x="76221" y="44450"/>
                </a:lnTo>
                <a:close/>
              </a:path>
              <a:path w="535304" h="76200">
                <a:moveTo>
                  <a:pt x="534924" y="30352"/>
                </a:moveTo>
                <a:lnTo>
                  <a:pt x="76178" y="31712"/>
                </a:lnTo>
                <a:lnTo>
                  <a:pt x="76221" y="44412"/>
                </a:lnTo>
                <a:lnTo>
                  <a:pt x="535051" y="43052"/>
                </a:lnTo>
                <a:lnTo>
                  <a:pt x="534924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89148" y="2479420"/>
            <a:ext cx="535305" cy="76200"/>
          </a:xfrm>
          <a:custGeom>
            <a:avLst/>
            <a:gdLst/>
            <a:ahLst/>
            <a:cxnLst/>
            <a:rect l="l" t="t" r="r" b="b"/>
            <a:pathLst>
              <a:path w="535305" h="76200">
                <a:moveTo>
                  <a:pt x="76200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74" y="44576"/>
                </a:lnTo>
                <a:lnTo>
                  <a:pt x="63626" y="44576"/>
                </a:lnTo>
                <a:lnTo>
                  <a:pt x="63500" y="31876"/>
                </a:lnTo>
                <a:lnTo>
                  <a:pt x="76253" y="31835"/>
                </a:lnTo>
                <a:lnTo>
                  <a:pt x="76200" y="0"/>
                </a:lnTo>
                <a:close/>
              </a:path>
              <a:path w="535305" h="76200">
                <a:moveTo>
                  <a:pt x="76253" y="31835"/>
                </a:moveTo>
                <a:lnTo>
                  <a:pt x="63500" y="31876"/>
                </a:lnTo>
                <a:lnTo>
                  <a:pt x="63626" y="44576"/>
                </a:lnTo>
                <a:lnTo>
                  <a:pt x="76274" y="44536"/>
                </a:lnTo>
                <a:lnTo>
                  <a:pt x="76253" y="31835"/>
                </a:lnTo>
                <a:close/>
              </a:path>
              <a:path w="535305" h="76200">
                <a:moveTo>
                  <a:pt x="76274" y="44536"/>
                </a:moveTo>
                <a:lnTo>
                  <a:pt x="63626" y="44576"/>
                </a:lnTo>
                <a:lnTo>
                  <a:pt x="76274" y="44576"/>
                </a:lnTo>
                <a:close/>
              </a:path>
              <a:path w="535305" h="76200">
                <a:moveTo>
                  <a:pt x="535051" y="30352"/>
                </a:moveTo>
                <a:lnTo>
                  <a:pt x="76253" y="31835"/>
                </a:lnTo>
                <a:lnTo>
                  <a:pt x="76274" y="44536"/>
                </a:lnTo>
                <a:lnTo>
                  <a:pt x="535051" y="43052"/>
                </a:lnTo>
                <a:lnTo>
                  <a:pt x="535051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7400" y="3165220"/>
            <a:ext cx="535305" cy="76200"/>
          </a:xfrm>
          <a:custGeom>
            <a:avLst/>
            <a:gdLst/>
            <a:ahLst/>
            <a:cxnLst/>
            <a:rect l="l" t="t" r="r" b="b"/>
            <a:pathLst>
              <a:path w="535305" h="76200">
                <a:moveTo>
                  <a:pt x="76073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21" y="44576"/>
                </a:lnTo>
                <a:lnTo>
                  <a:pt x="63500" y="44576"/>
                </a:lnTo>
                <a:lnTo>
                  <a:pt x="63500" y="31876"/>
                </a:lnTo>
                <a:lnTo>
                  <a:pt x="76179" y="31836"/>
                </a:lnTo>
                <a:lnTo>
                  <a:pt x="76073" y="0"/>
                </a:lnTo>
                <a:close/>
              </a:path>
              <a:path w="535305" h="76200">
                <a:moveTo>
                  <a:pt x="76179" y="31836"/>
                </a:moveTo>
                <a:lnTo>
                  <a:pt x="63500" y="31876"/>
                </a:lnTo>
                <a:lnTo>
                  <a:pt x="63500" y="44576"/>
                </a:lnTo>
                <a:lnTo>
                  <a:pt x="76221" y="44535"/>
                </a:lnTo>
                <a:lnTo>
                  <a:pt x="76179" y="31836"/>
                </a:lnTo>
                <a:close/>
              </a:path>
              <a:path w="535305" h="76200">
                <a:moveTo>
                  <a:pt x="76221" y="44535"/>
                </a:moveTo>
                <a:lnTo>
                  <a:pt x="63500" y="44576"/>
                </a:lnTo>
                <a:lnTo>
                  <a:pt x="76221" y="44576"/>
                </a:lnTo>
                <a:close/>
              </a:path>
              <a:path w="535305" h="76200">
                <a:moveTo>
                  <a:pt x="534924" y="30352"/>
                </a:moveTo>
                <a:lnTo>
                  <a:pt x="76179" y="31836"/>
                </a:lnTo>
                <a:lnTo>
                  <a:pt x="76221" y="44535"/>
                </a:lnTo>
                <a:lnTo>
                  <a:pt x="535051" y="43052"/>
                </a:lnTo>
                <a:lnTo>
                  <a:pt x="534924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74038" y="1946147"/>
            <a:ext cx="1447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59</a:t>
            </a:fld>
            <a:endParaRPr spc="-200" dirty="0"/>
          </a:p>
        </p:txBody>
      </p:sp>
      <p:sp>
        <p:nvSpPr>
          <p:cNvPr id="32" name="object 32"/>
          <p:cNvSpPr txBox="1"/>
          <p:nvPr/>
        </p:nvSpPr>
        <p:spPr>
          <a:xfrm>
            <a:off x="1321053" y="2769108"/>
            <a:ext cx="166306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Library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1553" y="3318002"/>
            <a:ext cx="9010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System 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352" y="563626"/>
            <a:ext cx="47942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/>
              <a:t>Why </a:t>
            </a:r>
            <a:r>
              <a:rPr sz="2800" spc="-5" dirty="0"/>
              <a:t>an </a:t>
            </a:r>
            <a:r>
              <a:rPr sz="2800" spc="-15" dirty="0"/>
              <a:t>Operating </a:t>
            </a:r>
            <a:r>
              <a:rPr sz="2800" spc="-25" dirty="0"/>
              <a:t>System </a:t>
            </a:r>
            <a:r>
              <a:rPr sz="2800" spc="-5" dirty="0"/>
              <a:t>(OS)</a:t>
            </a:r>
            <a:r>
              <a:rPr sz="2800" spc="60" dirty="0"/>
              <a:t> 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961134"/>
            <a:ext cx="6417945" cy="318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indent="-126364">
              <a:lnSpc>
                <a:spcPct val="100000"/>
              </a:lnSpc>
              <a:buChar char="•"/>
              <a:tabLst>
                <a:tab pos="139700" algn="l"/>
              </a:tabLst>
            </a:pPr>
            <a:r>
              <a:rPr sz="1600" spc="-5" dirty="0">
                <a:latin typeface="Arial"/>
                <a:cs typeface="Arial"/>
              </a:rPr>
              <a:t>OS interacts with hardware and manages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•Allocation of memory (Memory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Management)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•Process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buChar char="•"/>
              <a:tabLst>
                <a:tab pos="139700" algn="l"/>
              </a:tabLst>
            </a:pPr>
            <a:r>
              <a:rPr sz="1600" spc="-5" dirty="0">
                <a:latin typeface="Arial"/>
                <a:cs typeface="Arial"/>
              </a:rPr>
              <a:t>Programs are not expected to know which hardware they will run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spcBef>
                <a:spcPts val="5"/>
              </a:spcBef>
              <a:buChar char="•"/>
              <a:tabLst>
                <a:tab pos="139700" algn="l"/>
              </a:tabLst>
            </a:pPr>
            <a:r>
              <a:rPr sz="1600" spc="-5" dirty="0">
                <a:latin typeface="Arial"/>
                <a:cs typeface="Arial"/>
              </a:rPr>
              <a:t>Must be possible to change hardware without changing the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buChar char="•"/>
              <a:tabLst>
                <a:tab pos="139700" algn="l"/>
              </a:tabLst>
            </a:pPr>
            <a:r>
              <a:rPr sz="1600" spc="-5" dirty="0">
                <a:latin typeface="Arial"/>
                <a:cs typeface="Arial"/>
              </a:rPr>
              <a:t>Programs can’t manage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themselves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buChar char="•"/>
              <a:tabLst>
                <a:tab pos="139700" algn="l"/>
              </a:tabLst>
            </a:pPr>
            <a:r>
              <a:rPr sz="1600" spc="-5" dirty="0">
                <a:latin typeface="Arial"/>
                <a:cs typeface="Arial"/>
              </a:rPr>
              <a:t>OS provides a safe environment for programs to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run.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4982" y="496442"/>
            <a:ext cx="257556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Summary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60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2354707"/>
            <a:ext cx="7015480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Learnt </a:t>
            </a:r>
            <a:r>
              <a:rPr sz="2200" spc="-30" dirty="0">
                <a:latin typeface="Calibri"/>
                <a:cs typeface="Calibri"/>
              </a:rPr>
              <a:t>history, </a:t>
            </a:r>
            <a:r>
              <a:rPr sz="2200" spc="-15" dirty="0">
                <a:latin typeface="Calibri"/>
                <a:cs typeface="Calibri"/>
              </a:rPr>
              <a:t>architecture </a:t>
            </a:r>
            <a:r>
              <a:rPr sz="2200" spc="-5" dirty="0">
                <a:latin typeface="Calibri"/>
                <a:cs typeface="Calibri"/>
              </a:rPr>
              <a:t>and all basic </a:t>
            </a:r>
            <a:r>
              <a:rPr sz="2200" spc="-10" dirty="0">
                <a:latin typeface="Calibri"/>
                <a:cs typeface="Calibri"/>
              </a:rPr>
              <a:t>commands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unix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endParaRPr sz="2200">
              <a:latin typeface="Arial"/>
              <a:cs typeface="Arial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51810" y="496442"/>
            <a:ext cx="304228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References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61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2464942"/>
            <a:ext cx="765619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Unix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Ultimate </a:t>
            </a:r>
            <a:r>
              <a:rPr sz="2400" dirty="0">
                <a:latin typeface="Calibri"/>
                <a:cs typeface="Calibri"/>
              </a:rPr>
              <a:t>Guide, </a:t>
            </a:r>
            <a:r>
              <a:rPr sz="2400" spc="-5" dirty="0">
                <a:latin typeface="Calibri"/>
                <a:cs typeface="Calibri"/>
              </a:rPr>
              <a:t>Sumitabha Das, </a:t>
            </a: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22" baseline="24305" dirty="0">
                <a:latin typeface="Calibri"/>
                <a:cs typeface="Calibri"/>
              </a:rPr>
              <a:t>rd </a:t>
            </a:r>
            <a:r>
              <a:rPr sz="2400" spc="-10" dirty="0">
                <a:latin typeface="Calibri"/>
                <a:cs typeface="Calibri"/>
              </a:rPr>
              <a:t>Edition,  </a:t>
            </a:r>
            <a:r>
              <a:rPr sz="2400" spc="-65" dirty="0">
                <a:latin typeface="Calibri"/>
                <a:cs typeface="Calibri"/>
              </a:rPr>
              <a:t>Tata </a:t>
            </a:r>
            <a:r>
              <a:rPr sz="2400" spc="-10" dirty="0">
                <a:latin typeface="Calibri"/>
                <a:cs typeface="Calibri"/>
              </a:rPr>
              <a:t>McGraw </a:t>
            </a:r>
            <a:r>
              <a:rPr sz="2400" spc="-5" dirty="0">
                <a:latin typeface="Calibri"/>
                <a:cs typeface="Calibri"/>
              </a:rPr>
              <a:t>Hill </a:t>
            </a:r>
            <a:r>
              <a:rPr sz="2400" spc="-10">
                <a:latin typeface="Calibri"/>
                <a:cs typeface="Calibri"/>
              </a:rPr>
              <a:t>Edition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 smtClean="0">
                <a:latin typeface="Calibri"/>
                <a:cs typeface="Calibri"/>
              </a:rPr>
              <a:t>2012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1081" y="5999683"/>
            <a:ext cx="11779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Next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Topic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62</a:t>
            </a:fld>
            <a:endParaRPr spc="-2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43408"/>
            <a:ext cx="250952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Important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Questions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169" y="403352"/>
            <a:ext cx="53714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How a </a:t>
            </a:r>
            <a:r>
              <a:rPr sz="2800" spc="-20" dirty="0"/>
              <a:t>Program </a:t>
            </a:r>
            <a:r>
              <a:rPr sz="2800" spc="-5" dirty="0"/>
              <a:t>Runs on a</a:t>
            </a:r>
            <a:r>
              <a:rPr sz="2800" spc="35" dirty="0"/>
              <a:t> </a:t>
            </a:r>
            <a:r>
              <a:rPr sz="2800" spc="-15" dirty="0"/>
              <a:t>Computer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7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52573"/>
            <a:ext cx="7766684" cy="330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har char="•"/>
              <a:tabLst>
                <a:tab pos="139700" algn="l"/>
              </a:tabLst>
            </a:pP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loads program from disk and allocates memory and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25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Instructions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program </a:t>
            </a:r>
            <a:r>
              <a:rPr sz="1600" dirty="0">
                <a:latin typeface="Arial"/>
                <a:cs typeface="Arial"/>
              </a:rPr>
              <a:t>are </a:t>
            </a:r>
            <a:r>
              <a:rPr sz="1600" spc="-5" dirty="0">
                <a:latin typeface="Arial"/>
                <a:cs typeface="Arial"/>
              </a:rPr>
              <a:t>run on CPU and </a:t>
            </a: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keeps </a:t>
            </a:r>
            <a:r>
              <a:rPr sz="1600" dirty="0">
                <a:latin typeface="Arial"/>
                <a:cs typeface="Arial"/>
              </a:rPr>
              <a:t>track </a:t>
            </a:r>
            <a:r>
              <a:rPr sz="1600" spc="-5" dirty="0">
                <a:latin typeface="Arial"/>
                <a:cs typeface="Arial"/>
              </a:rPr>
              <a:t>of last instruction  executed.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spcBef>
                <a:spcPts val="1040"/>
              </a:spcBef>
              <a:buChar char="•"/>
              <a:tabLst>
                <a:tab pos="139700" algn="l"/>
              </a:tabLst>
            </a:pPr>
            <a:r>
              <a:rPr sz="1600" spc="-5" dirty="0">
                <a:latin typeface="Arial"/>
                <a:cs typeface="Arial"/>
              </a:rPr>
              <a:t>If program needs to access the hardware, </a:t>
            </a: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does the job on its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behalf.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spcBef>
                <a:spcPts val="1040"/>
              </a:spcBef>
              <a:buChar char="•"/>
              <a:tabLst>
                <a:tab pos="139700" algn="l"/>
              </a:tabLst>
            </a:pP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saves the state of the program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program has to leave CPU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temporarily.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spcBef>
                <a:spcPts val="1040"/>
              </a:spcBef>
              <a:buChar char="•"/>
              <a:tabLst>
                <a:tab pos="139700" algn="l"/>
              </a:tabLst>
            </a:pP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cleans up memory and registers after process has completed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execution.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758" rIns="0" bIns="0" rtlCol="0">
            <a:spAutoFit/>
          </a:bodyPr>
          <a:lstStyle/>
          <a:p>
            <a:pPr marL="142938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What is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UNIX?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8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938275" y="1580134"/>
            <a:ext cx="7431405" cy="446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6600"/>
              </a:buClr>
              <a:buFont typeface="Wingdings"/>
              <a:buChar char="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UNIX is an operating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which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developed at Bell LABS in early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'70s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6600"/>
              </a:buClr>
              <a:buFont typeface="Wingdings"/>
              <a:buChar char=""/>
            </a:pPr>
            <a:endParaRPr sz="16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by </a:t>
            </a:r>
            <a:r>
              <a:rPr sz="1600" b="1" spc="-5" dirty="0">
                <a:latin typeface="Arial"/>
                <a:cs typeface="Arial"/>
              </a:rPr>
              <a:t>Ken Thompson and Dennis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Ritchie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200000"/>
              </a:lnSpc>
              <a:spcBef>
                <a:spcPts val="600"/>
              </a:spcBef>
              <a:buClr>
                <a:srgbClr val="996600"/>
              </a:buClr>
              <a:buFont typeface="Wingdings"/>
              <a:buChar char="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Originally written in </a:t>
            </a:r>
            <a:r>
              <a:rPr sz="1600" spc="-15" dirty="0">
                <a:latin typeface="Arial"/>
                <a:cs typeface="Arial"/>
              </a:rPr>
              <a:t>assembler, </a:t>
            </a:r>
            <a:r>
              <a:rPr sz="1600" spc="-5" dirty="0">
                <a:latin typeface="Arial"/>
                <a:cs typeface="Arial"/>
              </a:rPr>
              <a:t>later rewritten in C (allowing greater portability),  a language invented by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Ritchie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6600"/>
              </a:buClr>
              <a:buFont typeface="Wingdings"/>
              <a:buChar char=""/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6600"/>
              </a:buClr>
              <a:buFont typeface="Wingdings"/>
              <a:buChar char=""/>
              <a:tabLst>
                <a:tab pos="355600" algn="l"/>
                <a:tab pos="356235" algn="l"/>
              </a:tabLst>
            </a:pPr>
            <a:r>
              <a:rPr sz="1600" b="1" spc="-5" dirty="0">
                <a:latin typeface="Arial"/>
                <a:cs typeface="Arial"/>
              </a:rPr>
              <a:t>UNIX </a:t>
            </a:r>
            <a:r>
              <a:rPr sz="1600" spc="-5" dirty="0">
                <a:latin typeface="Arial"/>
                <a:cs typeface="Arial"/>
              </a:rPr>
              <a:t>stands for </a:t>
            </a:r>
            <a:r>
              <a:rPr sz="1600" b="1" spc="-5" dirty="0">
                <a:latin typeface="Arial"/>
                <a:cs typeface="Arial"/>
              </a:rPr>
              <a:t>Uniplexed Information and Computing</a:t>
            </a:r>
            <a:r>
              <a:rPr sz="1600" b="1" spc="1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6600"/>
              </a:buClr>
              <a:buFont typeface="Wingdings"/>
              <a:buChar char=""/>
            </a:pPr>
            <a:endParaRPr sz="16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(UNICS→UNIX)</a:t>
            </a:r>
            <a:endParaRPr sz="1600">
              <a:latin typeface="Arial"/>
              <a:cs typeface="Arial"/>
            </a:endParaRPr>
          </a:p>
          <a:p>
            <a:pPr marL="355600" marR="212725" indent="-342900">
              <a:lnSpc>
                <a:spcPct val="200000"/>
              </a:lnSpc>
              <a:spcBef>
                <a:spcPts val="600"/>
              </a:spcBef>
              <a:buClr>
                <a:srgbClr val="996600"/>
              </a:buClr>
              <a:buFont typeface="Wingdings"/>
              <a:buChar char="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UNIX provides a “universal” operating system, runs on most machines being  built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today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6600"/>
              </a:buClr>
              <a:buFont typeface="Wingdings"/>
              <a:buChar char=""/>
            </a:pPr>
            <a:endParaRPr sz="215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Clr>
                <a:srgbClr val="996600"/>
              </a:buClr>
              <a:buFont typeface="Wingdings"/>
              <a:buChar char=""/>
              <a:tabLst>
                <a:tab pos="410209" algn="l"/>
                <a:tab pos="410845" algn="l"/>
              </a:tabLst>
            </a:pPr>
            <a:r>
              <a:rPr sz="1600" spc="-5" dirty="0">
                <a:latin typeface="Arial"/>
                <a:cs typeface="Arial"/>
              </a:rPr>
              <a:t>Linux is the PC version of UNIX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0980" y="1275334"/>
            <a:ext cx="2480945" cy="8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996600"/>
              </a:buClr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Virtual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6600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996600"/>
              </a:buClr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Extensive set 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utilities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9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1069644" y="2403475"/>
            <a:ext cx="965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403475"/>
            <a:ext cx="5617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Communication</a:t>
            </a:r>
            <a:r>
              <a:rPr sz="1600" spc="-5" dirty="0">
                <a:latin typeface="Arial"/>
                <a:cs typeface="Arial"/>
              </a:rPr>
              <a:t>-  Built-in  networking  facilitating  emails 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3393" y="2403475"/>
            <a:ext cx="11868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exchange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2891154"/>
            <a:ext cx="19304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data through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44" y="3378834"/>
            <a:ext cx="965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794" y="3378834"/>
            <a:ext cx="42291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Portable </a:t>
            </a:r>
            <a:r>
              <a:rPr sz="1600" spc="-5" dirty="0">
                <a:latin typeface="Arial"/>
                <a:cs typeface="Arial"/>
              </a:rPr>
              <a:t>(PCs, mainframes,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super-computers)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3866769"/>
            <a:ext cx="965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794" y="3866769"/>
            <a:ext cx="50101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Device </a:t>
            </a:r>
            <a:r>
              <a:rPr sz="1600" b="1" spc="-5" dirty="0">
                <a:latin typeface="Arial"/>
                <a:cs typeface="Arial"/>
              </a:rPr>
              <a:t>Independence</a:t>
            </a:r>
            <a:r>
              <a:rPr sz="1600" spc="-5" dirty="0">
                <a:latin typeface="Arial"/>
                <a:cs typeface="Arial"/>
              </a:rPr>
              <a:t>: treats I/O files as ordinary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215">
              <a:lnSpc>
                <a:spcPct val="100000"/>
              </a:lnSpc>
            </a:pPr>
            <a:r>
              <a:rPr sz="2800" spc="-20" dirty="0"/>
              <a:t>Features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Unix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1298194" y="4628769"/>
            <a:ext cx="488759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u="heavy" spc="-10" dirty="0">
                <a:latin typeface="Arial"/>
                <a:cs typeface="Arial"/>
              </a:rPr>
              <a:t>Disadvantages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82245" indent="-169545">
              <a:lnSpc>
                <a:spcPct val="100000"/>
              </a:lnSpc>
              <a:buAutoNum type="arabicPeriod"/>
              <a:tabLst>
                <a:tab pos="182880" algn="l"/>
              </a:tabLst>
            </a:pPr>
            <a:r>
              <a:rPr sz="1600" b="1" spc="-5" dirty="0">
                <a:latin typeface="Arial"/>
                <a:cs typeface="Arial"/>
              </a:rPr>
              <a:t>Uses Numerous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Symbols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182245" indent="-169545">
              <a:lnSpc>
                <a:spcPct val="100000"/>
              </a:lnSpc>
              <a:buAutoNum type="arabicPeriod"/>
              <a:tabLst>
                <a:tab pos="182880" algn="l"/>
              </a:tabLst>
            </a:pPr>
            <a:r>
              <a:rPr sz="1600" b="1" spc="-5" dirty="0">
                <a:latin typeface="Arial"/>
                <a:cs typeface="Arial"/>
              </a:rPr>
              <a:t>Does </a:t>
            </a:r>
            <a:r>
              <a:rPr sz="1600" b="1" spc="-10" dirty="0">
                <a:latin typeface="Arial"/>
                <a:cs typeface="Arial"/>
              </a:rPr>
              <a:t>not </a:t>
            </a:r>
            <a:r>
              <a:rPr sz="1600" b="1" spc="-5" dirty="0">
                <a:latin typeface="Arial"/>
                <a:cs typeface="Arial"/>
              </a:rPr>
              <a:t>tell </a:t>
            </a:r>
            <a:r>
              <a:rPr sz="1600" b="1" spc="-20" dirty="0">
                <a:latin typeface="Arial"/>
                <a:cs typeface="Arial"/>
              </a:rPr>
              <a:t>you </a:t>
            </a:r>
            <a:r>
              <a:rPr sz="1600" b="1" dirty="0">
                <a:latin typeface="Arial"/>
                <a:cs typeface="Arial"/>
              </a:rPr>
              <a:t>whether </a:t>
            </a:r>
            <a:r>
              <a:rPr sz="1600" b="1" spc="-20" dirty="0">
                <a:latin typeface="Arial"/>
                <a:cs typeface="Arial"/>
              </a:rPr>
              <a:t>you </a:t>
            </a:r>
            <a:r>
              <a:rPr sz="1600" b="1" spc="-5" dirty="0">
                <a:latin typeface="Arial"/>
                <a:cs typeface="Arial"/>
              </a:rPr>
              <a:t>are right or</a:t>
            </a:r>
            <a:r>
              <a:rPr sz="1600" b="1" spc="19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wrong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4446</Words>
  <Application>Microsoft Office PowerPoint</Application>
  <PresentationFormat>On-screen Show (4:3)</PresentationFormat>
  <Paragraphs>955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Course Objectives</vt:lpstr>
      <vt:lpstr>Learning Outcomes</vt:lpstr>
      <vt:lpstr>Module 2.2- Introduction to UNIX </vt:lpstr>
      <vt:lpstr>What is an Operating System?</vt:lpstr>
      <vt:lpstr>Why an Operating System (OS) ?</vt:lpstr>
      <vt:lpstr>How a Program Runs on a Computer</vt:lpstr>
      <vt:lpstr>What is UNIX?</vt:lpstr>
      <vt:lpstr>Features of Unix</vt:lpstr>
      <vt:lpstr>UNIX Philosophy</vt:lpstr>
      <vt:lpstr>Structure/Architecture of Unix System</vt:lpstr>
      <vt:lpstr>Structure of Unix System</vt:lpstr>
      <vt:lpstr>UNIX Architecture - The Kernel</vt:lpstr>
      <vt:lpstr>UNIX Architecture - The Kernel</vt:lpstr>
      <vt:lpstr>UNIX Architecture - The Kernel</vt:lpstr>
      <vt:lpstr>UNIX Architecture - The Shell</vt:lpstr>
      <vt:lpstr>UNIX Architecture - The Shell</vt:lpstr>
      <vt:lpstr>UNIX Architecture - The Shell</vt:lpstr>
      <vt:lpstr>Types of Shells</vt:lpstr>
      <vt:lpstr>Files</vt:lpstr>
      <vt:lpstr>Commands and Utilities</vt:lpstr>
      <vt:lpstr>Commands and Utilities</vt:lpstr>
      <vt:lpstr>Basic Commands</vt:lpstr>
      <vt:lpstr>passwd</vt:lpstr>
      <vt:lpstr>ls -l</vt:lpstr>
      <vt:lpstr>who am i</vt:lpstr>
      <vt:lpstr>users &amp; who</vt:lpstr>
      <vt:lpstr>Slide 28</vt:lpstr>
      <vt:lpstr>Slide 29</vt:lpstr>
      <vt:lpstr>stty</vt:lpstr>
      <vt:lpstr>lock</vt:lpstr>
      <vt:lpstr>script</vt:lpstr>
      <vt:lpstr>script</vt:lpstr>
      <vt:lpstr>uname</vt:lpstr>
      <vt:lpstr>echo</vt:lpstr>
      <vt:lpstr>date</vt:lpstr>
      <vt:lpstr>Slide 37</vt:lpstr>
      <vt:lpstr>calendar</vt:lpstr>
      <vt:lpstr>Slide 39</vt:lpstr>
      <vt:lpstr>Slide 40</vt:lpstr>
      <vt:lpstr>On-line Help - man</vt:lpstr>
      <vt:lpstr>History of Unix</vt:lpstr>
      <vt:lpstr>History of Unix</vt:lpstr>
      <vt:lpstr>History of Unix</vt:lpstr>
      <vt:lpstr>History of Unix</vt:lpstr>
      <vt:lpstr>Features of Unix</vt:lpstr>
      <vt:lpstr>Features of Unix</vt:lpstr>
      <vt:lpstr>Features of Unix</vt:lpstr>
      <vt:lpstr>Features of Unix</vt:lpstr>
      <vt:lpstr>Features of Unix</vt:lpstr>
      <vt:lpstr>Features of Unix</vt:lpstr>
      <vt:lpstr>Features of Unix</vt:lpstr>
      <vt:lpstr>Features of Unix</vt:lpstr>
      <vt:lpstr>Features of Unix</vt:lpstr>
      <vt:lpstr>Features of Unix</vt:lpstr>
      <vt:lpstr>Features of Unix</vt:lpstr>
      <vt:lpstr>Features of Unix</vt:lpstr>
      <vt:lpstr>Flavours of UNIX</vt:lpstr>
      <vt:lpstr>UNIX Layered Approach</vt:lpstr>
      <vt:lpstr>Summary</vt:lpstr>
      <vt:lpstr>References</vt:lpstr>
      <vt:lpstr>Important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</dc:creator>
  <cp:lastModifiedBy>Nirmala</cp:lastModifiedBy>
  <cp:revision>29</cp:revision>
  <dcterms:created xsi:type="dcterms:W3CDTF">2017-07-28T10:33:55Z</dcterms:created>
  <dcterms:modified xsi:type="dcterms:W3CDTF">2021-01-11T06:15:05Z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2017-07-28T00:00:00Z</vt:filetime>
  </property>
</Properties>
</file>