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4313" y="290829"/>
            <a:ext cx="5135372" cy="712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451" y="1600453"/>
            <a:ext cx="8531097" cy="3580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33209" y="6394983"/>
            <a:ext cx="2232025" cy="43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8883" y="6286034"/>
            <a:ext cx="84010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‹#›</a:t>
            </a:fld>
            <a:endParaRPr spc="-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538" y="1981327"/>
            <a:ext cx="282194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Master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Computer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100" b="1" dirty="0">
                <a:solidFill>
                  <a:srgbClr val="C00000"/>
                </a:solidFill>
                <a:latin typeface="Calibri"/>
                <a:cs typeface="Calibri"/>
              </a:rPr>
              <a:t>Breaking </a:t>
            </a:r>
            <a:r>
              <a:rPr sz="1100" b="1" spc="-5" dirty="0">
                <a:solidFill>
                  <a:srgbClr val="C00000"/>
                </a:solidFill>
                <a:latin typeface="Calibri"/>
                <a:cs typeface="Calibri"/>
              </a:rPr>
              <a:t>Barriers and Building</a:t>
            </a:r>
            <a:r>
              <a:rPr sz="11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C00000"/>
                </a:solidFill>
                <a:latin typeface="Calibri"/>
                <a:cs typeface="Calibri"/>
              </a:rPr>
              <a:t>Future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2896870"/>
            <a:ext cx="8991600" cy="1157368"/>
          </a:xfrm>
          <a:prstGeom prst="rect">
            <a:avLst/>
          </a:prstGeom>
          <a:ln w="9525">
            <a:solidFill>
              <a:srgbClr val="00AFE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  <a:tabLst>
                <a:tab pos="3046730" algn="l"/>
                <a:tab pos="3315970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Name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b="1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the Course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400" b="1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b="1" spc="-5" smtClean="0">
                <a:solidFill>
                  <a:srgbClr val="001F5F"/>
                </a:solidFill>
                <a:latin typeface="Arial"/>
                <a:cs typeface="Arial"/>
              </a:rPr>
              <a:t>UNIX</a:t>
            </a:r>
            <a:r>
              <a:rPr lang="en-US" sz="2400" b="1" spc="-5" dirty="0" smtClean="0">
                <a:solidFill>
                  <a:srgbClr val="001F5F"/>
                </a:solidFill>
                <a:latin typeface="Arial"/>
                <a:cs typeface="Arial"/>
              </a:rPr>
              <a:t> PROGRAMMING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mtClean="0">
                <a:solidFill>
                  <a:srgbClr val="001F5F"/>
                </a:solidFill>
                <a:latin typeface="Arial"/>
                <a:cs typeface="Arial"/>
              </a:rPr>
              <a:t>Module</a:t>
            </a:r>
            <a:r>
              <a:rPr lang="en-US" sz="2400" b="1" dirty="0" smtClean="0">
                <a:solidFill>
                  <a:srgbClr val="001F5F"/>
                </a:solidFill>
                <a:latin typeface="Arial"/>
                <a:cs typeface="Arial"/>
              </a:rPr>
              <a:t> 3 </a:t>
            </a:r>
            <a:r>
              <a:rPr sz="2400" b="1" spc="-5" smtClean="0">
                <a:solidFill>
                  <a:srgbClr val="001F5F"/>
                </a:solidFill>
                <a:latin typeface="Arial"/>
                <a:cs typeface="Arial"/>
              </a:rPr>
              <a:t>UNIX </a:t>
            </a:r>
            <a:r>
              <a:rPr lang="en-US" sz="2400" b="1" spc="-5" dirty="0" smtClean="0">
                <a:solidFill>
                  <a:srgbClr val="001F5F"/>
                </a:solidFill>
                <a:latin typeface="Arial"/>
                <a:cs typeface="Arial"/>
              </a:rPr>
              <a:t>File system &amp; Introduction to Shell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2289" y="5019146"/>
            <a:ext cx="467106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50100"/>
              </a:lnSpc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Course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Co-ordinator</a:t>
            </a:r>
            <a:r>
              <a:rPr sz="1800" b="1">
                <a:solidFill>
                  <a:srgbClr val="001F5F"/>
                </a:solidFill>
                <a:latin typeface="Arial"/>
                <a:cs typeface="Arial"/>
              </a:rPr>
              <a:t>: </a:t>
            </a:r>
            <a:r>
              <a:rPr lang="en-US" sz="1800" b="1" dirty="0" smtClean="0">
                <a:solidFill>
                  <a:srgbClr val="001F5F"/>
                </a:solidFill>
                <a:latin typeface="Arial"/>
                <a:cs typeface="Arial"/>
              </a:rPr>
              <a:t>Dr</a:t>
            </a:r>
            <a:r>
              <a:rPr sz="1800" b="1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sz="1800" b="1" spc="-55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1800" b="1" spc="-55" dirty="0" err="1" smtClean="0">
                <a:solidFill>
                  <a:srgbClr val="001F5F"/>
                </a:solidFill>
                <a:latin typeface="Arial"/>
                <a:cs typeface="Arial"/>
              </a:rPr>
              <a:t>A.P.Nirmala</a:t>
            </a:r>
            <a:endParaRPr lang="en-US" sz="1800" b="1" spc="-55" dirty="0" smtClean="0">
              <a:solidFill>
                <a:srgbClr val="001F5F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50100"/>
              </a:lnSpc>
            </a:pPr>
            <a:r>
              <a:rPr sz="1800" b="1" spc="-5" smtClean="0">
                <a:solidFill>
                  <a:srgbClr val="001F5F"/>
                </a:solidFill>
                <a:latin typeface="Arial"/>
                <a:cs typeface="Arial"/>
              </a:rPr>
              <a:t>Course </a:t>
            </a:r>
            <a:r>
              <a:rPr sz="1800" b="1" spc="-2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Code</a:t>
            </a:r>
            <a:r>
              <a:rPr sz="1800" b="1" spc="-5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1800" b="1" spc="-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1800" b="1" spc="-55" dirty="0" smtClean="0">
                <a:solidFill>
                  <a:srgbClr val="001F5F"/>
                </a:solidFill>
                <a:latin typeface="Arial"/>
                <a:cs typeface="Arial"/>
              </a:rPr>
              <a:t>20</a:t>
            </a:r>
            <a:r>
              <a:rPr sz="1800" b="1" spc="-10" smtClean="0">
                <a:solidFill>
                  <a:srgbClr val="001F5F"/>
                </a:solidFill>
                <a:latin typeface="Arial"/>
                <a:cs typeface="Arial"/>
              </a:rPr>
              <a:t>MCA1</a:t>
            </a:r>
            <a:r>
              <a:rPr lang="en-US" sz="1800" b="1" spc="-10" dirty="0" smtClean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Picture 7" descr="C:\Users\Nirmala\Downloads\NHCE H cop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582" y="464169"/>
            <a:ext cx="5310835" cy="105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800" spc="-10" dirty="0"/>
              <a:t>The </a:t>
            </a:r>
            <a:r>
              <a:rPr sz="2800" spc="-25" dirty="0"/>
              <a:t>Parent </a:t>
            </a:r>
            <a:r>
              <a:rPr sz="2800" spc="-10" dirty="0"/>
              <a:t>Child</a:t>
            </a:r>
            <a:r>
              <a:rPr sz="2800" spc="30" dirty="0"/>
              <a:t> </a:t>
            </a:r>
            <a:r>
              <a:rPr sz="2800" spc="-10" dirty="0"/>
              <a:t>Relationship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10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83894"/>
            <a:ext cx="7692390" cy="481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indent="-23749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The root directory (/) has a number of directories under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0190" indent="-23749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These subdirectories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turn have more subdirectories and other files under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  <a:p>
            <a:pPr marL="250190" marR="5715" indent="-237490">
              <a:lnSpc>
                <a:spcPct val="150200"/>
              </a:lnSpc>
              <a:spcBef>
                <a:spcPts val="59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For instance bin and usr are 2 directories directly under /, while a second bin and  kumar are subdirectories under usr and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0190" indent="-23749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Every file apart from root, must have a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parent</a:t>
            </a:r>
            <a:endParaRPr sz="1600">
              <a:latin typeface="Arial"/>
              <a:cs typeface="Arial"/>
            </a:endParaRPr>
          </a:p>
          <a:p>
            <a:pPr marL="250190" marR="7620" indent="-23749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The home directory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parent of </a:t>
            </a:r>
            <a:r>
              <a:rPr sz="1600" spc="-15" dirty="0">
                <a:latin typeface="Arial"/>
                <a:cs typeface="Arial"/>
              </a:rPr>
              <a:t>kumar, </a:t>
            </a:r>
            <a:r>
              <a:rPr sz="1600" spc="-5" dirty="0">
                <a:latin typeface="Arial"/>
                <a:cs typeface="Arial"/>
              </a:rPr>
              <a:t>while /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the parent of home, and  grand parent 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kumar</a:t>
            </a:r>
            <a:endParaRPr sz="1600">
              <a:latin typeface="Arial"/>
              <a:cs typeface="Arial"/>
            </a:endParaRPr>
          </a:p>
          <a:p>
            <a:pPr marL="250190" marR="8890" indent="-23749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dirty="0">
                <a:latin typeface="Arial"/>
                <a:cs typeface="Arial"/>
              </a:rPr>
              <a:t>if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create a login.sql file under the kumar </a:t>
            </a:r>
            <a:r>
              <a:rPr sz="1600" spc="-15" dirty="0">
                <a:latin typeface="Arial"/>
                <a:cs typeface="Arial"/>
              </a:rPr>
              <a:t>directory, </a:t>
            </a:r>
            <a:r>
              <a:rPr sz="1600" spc="-5" dirty="0">
                <a:latin typeface="Arial"/>
                <a:cs typeface="Arial"/>
              </a:rPr>
              <a:t>then kumar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the  parent of this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0190" indent="-23749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In these parent-child relationships, the parent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always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0190" indent="-23749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0190" algn="l"/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home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kumar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both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directories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both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parents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least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or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176" rIns="0" bIns="0" rtlCol="0">
            <a:spAutoFit/>
          </a:bodyPr>
          <a:lstStyle/>
          <a:p>
            <a:pPr marL="610870">
              <a:lnSpc>
                <a:spcPct val="100000"/>
              </a:lnSpc>
            </a:pPr>
            <a:r>
              <a:rPr sz="2800" spc="-5" dirty="0"/>
              <a:t>The HOME</a:t>
            </a:r>
            <a:r>
              <a:rPr sz="2800" spc="-95" dirty="0"/>
              <a:t> </a:t>
            </a:r>
            <a:r>
              <a:rPr sz="2800" spc="-10" dirty="0"/>
              <a:t>Directory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11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97483" y="1513586"/>
            <a:ext cx="7682865" cy="409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8255" indent="-238760">
              <a:lnSpc>
                <a:spcPct val="15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logon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your </a:t>
            </a:r>
            <a:r>
              <a:rPr sz="1800" dirty="0">
                <a:latin typeface="Arial"/>
                <a:cs typeface="Arial"/>
              </a:rPr>
              <a:t>system, </a:t>
            </a:r>
            <a:r>
              <a:rPr sz="1800" spc="-5" dirty="0">
                <a:latin typeface="Arial"/>
                <a:cs typeface="Arial"/>
              </a:rPr>
              <a:t>UNIX automatically places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in a  directory called home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327660" marR="1546860" indent="-314960">
              <a:lnSpc>
                <a:spcPct val="1778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created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a user account is </a:t>
            </a:r>
            <a:r>
              <a:rPr sz="1800" spc="-10" dirty="0">
                <a:latin typeface="Arial"/>
                <a:cs typeface="Arial"/>
              </a:rPr>
              <a:t>opened  </a:t>
            </a:r>
            <a:r>
              <a:rPr sz="1800" spc="-5" dirty="0">
                <a:latin typeface="Arial"/>
                <a:cs typeface="Arial"/>
              </a:rPr>
              <a:t>eg: $echo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$HOME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/home/kumar</a:t>
            </a:r>
            <a:endParaRPr sz="1800">
              <a:latin typeface="Arial"/>
              <a:cs typeface="Arial"/>
            </a:endParaRPr>
          </a:p>
          <a:p>
            <a:pPr marL="251460" marR="6350" indent="-23876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called </a:t>
            </a:r>
            <a:r>
              <a:rPr sz="1800" b="1" spc="-5" dirty="0">
                <a:latin typeface="Arial"/>
                <a:cs typeface="Arial"/>
              </a:rPr>
              <a:t>absolute pathname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 sequence of directory  names separated by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slashes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303530" indent="-29083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303530" algn="l"/>
                <a:tab pos="304165" algn="l"/>
              </a:tabLst>
            </a:pPr>
            <a:r>
              <a:rPr sz="1800" spc="-5" dirty="0">
                <a:latin typeface="Arial"/>
                <a:cs typeface="Arial"/>
              </a:rPr>
              <a:t>An absolute pathname shows a file's physical location with reference   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root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138" y="556005"/>
            <a:ext cx="48367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/>
              <a:t>Present </a:t>
            </a:r>
            <a:r>
              <a:rPr sz="2800" spc="-20" dirty="0"/>
              <a:t>Working </a:t>
            </a:r>
            <a:r>
              <a:rPr sz="2800" spc="-10" dirty="0"/>
              <a:t>Directory </a:t>
            </a:r>
            <a:r>
              <a:rPr sz="2800" spc="-5" dirty="0"/>
              <a:t>-</a:t>
            </a:r>
            <a:r>
              <a:rPr sz="2800" spc="40" dirty="0"/>
              <a:t> </a:t>
            </a:r>
            <a:r>
              <a:rPr sz="2800" spc="-15" dirty="0"/>
              <a:t>pwd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12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362834"/>
            <a:ext cx="526542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SzPct val="83333"/>
              <a:buChar char="•"/>
              <a:tabLst>
                <a:tab pos="251460" algn="l"/>
                <a:tab pos="252095" algn="l"/>
              </a:tabLst>
            </a:pPr>
            <a:r>
              <a:rPr sz="1800" spc="-20" dirty="0">
                <a:latin typeface="Arial"/>
                <a:cs typeface="Arial"/>
              </a:rPr>
              <a:t>pwd </a:t>
            </a:r>
            <a:r>
              <a:rPr sz="1800" spc="-5" dirty="0">
                <a:latin typeface="Arial"/>
                <a:cs typeface="Arial"/>
              </a:rPr>
              <a:t>lets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check </a:t>
            </a:r>
            <a:r>
              <a:rPr sz="1800" spc="-15" dirty="0">
                <a:latin typeface="Arial"/>
                <a:cs typeface="Arial"/>
              </a:rPr>
              <a:t>your </a:t>
            </a:r>
            <a:r>
              <a:rPr sz="1800" spc="-5" dirty="0">
                <a:latin typeface="Arial"/>
                <a:cs typeface="Arial"/>
              </a:rPr>
              <a:t>current </a:t>
            </a:r>
            <a:r>
              <a:rPr sz="1800" spc="-10" dirty="0">
                <a:latin typeface="Arial"/>
                <a:cs typeface="Arial"/>
              </a:rPr>
              <a:t>working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3333"/>
              <a:buChar char="•"/>
              <a:tabLst>
                <a:tab pos="251460" algn="l"/>
                <a:tab pos="252095" algn="l"/>
              </a:tabLst>
            </a:pPr>
            <a:r>
              <a:rPr sz="1800" spc="-20" dirty="0">
                <a:latin typeface="Arial"/>
                <a:cs typeface="Arial"/>
              </a:rPr>
              <a:t>pwd </a:t>
            </a:r>
            <a:r>
              <a:rPr sz="1800" spc="-10" dirty="0">
                <a:latin typeface="Arial"/>
                <a:cs typeface="Arial"/>
              </a:rPr>
              <a:t>displays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absolute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pathname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$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pwd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/home/kumar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188" y="254000"/>
            <a:ext cx="607758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Changing the Current Directory -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459740" y="6543490"/>
            <a:ext cx="1209675" cy="2908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Arial"/>
                <a:cs typeface="Arial"/>
              </a:rPr>
              <a:t>/</a:t>
            </a:r>
            <a:r>
              <a:rPr sz="1600" spc="-140" dirty="0">
                <a:latin typeface="Arial"/>
                <a:cs typeface="Arial"/>
              </a:rPr>
              <a:t>h</a:t>
            </a:r>
            <a:r>
              <a:rPr sz="2400" spc="-900" baseline="32986" dirty="0">
                <a:solidFill>
                  <a:srgbClr val="FF0000"/>
                </a:solidFill>
                <a:latin typeface="Arial Narrow"/>
                <a:cs typeface="Arial Narrow"/>
              </a:rPr>
              <a:t>7</a:t>
            </a:r>
            <a:r>
              <a:rPr sz="1600" spc="-500" dirty="0">
                <a:latin typeface="Arial"/>
                <a:cs typeface="Arial"/>
              </a:rPr>
              <a:t>o</a:t>
            </a:r>
            <a:r>
              <a:rPr sz="2400" spc="-359" baseline="32986" dirty="0">
                <a:solidFill>
                  <a:srgbClr val="FF0000"/>
                </a:solidFill>
                <a:latin typeface="Arial Narrow"/>
                <a:cs typeface="Arial Narrow"/>
              </a:rPr>
              <a:t>2</a:t>
            </a:r>
            <a:r>
              <a:rPr sz="1600" spc="-5" dirty="0">
                <a:latin typeface="Arial"/>
                <a:cs typeface="Arial"/>
              </a:rPr>
              <a:t>me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5" dirty="0">
                <a:latin typeface="Arial"/>
                <a:cs typeface="Arial"/>
              </a:rPr>
              <a:t>kumar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3533" y="1802765"/>
            <a:ext cx="51974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(change </a:t>
            </a:r>
            <a:r>
              <a:rPr sz="1600" b="1" spc="-15" dirty="0">
                <a:latin typeface="Arial"/>
                <a:cs typeface="Arial"/>
              </a:rPr>
              <a:t>your </a:t>
            </a:r>
            <a:r>
              <a:rPr sz="1600" b="1" spc="-5" dirty="0">
                <a:latin typeface="Arial"/>
                <a:cs typeface="Arial"/>
              </a:rPr>
              <a:t>subdirectory to progs under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0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current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101090"/>
            <a:ext cx="1209675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$pwd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/home/kumar</a:t>
            </a:r>
            <a:endParaRPr sz="1600">
              <a:latin typeface="Arial"/>
              <a:cs typeface="Arial"/>
            </a:endParaRPr>
          </a:p>
          <a:p>
            <a:pPr marL="250190" marR="15875" indent="-238125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$cd progs  dire</a:t>
            </a:r>
            <a:r>
              <a:rPr sz="1600" b="1" spc="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20" dirty="0">
                <a:latin typeface="Arial"/>
                <a:cs typeface="Arial"/>
              </a:rPr>
              <a:t>r</a:t>
            </a:r>
            <a:r>
              <a:rPr sz="1600" b="1" spc="-30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5" dirty="0">
                <a:latin typeface="Arial"/>
                <a:cs typeface="Arial"/>
              </a:rPr>
              <a:t>$pwd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3106579"/>
            <a:ext cx="17735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/</a:t>
            </a:r>
            <a:r>
              <a:rPr sz="1600" spc="-5" smtClean="0">
                <a:latin typeface="Arial"/>
                <a:cs typeface="Arial"/>
              </a:rPr>
              <a:t>home/kumar/progs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653154"/>
            <a:ext cx="847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 cd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/bin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8504" y="3653154"/>
            <a:ext cx="63271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(to </a:t>
            </a:r>
            <a:r>
              <a:rPr sz="1600" b="1" spc="-20" dirty="0">
                <a:latin typeface="Arial"/>
                <a:cs typeface="Arial"/>
              </a:rPr>
              <a:t>move </a:t>
            </a:r>
            <a:r>
              <a:rPr sz="1600" b="1" spc="-5" dirty="0">
                <a:latin typeface="Arial"/>
                <a:cs typeface="Arial"/>
              </a:rPr>
              <a:t>to bin </a:t>
            </a:r>
            <a:r>
              <a:rPr sz="1600" b="1" spc="5" dirty="0">
                <a:latin typeface="Arial"/>
                <a:cs typeface="Arial"/>
              </a:rPr>
              <a:t>which </a:t>
            </a:r>
            <a:r>
              <a:rPr sz="1600" b="1" spc="-5" dirty="0">
                <a:latin typeface="Arial"/>
                <a:cs typeface="Arial"/>
              </a:rPr>
              <a:t>is up 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hierarchy i.e bin is </a:t>
            </a:r>
            <a:r>
              <a:rPr sz="1600" b="1" spc="-10" dirty="0">
                <a:latin typeface="Arial"/>
                <a:cs typeface="Arial"/>
              </a:rPr>
              <a:t>not found</a:t>
            </a:r>
            <a:r>
              <a:rPr sz="1600" b="1" spc="3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4019169"/>
            <a:ext cx="5662930" cy="244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current </a:t>
            </a:r>
            <a:r>
              <a:rPr sz="1600" b="1" spc="-20" dirty="0">
                <a:latin typeface="Arial"/>
                <a:cs typeface="Arial"/>
              </a:rPr>
              <a:t>directory, </a:t>
            </a:r>
            <a:r>
              <a:rPr sz="1600" b="1" spc="15" dirty="0">
                <a:latin typeface="Arial"/>
                <a:cs typeface="Arial"/>
              </a:rPr>
              <a:t>we </a:t>
            </a:r>
            <a:r>
              <a:rPr sz="1600" b="1" spc="-15" dirty="0">
                <a:latin typeface="Arial"/>
                <a:cs typeface="Arial"/>
              </a:rPr>
              <a:t>have </a:t>
            </a:r>
            <a:r>
              <a:rPr sz="1600" b="1" spc="-5" dirty="0">
                <a:latin typeface="Arial"/>
                <a:cs typeface="Arial"/>
              </a:rPr>
              <a:t>to use absolute path</a:t>
            </a:r>
            <a:r>
              <a:rPr sz="1600" b="1" spc="1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name)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5" dirty="0">
                <a:latin typeface="Arial"/>
                <a:cs typeface="Arial"/>
              </a:rPr>
              <a:t>$pwd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/bin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5" dirty="0">
                <a:latin typeface="Arial"/>
                <a:cs typeface="Arial"/>
              </a:rPr>
              <a:t>$pwd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/home/kumar/progs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875030" algn="l"/>
              </a:tabLst>
            </a:pPr>
            <a:r>
              <a:rPr sz="1600" b="1" spc="-5" dirty="0">
                <a:latin typeface="Arial"/>
                <a:cs typeface="Arial"/>
              </a:rPr>
              <a:t>$cd	(cd </a:t>
            </a:r>
            <a:r>
              <a:rPr sz="1600" b="1" dirty="0">
                <a:latin typeface="Arial"/>
                <a:cs typeface="Arial"/>
              </a:rPr>
              <a:t>without </a:t>
            </a:r>
            <a:r>
              <a:rPr sz="1600" b="1" spc="-5" dirty="0">
                <a:latin typeface="Arial"/>
                <a:cs typeface="Arial"/>
              </a:rPr>
              <a:t>arguments returns to </a:t>
            </a:r>
            <a:r>
              <a:rPr sz="1600" b="1" spc="-10" dirty="0">
                <a:latin typeface="Arial"/>
                <a:cs typeface="Arial"/>
              </a:rPr>
              <a:t>home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directory)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5" dirty="0">
                <a:latin typeface="Arial"/>
                <a:cs typeface="Arial"/>
              </a:rPr>
              <a:t>$pwd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800" spc="-10" dirty="0"/>
              <a:t>Making Directories </a:t>
            </a:r>
            <a:r>
              <a:rPr sz="2800" spc="-5" dirty="0"/>
              <a:t>-</a:t>
            </a:r>
            <a:r>
              <a:rPr sz="2800" spc="10" dirty="0"/>
              <a:t> </a:t>
            </a:r>
            <a:r>
              <a:rPr sz="2800" spc="-15" dirty="0"/>
              <a:t>mkdir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45083" y="1046734"/>
            <a:ext cx="7682865" cy="510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Directories can be created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mkdir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tabLst>
                <a:tab pos="1791335" algn="l"/>
              </a:tabLst>
            </a:pPr>
            <a:r>
              <a:rPr sz="1600" b="1" spc="-5" dirty="0">
                <a:latin typeface="Arial"/>
                <a:cs typeface="Arial"/>
              </a:rPr>
              <a:t>$mkdir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patch	</a:t>
            </a:r>
            <a:r>
              <a:rPr sz="1600" b="1" spc="-10" dirty="0">
                <a:latin typeface="Arial"/>
                <a:cs typeface="Arial"/>
              </a:rPr>
              <a:t>(one </a:t>
            </a:r>
            <a:r>
              <a:rPr sz="1600" b="1" spc="-5" dirty="0">
                <a:latin typeface="Arial"/>
                <a:cs typeface="Arial"/>
              </a:rPr>
              <a:t>directory created in current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path)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Command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followed by the names of the directories to be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created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$mkdir patch </a:t>
            </a:r>
            <a:r>
              <a:rPr sz="1600" b="1" spc="-10" dirty="0">
                <a:latin typeface="Arial"/>
                <a:cs typeface="Arial"/>
              </a:rPr>
              <a:t>dbs doc  </a:t>
            </a:r>
            <a:r>
              <a:rPr sz="1600" b="1" spc="-5" dirty="0">
                <a:latin typeface="Arial"/>
                <a:cs typeface="Arial"/>
              </a:rPr>
              <a:t>(Multiple directories created in current</a:t>
            </a:r>
            <a:r>
              <a:rPr sz="1600" b="1" spc="2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path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Directory trees can be created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one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251460" marR="5080" indent="-12700">
              <a:lnSpc>
                <a:spcPct val="200000"/>
              </a:lnSpc>
              <a:spcBef>
                <a:spcPts val="600"/>
              </a:spcBef>
              <a:tabLst>
                <a:tab pos="1478915" algn="l"/>
                <a:tab pos="2578100" algn="l"/>
                <a:tab pos="3531870" algn="l"/>
              </a:tabLst>
            </a:pPr>
            <a:r>
              <a:rPr sz="1600" b="1" spc="-5" dirty="0">
                <a:latin typeface="Arial"/>
                <a:cs typeface="Arial"/>
              </a:rPr>
              <a:t>$mkdir</a:t>
            </a:r>
            <a:r>
              <a:rPr sz="1600" b="1" spc="3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pis	pis/progs	pis/data	(creates  a  sub  </a:t>
            </a:r>
            <a:r>
              <a:rPr sz="1600" b="1" dirty="0">
                <a:latin typeface="Arial"/>
                <a:cs typeface="Arial"/>
              </a:rPr>
              <a:t>directory </a:t>
            </a:r>
            <a:r>
              <a:rPr sz="1600" b="1" spc="-5" dirty="0">
                <a:latin typeface="Arial"/>
                <a:cs typeface="Arial"/>
              </a:rPr>
              <a:t>pis  and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two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sub  directories under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pis)</a:t>
            </a:r>
            <a:endParaRPr sz="1600">
              <a:latin typeface="Arial"/>
              <a:cs typeface="Arial"/>
            </a:endParaRPr>
          </a:p>
          <a:p>
            <a:pPr marL="251460" marR="5080" indent="-238760" algn="just">
              <a:lnSpc>
                <a:spcPct val="200100"/>
              </a:lnSpc>
              <a:spcBef>
                <a:spcPts val="595"/>
              </a:spcBef>
              <a:buSzPct val="84375"/>
              <a:buChar char="•"/>
              <a:tabLst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Some times system refuses to </a:t>
            </a:r>
            <a:r>
              <a:rPr sz="1600" dirty="0">
                <a:latin typeface="Arial"/>
                <a:cs typeface="Arial"/>
              </a:rPr>
              <a:t>create </a:t>
            </a:r>
            <a:r>
              <a:rPr sz="1600" spc="-5" dirty="0">
                <a:latin typeface="Arial"/>
                <a:cs typeface="Arial"/>
              </a:rPr>
              <a:t>directories because </a:t>
            </a:r>
            <a:r>
              <a:rPr sz="1600" dirty="0">
                <a:latin typeface="Arial"/>
                <a:cs typeface="Arial"/>
              </a:rPr>
              <a:t>that </a:t>
            </a:r>
            <a:r>
              <a:rPr sz="1600" spc="-5" dirty="0">
                <a:latin typeface="Arial"/>
                <a:cs typeface="Arial"/>
              </a:rPr>
              <a:t>named directory  might already </a:t>
            </a:r>
            <a:r>
              <a:rPr sz="1600" dirty="0">
                <a:latin typeface="Arial"/>
                <a:cs typeface="Arial"/>
              </a:rPr>
              <a:t>exist </a:t>
            </a:r>
            <a:r>
              <a:rPr sz="1600" spc="-5" dirty="0">
                <a:latin typeface="Arial"/>
                <a:cs typeface="Arial"/>
              </a:rPr>
              <a:t>or </a:t>
            </a:r>
            <a:r>
              <a:rPr sz="1600" dirty="0">
                <a:latin typeface="Arial"/>
                <a:cs typeface="Arial"/>
              </a:rPr>
              <a:t>there may </a:t>
            </a:r>
            <a:r>
              <a:rPr sz="1600" spc="-5" dirty="0">
                <a:latin typeface="Arial"/>
                <a:cs typeface="Arial"/>
              </a:rPr>
              <a:t>be an ordinary file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that name or permissions  denied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800" spc="-15" dirty="0"/>
              <a:t>Removing </a:t>
            </a:r>
            <a:r>
              <a:rPr sz="2800" spc="-10" dirty="0"/>
              <a:t>Directories </a:t>
            </a:r>
            <a:r>
              <a:rPr sz="2800" spc="-5" dirty="0"/>
              <a:t>-</a:t>
            </a:r>
            <a:r>
              <a:rPr sz="2800" spc="5" dirty="0"/>
              <a:t> </a:t>
            </a:r>
            <a:r>
              <a:rPr sz="2800" spc="-5" dirty="0"/>
              <a:t>rmdir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45083" y="1067053"/>
            <a:ext cx="7162800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$rmdir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$rmdir ps/data </a:t>
            </a:r>
            <a:r>
              <a:rPr sz="1800" b="1" dirty="0">
                <a:latin typeface="Arial"/>
                <a:cs typeface="Arial"/>
              </a:rPr>
              <a:t>ps/progs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pis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$rmdir ps </a:t>
            </a:r>
            <a:r>
              <a:rPr sz="1800" b="1" dirty="0">
                <a:latin typeface="Arial"/>
                <a:cs typeface="Arial"/>
              </a:rPr>
              <a:t>ps/progs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ps/data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$rmdir: direcory "ps": directory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empty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rules </a:t>
            </a:r>
            <a:r>
              <a:rPr sz="1800" spc="-10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deleting a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can't delete a directory </a:t>
            </a:r>
            <a:r>
              <a:rPr sz="1800" dirty="0">
                <a:latin typeface="Arial"/>
                <a:cs typeface="Arial"/>
              </a:rPr>
              <a:t>if it </a:t>
            </a:r>
            <a:r>
              <a:rPr sz="1800" spc="-5" dirty="0">
                <a:latin typeface="Arial"/>
                <a:cs typeface="Arial"/>
              </a:rPr>
              <a:t>is not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empty.</a:t>
            </a:r>
            <a:endParaRPr sz="1800">
              <a:latin typeface="Arial"/>
              <a:cs typeface="Arial"/>
            </a:endParaRPr>
          </a:p>
          <a:p>
            <a:pPr marL="251460" marR="5080" indent="-238760">
              <a:lnSpc>
                <a:spcPct val="200100"/>
              </a:lnSpc>
              <a:spcBef>
                <a:spcPts val="595"/>
              </a:spcBef>
              <a:buAutoNum type="arabicPeriod"/>
              <a:tabLst>
                <a:tab pos="266065" algn="l"/>
              </a:tabLst>
            </a:pP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can't remove a subdirectory unless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are placed in a directory 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hierarchically above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have chosen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remove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Absolute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Pathnames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97483" y="1656334"/>
            <a:ext cx="7681595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/home/kumar/login.sql</a:t>
            </a:r>
            <a:endParaRPr sz="1600">
              <a:latin typeface="Arial"/>
              <a:cs typeface="Arial"/>
            </a:endParaRPr>
          </a:p>
          <a:p>
            <a:pPr marL="251460" marR="5080" indent="-238760">
              <a:lnSpc>
                <a:spcPct val="200000"/>
              </a:lnSpc>
              <a:spcBef>
                <a:spcPts val="600"/>
              </a:spcBef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If the first character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pathname is </a:t>
            </a:r>
            <a:r>
              <a:rPr sz="1600" b="1" spc="-5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the file's location must be determined </a:t>
            </a:r>
            <a:r>
              <a:rPr sz="1600" spc="-10" dirty="0">
                <a:latin typeface="Arial"/>
                <a:cs typeface="Arial"/>
              </a:rPr>
              <a:t>with  </a:t>
            </a:r>
            <a:r>
              <a:rPr sz="1600" spc="-5" dirty="0">
                <a:latin typeface="Arial"/>
                <a:cs typeface="Arial"/>
              </a:rPr>
              <a:t>respect to root. such a pathname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called absolute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pathname.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10" dirty="0">
                <a:latin typeface="Arial"/>
                <a:cs typeface="Arial"/>
              </a:rPr>
              <a:t>No  two </a:t>
            </a:r>
            <a:r>
              <a:rPr sz="1600" spc="-5" dirty="0">
                <a:latin typeface="Arial"/>
                <a:cs typeface="Arial"/>
              </a:rPr>
              <a:t>files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Unix can have identical absolute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pathnames.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483" y="3836289"/>
            <a:ext cx="60217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  <a:tab pos="711835" algn="l"/>
                <a:tab pos="1174115" algn="l"/>
                <a:tab pos="1750060" algn="l"/>
                <a:tab pos="1997075" algn="l"/>
                <a:tab pos="2494280" algn="l"/>
                <a:tab pos="2987675" algn="l"/>
                <a:tab pos="3235960" algn="l"/>
                <a:tab pos="3867150" algn="l"/>
                <a:tab pos="4566920" algn="l"/>
                <a:tab pos="4984750" algn="l"/>
                <a:tab pos="5276850" algn="l"/>
              </a:tabLst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files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ith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same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name,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spc="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	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fere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7901" y="3836289"/>
            <a:ext cx="15506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730" algn="l"/>
              </a:tabLst>
            </a:pPr>
            <a:r>
              <a:rPr sz="1600" spc="-5" dirty="0">
                <a:latin typeface="Arial"/>
                <a:cs typeface="Arial"/>
              </a:rPr>
              <a:t>direct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rie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1059" y="4887848"/>
            <a:ext cx="13150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9290" algn="l"/>
              </a:tabLst>
            </a:pPr>
            <a:r>
              <a:rPr sz="1600" spc="-5" dirty="0">
                <a:latin typeface="Arial"/>
                <a:cs typeface="Arial"/>
              </a:rPr>
              <a:t>can	coexist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1325" y="4887848"/>
            <a:ext cx="3867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with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2078" y="4887848"/>
            <a:ext cx="8985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4840" algn="l"/>
              </a:tabLst>
            </a:pPr>
            <a:r>
              <a:rPr sz="1600" spc="-5" dirty="0">
                <a:latin typeface="Arial"/>
                <a:cs typeface="Arial"/>
              </a:rPr>
              <a:t>the	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483" y="4323969"/>
            <a:ext cx="4169410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pathnames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also be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  <a:tab pos="1031875" algn="l"/>
                <a:tab pos="1679575" algn="l"/>
              </a:tabLst>
            </a:pPr>
            <a:r>
              <a:rPr sz="1600" spc="-5" dirty="0">
                <a:latin typeface="Arial"/>
                <a:cs typeface="Arial"/>
              </a:rPr>
              <a:t>Thus	file,	</a:t>
            </a:r>
            <a:r>
              <a:rPr sz="1600" b="1" spc="-5" dirty="0">
                <a:latin typeface="Arial"/>
                <a:cs typeface="Arial"/>
              </a:rPr>
              <a:t>/home/kumar/progs/c2f.pl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/home/kumar/safe/c2f.pl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84" y="340867"/>
            <a:ext cx="763460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Using the absolute pathname for a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  <a:tabLst>
                <a:tab pos="251460" algn="l"/>
              </a:tabLst>
            </a:pPr>
            <a:r>
              <a:rPr sz="135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$ cd</a:t>
            </a:r>
            <a:r>
              <a:rPr b="1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..</a:t>
            </a:r>
            <a:endParaRPr sz="1350">
              <a:latin typeface="Arial"/>
              <a:cs typeface="Arial"/>
            </a:endParaRPr>
          </a:p>
          <a:p>
            <a:pPr marL="155575">
              <a:lnSpc>
                <a:spcPts val="1735"/>
              </a:lnSpc>
            </a:pPr>
            <a:fld id="{81D60167-4931-47E6-BA6A-407CBD079E47}" type="slidenum">
              <a:rPr spc="-200" dirty="0"/>
              <a:pPr marL="155575">
                <a:lnSpc>
                  <a:spcPts val="1735"/>
                </a:lnSpc>
              </a:pPr>
              <a:t>17</a:t>
            </a:fld>
            <a:endParaRPr spc="-2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68883" y="909574"/>
            <a:ext cx="7680325" cy="516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ct val="150000"/>
              </a:lnSpc>
              <a:buClr>
                <a:srgbClr val="D24717"/>
              </a:buClr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Since date resides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/bin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also </a:t>
            </a:r>
            <a:r>
              <a:rPr sz="1600" spc="-10" dirty="0">
                <a:latin typeface="Arial"/>
                <a:cs typeface="Arial"/>
              </a:rPr>
              <a:t>use </a:t>
            </a:r>
            <a:r>
              <a:rPr sz="1600" spc="-5" dirty="0">
                <a:latin typeface="Arial"/>
                <a:cs typeface="Arial"/>
              </a:rPr>
              <a:t>absolute pathname to execute the  commands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$/bin/date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Relative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pathnames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709295" lvl="1" indent="-239395">
              <a:lnSpc>
                <a:spcPct val="100000"/>
              </a:lnSpc>
              <a:buClr>
                <a:srgbClr val="D24717"/>
              </a:buClr>
              <a:buSzPct val="84375"/>
              <a:buChar char="•"/>
              <a:tabLst>
                <a:tab pos="709295" algn="l"/>
                <a:tab pos="709930" algn="l"/>
              </a:tabLst>
            </a:pPr>
            <a:r>
              <a:rPr sz="1600" spc="-5" dirty="0">
                <a:latin typeface="Arial"/>
                <a:cs typeface="Arial"/>
              </a:rPr>
              <a:t>Any directory path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doesn't starts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/ or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root.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using . and .. in </a:t>
            </a:r>
            <a:r>
              <a:rPr sz="1600" b="1" spc="-10" dirty="0">
                <a:latin typeface="Arial"/>
                <a:cs typeface="Arial"/>
              </a:rPr>
              <a:t>relative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pathnames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$cd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/home/kumar/pis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375"/>
              <a:buFont typeface="Arial"/>
              <a:buChar char="•"/>
              <a:tabLst>
                <a:tab pos="251460" algn="l"/>
                <a:tab pos="252095" algn="l"/>
                <a:tab pos="478790" algn="l"/>
              </a:tabLst>
            </a:pPr>
            <a:r>
              <a:rPr sz="1600" b="1" spc="-5" dirty="0">
                <a:latin typeface="Arial"/>
                <a:cs typeface="Arial"/>
              </a:rPr>
              <a:t>.	</a:t>
            </a:r>
            <a:r>
              <a:rPr sz="1600" spc="-5" dirty="0">
                <a:latin typeface="Arial"/>
                <a:cs typeface="Arial"/>
              </a:rPr>
              <a:t>(single dot) - this represents the current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..  </a:t>
            </a:r>
            <a:r>
              <a:rPr sz="1600" spc="-5" dirty="0">
                <a:latin typeface="Arial"/>
                <a:cs typeface="Arial"/>
              </a:rPr>
              <a:t>(double dot) - this represents the parent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5" dirty="0">
                <a:latin typeface="Arial"/>
                <a:cs typeface="Arial"/>
              </a:rPr>
              <a:t>$pwd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/home/kumar/progs/data/text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$ cd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0"/>
            <a:ext cx="114300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38" rIns="0" bIns="0" rtlCol="0">
            <a:spAutoFit/>
          </a:bodyPr>
          <a:lstStyle/>
          <a:p>
            <a:pPr marL="53467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Unix File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18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45083" y="1208786"/>
            <a:ext cx="8065770" cy="422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8255" indent="-238760">
              <a:lnSpc>
                <a:spcPct val="15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dirty="0">
                <a:latin typeface="Arial"/>
                <a:cs typeface="Arial"/>
              </a:rPr>
              <a:t>/bin </a:t>
            </a:r>
            <a:r>
              <a:rPr sz="1800" b="1" spc="-5" dirty="0">
                <a:latin typeface="Arial"/>
                <a:cs typeface="Arial"/>
              </a:rPr>
              <a:t>and /usr/bin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these are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directories </a:t>
            </a:r>
            <a:r>
              <a:rPr sz="1800" spc="-10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all the commonly </a:t>
            </a:r>
            <a:r>
              <a:rPr sz="1800" spc="-5" dirty="0">
                <a:latin typeface="Arial"/>
                <a:cs typeface="Arial"/>
              </a:rPr>
              <a:t>used  commands are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found.</a:t>
            </a:r>
            <a:endParaRPr sz="1800">
              <a:latin typeface="Arial"/>
              <a:cs typeface="Arial"/>
            </a:endParaRPr>
          </a:p>
          <a:p>
            <a:pPr marL="251460" marR="5715" indent="-238760">
              <a:lnSpc>
                <a:spcPct val="150000"/>
              </a:lnSpc>
              <a:spcBef>
                <a:spcPts val="994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dirty="0">
                <a:latin typeface="Arial"/>
                <a:cs typeface="Arial"/>
              </a:rPr>
              <a:t>/sbin </a:t>
            </a:r>
            <a:r>
              <a:rPr sz="1800" b="1" spc="-5" dirty="0">
                <a:latin typeface="Arial"/>
                <a:cs typeface="Arial"/>
              </a:rPr>
              <a:t>and /usr/sbin </a:t>
            </a:r>
            <a:r>
              <a:rPr sz="1800" dirty="0">
                <a:latin typeface="Arial"/>
                <a:cs typeface="Arial"/>
              </a:rPr>
              <a:t>- the </a:t>
            </a:r>
            <a:r>
              <a:rPr sz="1800" spc="-5" dirty="0">
                <a:latin typeface="Arial"/>
                <a:cs typeface="Arial"/>
              </a:rPr>
              <a:t>commands in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directories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be executed only 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administrator.</a:t>
            </a:r>
            <a:endParaRPr sz="1800">
              <a:latin typeface="Arial"/>
              <a:cs typeface="Arial"/>
            </a:endParaRPr>
          </a:p>
          <a:p>
            <a:pPr marL="251460" marR="6985" indent="-238760">
              <a:lnSpc>
                <a:spcPct val="150100"/>
              </a:lnSpc>
              <a:spcBef>
                <a:spcPts val="99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  <a:tab pos="4961890" algn="l"/>
              </a:tabLst>
            </a:pPr>
            <a:r>
              <a:rPr sz="1800" b="1" spc="-5" dirty="0">
                <a:latin typeface="Arial"/>
                <a:cs typeface="Arial"/>
              </a:rPr>
              <a:t>/etc </a:t>
            </a:r>
            <a:r>
              <a:rPr sz="1800" dirty="0">
                <a:latin typeface="Arial"/>
                <a:cs typeface="Arial"/>
              </a:rPr>
              <a:t>- this </a:t>
            </a:r>
            <a:r>
              <a:rPr sz="1800" spc="-5" dirty="0">
                <a:latin typeface="Arial"/>
                <a:cs typeface="Arial"/>
              </a:rPr>
              <a:t>directory contains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configuration	a files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system.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  </a:t>
            </a:r>
            <a:r>
              <a:rPr sz="1800" spc="-10" dirty="0">
                <a:latin typeface="Arial"/>
                <a:cs typeface="Arial"/>
              </a:rPr>
              <a:t>password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stored in /etc/passwd and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/etc/shadow.</a:t>
            </a:r>
            <a:endParaRPr sz="1800">
              <a:latin typeface="Arial"/>
              <a:cs typeface="Arial"/>
            </a:endParaRPr>
          </a:p>
          <a:p>
            <a:pPr marL="251460" marR="5080" indent="-238760">
              <a:lnSpc>
                <a:spcPct val="150000"/>
              </a:lnSpc>
              <a:spcBef>
                <a:spcPts val="100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dirty="0">
                <a:latin typeface="Arial"/>
                <a:cs typeface="Arial"/>
              </a:rPr>
              <a:t>/dev </a:t>
            </a:r>
            <a:r>
              <a:rPr sz="1800" dirty="0">
                <a:latin typeface="Arial"/>
                <a:cs typeface="Arial"/>
              </a:rPr>
              <a:t>- this directory </a:t>
            </a:r>
            <a:r>
              <a:rPr sz="1800" spc="-5" dirty="0">
                <a:latin typeface="Arial"/>
                <a:cs typeface="Arial"/>
              </a:rPr>
              <a:t>contains all device files. these files doesn't occupy </a:t>
            </a:r>
            <a:r>
              <a:rPr sz="1800" dirty="0">
                <a:latin typeface="Arial"/>
                <a:cs typeface="Arial"/>
              </a:rPr>
              <a:t>any  </a:t>
            </a:r>
            <a:r>
              <a:rPr sz="1800" spc="-5" dirty="0">
                <a:latin typeface="Arial"/>
                <a:cs typeface="Arial"/>
              </a:rPr>
              <a:t>space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disk.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8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dirty="0">
                <a:latin typeface="Arial"/>
                <a:cs typeface="Arial"/>
              </a:rPr>
              <a:t>/lib and </a:t>
            </a:r>
            <a:r>
              <a:rPr sz="1800" b="1" spc="-5" dirty="0">
                <a:latin typeface="Arial"/>
                <a:cs typeface="Arial"/>
              </a:rPr>
              <a:t>/usr/lib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contains all library files in binary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8134" y="609727"/>
            <a:ext cx="2428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Unix File</a:t>
            </a:r>
            <a:r>
              <a:rPr sz="2800" spc="-4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19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545083" y="1768094"/>
            <a:ext cx="8063865" cy="312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dirty="0">
                <a:latin typeface="Arial"/>
                <a:cs typeface="Arial"/>
              </a:rPr>
              <a:t>/usr/include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contains all header files used in C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spc="-5" dirty="0">
                <a:latin typeface="Arial"/>
                <a:cs typeface="Arial"/>
              </a:rPr>
              <a:t>/usr/share/man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here man </a:t>
            </a:r>
            <a:r>
              <a:rPr sz="1800" spc="-10" dirty="0">
                <a:latin typeface="Arial"/>
                <a:cs typeface="Arial"/>
              </a:rPr>
              <a:t>pages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stored.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dirty="0">
                <a:latin typeface="Arial"/>
                <a:cs typeface="Arial"/>
              </a:rPr>
              <a:t>/tmp </a:t>
            </a:r>
            <a:r>
              <a:rPr sz="1800" dirty="0">
                <a:latin typeface="Arial"/>
                <a:cs typeface="Arial"/>
              </a:rPr>
              <a:t>- this </a:t>
            </a:r>
            <a:r>
              <a:rPr sz="1800" spc="-5" dirty="0">
                <a:latin typeface="Arial"/>
                <a:cs typeface="Arial"/>
              </a:rPr>
              <a:t>directory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users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create temporary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files.</a:t>
            </a:r>
            <a:endParaRPr sz="1800">
              <a:latin typeface="Arial"/>
              <a:cs typeface="Arial"/>
            </a:endParaRPr>
          </a:p>
          <a:p>
            <a:pPr marL="251460" marR="5080" indent="-238760">
              <a:lnSpc>
                <a:spcPct val="170100"/>
              </a:lnSpc>
              <a:spcBef>
                <a:spcPts val="100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spc="-5" dirty="0">
                <a:latin typeface="Arial"/>
                <a:cs typeface="Arial"/>
              </a:rPr>
              <a:t>/var </a:t>
            </a:r>
            <a:r>
              <a:rPr sz="1800" dirty="0">
                <a:latin typeface="Arial"/>
                <a:cs typeface="Arial"/>
              </a:rPr>
              <a:t>- the </a:t>
            </a:r>
            <a:r>
              <a:rPr sz="1800" spc="-5" dirty="0">
                <a:latin typeface="Arial"/>
                <a:cs typeface="Arial"/>
              </a:rPr>
              <a:t>variable part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 system. contains all print jobs and outgoing  and incoming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mails.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21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b="1" dirty="0">
                <a:latin typeface="Arial"/>
                <a:cs typeface="Arial"/>
              </a:rPr>
              <a:t>/home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home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directory.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3162934"/>
            <a:ext cx="57884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smtClean="0">
                <a:solidFill>
                  <a:srgbClr val="001F5F"/>
                </a:solidFill>
                <a:latin typeface="Arial"/>
                <a:cs typeface="Arial"/>
              </a:rPr>
              <a:t>Module</a:t>
            </a:r>
            <a:r>
              <a:rPr lang="en-US" sz="2400" spc="-5" dirty="0" smtClean="0">
                <a:solidFill>
                  <a:srgbClr val="001F5F"/>
                </a:solidFill>
                <a:latin typeface="Arial"/>
                <a:cs typeface="Arial"/>
              </a:rPr>
              <a:t> 3.1 </a:t>
            </a:r>
            <a:r>
              <a:rPr sz="2400" spc="-5" smtClean="0">
                <a:solidFill>
                  <a:srgbClr val="001F5F"/>
                </a:solidFill>
                <a:latin typeface="Arial"/>
                <a:cs typeface="Arial"/>
              </a:rPr>
              <a:t>UNIX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File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</a:t>
            </a:fld>
            <a:endParaRPr spc="-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algn="ctr">
              <a:lnSpc>
                <a:spcPts val="2765"/>
              </a:lnSpc>
            </a:pPr>
            <a:r>
              <a:rPr sz="2400" spc="-5" dirty="0"/>
              <a:t>Handling ordinary</a:t>
            </a:r>
            <a:r>
              <a:rPr sz="2400" spc="-70" dirty="0"/>
              <a:t> </a:t>
            </a:r>
            <a:r>
              <a:rPr sz="2400" spc="-10" dirty="0"/>
              <a:t>files</a:t>
            </a:r>
            <a:endParaRPr sz="2400"/>
          </a:p>
          <a:p>
            <a:pPr marL="304800" algn="ctr">
              <a:lnSpc>
                <a:spcPts val="2765"/>
              </a:lnSpc>
            </a:pPr>
            <a:r>
              <a:rPr sz="2400" spc="-5" dirty="0">
                <a:latin typeface="Arial"/>
                <a:cs typeface="Arial"/>
              </a:rPr>
              <a:t>cat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displaying </a:t>
            </a:r>
            <a:r>
              <a:rPr sz="2400" dirty="0">
                <a:latin typeface="Arial"/>
                <a:cs typeface="Arial"/>
              </a:rPr>
              <a:t>and creating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20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612140" y="1564894"/>
            <a:ext cx="5271770" cy="379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985" indent="-239395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60985" algn="l"/>
                <a:tab pos="261620" algn="l"/>
              </a:tabLst>
            </a:pPr>
            <a:r>
              <a:rPr sz="1600" b="1" spc="-5">
                <a:latin typeface="Arial"/>
                <a:cs typeface="Arial"/>
              </a:rPr>
              <a:t>Using </a:t>
            </a:r>
            <a:r>
              <a:rPr sz="1600" b="1" spc="-5" smtClean="0">
                <a:latin typeface="Arial"/>
                <a:cs typeface="Arial"/>
              </a:rPr>
              <a:t>cat</a:t>
            </a:r>
            <a:r>
              <a:rPr lang="en-US" sz="1600" b="1" spc="-5" dirty="0" smtClean="0">
                <a:latin typeface="Arial"/>
                <a:cs typeface="Arial"/>
              </a:rPr>
              <a:t>,</a:t>
            </a:r>
            <a:r>
              <a:rPr sz="1600" b="1" spc="-5" smtClean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display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contents of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260985" indent="-239395">
              <a:lnSpc>
                <a:spcPct val="100000"/>
              </a:lnSpc>
              <a:spcBef>
                <a:spcPts val="994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60985" algn="l"/>
                <a:tab pos="261620" algn="l"/>
              </a:tabLst>
            </a:pPr>
            <a:r>
              <a:rPr sz="1600" spc="-10" dirty="0">
                <a:latin typeface="Arial"/>
                <a:cs typeface="Arial"/>
              </a:rPr>
              <a:t>Cat </a:t>
            </a:r>
            <a:r>
              <a:rPr sz="1600" spc="-5" dirty="0">
                <a:latin typeface="Arial"/>
                <a:cs typeface="Arial"/>
              </a:rPr>
              <a:t>accepts more than one filename as an argument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$cat  test</a:t>
            </a:r>
            <a:r>
              <a:rPr sz="1600" b="1" spc="4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test1</a:t>
            </a:r>
            <a:endParaRPr sz="1600">
              <a:latin typeface="Arial"/>
              <a:cs typeface="Arial"/>
            </a:endParaRPr>
          </a:p>
          <a:p>
            <a:pPr marL="260985" indent="-239395">
              <a:lnSpc>
                <a:spcPct val="100000"/>
              </a:lnSpc>
              <a:spcBef>
                <a:spcPts val="10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60985" algn="l"/>
                <a:tab pos="261620" algn="l"/>
              </a:tabLst>
            </a:pPr>
            <a:r>
              <a:rPr sz="1600" dirty="0">
                <a:latin typeface="Arial"/>
                <a:cs typeface="Arial"/>
              </a:rPr>
              <a:t>options:</a:t>
            </a:r>
            <a:endParaRPr sz="1600">
              <a:latin typeface="Arial"/>
              <a:cs typeface="Arial"/>
            </a:endParaRPr>
          </a:p>
          <a:p>
            <a:pPr marL="660400" lvl="1" indent="-237490">
              <a:lnSpc>
                <a:spcPct val="100000"/>
              </a:lnSpc>
              <a:spcBef>
                <a:spcPts val="994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660400" algn="l"/>
                <a:tab pos="661035" algn="l"/>
              </a:tabLst>
            </a:pPr>
            <a:r>
              <a:rPr sz="1600" spc="-5" dirty="0">
                <a:latin typeface="Arial"/>
                <a:cs typeface="Arial"/>
              </a:rPr>
              <a:t>-v displaying non-printable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characters.(ASCII)</a:t>
            </a:r>
            <a:endParaRPr sz="1600">
              <a:latin typeface="Arial"/>
              <a:cs typeface="Arial"/>
            </a:endParaRPr>
          </a:p>
          <a:p>
            <a:pPr marL="660400" lvl="1" indent="-237490">
              <a:lnSpc>
                <a:spcPct val="100000"/>
              </a:lnSpc>
              <a:spcBef>
                <a:spcPts val="994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660400" algn="l"/>
                <a:tab pos="661035" algn="l"/>
              </a:tabLst>
            </a:pPr>
            <a:r>
              <a:rPr sz="1600" spc="-5" dirty="0">
                <a:latin typeface="Arial"/>
                <a:cs typeface="Arial"/>
              </a:rPr>
              <a:t>-n  numbering lines. (helps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finding out 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errors)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800">
              <a:latin typeface="Times New Roman"/>
              <a:cs typeface="Times New Roman"/>
            </a:endParaRPr>
          </a:p>
          <a:p>
            <a:pPr marL="260985" indent="-239395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60985" algn="l"/>
                <a:tab pos="261620" algn="l"/>
              </a:tabLst>
            </a:pPr>
            <a:r>
              <a:rPr sz="1600" b="1" spc="-5" dirty="0">
                <a:latin typeface="Arial"/>
                <a:cs typeface="Arial"/>
              </a:rPr>
              <a:t>using cat to create a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94"/>
              </a:spcBef>
            </a:pPr>
            <a:r>
              <a:rPr sz="1600" b="1" spc="-5" dirty="0">
                <a:latin typeface="Arial"/>
                <a:cs typeface="Arial"/>
              </a:rPr>
              <a:t>$cat  &gt;</a:t>
            </a:r>
            <a:r>
              <a:rPr sz="1600" b="1" spc="4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filename</a:t>
            </a:r>
            <a:endParaRPr sz="1600">
              <a:latin typeface="Arial"/>
              <a:cs typeface="Arial"/>
            </a:endParaRPr>
          </a:p>
          <a:p>
            <a:pPr marL="12700" marR="2429510">
              <a:lnSpc>
                <a:spcPct val="108800"/>
              </a:lnSpc>
              <a:spcBef>
                <a:spcPts val="10"/>
              </a:spcBef>
            </a:pPr>
            <a:r>
              <a:rPr sz="1600" b="1" spc="-10" dirty="0">
                <a:latin typeface="Arial"/>
                <a:cs typeface="Arial"/>
              </a:rPr>
              <a:t>Welcome to the </a:t>
            </a:r>
            <a:r>
              <a:rPr sz="1600" b="1" spc="5" dirty="0">
                <a:latin typeface="Arial"/>
                <a:cs typeface="Arial"/>
              </a:rPr>
              <a:t>world </a:t>
            </a:r>
            <a:r>
              <a:rPr sz="1600" b="1" spc="-5" dirty="0">
                <a:latin typeface="Arial"/>
                <a:cs typeface="Arial"/>
              </a:rPr>
              <a:t>of unix  Ctrl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6214" y="137286"/>
            <a:ext cx="26739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/>
              <a:t>Copying </a:t>
            </a:r>
            <a:r>
              <a:rPr sz="2800" spc="-5" dirty="0"/>
              <a:t>a File -</a:t>
            </a:r>
            <a:r>
              <a:rPr sz="2800" spc="-10" dirty="0"/>
              <a:t> </a:t>
            </a:r>
            <a:r>
              <a:rPr sz="2800" dirty="0"/>
              <a:t>cp</a:t>
            </a:r>
            <a:endParaRPr sz="28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5" name="object 1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21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468883" y="757174"/>
            <a:ext cx="8061325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ct val="15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copies a file or group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file. It </a:t>
            </a:r>
            <a:r>
              <a:rPr sz="1600" dirty="0">
                <a:latin typeface="Arial"/>
                <a:cs typeface="Arial"/>
              </a:rPr>
              <a:t>creates </a:t>
            </a:r>
            <a:r>
              <a:rPr sz="1600" spc="-5" dirty="0">
                <a:latin typeface="Arial"/>
                <a:cs typeface="Arial"/>
              </a:rPr>
              <a:t>an exact image of the file on </a:t>
            </a:r>
            <a:r>
              <a:rPr sz="1600" spc="-5">
                <a:latin typeface="Arial"/>
                <a:cs typeface="Arial"/>
              </a:rPr>
              <a:t>disk </a:t>
            </a:r>
            <a:r>
              <a:rPr sz="1600" spc="-10" smtClean="0">
                <a:latin typeface="Arial"/>
                <a:cs typeface="Arial"/>
              </a:rPr>
              <a:t>with</a:t>
            </a:r>
            <a:endParaRPr lang="en-US" sz="1600" spc="-10" smtClean="0">
              <a:latin typeface="Arial"/>
              <a:cs typeface="Arial"/>
            </a:endParaRPr>
          </a:p>
          <a:p>
            <a:pPr marL="251460" marR="5080" indent="-238760">
              <a:lnSpc>
                <a:spcPct val="15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1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  filename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$cp chap1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unit1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If the destination file doesn't exist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first be created before copying takes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create a copy of the file into another destination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folder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$cp chap1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progs/unit1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$cp chap1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151" y="4202048"/>
            <a:ext cx="16046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$cp chap*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957" y="4202048"/>
            <a:ext cx="32924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(copies files beginning </a:t>
            </a:r>
            <a:r>
              <a:rPr sz="1600" b="1" spc="5" dirty="0">
                <a:latin typeface="Arial"/>
                <a:cs typeface="Arial"/>
              </a:rPr>
              <a:t>with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chap)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151" y="4694301"/>
            <a:ext cx="2983865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$cp -i chap1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unit1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cp: overwrite unit1 </a:t>
            </a:r>
            <a:r>
              <a:rPr sz="1600" b="1" spc="-10" dirty="0">
                <a:latin typeface="Arial"/>
                <a:cs typeface="Arial"/>
              </a:rPr>
              <a:t>(yes/no)?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$cp -R progs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newprogs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883" y="6172911"/>
            <a:ext cx="60007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306705" algn="l"/>
                <a:tab pos="307340" algn="l"/>
              </a:tabLst>
            </a:pPr>
            <a:r>
              <a:rPr sz="1600" spc="-5" dirty="0">
                <a:latin typeface="Arial"/>
                <a:cs typeface="Arial"/>
              </a:rPr>
              <a:t>Recursively copies all the subdirectories and files from progs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6065" y="6172911"/>
            <a:ext cx="90296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progs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8760" y="137286"/>
            <a:ext cx="45859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/>
              <a:t>Deleting </a:t>
            </a:r>
            <a:r>
              <a:rPr sz="2800" spc="-5" dirty="0"/>
              <a:t>/ </a:t>
            </a:r>
            <a:r>
              <a:rPr sz="2800" spc="-15" dirty="0"/>
              <a:t>Removing </a:t>
            </a:r>
            <a:r>
              <a:rPr sz="2800" spc="-5" dirty="0"/>
              <a:t>a File -</a:t>
            </a:r>
            <a:r>
              <a:rPr sz="2800" spc="60" dirty="0"/>
              <a:t> </a:t>
            </a:r>
            <a:r>
              <a:rPr sz="2800" spc="-5" dirty="0"/>
              <a:t>rm</a:t>
            </a:r>
            <a:endParaRPr sz="28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5" name="object 1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22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621283" y="1031494"/>
            <a:ext cx="5253355" cy="3592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deletes </a:t>
            </a:r>
            <a:r>
              <a:rPr sz="1600" b="1" spc="-10" dirty="0">
                <a:latin typeface="Arial"/>
                <a:cs typeface="Arial"/>
              </a:rPr>
              <a:t>one </a:t>
            </a:r>
            <a:r>
              <a:rPr sz="1600" b="1" spc="-5" dirty="0">
                <a:latin typeface="Arial"/>
                <a:cs typeface="Arial"/>
              </a:rPr>
              <a:t>or </a:t>
            </a:r>
            <a:r>
              <a:rPr sz="1600" b="1" spc="-10" dirty="0">
                <a:latin typeface="Arial"/>
                <a:cs typeface="Arial"/>
              </a:rPr>
              <a:t>more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files.</a:t>
            </a:r>
            <a:endParaRPr sz="1600">
              <a:latin typeface="Arial"/>
              <a:cs typeface="Arial"/>
            </a:endParaRPr>
          </a:p>
          <a:p>
            <a:pPr marL="709295">
              <a:lnSpc>
                <a:spcPct val="100000"/>
              </a:lnSpc>
              <a:spcBef>
                <a:spcPts val="994"/>
              </a:spcBef>
            </a:pPr>
            <a:r>
              <a:rPr sz="1600" b="1" spc="-5" dirty="0">
                <a:latin typeface="Arial"/>
                <a:cs typeface="Arial"/>
              </a:rPr>
              <a:t>$rm chap1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unit1</a:t>
            </a:r>
            <a:endParaRPr sz="1600">
              <a:latin typeface="Arial"/>
              <a:cs typeface="Arial"/>
            </a:endParaRPr>
          </a:p>
          <a:p>
            <a:pPr marL="709295">
              <a:lnSpc>
                <a:spcPct val="100000"/>
              </a:lnSpc>
              <a:spcBef>
                <a:spcPts val="994"/>
              </a:spcBef>
            </a:pPr>
            <a:r>
              <a:rPr sz="1600" b="1" spc="-5" dirty="0">
                <a:latin typeface="Arial"/>
                <a:cs typeface="Arial"/>
              </a:rPr>
              <a:t>$rm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chap*</a:t>
            </a:r>
            <a:endParaRPr sz="1600">
              <a:latin typeface="Arial"/>
              <a:cs typeface="Arial"/>
            </a:endParaRPr>
          </a:p>
          <a:p>
            <a:pPr marL="251460" indent="-238760">
              <a:lnSpc>
                <a:spcPct val="100000"/>
              </a:lnSpc>
              <a:spcBef>
                <a:spcPts val="1010"/>
              </a:spcBef>
              <a:buClr>
                <a:srgbClr val="D24717"/>
              </a:buClr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dirty="0">
                <a:latin typeface="Arial"/>
                <a:cs typeface="Arial"/>
              </a:rPr>
              <a:t>options:</a:t>
            </a:r>
            <a:endParaRPr sz="1600">
              <a:latin typeface="Arial"/>
              <a:cs typeface="Arial"/>
            </a:endParaRPr>
          </a:p>
          <a:p>
            <a:pPr marL="763905" marR="5080" indent="-55244">
              <a:lnSpc>
                <a:spcPct val="151900"/>
              </a:lnSpc>
            </a:pPr>
            <a:r>
              <a:rPr sz="1600" b="1" spc="-5" dirty="0">
                <a:latin typeface="Arial"/>
                <a:cs typeface="Arial"/>
              </a:rPr>
              <a:t>$rm </a:t>
            </a:r>
            <a:r>
              <a:rPr sz="1600" b="1" dirty="0">
                <a:latin typeface="Arial"/>
                <a:cs typeface="Arial"/>
              </a:rPr>
              <a:t>-i </a:t>
            </a:r>
            <a:r>
              <a:rPr sz="1600" b="1" spc="-5" dirty="0">
                <a:latin typeface="Arial"/>
                <a:cs typeface="Arial"/>
              </a:rPr>
              <a:t>chap1 chap2 chap3 (interactive deletion)  rm: </a:t>
            </a:r>
            <a:r>
              <a:rPr sz="1600" b="1" spc="-10" dirty="0">
                <a:latin typeface="Arial"/>
                <a:cs typeface="Arial"/>
              </a:rPr>
              <a:t>remove </a:t>
            </a:r>
            <a:r>
              <a:rPr sz="1600" b="1" spc="-5" dirty="0">
                <a:latin typeface="Arial"/>
                <a:cs typeface="Arial"/>
              </a:rPr>
              <a:t>chap1 </a:t>
            </a:r>
            <a:r>
              <a:rPr sz="1600" b="1" spc="-10" dirty="0">
                <a:latin typeface="Arial"/>
                <a:cs typeface="Arial"/>
              </a:rPr>
              <a:t>(yes/no)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763905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Arial"/>
                <a:cs typeface="Arial"/>
              </a:rPr>
              <a:t>rm: </a:t>
            </a:r>
            <a:r>
              <a:rPr sz="1600" b="1" spc="-10" dirty="0">
                <a:latin typeface="Arial"/>
                <a:cs typeface="Arial"/>
              </a:rPr>
              <a:t>remove </a:t>
            </a:r>
            <a:r>
              <a:rPr sz="1600" b="1" spc="-5" dirty="0">
                <a:latin typeface="Arial"/>
                <a:cs typeface="Arial"/>
              </a:rPr>
              <a:t>chap1 </a:t>
            </a:r>
            <a:r>
              <a:rPr sz="1600" b="1" spc="-10" dirty="0">
                <a:latin typeface="Arial"/>
                <a:cs typeface="Arial"/>
              </a:rPr>
              <a:t>(yes/no)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763905">
              <a:lnSpc>
                <a:spcPct val="100000"/>
              </a:lnSpc>
              <a:spcBef>
                <a:spcPts val="994"/>
              </a:spcBef>
            </a:pPr>
            <a:r>
              <a:rPr sz="1600" b="1" spc="-5" dirty="0">
                <a:latin typeface="Arial"/>
                <a:cs typeface="Arial"/>
              </a:rPr>
              <a:t>rm: </a:t>
            </a:r>
            <a:r>
              <a:rPr sz="1600" b="1" spc="-10" dirty="0">
                <a:latin typeface="Arial"/>
                <a:cs typeface="Arial"/>
              </a:rPr>
              <a:t>remove </a:t>
            </a:r>
            <a:r>
              <a:rPr sz="1600" b="1" spc="-5" dirty="0">
                <a:latin typeface="Arial"/>
                <a:cs typeface="Arial"/>
              </a:rPr>
              <a:t>chap1 </a:t>
            </a:r>
            <a:r>
              <a:rPr sz="1600" b="1" spc="-10" dirty="0">
                <a:latin typeface="Arial"/>
                <a:cs typeface="Arial"/>
              </a:rPr>
              <a:t>(yes/no) 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[enter]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-r  </a:t>
            </a:r>
            <a:r>
              <a:rPr sz="1600" spc="-5" dirty="0">
                <a:latin typeface="Arial"/>
                <a:cs typeface="Arial"/>
              </a:rPr>
              <a:t>(recursive deletion)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8005" y="4740020"/>
            <a:ext cx="7385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$rm -r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838" y="4740020"/>
            <a:ext cx="62033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(everything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that directory(including subdirectories, files)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deleted)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283" y="5482538"/>
            <a:ext cx="20396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-f  </a:t>
            </a:r>
            <a:r>
              <a:rPr sz="1600" spc="-5" dirty="0">
                <a:latin typeface="Arial"/>
                <a:cs typeface="Arial"/>
              </a:rPr>
              <a:t>(forcing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removal)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283" y="5852871"/>
            <a:ext cx="9321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600" b="1" spc="-5" dirty="0">
                <a:latin typeface="Arial"/>
                <a:cs typeface="Arial"/>
              </a:rPr>
              <a:t>rm -rf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0529" y="5852871"/>
            <a:ext cx="52152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(if the file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write protected then also </a:t>
            </a:r>
            <a:r>
              <a:rPr sz="1600" dirty="0">
                <a:latin typeface="Arial"/>
                <a:cs typeface="Arial"/>
              </a:rPr>
              <a:t>it is </a:t>
            </a:r>
            <a:r>
              <a:rPr sz="1600" spc="-5" dirty="0">
                <a:latin typeface="Arial"/>
                <a:cs typeface="Arial"/>
              </a:rPr>
              <a:t>forced to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delete)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7" rIns="0" bIns="0" rtlCol="0">
            <a:spAutoFit/>
          </a:bodyPr>
          <a:lstStyle/>
          <a:p>
            <a:pPr marL="906144">
              <a:lnSpc>
                <a:spcPct val="100000"/>
              </a:lnSpc>
            </a:pPr>
            <a:r>
              <a:rPr sz="2800" spc="-10" dirty="0"/>
              <a:t>Renaming </a:t>
            </a:r>
            <a:r>
              <a:rPr sz="2800" spc="-5" dirty="0"/>
              <a:t>of Files -</a:t>
            </a:r>
            <a:r>
              <a:rPr sz="2800" spc="-30" dirty="0"/>
              <a:t> </a:t>
            </a:r>
            <a:r>
              <a:rPr sz="2800" spc="-35" dirty="0"/>
              <a:t>mv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23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621283" y="1447546"/>
            <a:ext cx="7957820" cy="370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This command does not create a copy of the file but only renames a file (or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It also moves a group of files to a different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</a:pPr>
            <a:endParaRPr sz="17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rename 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$mv chap1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unit1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move a group of files, destination progs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$mv chap1 chap2 chap3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rename a directory (i – interactive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  <a:tabLst>
                <a:tab pos="2441575" algn="l"/>
                <a:tab pos="2815590" algn="l"/>
              </a:tabLst>
            </a:pPr>
            <a:r>
              <a:rPr sz="1600" b="1" spc="-5" dirty="0">
                <a:latin typeface="Arial"/>
                <a:cs typeface="Arial"/>
              </a:rPr>
              <a:t>$mv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perdir	or	$mv –i pis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perdir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80">
              <a:lnSpc>
                <a:spcPct val="100000"/>
              </a:lnSpc>
            </a:pPr>
            <a:r>
              <a:rPr spc="-5" dirty="0"/>
              <a:t>Listing </a:t>
            </a:r>
            <a:r>
              <a:rPr spc="-10" dirty="0"/>
              <a:t>directory </a:t>
            </a:r>
            <a:r>
              <a:rPr spc="-15" dirty="0"/>
              <a:t>contents </a:t>
            </a:r>
            <a:r>
              <a:rPr spc="-5" dirty="0"/>
              <a:t>-</a:t>
            </a:r>
            <a:r>
              <a:rPr spc="-45" dirty="0"/>
              <a:t> </a:t>
            </a:r>
            <a:r>
              <a:rPr spc="-10" dirty="0"/>
              <a:t>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12952" y="6309690"/>
            <a:ext cx="7702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dirty="0">
                <a:latin typeface="Calibri"/>
                <a:cs typeface="Calibri"/>
              </a:rPr>
              <a:t>$ </a:t>
            </a:r>
            <a:r>
              <a:rPr sz="2000" b="1" spc="-5" dirty="0">
                <a:latin typeface="Calibri"/>
                <a:cs typeface="Calibri"/>
              </a:rPr>
              <a:t>ls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-xR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6327464"/>
            <a:ext cx="383540" cy="4445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</a:t>
            </a:r>
            <a:r>
              <a:rPr sz="1200" spc="-265" dirty="0">
                <a:solidFill>
                  <a:srgbClr val="888888"/>
                </a:solidFill>
                <a:latin typeface="Arial"/>
                <a:cs typeface="Arial"/>
              </a:rPr>
              <a:t>s</a:t>
            </a:r>
            <a:r>
              <a:rPr sz="2550" baseline="21241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550" baseline="21241">
              <a:latin typeface="Wingdings 2"/>
              <a:cs typeface="Wingdings 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24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773683" y="973073"/>
            <a:ext cx="4783455" cy="385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$</a:t>
            </a:r>
            <a:r>
              <a:rPr sz="2000" b="1" spc="-1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-5" dirty="0">
                <a:latin typeface="Calibri"/>
                <a:cs typeface="Calibri"/>
              </a:rPr>
              <a:t>ls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 marL="251460" indent="-238760">
              <a:lnSpc>
                <a:spcPct val="100000"/>
              </a:lnSpc>
              <a:spcBef>
                <a:spcPts val="168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52095" algn="l"/>
              </a:tabLst>
            </a:pPr>
            <a:r>
              <a:rPr sz="2000" dirty="0">
                <a:latin typeface="Calibri"/>
                <a:cs typeface="Calibri"/>
              </a:rPr>
              <a:t>-x -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in multiple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  <a:spcBef>
                <a:spcPts val="1680"/>
              </a:spcBef>
            </a:pPr>
            <a:r>
              <a:rPr sz="2000" b="1" dirty="0">
                <a:latin typeface="Calibri"/>
                <a:cs typeface="Calibri"/>
              </a:rPr>
              <a:t>$ </a:t>
            </a:r>
            <a:r>
              <a:rPr sz="2000" b="1" spc="-5" dirty="0">
                <a:latin typeface="Calibri"/>
                <a:cs typeface="Calibri"/>
              </a:rPr>
              <a:t>ls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-x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52095" algn="l"/>
              </a:tabLst>
            </a:pPr>
            <a:r>
              <a:rPr sz="2000" dirty="0">
                <a:latin typeface="Calibri"/>
                <a:cs typeface="Calibri"/>
              </a:rPr>
              <a:t>-F - </a:t>
            </a:r>
            <a:r>
              <a:rPr sz="2000" spc="-5" dirty="0">
                <a:latin typeface="Calibri"/>
                <a:cs typeface="Calibri"/>
              </a:rPr>
              <a:t>identifying </a:t>
            </a:r>
            <a:r>
              <a:rPr sz="2000" spc="-10" dirty="0">
                <a:latin typeface="Calibri"/>
                <a:cs typeface="Calibri"/>
              </a:rPr>
              <a:t>directories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executables</a:t>
            </a:r>
            <a:endParaRPr sz="20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1680"/>
              </a:spcBef>
            </a:pPr>
            <a:r>
              <a:rPr sz="2000" b="1" dirty="0">
                <a:latin typeface="Calibri"/>
                <a:cs typeface="Calibri"/>
              </a:rPr>
              <a:t>$ </a:t>
            </a:r>
            <a:r>
              <a:rPr sz="2000" b="1" spc="-5" dirty="0">
                <a:latin typeface="Calibri"/>
                <a:cs typeface="Calibri"/>
              </a:rPr>
              <a:t>ls -Fx </a:t>
            </a:r>
            <a:r>
              <a:rPr sz="2000" spc="-5" dirty="0">
                <a:latin typeface="Calibri"/>
                <a:cs typeface="Calibri"/>
              </a:rPr>
              <a:t>(*: </a:t>
            </a:r>
            <a:r>
              <a:rPr sz="2000" spc="-15" dirty="0">
                <a:latin typeface="Calibri"/>
                <a:cs typeface="Calibri"/>
              </a:rPr>
              <a:t>executable </a:t>
            </a:r>
            <a:r>
              <a:rPr sz="2000" spc="-10" dirty="0">
                <a:latin typeface="Calibri"/>
                <a:cs typeface="Calibri"/>
              </a:rPr>
              <a:t>code </a:t>
            </a:r>
            <a:r>
              <a:rPr sz="2000" spc="-5" dirty="0">
                <a:latin typeface="Calibri"/>
                <a:cs typeface="Calibri"/>
              </a:rPr>
              <a:t>and /: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directory)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52095" algn="l"/>
              </a:tabLst>
            </a:pPr>
            <a:r>
              <a:rPr sz="2000" dirty="0">
                <a:latin typeface="Calibri"/>
                <a:cs typeface="Calibri"/>
              </a:rPr>
              <a:t>-a - </a:t>
            </a:r>
            <a:r>
              <a:rPr sz="2000" spc="-5" dirty="0">
                <a:latin typeface="Calibri"/>
                <a:cs typeface="Calibri"/>
              </a:rPr>
              <a:t>showing </a:t>
            </a:r>
            <a:r>
              <a:rPr sz="2000" dirty="0">
                <a:latin typeface="Calibri"/>
                <a:cs typeface="Calibri"/>
              </a:rPr>
              <a:t>hidden </a:t>
            </a:r>
            <a:r>
              <a:rPr sz="2000" spc="-5" dirty="0">
                <a:latin typeface="Calibri"/>
                <a:cs typeface="Calibri"/>
              </a:rPr>
              <a:t>files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683" y="5053457"/>
            <a:ext cx="14541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1700">
              <a:latin typeface="Wingdings 2"/>
              <a:cs typeface="Wingdings 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0405" y="5015357"/>
            <a:ext cx="8642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$ </a:t>
            </a:r>
            <a:r>
              <a:rPr sz="2000" b="1" spc="-5" dirty="0">
                <a:latin typeface="Calibri"/>
                <a:cs typeface="Calibri"/>
              </a:rPr>
              <a:t>ls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-axF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683" y="5741111"/>
            <a:ext cx="227266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52095" algn="l"/>
              </a:tabLst>
            </a:pPr>
            <a:r>
              <a:rPr sz="2000" dirty="0">
                <a:latin typeface="Calibri"/>
                <a:cs typeface="Calibri"/>
              </a:rPr>
              <a:t>-R - </a:t>
            </a:r>
            <a:r>
              <a:rPr sz="2000" spc="-15" dirty="0">
                <a:latin typeface="Calibri"/>
                <a:cs typeface="Calibri"/>
              </a:rPr>
              <a:t>recursive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8000"/>
                </a:move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9" y="76200"/>
            <a:ext cx="1463040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6420" y="185420"/>
            <a:ext cx="378904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Listing </a:t>
            </a:r>
            <a:r>
              <a:rPr spc="-10" dirty="0"/>
              <a:t>directory </a:t>
            </a:r>
            <a:r>
              <a:rPr spc="-15" dirty="0"/>
              <a:t>contents </a:t>
            </a:r>
            <a:r>
              <a:rPr spc="-5" dirty="0"/>
              <a:t>-</a:t>
            </a:r>
            <a:r>
              <a:rPr spc="-45" dirty="0"/>
              <a:t> </a:t>
            </a:r>
            <a:r>
              <a:rPr spc="-10" dirty="0"/>
              <a:t>ls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25</a:t>
            </a:fld>
            <a:endParaRPr spc="-200" dirty="0"/>
          </a:p>
        </p:txBody>
      </p:sp>
      <p:sp>
        <p:nvSpPr>
          <p:cNvPr id="8" name="object 8"/>
          <p:cNvSpPr txBox="1"/>
          <p:nvPr/>
        </p:nvSpPr>
        <p:spPr>
          <a:xfrm>
            <a:off x="993444" y="964946"/>
            <a:ext cx="6859905" cy="26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-x	multi </a:t>
            </a:r>
            <a:r>
              <a:rPr sz="1800" spc="-5" dirty="0">
                <a:latin typeface="Calibri"/>
                <a:cs typeface="Calibri"/>
              </a:rPr>
              <a:t>columnar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-F	</a:t>
            </a:r>
            <a:r>
              <a:rPr sz="1800" spc="-5" dirty="0">
                <a:latin typeface="Calibri"/>
                <a:cs typeface="Calibri"/>
              </a:rPr>
              <a:t>marks </a:t>
            </a:r>
            <a:r>
              <a:rPr sz="1800" spc="-10" dirty="0">
                <a:latin typeface="Calibri"/>
                <a:cs typeface="Calibri"/>
              </a:rPr>
              <a:t>executable </a:t>
            </a:r>
            <a:r>
              <a:rPr sz="1800" spc="-5" dirty="0">
                <a:latin typeface="Calibri"/>
                <a:cs typeface="Calibri"/>
              </a:rPr>
              <a:t>files *, </a:t>
            </a:r>
            <a:r>
              <a:rPr sz="1800" spc="-10" dirty="0">
                <a:latin typeface="Calibri"/>
                <a:cs typeface="Calibri"/>
              </a:rPr>
              <a:t>directories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/ and </a:t>
            </a:r>
            <a:r>
              <a:rPr sz="1800" spc="-10" dirty="0">
                <a:latin typeface="Calibri"/>
                <a:cs typeface="Calibri"/>
              </a:rPr>
              <a:t>symbolic links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@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-a	</a:t>
            </a:r>
            <a:r>
              <a:rPr sz="1800" spc="-10" dirty="0">
                <a:latin typeface="Calibri"/>
                <a:cs typeface="Calibri"/>
              </a:rPr>
              <a:t>shows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file names </a:t>
            </a:r>
            <a:r>
              <a:rPr sz="1800" dirty="0">
                <a:latin typeface="Calibri"/>
                <a:cs typeface="Calibri"/>
              </a:rPr>
              <a:t>beginning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And ..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directories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-R	</a:t>
            </a:r>
            <a:r>
              <a:rPr sz="1800" spc="-15" dirty="0">
                <a:latin typeface="Calibri"/>
                <a:cs typeface="Calibri"/>
              </a:rPr>
              <a:t>recursive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-r	</a:t>
            </a:r>
            <a:r>
              <a:rPr sz="1800" spc="-5" dirty="0">
                <a:latin typeface="Calibri"/>
                <a:cs typeface="Calibri"/>
              </a:rPr>
              <a:t>sorts filenames in </a:t>
            </a:r>
            <a:r>
              <a:rPr sz="1800" spc="-15" dirty="0">
                <a:latin typeface="Calibri"/>
                <a:cs typeface="Calibri"/>
              </a:rPr>
              <a:t>reverse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-l	</a:t>
            </a:r>
            <a:r>
              <a:rPr sz="1800" spc="-5" dirty="0">
                <a:latin typeface="Calibri"/>
                <a:cs typeface="Calibri"/>
              </a:rPr>
              <a:t>long </a:t>
            </a:r>
            <a:r>
              <a:rPr sz="1800" spc="-10" dirty="0">
                <a:latin typeface="Calibri"/>
                <a:cs typeface="Calibri"/>
              </a:rPr>
              <a:t>listing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ASCII </a:t>
            </a:r>
            <a:r>
              <a:rPr sz="1800" spc="-5" dirty="0"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3763645"/>
            <a:ext cx="9829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-d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dirnam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2301" y="3763645"/>
            <a:ext cx="39147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lists </a:t>
            </a:r>
            <a:r>
              <a:rPr sz="1800" spc="-5" dirty="0">
                <a:latin typeface="Calibri"/>
                <a:cs typeface="Calibri"/>
              </a:rPr>
              <a:t>only dirname if dirname 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4229989"/>
            <a:ext cx="4301490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-t	</a:t>
            </a:r>
            <a:r>
              <a:rPr sz="1800" spc="-5" dirty="0">
                <a:latin typeface="Calibri"/>
                <a:cs typeface="Calibri"/>
              </a:rPr>
              <a:t>sorts filenames by </a:t>
            </a:r>
            <a:r>
              <a:rPr sz="1800" spc="-10" dirty="0">
                <a:latin typeface="Calibri"/>
                <a:cs typeface="Calibri"/>
              </a:rPr>
              <a:t>last </a:t>
            </a:r>
            <a:r>
              <a:rPr sz="1800" spc="-5" dirty="0">
                <a:latin typeface="Calibri"/>
                <a:cs typeface="Calibri"/>
              </a:rPr>
              <a:t>modification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69265" algn="l"/>
              </a:tabLst>
            </a:pPr>
            <a:r>
              <a:rPr sz="1800" spc="-5" dirty="0">
                <a:latin typeface="Calibri"/>
                <a:cs typeface="Calibri"/>
              </a:rPr>
              <a:t>-lt	sorts </a:t>
            </a:r>
            <a:r>
              <a:rPr sz="1800" spc="-10" dirty="0">
                <a:latin typeface="Calibri"/>
                <a:cs typeface="Calibri"/>
              </a:rPr>
              <a:t>listing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last </a:t>
            </a:r>
            <a:r>
              <a:rPr sz="1800" spc="-5" dirty="0">
                <a:latin typeface="Calibri"/>
                <a:cs typeface="Calibri"/>
              </a:rPr>
              <a:t>modification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-u	</a:t>
            </a:r>
            <a:r>
              <a:rPr sz="1800" spc="-5" dirty="0">
                <a:latin typeface="Calibri"/>
                <a:cs typeface="Calibri"/>
              </a:rPr>
              <a:t>sorts filenames by </a:t>
            </a:r>
            <a:r>
              <a:rPr sz="1800" spc="-10" dirty="0">
                <a:latin typeface="Calibri"/>
                <a:cs typeface="Calibri"/>
              </a:rPr>
              <a:t>last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-i	</a:t>
            </a:r>
            <a:r>
              <a:rPr sz="1800" spc="-10" dirty="0">
                <a:latin typeface="Calibri"/>
                <a:cs typeface="Calibri"/>
              </a:rPr>
              <a:t>displays </a:t>
            </a:r>
            <a:r>
              <a:rPr sz="1800" spc="-5" dirty="0">
                <a:latin typeface="Calibri"/>
                <a:cs typeface="Calibri"/>
              </a:rPr>
              <a:t>inode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number.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194" y="2629534"/>
            <a:ext cx="594080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solidFill>
                  <a:srgbClr val="001F5F"/>
                </a:solidFill>
                <a:latin typeface="Arial"/>
                <a:cs typeface="Arial"/>
              </a:rPr>
              <a:t>Module</a:t>
            </a:r>
            <a:r>
              <a:rPr lang="en-US" spc="-5" dirty="0" smtClean="0">
                <a:solidFill>
                  <a:srgbClr val="001F5F"/>
                </a:solidFill>
                <a:latin typeface="Arial"/>
                <a:cs typeface="Arial"/>
              </a:rPr>
              <a:t> 3.</a:t>
            </a:r>
            <a:r>
              <a:rPr spc="-5" smtClean="0">
                <a:solidFill>
                  <a:srgbClr val="001F5F"/>
                </a:solidFill>
                <a:latin typeface="Arial"/>
                <a:cs typeface="Arial"/>
              </a:rPr>
              <a:t>2 </a:t>
            </a:r>
            <a:r>
              <a:rPr spc="-5" dirty="0">
                <a:solidFill>
                  <a:srgbClr val="001F5F"/>
                </a:solidFill>
                <a:latin typeface="Arial"/>
                <a:cs typeface="Arial"/>
              </a:rPr>
              <a:t>Introduction to the</a:t>
            </a:r>
            <a:r>
              <a:rPr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1F5F"/>
                </a:solidFill>
                <a:latin typeface="Arial"/>
                <a:cs typeface="Arial"/>
              </a:rPr>
              <a:t>Shell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26</a:t>
            </a:fld>
            <a:endParaRPr spc="-2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1051" y="590041"/>
            <a:ext cx="263144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>
                <a:latin typeface="Calibri"/>
                <a:cs typeface="Calibri"/>
              </a:rPr>
              <a:t>Topics </a:t>
            </a:r>
            <a:r>
              <a:rPr spc="-1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Covered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27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1153464" y="1962403"/>
            <a:ext cx="6631305" cy="258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buFont typeface="Wingdings 2"/>
              <a:buChar char="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How shell scripts are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executed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spcBef>
                <a:spcPts val="1075"/>
              </a:spcBef>
              <a:buFont typeface="Wingdings 2"/>
              <a:buChar char="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Make shell scripts interactive using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spcBef>
                <a:spcPts val="1090"/>
              </a:spcBef>
              <a:buFont typeface="Wingdings 2"/>
              <a:buChar char=""/>
              <a:tabLst>
                <a:tab pos="276225" algn="l"/>
                <a:tab pos="276860" algn="l"/>
              </a:tabLst>
            </a:pPr>
            <a:r>
              <a:rPr sz="1600" dirty="0">
                <a:latin typeface="Arial"/>
                <a:cs typeface="Arial"/>
              </a:rPr>
              <a:t>Using </a:t>
            </a:r>
            <a:r>
              <a:rPr sz="1600" spc="-5" dirty="0">
                <a:latin typeface="Arial"/>
                <a:cs typeface="Arial"/>
              </a:rPr>
              <a:t>positional parameters to read command line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arguments</a:t>
            </a:r>
            <a:endParaRPr sz="1600">
              <a:latin typeface="Arial"/>
              <a:cs typeface="Arial"/>
            </a:endParaRPr>
          </a:p>
          <a:p>
            <a:pPr marL="276225" marR="5080" indent="-263525">
              <a:lnSpc>
                <a:spcPct val="200000"/>
              </a:lnSpc>
              <a:spcBef>
                <a:spcPts val="994"/>
              </a:spcBef>
              <a:buFont typeface="Wingdings 2"/>
              <a:buChar char="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Role of exit statement, logical operators, decision making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if, while,  case, for shift, trap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7375" y="542290"/>
            <a:ext cx="7359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Shell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28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840739" y="1641094"/>
            <a:ext cx="7691120" cy="217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b="1" spc="-5" dirty="0">
                <a:latin typeface="Arial"/>
                <a:cs typeface="Arial"/>
              </a:rPr>
              <a:t>Shell is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agency that sits </a:t>
            </a:r>
            <a:r>
              <a:rPr sz="1600" b="1" dirty="0">
                <a:latin typeface="Arial"/>
                <a:cs typeface="Arial"/>
              </a:rPr>
              <a:t>between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user and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unix</a:t>
            </a:r>
            <a:r>
              <a:rPr sz="1600" b="1" spc="20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241300" marR="5080" indent="-228600">
              <a:lnSpc>
                <a:spcPct val="150000"/>
              </a:lnSpc>
              <a:spcBef>
                <a:spcPts val="1200"/>
              </a:spcBef>
              <a:buClr>
                <a:srgbClr val="E6B0AB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The shell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 command </a:t>
            </a:r>
            <a:r>
              <a:rPr sz="1600" spc="-10" dirty="0">
                <a:latin typeface="Arial"/>
                <a:cs typeface="Arial"/>
              </a:rPr>
              <a:t>processor,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processes the instructions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issue to the  machine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6B0AB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know the shell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are working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$echo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$SHELL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1050" y="4080129"/>
            <a:ext cx="6254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/bin/sh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057" y="4080129"/>
            <a:ext cx="16205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(for Bourne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Shell)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1050" y="4598289"/>
            <a:ext cx="7277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/bin/</a:t>
            </a:r>
            <a:r>
              <a:rPr sz="1600" dirty="0">
                <a:latin typeface="Arial"/>
                <a:cs typeface="Arial"/>
              </a:rPr>
              <a:t>csh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1254" y="4598289"/>
            <a:ext cx="1113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(for 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Shell)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1050" y="5116448"/>
            <a:ext cx="236537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2650" algn="l"/>
              </a:tabLst>
            </a:pPr>
            <a:r>
              <a:rPr sz="1600" spc="-5" dirty="0">
                <a:latin typeface="Arial"/>
                <a:cs typeface="Arial"/>
              </a:rPr>
              <a:t>/bin/ksh	(for Korn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Shell)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/bin/bash  (for Bash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Shell)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7375" y="542290"/>
            <a:ext cx="7359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Shell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29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840739" y="1519174"/>
            <a:ext cx="7692390" cy="354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7620" indent="-228600">
              <a:lnSpc>
                <a:spcPct val="15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Actually a unix command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running as soon as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login which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the “shell” (i.e  Open a Shell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Window)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00000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Shell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generally sleeping,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wakes up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command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keyed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at the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prompt</a:t>
            </a:r>
            <a:endParaRPr sz="1600">
              <a:latin typeface="Arial"/>
              <a:cs typeface="Arial"/>
            </a:endParaRPr>
          </a:p>
          <a:p>
            <a:pPr marL="241300" marR="6350" indent="-2286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Then shell </a:t>
            </a:r>
            <a:r>
              <a:rPr sz="1600" spc="-10" dirty="0">
                <a:latin typeface="Arial"/>
                <a:cs typeface="Arial"/>
              </a:rPr>
              <a:t>scans </a:t>
            </a:r>
            <a:r>
              <a:rPr sz="1600" spc="-5" dirty="0">
                <a:latin typeface="Arial"/>
                <a:cs typeface="Arial"/>
              </a:rPr>
              <a:t>the command </a:t>
            </a:r>
            <a:r>
              <a:rPr sz="1600" spc="-10" dirty="0">
                <a:latin typeface="Arial"/>
                <a:cs typeface="Arial"/>
              </a:rPr>
              <a:t>line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special characters </a:t>
            </a:r>
            <a:r>
              <a:rPr sz="1600" dirty="0">
                <a:latin typeface="Arial"/>
                <a:cs typeface="Arial"/>
              </a:rPr>
              <a:t>(meta </a:t>
            </a:r>
            <a:r>
              <a:rPr sz="1600" spc="-5" dirty="0">
                <a:latin typeface="Arial"/>
                <a:cs typeface="Arial"/>
              </a:rPr>
              <a:t>characters) which  has a special meaning, shell supplies the meaning and expands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Then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passes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kernel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execution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waits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while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being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executed by 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After the execution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completed prompt reappears and shell returns to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sleep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934" y="708405"/>
            <a:ext cx="2429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Unix File</a:t>
            </a:r>
            <a:r>
              <a:rPr sz="2800" spc="-70" dirty="0"/>
              <a:t> </a:t>
            </a:r>
            <a:r>
              <a:rPr sz="2800" spc="-25" dirty="0"/>
              <a:t>System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3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6063" y="2215007"/>
            <a:ext cx="7688580" cy="313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All data in UNIX is organized into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All files are organized into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  <a:p>
            <a:pPr marL="280670" marR="5080" indent="-26797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Font typeface="Wingdings 2"/>
              <a:buChar char=""/>
              <a:tabLst>
                <a:tab pos="340360" algn="l"/>
                <a:tab pos="340995" algn="l"/>
              </a:tabLst>
            </a:pPr>
            <a:r>
              <a:rPr sz="1800" spc="-5" dirty="0">
                <a:latin typeface="Arial"/>
                <a:cs typeface="Arial"/>
              </a:rPr>
              <a:t>These directories are organized into a tree-like </a:t>
            </a:r>
            <a:r>
              <a:rPr sz="1800" dirty="0">
                <a:latin typeface="Arial"/>
                <a:cs typeface="Arial"/>
              </a:rPr>
              <a:t>structure </a:t>
            </a:r>
            <a:r>
              <a:rPr sz="1800" spc="-5" dirty="0">
                <a:latin typeface="Arial"/>
                <a:cs typeface="Arial"/>
              </a:rPr>
              <a:t>called </a:t>
            </a:r>
            <a:r>
              <a:rPr sz="1800" dirty="0">
                <a:latin typeface="Arial"/>
                <a:cs typeface="Arial"/>
              </a:rPr>
              <a:t>the file 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 system is a hierarchical </a:t>
            </a:r>
            <a:r>
              <a:rPr sz="1800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Unix treats Directories and Devices as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Shell, Kernel, Main Memory is also 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7375" y="313435"/>
            <a:ext cx="21888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Shell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1107694"/>
            <a:ext cx="7692390" cy="217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can define and use variables both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command line and also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shell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scripts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These variables are called as </a:t>
            </a:r>
            <a:r>
              <a:rPr sz="1600" b="1" spc="-5" dirty="0">
                <a:latin typeface="Arial"/>
                <a:cs typeface="Arial"/>
              </a:rPr>
              <a:t>Shell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Variables</a:t>
            </a:r>
            <a:endParaRPr sz="1600">
              <a:latin typeface="Arial"/>
              <a:cs typeface="Arial"/>
            </a:endParaRPr>
          </a:p>
          <a:p>
            <a:pPr marL="241300" marR="5080" indent="-2286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b="1" spc="-5" dirty="0">
                <a:latin typeface="Arial"/>
                <a:cs typeface="Arial"/>
              </a:rPr>
              <a:t>Shell </a:t>
            </a:r>
            <a:r>
              <a:rPr sz="1600" b="1" spc="-15" dirty="0">
                <a:latin typeface="Arial"/>
                <a:cs typeface="Arial"/>
              </a:rPr>
              <a:t>Variable </a:t>
            </a:r>
            <a:r>
              <a:rPr sz="1600" spc="5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of String type, case sensitive, name can be letters, numerals,  and underscore, first character must be a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letter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Wingdings 2"/>
              <a:buChar char=""/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Initialised to Null by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default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4293489"/>
            <a:ext cx="8928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$echo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$x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4811648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194" y="3698875"/>
            <a:ext cx="6838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$x=</a:t>
            </a:r>
            <a:r>
              <a:rPr sz="1600" b="1" spc="-10" dirty="0">
                <a:latin typeface="Arial"/>
                <a:cs typeface="Arial"/>
              </a:rPr>
              <a:t>foo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1194" y="4217289"/>
            <a:ext cx="7810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=.</a:t>
            </a:r>
            <a:r>
              <a:rPr sz="1600" b="1" spc="-10" dirty="0">
                <a:latin typeface="Arial"/>
                <a:cs typeface="Arial"/>
              </a:rPr>
              <a:t>doc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1194" y="4735448"/>
            <a:ext cx="8108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</a:t>
            </a:r>
            <a:r>
              <a:rPr sz="1600" b="1" dirty="0">
                <a:latin typeface="Arial"/>
                <a:cs typeface="Arial"/>
              </a:rPr>
              <a:t>z</a:t>
            </a:r>
            <a:r>
              <a:rPr sz="1600" b="1" spc="-5" dirty="0">
                <a:latin typeface="Arial"/>
                <a:cs typeface="Arial"/>
              </a:rPr>
              <a:t>=$x$y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1194" y="5253990"/>
            <a:ext cx="8820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$echo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$z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1194" y="5772099"/>
            <a:ext cx="7550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foo.doc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6975" y="3622675"/>
            <a:ext cx="5956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$x=37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975" y="4141089"/>
            <a:ext cx="8483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$unset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6975" y="4659248"/>
            <a:ext cx="8928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$echo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$x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975" y="5177408"/>
            <a:ext cx="1384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3393058"/>
            <a:ext cx="1124585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Assigning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1600" b="1" spc="-5" dirty="0">
                <a:latin typeface="Arial"/>
                <a:cs typeface="Arial"/>
              </a:rPr>
              <a:t>$x=37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5374843"/>
            <a:ext cx="11772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7075" y="4495800"/>
            <a:ext cx="1071245" cy="843280"/>
          </a:xfrm>
          <a:custGeom>
            <a:avLst/>
            <a:gdLst/>
            <a:ahLst/>
            <a:cxnLst/>
            <a:rect l="l" t="t" r="r" b="b"/>
            <a:pathLst>
              <a:path w="1071245" h="843279">
                <a:moveTo>
                  <a:pt x="1050964" y="15580"/>
                </a:moveTo>
                <a:lnTo>
                  <a:pt x="1038400" y="17315"/>
                </a:lnTo>
                <a:lnTo>
                  <a:pt x="0" y="833247"/>
                </a:lnTo>
                <a:lnTo>
                  <a:pt x="7848" y="843153"/>
                </a:lnTo>
                <a:lnTo>
                  <a:pt x="1046384" y="27134"/>
                </a:lnTo>
                <a:lnTo>
                  <a:pt x="1050964" y="15580"/>
                </a:lnTo>
                <a:close/>
              </a:path>
              <a:path w="1071245" h="843279">
                <a:moveTo>
                  <a:pt x="1069618" y="2793"/>
                </a:moveTo>
                <a:lnTo>
                  <a:pt x="1056881" y="2793"/>
                </a:lnTo>
                <a:lnTo>
                  <a:pt x="1064755" y="12700"/>
                </a:lnTo>
                <a:lnTo>
                  <a:pt x="1046384" y="27134"/>
                </a:lnTo>
                <a:lnTo>
                  <a:pt x="1021194" y="90677"/>
                </a:lnTo>
                <a:lnTo>
                  <a:pt x="1022845" y="94361"/>
                </a:lnTo>
                <a:lnTo>
                  <a:pt x="1026020" y="95757"/>
                </a:lnTo>
                <a:lnTo>
                  <a:pt x="1029322" y="97027"/>
                </a:lnTo>
                <a:lnTo>
                  <a:pt x="1033005" y="95376"/>
                </a:lnTo>
                <a:lnTo>
                  <a:pt x="1034275" y="92075"/>
                </a:lnTo>
                <a:lnTo>
                  <a:pt x="1069618" y="2793"/>
                </a:lnTo>
                <a:close/>
              </a:path>
              <a:path w="1071245" h="843279">
                <a:moveTo>
                  <a:pt x="1059001" y="5461"/>
                </a:moveTo>
                <a:lnTo>
                  <a:pt x="1054976" y="5461"/>
                </a:lnTo>
                <a:lnTo>
                  <a:pt x="1061707" y="14097"/>
                </a:lnTo>
                <a:lnTo>
                  <a:pt x="1050964" y="15580"/>
                </a:lnTo>
                <a:lnTo>
                  <a:pt x="1046384" y="27134"/>
                </a:lnTo>
                <a:lnTo>
                  <a:pt x="1064755" y="12700"/>
                </a:lnTo>
                <a:lnTo>
                  <a:pt x="1059001" y="5461"/>
                </a:lnTo>
                <a:close/>
              </a:path>
              <a:path w="1071245" h="843279">
                <a:moveTo>
                  <a:pt x="1070724" y="0"/>
                </a:moveTo>
                <a:lnTo>
                  <a:pt x="969124" y="14097"/>
                </a:lnTo>
                <a:lnTo>
                  <a:pt x="966711" y="17272"/>
                </a:lnTo>
                <a:lnTo>
                  <a:pt x="967219" y="20700"/>
                </a:lnTo>
                <a:lnTo>
                  <a:pt x="967600" y="24256"/>
                </a:lnTo>
                <a:lnTo>
                  <a:pt x="970902" y="26669"/>
                </a:lnTo>
                <a:lnTo>
                  <a:pt x="974331" y="26162"/>
                </a:lnTo>
                <a:lnTo>
                  <a:pt x="1038400" y="17315"/>
                </a:lnTo>
                <a:lnTo>
                  <a:pt x="1056881" y="2793"/>
                </a:lnTo>
                <a:lnTo>
                  <a:pt x="1069618" y="2793"/>
                </a:lnTo>
                <a:lnTo>
                  <a:pt x="1070724" y="0"/>
                </a:lnTo>
                <a:close/>
              </a:path>
              <a:path w="1071245" h="843279">
                <a:moveTo>
                  <a:pt x="1056881" y="2793"/>
                </a:moveTo>
                <a:lnTo>
                  <a:pt x="1038400" y="17315"/>
                </a:lnTo>
                <a:lnTo>
                  <a:pt x="1050964" y="15580"/>
                </a:lnTo>
                <a:lnTo>
                  <a:pt x="1054976" y="5461"/>
                </a:lnTo>
                <a:lnTo>
                  <a:pt x="1059001" y="5461"/>
                </a:lnTo>
                <a:lnTo>
                  <a:pt x="1056881" y="2793"/>
                </a:lnTo>
                <a:close/>
              </a:path>
              <a:path w="1071245" h="843279">
                <a:moveTo>
                  <a:pt x="1054976" y="5461"/>
                </a:moveTo>
                <a:lnTo>
                  <a:pt x="1050964" y="15580"/>
                </a:lnTo>
                <a:lnTo>
                  <a:pt x="1061707" y="14097"/>
                </a:lnTo>
                <a:lnTo>
                  <a:pt x="1054976" y="546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936" y="3576573"/>
            <a:ext cx="461645" cy="386080"/>
          </a:xfrm>
          <a:custGeom>
            <a:avLst/>
            <a:gdLst/>
            <a:ahLst/>
            <a:cxnLst/>
            <a:rect l="l" t="t" r="r" b="b"/>
            <a:pathLst>
              <a:path w="461644" h="386079">
                <a:moveTo>
                  <a:pt x="362204" y="356234"/>
                </a:moveTo>
                <a:lnTo>
                  <a:pt x="358927" y="358648"/>
                </a:lnTo>
                <a:lnTo>
                  <a:pt x="357771" y="365506"/>
                </a:lnTo>
                <a:lnTo>
                  <a:pt x="360095" y="368807"/>
                </a:lnTo>
                <a:lnTo>
                  <a:pt x="363562" y="369443"/>
                </a:lnTo>
                <a:lnTo>
                  <a:pt x="461289" y="385825"/>
                </a:lnTo>
                <a:lnTo>
                  <a:pt x="460136" y="382650"/>
                </a:lnTo>
                <a:lnTo>
                  <a:pt x="447535" y="382650"/>
                </a:lnTo>
                <a:lnTo>
                  <a:pt x="429452" y="367579"/>
                </a:lnTo>
                <a:lnTo>
                  <a:pt x="365658" y="356869"/>
                </a:lnTo>
                <a:lnTo>
                  <a:pt x="362204" y="356234"/>
                </a:lnTo>
                <a:close/>
              </a:path>
              <a:path w="461644" h="386079">
                <a:moveTo>
                  <a:pt x="429452" y="367579"/>
                </a:moveTo>
                <a:lnTo>
                  <a:pt x="447535" y="382650"/>
                </a:lnTo>
                <a:lnTo>
                  <a:pt x="449755" y="379983"/>
                </a:lnTo>
                <a:lnTo>
                  <a:pt x="445630" y="379983"/>
                </a:lnTo>
                <a:lnTo>
                  <a:pt x="441889" y="369667"/>
                </a:lnTo>
                <a:lnTo>
                  <a:pt x="429452" y="367579"/>
                </a:lnTo>
                <a:close/>
              </a:path>
              <a:path w="461644" h="386079">
                <a:moveTo>
                  <a:pt x="422655" y="287655"/>
                </a:moveTo>
                <a:lnTo>
                  <a:pt x="419354" y="288925"/>
                </a:lnTo>
                <a:lnTo>
                  <a:pt x="416064" y="290068"/>
                </a:lnTo>
                <a:lnTo>
                  <a:pt x="414362" y="293750"/>
                </a:lnTo>
                <a:lnTo>
                  <a:pt x="437587" y="357801"/>
                </a:lnTo>
                <a:lnTo>
                  <a:pt x="455676" y="372871"/>
                </a:lnTo>
                <a:lnTo>
                  <a:pt x="447535" y="382650"/>
                </a:lnTo>
                <a:lnTo>
                  <a:pt x="460136" y="382650"/>
                </a:lnTo>
                <a:lnTo>
                  <a:pt x="426300" y="289432"/>
                </a:lnTo>
                <a:lnTo>
                  <a:pt x="422655" y="287655"/>
                </a:lnTo>
                <a:close/>
              </a:path>
              <a:path w="461644" h="386079">
                <a:moveTo>
                  <a:pt x="441889" y="369667"/>
                </a:moveTo>
                <a:lnTo>
                  <a:pt x="445630" y="379983"/>
                </a:lnTo>
                <a:lnTo>
                  <a:pt x="452653" y="371475"/>
                </a:lnTo>
                <a:lnTo>
                  <a:pt x="441889" y="369667"/>
                </a:lnTo>
                <a:close/>
              </a:path>
              <a:path w="461644" h="386079">
                <a:moveTo>
                  <a:pt x="437587" y="357801"/>
                </a:moveTo>
                <a:lnTo>
                  <a:pt x="441889" y="369667"/>
                </a:lnTo>
                <a:lnTo>
                  <a:pt x="452653" y="371475"/>
                </a:lnTo>
                <a:lnTo>
                  <a:pt x="445630" y="379983"/>
                </a:lnTo>
                <a:lnTo>
                  <a:pt x="449755" y="379983"/>
                </a:lnTo>
                <a:lnTo>
                  <a:pt x="455676" y="372871"/>
                </a:lnTo>
                <a:lnTo>
                  <a:pt x="437587" y="357801"/>
                </a:lnTo>
                <a:close/>
              </a:path>
              <a:path w="461644" h="386079">
                <a:moveTo>
                  <a:pt x="8128" y="0"/>
                </a:moveTo>
                <a:lnTo>
                  <a:pt x="0" y="9651"/>
                </a:lnTo>
                <a:lnTo>
                  <a:pt x="429452" y="367579"/>
                </a:lnTo>
                <a:lnTo>
                  <a:pt x="441889" y="369667"/>
                </a:lnTo>
                <a:lnTo>
                  <a:pt x="437587" y="357801"/>
                </a:lnTo>
                <a:lnTo>
                  <a:pt x="812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23" name="object 23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30</a:t>
            </a:fld>
            <a:endParaRPr spc="-200" dirty="0"/>
          </a:p>
        </p:txBody>
      </p:sp>
      <p:pic>
        <p:nvPicPr>
          <p:cNvPr id="25" name="Picture 2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76200"/>
            <a:ext cx="144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641" rIns="0" bIns="0" rtlCol="0">
            <a:spAutoFit/>
          </a:bodyPr>
          <a:lstStyle/>
          <a:p>
            <a:pPr marL="107442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Shell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31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840739" y="802894"/>
            <a:ext cx="7689215" cy="476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assign multi-worded string to a variable,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have to use single or double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quotes</a:t>
            </a:r>
            <a:endParaRPr sz="1600">
              <a:latin typeface="Arial"/>
              <a:cs typeface="Arial"/>
            </a:endParaRPr>
          </a:p>
          <a:p>
            <a:pPr marL="12700" marR="5711190">
              <a:lnSpc>
                <a:spcPct val="212500"/>
              </a:lnSpc>
            </a:pPr>
            <a:r>
              <a:rPr sz="1600" spc="-5" dirty="0">
                <a:latin typeface="Arial"/>
                <a:cs typeface="Arial"/>
              </a:rPr>
              <a:t>$msg=‘you have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mail’  </a:t>
            </a:r>
            <a:r>
              <a:rPr sz="1600" spc="-6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have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00000"/>
              </a:buClr>
              <a:buSzPct val="103125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b="1" spc="-15" dirty="0">
                <a:latin typeface="Arial"/>
                <a:cs typeface="Arial"/>
              </a:rPr>
              <a:t>Variable </a:t>
            </a:r>
            <a:r>
              <a:rPr sz="1600" b="1" spc="-5" dirty="0">
                <a:latin typeface="Arial"/>
                <a:cs typeface="Arial"/>
              </a:rPr>
              <a:t>evaluation happens </a:t>
            </a:r>
            <a:r>
              <a:rPr sz="1600" b="1" dirty="0">
                <a:latin typeface="Arial"/>
                <a:cs typeface="Arial"/>
              </a:rPr>
              <a:t>only within </a:t>
            </a:r>
            <a:r>
              <a:rPr sz="1600" b="1" spc="-5" dirty="0">
                <a:latin typeface="Arial"/>
                <a:cs typeface="Arial"/>
              </a:rPr>
              <a:t>double quotes </a:t>
            </a:r>
            <a:r>
              <a:rPr sz="1600" b="1" dirty="0">
                <a:latin typeface="Arial"/>
                <a:cs typeface="Arial"/>
              </a:rPr>
              <a:t>and not </a:t>
            </a:r>
            <a:r>
              <a:rPr sz="1600" b="1" spc="-5" dirty="0">
                <a:latin typeface="Arial"/>
                <a:cs typeface="Arial"/>
              </a:rPr>
              <a:t>inside 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single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Arial"/>
                <a:cs typeface="Arial"/>
              </a:rPr>
              <a:t>quotes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$echo ‘The average pay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$1000’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The average pay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$1000</a:t>
            </a:r>
            <a:endParaRPr sz="1600">
              <a:latin typeface="Arial"/>
              <a:cs typeface="Arial"/>
            </a:endParaRPr>
          </a:p>
          <a:p>
            <a:pPr marL="12700" marR="4659630">
              <a:lnSpc>
                <a:spcPct val="212500"/>
              </a:lnSpc>
            </a:pPr>
            <a:r>
              <a:rPr sz="1600" spc="-5" dirty="0">
                <a:latin typeface="Arial"/>
                <a:cs typeface="Arial"/>
              </a:rPr>
              <a:t>$echo The average pay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\$1000  The average pay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$1000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$echo “The average pay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$1000”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5833059"/>
            <a:ext cx="22707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 average  </a:t>
            </a:r>
            <a:r>
              <a:rPr sz="1600" dirty="0">
                <a:latin typeface="Arial"/>
                <a:cs typeface="Arial"/>
              </a:rPr>
              <a:t>pay is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710" y="5833059"/>
            <a:ext cx="50018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(Shell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trying  to evaluate a variable $1  which </a:t>
            </a:r>
            <a:r>
              <a:rPr sz="1600" spc="-10" dirty="0">
                <a:latin typeface="Arial"/>
                <a:cs typeface="Arial"/>
              </a:rPr>
              <a:t>is   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6198819"/>
            <a:ext cx="30619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defined,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a null string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printed)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762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641" rIns="0" bIns="0" rtlCol="0">
            <a:spAutoFit/>
          </a:bodyPr>
          <a:lstStyle/>
          <a:p>
            <a:pPr marL="107442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Shell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32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840739" y="802894"/>
            <a:ext cx="3982085" cy="543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Shell uses </a:t>
            </a:r>
            <a:r>
              <a:rPr sz="1600" b="1" spc="-5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command to set 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$set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x=10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00000"/>
              </a:buClr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Setting a unix command to 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00000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$backup=“ls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–l”</a:t>
            </a:r>
            <a:endParaRPr sz="1600">
              <a:latin typeface="Arial"/>
              <a:cs typeface="Arial"/>
            </a:endParaRPr>
          </a:p>
          <a:p>
            <a:pPr marL="12700" marR="2705735">
              <a:lnSpc>
                <a:spcPct val="212500"/>
              </a:lnSpc>
            </a:pPr>
            <a:r>
              <a:rPr sz="1600" spc="-5" dirty="0">
                <a:latin typeface="Arial"/>
                <a:cs typeface="Arial"/>
              </a:rPr>
              <a:t>$$backup  Output of </a:t>
            </a:r>
            <a:r>
              <a:rPr sz="1600" dirty="0">
                <a:latin typeface="Arial"/>
                <a:cs typeface="Arial"/>
              </a:rPr>
              <a:t>ls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–l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latin typeface="Arial"/>
                <a:cs typeface="Arial"/>
              </a:rPr>
              <a:t>Setting </a:t>
            </a:r>
            <a:r>
              <a:rPr sz="1600" spc="-5" dirty="0">
                <a:latin typeface="Arial"/>
                <a:cs typeface="Arial"/>
              </a:rPr>
              <a:t>path name to 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$m=‘/home/kumar’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$cd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$m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$pwd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/home/kumar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1175" y="199135"/>
            <a:ext cx="309562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Setting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8" name="object 18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911733"/>
            <a:ext cx="6858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Clr>
                <a:srgbClr val="C00000"/>
              </a:buClr>
              <a:buFont typeface="Wingdings 2"/>
              <a:buChar char=""/>
              <a:tabLst>
                <a:tab pos="241300" algn="l"/>
                <a:tab pos="965200" algn="l"/>
              </a:tabLst>
            </a:pPr>
            <a:r>
              <a:rPr sz="1600" b="1" spc="-5" dirty="0">
                <a:latin typeface="Arial"/>
                <a:cs typeface="Arial"/>
              </a:rPr>
              <a:t>Using</a:t>
            </a:r>
            <a:r>
              <a:rPr sz="1600" b="1" spc="-5">
                <a:latin typeface="Arial"/>
                <a:cs typeface="Arial"/>
              </a:rPr>
              <a:t>	</a:t>
            </a:r>
            <a:r>
              <a:rPr sz="1600" b="1" spc="-5" smtClean="0">
                <a:latin typeface="Arial"/>
                <a:cs typeface="Arial"/>
              </a:rPr>
              <a:t>Command</a:t>
            </a:r>
            <a:r>
              <a:rPr lang="en-US" sz="1600" b="1" spc="-5" dirty="0" smtClean="0">
                <a:latin typeface="Arial"/>
                <a:cs typeface="Arial"/>
              </a:rPr>
              <a:t> su</a:t>
            </a:r>
            <a:r>
              <a:rPr lang="en-US" sz="1600" b="1" spc="-15" dirty="0" smtClean="0">
                <a:latin typeface="Arial"/>
                <a:cs typeface="Arial"/>
              </a:rPr>
              <a:t>b</a:t>
            </a:r>
            <a:r>
              <a:rPr lang="en-US" sz="1600" b="1" dirty="0" smtClean="0">
                <a:latin typeface="Arial"/>
                <a:cs typeface="Arial"/>
              </a:rPr>
              <a:t>s</a:t>
            </a:r>
            <a:r>
              <a:rPr lang="en-US" sz="1600" b="1" spc="-5" dirty="0" smtClean="0">
                <a:latin typeface="Arial"/>
                <a:cs typeface="Arial"/>
              </a:rPr>
              <a:t>t</a:t>
            </a:r>
            <a:r>
              <a:rPr lang="en-US" sz="1600" b="1" dirty="0" smtClean="0">
                <a:latin typeface="Arial"/>
                <a:cs typeface="Arial"/>
              </a:rPr>
              <a:t>i</a:t>
            </a:r>
            <a:r>
              <a:rPr lang="en-US" sz="1600" b="1" spc="-5" dirty="0" smtClean="0">
                <a:latin typeface="Arial"/>
                <a:cs typeface="Arial"/>
              </a:rPr>
              <a:t>tu</a:t>
            </a:r>
            <a:r>
              <a:rPr lang="en-US" sz="1600" b="1" dirty="0" smtClean="0">
                <a:latin typeface="Arial"/>
                <a:cs typeface="Arial"/>
              </a:rPr>
              <a:t>t</a:t>
            </a:r>
            <a:r>
              <a:rPr lang="en-US" sz="1600" b="1" spc="-5" dirty="0" smtClean="0">
                <a:latin typeface="Arial"/>
                <a:cs typeface="Arial"/>
              </a:rPr>
              <a:t>i</a:t>
            </a:r>
            <a:r>
              <a:rPr lang="en-US" sz="1600" b="1" dirty="0" smtClean="0">
                <a:latin typeface="Arial"/>
                <a:cs typeface="Arial"/>
              </a:rPr>
              <a:t>o</a:t>
            </a:r>
            <a:r>
              <a:rPr lang="en-US" sz="1600" b="1" spc="-5" dirty="0" smtClean="0">
                <a:latin typeface="Arial"/>
                <a:cs typeface="Arial"/>
              </a:rPr>
              <a:t>n </a:t>
            </a:r>
            <a:r>
              <a:rPr lang="en-US" sz="1600" b="1" dirty="0" smtClean="0">
                <a:latin typeface="Arial"/>
                <a:cs typeface="Arial"/>
              </a:rPr>
              <a:t>to </a:t>
            </a:r>
            <a:r>
              <a:rPr sz="1600" b="1" spc="-5" smtClean="0">
                <a:latin typeface="Arial"/>
                <a:cs typeface="Arial"/>
              </a:rPr>
              <a:t>set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8800" y="1447800"/>
            <a:ext cx="17894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$mydir=`pwd`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8800" y="2057400"/>
            <a:ext cx="39871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$echo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$mydir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2667000"/>
            <a:ext cx="18199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/home/kumar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7800" y="3317875"/>
            <a:ext cx="6704329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C00000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Environment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  <a:p>
            <a:pPr marL="698500" marR="5080" lvl="1" indent="-228600" algn="just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Font typeface="Wingdings 2"/>
              <a:buChar char=""/>
              <a:tabLst>
                <a:tab pos="699135" algn="l"/>
              </a:tabLst>
            </a:pPr>
            <a:r>
              <a:rPr sz="1600" spc="-5" dirty="0">
                <a:latin typeface="Arial"/>
                <a:cs typeface="Arial"/>
              </a:rPr>
              <a:t>Unix uses a number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variables  to control its </a:t>
            </a:r>
            <a:r>
              <a:rPr sz="1600" spc="-10" dirty="0">
                <a:latin typeface="Arial"/>
                <a:cs typeface="Arial"/>
              </a:rPr>
              <a:t>behaviour, </a:t>
            </a:r>
            <a:r>
              <a:rPr sz="1600" spc="-5" dirty="0">
                <a:latin typeface="Arial"/>
                <a:cs typeface="Arial"/>
              </a:rPr>
              <a:t>called  </a:t>
            </a:r>
            <a:r>
              <a:rPr sz="1600" b="1" spc="-5" dirty="0">
                <a:latin typeface="Arial"/>
                <a:cs typeface="Arial"/>
              </a:rPr>
              <a:t>Environment </a:t>
            </a:r>
            <a:r>
              <a:rPr sz="1600" b="1" spc="-15" dirty="0">
                <a:latin typeface="Arial"/>
                <a:cs typeface="Arial"/>
              </a:rPr>
              <a:t>Variables </a:t>
            </a:r>
            <a:r>
              <a:rPr sz="1600" spc="-5" dirty="0">
                <a:latin typeface="Arial"/>
                <a:cs typeface="Arial"/>
              </a:rPr>
              <a:t>or  </a:t>
            </a:r>
            <a:r>
              <a:rPr sz="1600" b="1" spc="-5" dirty="0">
                <a:latin typeface="Arial"/>
                <a:cs typeface="Arial"/>
              </a:rPr>
              <a:t>System </a:t>
            </a:r>
            <a:r>
              <a:rPr sz="1600" b="1" spc="-10" dirty="0">
                <a:latin typeface="Arial"/>
                <a:cs typeface="Arial"/>
              </a:rPr>
              <a:t>Variables</a:t>
            </a:r>
            <a:r>
              <a:rPr sz="1600" spc="-1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since </a:t>
            </a:r>
            <a:r>
              <a:rPr sz="1600" dirty="0">
                <a:latin typeface="Arial"/>
                <a:cs typeface="Arial"/>
              </a:rPr>
              <a:t>they  </a:t>
            </a:r>
            <a:r>
              <a:rPr sz="1600" spc="-5" dirty="0">
                <a:latin typeface="Arial"/>
                <a:cs typeface="Arial"/>
              </a:rPr>
              <a:t>can alter the environment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many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ways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Eg. </a:t>
            </a:r>
            <a:r>
              <a:rPr sz="1600" spc="-55" dirty="0">
                <a:latin typeface="Arial"/>
                <a:cs typeface="Arial"/>
              </a:rPr>
              <a:t>PATH, </a:t>
            </a:r>
            <a:r>
              <a:rPr sz="1600" spc="-5" dirty="0">
                <a:latin typeface="Arial"/>
                <a:cs typeface="Arial"/>
              </a:rPr>
              <a:t>HOME,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SHELL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762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1175" y="237235"/>
            <a:ext cx="16617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Shell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34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046734"/>
            <a:ext cx="7689850" cy="458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b="1" spc="-5" dirty="0">
                <a:latin typeface="Arial"/>
                <a:cs typeface="Arial"/>
              </a:rPr>
              <a:t>A shell script is a file that contains commands that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shell can</a:t>
            </a:r>
            <a:r>
              <a:rPr sz="1600" b="1" spc="2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execute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Clr>
                <a:srgbClr val="E6B0AB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spc="-5" dirty="0">
                <a:latin typeface="Arial"/>
                <a:cs typeface="Arial"/>
              </a:rPr>
              <a:t>The instructions stored are executed </a:t>
            </a:r>
            <a:r>
              <a:rPr sz="1600" dirty="0">
                <a:latin typeface="Arial"/>
                <a:cs typeface="Arial"/>
              </a:rPr>
              <a:t>like </a:t>
            </a:r>
            <a:r>
              <a:rPr sz="1600" spc="-5" dirty="0">
                <a:latin typeface="Arial"/>
                <a:cs typeface="Arial"/>
              </a:rPr>
              <a:t>batch files (.bat) of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windows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Clr>
                <a:srgbClr val="E6B0AB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spc="-5" dirty="0">
                <a:latin typeface="Arial"/>
                <a:cs typeface="Arial"/>
              </a:rPr>
              <a:t>Normally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use .sh extension, but </a:t>
            </a:r>
            <a:r>
              <a:rPr sz="1600" dirty="0">
                <a:latin typeface="Arial"/>
                <a:cs typeface="Arial"/>
              </a:rPr>
              <a:t>it is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mandatory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Clr>
                <a:srgbClr val="E6B0AB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spc="-5" dirty="0">
                <a:latin typeface="Arial"/>
                <a:cs typeface="Arial"/>
              </a:rPr>
              <a:t>Shell scripts are executed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 separate child shell process called </a:t>
            </a:r>
            <a:r>
              <a:rPr sz="1600" b="1" spc="-5" dirty="0">
                <a:latin typeface="Arial"/>
                <a:cs typeface="Arial"/>
              </a:rPr>
              <a:t>sub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shell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Clr>
                <a:srgbClr val="E6B0AB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spc="-5" dirty="0">
                <a:latin typeface="Arial"/>
                <a:cs typeface="Arial"/>
              </a:rPr>
              <a:t>Even </a:t>
            </a:r>
            <a:r>
              <a:rPr sz="1600" spc="-10" dirty="0">
                <a:latin typeface="Arial"/>
                <a:cs typeface="Arial"/>
              </a:rPr>
              <a:t>your </a:t>
            </a:r>
            <a:r>
              <a:rPr sz="1600" spc="-5" dirty="0">
                <a:latin typeface="Arial"/>
                <a:cs typeface="Arial"/>
              </a:rPr>
              <a:t>login shell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 bourne shell,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can run a script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any of the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shells</a:t>
            </a:r>
            <a:endParaRPr sz="1600">
              <a:latin typeface="Arial"/>
              <a:cs typeface="Arial"/>
            </a:endParaRPr>
          </a:p>
          <a:p>
            <a:pPr marL="241300" marR="5080" indent="-228600">
              <a:lnSpc>
                <a:spcPct val="200000"/>
              </a:lnSpc>
              <a:spcBef>
                <a:spcPts val="1200"/>
              </a:spcBef>
              <a:buClr>
                <a:srgbClr val="E6B0AB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spc="-5" dirty="0">
                <a:latin typeface="Arial"/>
                <a:cs typeface="Arial"/>
              </a:rPr>
              <a:t>When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use </a:t>
            </a:r>
            <a:r>
              <a:rPr sz="1600" b="1" dirty="0">
                <a:latin typeface="Arial"/>
                <a:cs typeface="Arial"/>
              </a:rPr>
              <a:t>sh </a:t>
            </a:r>
            <a:r>
              <a:rPr sz="1600" spc="-5" dirty="0">
                <a:latin typeface="Arial"/>
                <a:cs typeface="Arial"/>
              </a:rPr>
              <a:t>to execute a </a:t>
            </a:r>
            <a:r>
              <a:rPr sz="1600" dirty="0">
                <a:latin typeface="Arial"/>
                <a:cs typeface="Arial"/>
              </a:rPr>
              <a:t>script,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don’t </a:t>
            </a:r>
            <a:r>
              <a:rPr sz="1600" dirty="0">
                <a:latin typeface="Arial"/>
                <a:cs typeface="Arial"/>
              </a:rPr>
              <a:t>need </a:t>
            </a:r>
            <a:r>
              <a:rPr sz="1600" spc="-5" dirty="0">
                <a:latin typeface="Arial"/>
                <a:cs typeface="Arial"/>
              </a:rPr>
              <a:t>execute permission for the  script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Clr>
                <a:srgbClr val="E6B0AB"/>
              </a:buClr>
              <a:buFont typeface="Wingdings 2"/>
              <a:buChar char=""/>
              <a:tabLst>
                <a:tab pos="241300" algn="l"/>
              </a:tabLst>
            </a:pPr>
            <a:r>
              <a:rPr sz="1600" spc="-5" dirty="0">
                <a:latin typeface="Arial"/>
                <a:cs typeface="Arial"/>
              </a:rPr>
              <a:t>Execution can be done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any of the follwoing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ways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6015938"/>
            <a:ext cx="10610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Execu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014" y="6015938"/>
            <a:ext cx="12541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$sh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filename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6598" y="6015938"/>
            <a:ext cx="22732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4403" y="6015938"/>
            <a:ext cx="1073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$./file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0640" y="6015938"/>
            <a:ext cx="15055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$file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ame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7620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63" rIns="0" bIns="0" rtlCol="0">
            <a:spAutoFit/>
          </a:bodyPr>
          <a:lstStyle/>
          <a:p>
            <a:pPr marL="107442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Shell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Script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945" rIns="0" bIns="0" rtlCol="0">
            <a:spAutoFit/>
          </a:bodyPr>
          <a:lstStyle/>
          <a:p>
            <a:pPr marL="47625" algn="ctr">
              <a:lnSpc>
                <a:spcPts val="1180"/>
              </a:lnSpc>
            </a:pPr>
            <a:r>
              <a:rPr sz="1400" dirty="0">
                <a:solidFill>
                  <a:srgbClr val="E6B0AB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85"/>
              </a:lnSpc>
            </a:pPr>
            <a:fld id="{81D60167-4931-47E6-BA6A-407CBD079E47}" type="slidenum">
              <a:rPr spc="-200" dirty="0"/>
              <a:pPr algn="ctr">
                <a:lnSpc>
                  <a:spcPts val="1585"/>
                </a:lnSpc>
              </a:pPr>
              <a:t>35</a:t>
            </a:fld>
            <a:endParaRPr spc="-2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642365"/>
            <a:ext cx="7692390" cy="5534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  <a:tabLst>
                <a:tab pos="240665" algn="l"/>
                <a:tab pos="241300" algn="l"/>
              </a:tabLst>
            </a:pPr>
            <a:r>
              <a:rPr sz="1400" spc="-5" dirty="0">
                <a:latin typeface="Arial"/>
                <a:cs typeface="Arial"/>
              </a:rPr>
              <a:t>Execution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be done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any 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following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ways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6B0AB"/>
              </a:buClr>
              <a:buFont typeface="Wingdings 2"/>
              <a:buChar char="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64260" algn="l"/>
                <a:tab pos="1358265" algn="l"/>
              </a:tabLst>
            </a:pPr>
            <a:r>
              <a:rPr sz="1400" b="1" spc="-5" dirty="0">
                <a:latin typeface="Arial"/>
                <a:cs typeface="Arial"/>
              </a:rPr>
              <a:t>Execution:	1.	$sh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filename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517015" lvl="1" indent="-294005">
              <a:lnSpc>
                <a:spcPct val="100000"/>
              </a:lnSpc>
              <a:buAutoNum type="arabicPeriod" startAt="2"/>
              <a:tabLst>
                <a:tab pos="1517015" algn="l"/>
                <a:tab pos="1517650" algn="l"/>
              </a:tabLst>
            </a:pPr>
            <a:r>
              <a:rPr sz="1400" b="1" dirty="0">
                <a:latin typeface="Arial"/>
                <a:cs typeface="Arial"/>
              </a:rPr>
              <a:t>$./filename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AutoNum type="arabicPeriod" startAt="2"/>
            </a:pPr>
            <a:endParaRPr sz="1750">
              <a:latin typeface="Times New Roman"/>
              <a:cs typeface="Times New Roman"/>
            </a:endParaRPr>
          </a:p>
          <a:p>
            <a:pPr marL="1517015" lvl="1" indent="-294005">
              <a:lnSpc>
                <a:spcPct val="100000"/>
              </a:lnSpc>
              <a:buAutoNum type="arabicPeriod" startAt="2"/>
              <a:tabLst>
                <a:tab pos="1517015" algn="l"/>
                <a:tab pos="1517650" algn="l"/>
              </a:tabLst>
            </a:pPr>
            <a:r>
              <a:rPr sz="1400" b="1" spc="-5">
                <a:latin typeface="Arial"/>
                <a:cs typeface="Arial"/>
              </a:rPr>
              <a:t>$</a:t>
            </a:r>
            <a:r>
              <a:rPr sz="1400" b="1" spc="-5" smtClean="0">
                <a:latin typeface="Arial"/>
                <a:cs typeface="Arial"/>
              </a:rPr>
              <a:t>filename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E6B0AB"/>
              </a:buClr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first </a:t>
            </a:r>
            <a:r>
              <a:rPr sz="1400" b="1" spc="-5" dirty="0">
                <a:latin typeface="Arial"/>
                <a:cs typeface="Arial"/>
              </a:rPr>
              <a:t>way</a:t>
            </a:r>
            <a:r>
              <a:rPr sz="1400" spc="-5" dirty="0">
                <a:latin typeface="Arial"/>
                <a:cs typeface="Arial"/>
              </a:rPr>
              <a:t>, no need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execution </a:t>
            </a:r>
            <a:r>
              <a:rPr sz="1400" dirty="0">
                <a:latin typeface="Arial"/>
                <a:cs typeface="Arial"/>
              </a:rPr>
              <a:t>permission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the script file ( </a:t>
            </a:r>
            <a:r>
              <a:rPr sz="1400" b="1" spc="-5" dirty="0">
                <a:latin typeface="Arial"/>
                <a:cs typeface="Arial"/>
              </a:rPr>
              <a:t>$sh</a:t>
            </a:r>
            <a:r>
              <a:rPr sz="1400" b="1" spc="-2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filename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6B0AB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E6B0AB"/>
              </a:buClr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second and third way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need execute </a:t>
            </a:r>
            <a:r>
              <a:rPr sz="1400" dirty="0">
                <a:latin typeface="Arial"/>
                <a:cs typeface="Arial"/>
              </a:rPr>
              <a:t>permission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the script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6B0AB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E6B0AB"/>
              </a:buClr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Arial"/>
                <a:cs typeface="Arial"/>
              </a:rPr>
              <a:t>By </a:t>
            </a:r>
            <a:r>
              <a:rPr sz="1400" dirty="0">
                <a:latin typeface="Arial"/>
                <a:cs typeface="Arial"/>
              </a:rPr>
              <a:t>using chmod </a:t>
            </a:r>
            <a:r>
              <a:rPr sz="1400" spc="-5" dirty="0">
                <a:latin typeface="Arial"/>
                <a:cs typeface="Arial"/>
              </a:rPr>
              <a:t>command,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grant </a:t>
            </a:r>
            <a:r>
              <a:rPr sz="1400" spc="-5" dirty="0">
                <a:latin typeface="Arial"/>
                <a:cs typeface="Arial"/>
              </a:rPr>
              <a:t>execute </a:t>
            </a:r>
            <a:r>
              <a:rPr sz="1400" dirty="0">
                <a:latin typeface="Arial"/>
                <a:cs typeface="Arial"/>
              </a:rPr>
              <a:t>permission for </a:t>
            </a:r>
            <a:r>
              <a:rPr sz="1400" spc="-5" dirty="0">
                <a:latin typeface="Arial"/>
                <a:cs typeface="Arial"/>
              </a:rPr>
              <a:t>our </a:t>
            </a:r>
            <a:r>
              <a:rPr sz="1400" dirty="0">
                <a:latin typeface="Arial"/>
                <a:cs typeface="Arial"/>
              </a:rPr>
              <a:t>script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6B0AB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$chmod 777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filename.sh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E6B0AB"/>
              </a:buClr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second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way,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trying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script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current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directory,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dot</a:t>
            </a:r>
            <a:r>
              <a:rPr sz="1400" b="1" spc="1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(.)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5664200" algn="l"/>
              </a:tabLst>
            </a:pPr>
            <a:r>
              <a:rPr sz="1400" dirty="0">
                <a:latin typeface="Arial"/>
                <a:cs typeface="Arial"/>
              </a:rPr>
              <a:t>denotes current directory (script file present in the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directory)	</a:t>
            </a:r>
            <a:r>
              <a:rPr sz="1400" b="1" spc="-5" dirty="0">
                <a:latin typeface="Arial"/>
                <a:cs typeface="Arial"/>
              </a:rPr>
              <a:t>($./filename.sh)</a:t>
            </a:r>
            <a:endParaRPr sz="1400">
              <a:latin typeface="Arial"/>
              <a:cs typeface="Arial"/>
            </a:endParaRPr>
          </a:p>
          <a:p>
            <a:pPr marL="241300" marR="5080" indent="-228600" algn="just">
              <a:lnSpc>
                <a:spcPct val="150100"/>
              </a:lnSpc>
              <a:spcBef>
                <a:spcPts val="1195"/>
              </a:spcBef>
              <a:buClr>
                <a:srgbClr val="E6B0AB"/>
              </a:buClr>
              <a:buChar char="•"/>
              <a:tabLst>
                <a:tab pos="241300" algn="l"/>
              </a:tabLst>
            </a:pP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the third </a:t>
            </a:r>
            <a:r>
              <a:rPr sz="1400" spc="-40" dirty="0">
                <a:latin typeface="Arial"/>
                <a:cs typeface="Arial"/>
              </a:rPr>
              <a:t>way,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5" dirty="0">
                <a:latin typeface="Arial"/>
                <a:cs typeface="Arial"/>
              </a:rPr>
              <a:t>predefined unix commands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are trying to execute the script </a:t>
            </a:r>
            <a:r>
              <a:rPr sz="1400" dirty="0">
                <a:latin typeface="Arial"/>
                <a:cs typeface="Arial"/>
              </a:rPr>
              <a:t>file </a:t>
            </a:r>
            <a:r>
              <a:rPr sz="1400" spc="-5" dirty="0">
                <a:latin typeface="Arial"/>
                <a:cs typeface="Arial"/>
              </a:rPr>
              <a:t>by </a:t>
            </a:r>
            <a:r>
              <a:rPr sz="1400" spc="-10" dirty="0">
                <a:latin typeface="Arial"/>
                <a:cs typeface="Arial"/>
              </a:rPr>
              <a:t>using  </a:t>
            </a:r>
            <a:r>
              <a:rPr sz="1400" spc="-5" dirty="0">
                <a:latin typeface="Arial"/>
                <a:cs typeface="Arial"/>
              </a:rPr>
              <a:t>just the name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the script, because the actual </a:t>
            </a:r>
            <a:r>
              <a:rPr sz="1400" spc="-10" dirty="0">
                <a:latin typeface="Arial"/>
                <a:cs typeface="Arial"/>
              </a:rPr>
              <a:t>location of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file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specified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55" dirty="0">
                <a:latin typeface="Arial"/>
                <a:cs typeface="Arial"/>
              </a:rPr>
              <a:t>PATH  </a:t>
            </a:r>
            <a:r>
              <a:rPr sz="1400" spc="-5" dirty="0">
                <a:latin typeface="Arial"/>
                <a:cs typeface="Arial"/>
              </a:rPr>
              <a:t>variable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($filename.sh)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76200"/>
            <a:ext cx="144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1175" y="0"/>
            <a:ext cx="1486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Shell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Script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6300698"/>
            <a:ext cx="26974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$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./samp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15" dirty="0">
                <a:latin typeface="Calibri"/>
                <a:cs typeface="Calibri"/>
              </a:rPr>
              <a:t>ba</a:t>
            </a:r>
            <a:r>
              <a:rPr sz="2400" spc="-322" baseline="13888" dirty="0">
                <a:solidFill>
                  <a:srgbClr val="FF0000"/>
                </a:solidFill>
                <a:latin typeface="Arial Narrow"/>
                <a:cs typeface="Arial Narrow"/>
              </a:rPr>
              <a:t>1</a:t>
            </a:r>
            <a:r>
              <a:rPr sz="1600" spc="-215" dirty="0">
                <a:latin typeface="Calibri"/>
                <a:cs typeface="Calibri"/>
              </a:rPr>
              <a:t>s</a:t>
            </a:r>
            <a:r>
              <a:rPr sz="2400" spc="-322" baseline="13888" dirty="0">
                <a:solidFill>
                  <a:srgbClr val="FF0000"/>
                </a:solidFill>
                <a:latin typeface="Arial Narrow"/>
                <a:cs typeface="Arial Narrow"/>
              </a:rPr>
              <a:t>3</a:t>
            </a:r>
            <a:r>
              <a:rPr sz="1600" spc="-215" dirty="0">
                <a:latin typeface="Calibri"/>
                <a:cs typeface="Calibri"/>
              </a:rPr>
              <a:t>h:  </a:t>
            </a:r>
            <a:r>
              <a:rPr sz="1600" spc="-10" dirty="0">
                <a:latin typeface="Calibri"/>
                <a:cs typeface="Calibri"/>
              </a:rPr>
              <a:t>./samp: Permission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denied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6178677" y="646195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Perpetua"/>
                <a:cs typeface="Perpetua"/>
              </a:rPr>
              <a:t>Das</a:t>
            </a:r>
            <a:endParaRPr sz="12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73532"/>
            <a:ext cx="6823709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B0A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b="1" dirty="0">
                <a:latin typeface="Arial"/>
                <a:cs typeface="Arial"/>
              </a:rPr>
              <a:t>Setting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spc="-65" dirty="0">
                <a:latin typeface="Arial"/>
                <a:cs typeface="Arial"/>
              </a:rPr>
              <a:t>PATH </a:t>
            </a:r>
            <a:r>
              <a:rPr sz="1400" b="1" spc="-5" dirty="0">
                <a:latin typeface="Arial"/>
                <a:cs typeface="Arial"/>
              </a:rPr>
              <a:t>variable </a:t>
            </a:r>
            <a:r>
              <a:rPr sz="1400" dirty="0">
                <a:latin typeface="Arial"/>
                <a:cs typeface="Arial"/>
              </a:rPr>
              <a:t>(including the filename.sh location in the </a:t>
            </a:r>
            <a:r>
              <a:rPr sz="1400" spc="-55" dirty="0">
                <a:latin typeface="Arial"/>
                <a:cs typeface="Arial"/>
              </a:rPr>
              <a:t>PATH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939546"/>
            <a:ext cx="3924935" cy="534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1400" b="1" spc="-25" dirty="0">
                <a:latin typeface="Arial"/>
                <a:cs typeface="Arial"/>
              </a:rPr>
              <a:t>$PATH=$PATH:/home/kumar </a:t>
            </a:r>
            <a:r>
              <a:rPr sz="1400" b="1" dirty="0">
                <a:latin typeface="Arial"/>
                <a:cs typeface="Arial"/>
              </a:rPr>
              <a:t>; </a:t>
            </a:r>
            <a:r>
              <a:rPr sz="1400" b="1" spc="-5" dirty="0">
                <a:latin typeface="Arial"/>
                <a:cs typeface="Arial"/>
              </a:rPr>
              <a:t>export </a:t>
            </a:r>
            <a:r>
              <a:rPr sz="1400" b="1" spc="-70" dirty="0">
                <a:latin typeface="Arial"/>
                <a:cs typeface="Arial"/>
              </a:rPr>
              <a:t>PATH</a:t>
            </a:r>
            <a:endParaRPr sz="1400">
              <a:latin typeface="Arial"/>
              <a:cs typeface="Arial"/>
            </a:endParaRPr>
          </a:p>
          <a:p>
            <a:pPr marR="2668270" algn="ctr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Arial"/>
                <a:cs typeface="Arial"/>
              </a:rPr>
              <a:t>$file.sh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-5" dirty="0">
                <a:latin typeface="Calibri"/>
                <a:cs typeface="Calibri"/>
              </a:rPr>
              <a:t>$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pwd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/home/student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</a:t>
            </a:r>
            <a:r>
              <a:rPr sz="1600" spc="-15" dirty="0">
                <a:latin typeface="Calibri"/>
                <a:cs typeface="Calibri"/>
              </a:rPr>
              <a:t>cat </a:t>
            </a:r>
            <a:r>
              <a:rPr sz="1600" spc="-5" dirty="0">
                <a:latin typeface="Calibri"/>
                <a:cs typeface="Calibri"/>
              </a:rPr>
              <a:t>&gt;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echo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"welcome“</a:t>
            </a:r>
            <a:endParaRPr sz="1600">
              <a:latin typeface="Calibri"/>
              <a:cs typeface="Calibri"/>
            </a:endParaRPr>
          </a:p>
          <a:p>
            <a:pPr marL="12700" marR="307975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sh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samp  </a:t>
            </a:r>
            <a:r>
              <a:rPr lang="en-US" sz="1600" spc="-20" dirty="0" smtClean="0">
                <a:latin typeface="Calibri"/>
                <a:cs typeface="Calibri"/>
              </a:rPr>
              <a:t>w</a:t>
            </a:r>
            <a:r>
              <a:rPr sz="1600" spc="-20" smtClean="0">
                <a:latin typeface="Calibri"/>
                <a:cs typeface="Calibri"/>
              </a:rPr>
              <a:t>elcome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/.samp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bash: /.samp: No </a:t>
            </a:r>
            <a:r>
              <a:rPr sz="1600" spc="-10" dirty="0">
                <a:latin typeface="Calibri"/>
                <a:cs typeface="Calibri"/>
              </a:rPr>
              <a:t>such </a:t>
            </a:r>
            <a:r>
              <a:rPr sz="1600" spc="-5" dirty="0">
                <a:latin typeface="Calibri"/>
                <a:cs typeface="Calibri"/>
              </a:rPr>
              <a:t>file 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</a:t>
            </a:r>
            <a:r>
              <a:rPr sz="1600" spc="-10" dirty="0">
                <a:latin typeface="Calibri"/>
                <a:cs typeface="Calibri"/>
              </a:rPr>
              <a:t>echo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$PATH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/usr/local/bin:/usr/bin:/bin:/usr/local/sbin:/usr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/sbin:/sbin:/home/student/bin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</a:t>
            </a:r>
            <a:r>
              <a:rPr sz="1600" spc="-25" dirty="0">
                <a:latin typeface="Calibri"/>
                <a:cs typeface="Calibri"/>
              </a:rPr>
              <a:t>PATH=$PATH:/home/student;export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65" dirty="0">
                <a:latin typeface="Calibri"/>
                <a:cs typeface="Calibri"/>
              </a:rPr>
              <a:t>PATH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</a:t>
            </a:r>
            <a:r>
              <a:rPr sz="1600" spc="-10" dirty="0">
                <a:latin typeface="Calibri"/>
                <a:cs typeface="Calibri"/>
              </a:rPr>
              <a:t>echo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$PATH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/usr/local/bin:/usr/bin:/bin:/usr/local/sbin:/usr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/sbin:/sbin:/home/student/bin:/home/student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sh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Welcome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/.samp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bash: /.samp: No </a:t>
            </a:r>
            <a:r>
              <a:rPr sz="1600" spc="-10" dirty="0">
                <a:latin typeface="Calibri"/>
                <a:cs typeface="Calibri"/>
              </a:rPr>
              <a:t>such </a:t>
            </a:r>
            <a:r>
              <a:rPr sz="1600" spc="-5" dirty="0">
                <a:latin typeface="Calibri"/>
                <a:cs typeface="Calibri"/>
              </a:rPr>
              <a:t>file 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1633473"/>
            <a:ext cx="440436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</a:t>
            </a:r>
            <a:r>
              <a:rPr sz="1600" dirty="0">
                <a:latin typeface="Calibri"/>
                <a:cs typeface="Calibri"/>
              </a:rPr>
              <a:t>ls </a:t>
            </a:r>
            <a:r>
              <a:rPr sz="1600" spc="-5" dirty="0">
                <a:latin typeface="Calibri"/>
                <a:cs typeface="Calibri"/>
              </a:rPr>
              <a:t>-l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-rw-rw-r--. 1 </a:t>
            </a:r>
            <a:r>
              <a:rPr sz="1600" spc="-10" dirty="0">
                <a:latin typeface="Calibri"/>
                <a:cs typeface="Calibri"/>
              </a:rPr>
              <a:t>student student </a:t>
            </a:r>
            <a:r>
              <a:rPr sz="1600" spc="-5" dirty="0">
                <a:latin typeface="Calibri"/>
                <a:cs typeface="Calibri"/>
              </a:rPr>
              <a:t>15 </a:t>
            </a:r>
            <a:r>
              <a:rPr sz="1600" spc="-10" dirty="0">
                <a:latin typeface="Calibri"/>
                <a:cs typeface="Calibri"/>
              </a:rPr>
              <a:t>Oct </a:t>
            </a:r>
            <a:r>
              <a:rPr sz="1600" spc="-5" dirty="0">
                <a:latin typeface="Calibri"/>
                <a:cs typeface="Calibri"/>
              </a:rPr>
              <a:t>26 07:10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bash: </a:t>
            </a:r>
            <a:r>
              <a:rPr sz="1600" spc="-15" dirty="0">
                <a:latin typeface="Calibri"/>
                <a:cs typeface="Calibri"/>
              </a:rPr>
              <a:t>/home/student/samp: </a:t>
            </a:r>
            <a:r>
              <a:rPr sz="1600" spc="-10" dirty="0">
                <a:latin typeface="Calibri"/>
                <a:cs typeface="Calibri"/>
              </a:rPr>
              <a:t>Permission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denied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chmod </a:t>
            </a:r>
            <a:r>
              <a:rPr sz="1600" spc="-10" dirty="0">
                <a:latin typeface="Calibri"/>
                <a:cs typeface="Calibri"/>
              </a:rPr>
              <a:t>777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</a:t>
            </a:r>
            <a:r>
              <a:rPr sz="1600" dirty="0">
                <a:latin typeface="Calibri"/>
                <a:cs typeface="Calibri"/>
              </a:rPr>
              <a:t>ls </a:t>
            </a:r>
            <a:r>
              <a:rPr sz="1600" spc="-5" dirty="0">
                <a:latin typeface="Calibri"/>
                <a:cs typeface="Calibri"/>
              </a:rPr>
              <a:t>-l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-rwxrwxrwx. </a:t>
            </a:r>
            <a:r>
              <a:rPr sz="1600" spc="-5" dirty="0">
                <a:latin typeface="Calibri"/>
                <a:cs typeface="Calibri"/>
              </a:rPr>
              <a:t>1 </a:t>
            </a:r>
            <a:r>
              <a:rPr sz="1600" spc="-10" dirty="0">
                <a:latin typeface="Calibri"/>
                <a:cs typeface="Calibri"/>
              </a:rPr>
              <a:t>student student </a:t>
            </a:r>
            <a:r>
              <a:rPr sz="1600" spc="-5" dirty="0">
                <a:latin typeface="Calibri"/>
                <a:cs typeface="Calibri"/>
              </a:rPr>
              <a:t>15 </a:t>
            </a:r>
            <a:r>
              <a:rPr sz="1600" spc="-10" dirty="0">
                <a:latin typeface="Calibri"/>
                <a:cs typeface="Calibri"/>
              </a:rPr>
              <a:t>Oct </a:t>
            </a:r>
            <a:r>
              <a:rPr sz="1600" spc="-5" dirty="0">
                <a:latin typeface="Calibri"/>
                <a:cs typeface="Calibri"/>
              </a:rPr>
              <a:t>26 07:10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smtClean="0">
                <a:latin typeface="Calibri"/>
                <a:cs typeface="Calibri"/>
              </a:rPr>
              <a:t>$ </a:t>
            </a:r>
            <a:r>
              <a:rPr sz="1600" spc="-5" dirty="0">
                <a:latin typeface="Calibri"/>
                <a:cs typeface="Calibri"/>
              </a:rPr>
              <a:t>sh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sh: </a:t>
            </a:r>
            <a:r>
              <a:rPr sz="1600" spc="-10" dirty="0">
                <a:latin typeface="Calibri"/>
                <a:cs typeface="Calibri"/>
              </a:rPr>
              <a:t>smp: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such </a:t>
            </a:r>
            <a:r>
              <a:rPr sz="1600" spc="-5" dirty="0">
                <a:latin typeface="Calibri"/>
                <a:cs typeface="Calibri"/>
              </a:rPr>
              <a:t>file 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  <a:p>
            <a:pPr marL="12700" marR="355917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sh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  </a:t>
            </a:r>
            <a:r>
              <a:rPr sz="1600" spc="-20" dirty="0">
                <a:latin typeface="Calibri"/>
                <a:cs typeface="Calibri"/>
              </a:rPr>
              <a:t>Welcome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./samp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Welcome</a:t>
            </a:r>
            <a:endParaRPr sz="1600">
              <a:latin typeface="Calibri"/>
              <a:cs typeface="Calibri"/>
            </a:endParaRPr>
          </a:p>
          <a:p>
            <a:pPr marL="12700" marR="360997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$ </a:t>
            </a:r>
            <a:r>
              <a:rPr sz="1600" spc="-10" dirty="0">
                <a:latin typeface="Calibri"/>
                <a:cs typeface="Calibri"/>
              </a:rPr>
              <a:t>samp  </a:t>
            </a:r>
            <a:r>
              <a:rPr sz="1600" spc="-7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ome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7620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3538" y="505714"/>
            <a:ext cx="459422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Scripts </a:t>
            </a:r>
            <a:r>
              <a:rPr sz="2800" spc="-20" dirty="0">
                <a:latin typeface="Calibri"/>
                <a:cs typeface="Calibri"/>
              </a:rPr>
              <a:t>Interactive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37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773683" y="2022094"/>
            <a:ext cx="5124450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$read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buFont typeface="Wingdings 2"/>
              <a:buChar char="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Script pauses to take input from the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keyboard.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buFont typeface="Wingdings 2"/>
              <a:buChar char="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A single read can be used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one or more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buFont typeface="Wingdings 2"/>
              <a:buChar char=""/>
              <a:tabLst>
                <a:tab pos="276225" algn="l"/>
                <a:tab pos="276860" algn="l"/>
              </a:tabLst>
            </a:pPr>
            <a:r>
              <a:rPr sz="1600" b="1" spc="-5" dirty="0">
                <a:latin typeface="Arial"/>
                <a:cs typeface="Arial"/>
              </a:rPr>
              <a:t>$read pname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fname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6083" y="254508"/>
            <a:ext cx="64033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Command Line </a:t>
            </a:r>
            <a:r>
              <a:rPr spc="-10" dirty="0">
                <a:latin typeface="Calibri"/>
                <a:cs typeface="Calibri"/>
              </a:rPr>
              <a:t>Arguments </a:t>
            </a:r>
            <a:r>
              <a:rPr dirty="0">
                <a:latin typeface="Calibri"/>
                <a:cs typeface="Calibri"/>
              </a:rPr>
              <a:t>/ </a:t>
            </a:r>
            <a:r>
              <a:rPr spc="-5" dirty="0">
                <a:latin typeface="Calibri"/>
                <a:cs typeface="Calibri"/>
              </a:rPr>
              <a:t>Positional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38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621283" y="1107694"/>
            <a:ext cx="8136255" cy="471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Like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 programming shell scripts also accept arguments from command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They can run non interactively and be used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redirections and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pipelines</a:t>
            </a:r>
            <a:endParaRPr sz="1600">
              <a:latin typeface="Arial"/>
              <a:cs typeface="Arial"/>
            </a:endParaRPr>
          </a:p>
          <a:p>
            <a:pPr marL="276225" marR="5080" indent="-263525">
              <a:lnSpc>
                <a:spcPct val="150200"/>
              </a:lnSpc>
              <a:spcBef>
                <a:spcPts val="595"/>
              </a:spcBef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When arguments are sent through command line </a:t>
            </a:r>
            <a:r>
              <a:rPr sz="1600" dirty="0">
                <a:latin typeface="Arial"/>
                <a:cs typeface="Arial"/>
              </a:rPr>
              <a:t>they are </a:t>
            </a:r>
            <a:r>
              <a:rPr sz="1600" spc="-5" dirty="0">
                <a:latin typeface="Arial"/>
                <a:cs typeface="Arial"/>
              </a:rPr>
              <a:t>assigned to a special </a:t>
            </a:r>
            <a:r>
              <a:rPr sz="1600" spc="-10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of  variables called </a:t>
            </a:r>
            <a:r>
              <a:rPr sz="1600" b="1" spc="-5" dirty="0">
                <a:latin typeface="Arial"/>
                <a:cs typeface="Arial"/>
              </a:rPr>
              <a:t>“positional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parameters”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$* or $@ : </a:t>
            </a:r>
            <a:r>
              <a:rPr sz="1600" spc="-5" dirty="0">
                <a:latin typeface="Arial"/>
                <a:cs typeface="Arial"/>
              </a:rPr>
              <a:t>It stores the complete set of positional parameters as a single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string.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600" b="1" spc="-5" dirty="0">
                <a:latin typeface="Arial"/>
                <a:cs typeface="Arial"/>
              </a:rPr>
              <a:t>$# : </a:t>
            </a:r>
            <a:r>
              <a:rPr sz="1600" spc="-5" dirty="0">
                <a:latin typeface="Arial"/>
                <a:cs typeface="Arial"/>
              </a:rPr>
              <a:t>It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set to the number of command line arguments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specified.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600" b="1" spc="-5" dirty="0">
                <a:latin typeface="Arial"/>
                <a:cs typeface="Arial"/>
              </a:rPr>
              <a:t>$0 : </a:t>
            </a:r>
            <a:r>
              <a:rPr sz="1600" spc="-5" dirty="0">
                <a:latin typeface="Arial"/>
                <a:cs typeface="Arial"/>
              </a:rPr>
              <a:t>It takes the value depending on the name by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dirty="0">
                <a:latin typeface="Arial"/>
                <a:cs typeface="Arial"/>
              </a:rPr>
              <a:t>it is </a:t>
            </a:r>
            <a:r>
              <a:rPr sz="1600" spc="-5" dirty="0">
                <a:latin typeface="Arial"/>
                <a:cs typeface="Arial"/>
              </a:rPr>
              <a:t>invoked (name of shell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script)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600" b="1" spc="-5" dirty="0">
                <a:latin typeface="Arial"/>
                <a:cs typeface="Arial"/>
              </a:rPr>
              <a:t>$1 : </a:t>
            </a:r>
            <a:r>
              <a:rPr sz="1600" spc="-5" dirty="0">
                <a:latin typeface="Arial"/>
                <a:cs typeface="Arial"/>
              </a:rPr>
              <a:t>The First argument sent through the command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600" b="1" spc="-5" dirty="0">
                <a:latin typeface="Arial"/>
                <a:cs typeface="Arial"/>
              </a:rPr>
              <a:t>$2 : </a:t>
            </a:r>
            <a:r>
              <a:rPr sz="1600" spc="-5" dirty="0">
                <a:latin typeface="Arial"/>
                <a:cs typeface="Arial"/>
              </a:rPr>
              <a:t>The Second argument sent through the command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7620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7082" y="334264"/>
            <a:ext cx="73310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Command </a:t>
            </a:r>
            <a:r>
              <a:rPr sz="2000" dirty="0">
                <a:latin typeface="Calibri"/>
                <a:cs typeface="Calibri"/>
              </a:rPr>
              <a:t>Line </a:t>
            </a:r>
            <a:r>
              <a:rPr sz="2000" spc="-5" dirty="0">
                <a:latin typeface="Calibri"/>
                <a:cs typeface="Calibri"/>
              </a:rPr>
              <a:t>Arguments </a:t>
            </a:r>
            <a:r>
              <a:rPr sz="2000" dirty="0">
                <a:latin typeface="Calibri"/>
                <a:cs typeface="Calibri"/>
              </a:rPr>
              <a:t>/ Shell </a:t>
            </a:r>
            <a:r>
              <a:rPr sz="2000" spc="-15" dirty="0">
                <a:latin typeface="Calibri"/>
                <a:cs typeface="Calibri"/>
              </a:rPr>
              <a:t>Parameters </a:t>
            </a:r>
            <a:r>
              <a:rPr sz="2000" dirty="0">
                <a:latin typeface="Calibri"/>
                <a:cs typeface="Calibri"/>
              </a:rPr>
              <a:t>/ </a:t>
            </a:r>
            <a:r>
              <a:rPr sz="2000" spc="-5" dirty="0">
                <a:latin typeface="Calibri"/>
                <a:cs typeface="Calibri"/>
              </a:rPr>
              <a:t>Positional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39</a:t>
            </a:fld>
            <a:endParaRPr spc="-200" dirty="0"/>
          </a:p>
        </p:txBody>
      </p:sp>
      <p:sp>
        <p:nvSpPr>
          <p:cNvPr id="6" name="object 6"/>
          <p:cNvSpPr txBox="1"/>
          <p:nvPr/>
        </p:nvSpPr>
        <p:spPr>
          <a:xfrm>
            <a:off x="392684" y="955294"/>
            <a:ext cx="610235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1600" b="1" spc="-5" dirty="0">
                <a:latin typeface="Arial"/>
                <a:cs typeface="Arial"/>
              </a:rPr>
              <a:t>$1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$2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...	</a:t>
            </a:r>
            <a:r>
              <a:rPr sz="1600" spc="-5" dirty="0">
                <a:latin typeface="Arial"/>
                <a:cs typeface="Arial"/>
              </a:rPr>
              <a:t>positional parameters representing command line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args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1600" b="1" spc="-5" dirty="0">
                <a:latin typeface="Arial"/>
                <a:cs typeface="Arial"/>
              </a:rPr>
              <a:t>$#	</a:t>
            </a:r>
            <a:r>
              <a:rPr sz="1600" spc="-5" dirty="0">
                <a:latin typeface="Arial"/>
                <a:cs typeface="Arial"/>
              </a:rPr>
              <a:t>No. of arguments specified in command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1600" b="1" spc="-5" dirty="0">
                <a:latin typeface="Arial"/>
                <a:cs typeface="Arial"/>
              </a:rPr>
              <a:t>$0	</a:t>
            </a:r>
            <a:r>
              <a:rPr sz="1600" spc="-5" dirty="0">
                <a:latin typeface="Arial"/>
                <a:cs typeface="Arial"/>
              </a:rPr>
              <a:t>name of executed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84" y="2281554"/>
            <a:ext cx="5278755" cy="20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1600" b="1" spc="-5" dirty="0">
                <a:latin typeface="Arial"/>
                <a:cs typeface="Arial"/>
              </a:rPr>
              <a:t>$*	</a:t>
            </a:r>
            <a:r>
              <a:rPr sz="1600" spc="-5" dirty="0">
                <a:latin typeface="Arial"/>
                <a:cs typeface="Arial"/>
              </a:rPr>
              <a:t>set of positional parameters as a single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1600" b="1" spc="-5" dirty="0">
                <a:latin typeface="Arial"/>
                <a:cs typeface="Arial"/>
              </a:rPr>
              <a:t>“$@”	</a:t>
            </a:r>
            <a:r>
              <a:rPr sz="1600" spc="-5" dirty="0">
                <a:latin typeface="Arial"/>
                <a:cs typeface="Arial"/>
              </a:rPr>
              <a:t>each quoted string as a separate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argument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1600" b="1" spc="-5" dirty="0">
                <a:latin typeface="Arial"/>
                <a:cs typeface="Arial"/>
              </a:rPr>
              <a:t>$?	</a:t>
            </a:r>
            <a:r>
              <a:rPr sz="1600" spc="-5" dirty="0">
                <a:latin typeface="Arial"/>
                <a:cs typeface="Arial"/>
              </a:rPr>
              <a:t>exit status of last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1600" b="1" spc="-5" dirty="0">
                <a:latin typeface="Arial"/>
                <a:cs typeface="Arial"/>
              </a:rPr>
              <a:t>$$	PID </a:t>
            </a:r>
            <a:r>
              <a:rPr sz="1600" spc="-5" dirty="0">
                <a:latin typeface="Arial"/>
                <a:cs typeface="Arial"/>
              </a:rPr>
              <a:t>of the current shell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61415" algn="l"/>
              </a:tabLst>
            </a:pPr>
            <a:r>
              <a:rPr sz="1600" b="1" spc="-5" dirty="0">
                <a:latin typeface="Arial"/>
                <a:cs typeface="Arial"/>
              </a:rPr>
              <a:t>$!	PID </a:t>
            </a:r>
            <a:r>
              <a:rPr sz="1600" spc="-5" dirty="0">
                <a:latin typeface="Arial"/>
                <a:cs typeface="Arial"/>
              </a:rPr>
              <a:t>of last background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job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684" y="4369689"/>
            <a:ext cx="8199120" cy="210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marR="351790" indent="-26416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While sending multi-worded string as command line argument use </a:t>
            </a:r>
            <a:r>
              <a:rPr sz="1600" b="1" spc="-5" dirty="0">
                <a:latin typeface="Arial"/>
                <a:cs typeface="Arial"/>
              </a:rPr>
              <a:t>$@</a:t>
            </a:r>
            <a:r>
              <a:rPr sz="1600" spc="-5" dirty="0">
                <a:latin typeface="Arial"/>
                <a:cs typeface="Arial"/>
              </a:rPr>
              <a:t>, since </a:t>
            </a:r>
            <a:r>
              <a:rPr sz="1600" b="1" spc="-5" dirty="0">
                <a:latin typeface="Arial"/>
                <a:cs typeface="Arial"/>
              </a:rPr>
              <a:t>$@ </a:t>
            </a:r>
            <a:r>
              <a:rPr sz="1600" spc="-5" dirty="0">
                <a:latin typeface="Arial"/>
                <a:cs typeface="Arial"/>
              </a:rPr>
              <a:t>treats  multi-worded strings within quotation as a single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argument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$sh </a:t>
            </a:r>
            <a:r>
              <a:rPr sz="1600" b="1" spc="-5">
                <a:latin typeface="Arial"/>
                <a:cs typeface="Arial"/>
              </a:rPr>
              <a:t>filename.sh </a:t>
            </a:r>
            <a:r>
              <a:rPr sz="1600" b="1" spc="-5" smtClean="0">
                <a:latin typeface="Arial"/>
                <a:cs typeface="Arial"/>
              </a:rPr>
              <a:t>“Kumari</a:t>
            </a:r>
            <a:r>
              <a:rPr sz="1600" b="1" spc="-5">
                <a:latin typeface="Arial"/>
                <a:cs typeface="Arial"/>
              </a:rPr>
              <a:t>” </a:t>
            </a:r>
            <a:r>
              <a:rPr sz="1600" b="1" spc="-5" smtClean="0">
                <a:latin typeface="Arial"/>
                <a:cs typeface="Arial"/>
              </a:rPr>
              <a:t>“Kumar</a:t>
            </a:r>
            <a:r>
              <a:rPr sz="1600" b="1" spc="-5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05025" algn="l"/>
                <a:tab pos="4161154" algn="l"/>
                <a:tab pos="4960620" algn="l"/>
              </a:tabLst>
            </a:pPr>
            <a:r>
              <a:rPr sz="1600" b="1" spc="-5" dirty="0">
                <a:latin typeface="Arial"/>
                <a:cs typeface="Arial"/>
              </a:rPr>
              <a:t>$</a:t>
            </a:r>
            <a:r>
              <a:rPr sz="1600" b="1" spc="-5">
                <a:latin typeface="Arial"/>
                <a:cs typeface="Arial"/>
              </a:rPr>
              <a:t>1</a:t>
            </a:r>
            <a:r>
              <a:rPr sz="1600" b="1" spc="-5" smtClean="0">
                <a:latin typeface="Arial"/>
                <a:cs typeface="Arial"/>
              </a:rPr>
              <a:t>=“Kumari</a:t>
            </a:r>
            <a:r>
              <a:rPr sz="1600" b="1" spc="-5" dirty="0">
                <a:latin typeface="Arial"/>
                <a:cs typeface="Arial"/>
              </a:rPr>
              <a:t>”	$</a:t>
            </a:r>
            <a:r>
              <a:rPr sz="1600" b="1" spc="-5">
                <a:latin typeface="Arial"/>
                <a:cs typeface="Arial"/>
              </a:rPr>
              <a:t>2</a:t>
            </a:r>
            <a:r>
              <a:rPr sz="1600" b="1" spc="-5" smtClean="0">
                <a:latin typeface="Arial"/>
                <a:cs typeface="Arial"/>
              </a:rPr>
              <a:t>=“Kumar</a:t>
            </a:r>
            <a:r>
              <a:rPr sz="1600" b="1" spc="-5" dirty="0">
                <a:latin typeface="Arial"/>
                <a:cs typeface="Arial"/>
              </a:rPr>
              <a:t>”	$#=2</a:t>
            </a:r>
            <a:r>
              <a:rPr sz="1600" b="1" spc="-5">
                <a:latin typeface="Arial"/>
                <a:cs typeface="Arial"/>
              </a:rPr>
              <a:t>	</a:t>
            </a:r>
            <a:r>
              <a:rPr sz="1600" b="1" spc="-5" smtClean="0">
                <a:latin typeface="Arial"/>
                <a:cs typeface="Arial"/>
              </a:rPr>
              <a:t>$*=“Kumari Kumar</a:t>
            </a:r>
            <a:r>
              <a:rPr sz="1600" b="1" spc="-5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smtClean="0">
                <a:latin typeface="Arial"/>
                <a:cs typeface="Arial"/>
              </a:rPr>
              <a:t>$@=“Kumari Kumar</a:t>
            </a:r>
            <a:r>
              <a:rPr sz="1600" b="1" spc="-5" dirty="0">
                <a:latin typeface="Arial"/>
                <a:cs typeface="Arial"/>
              </a:rPr>
              <a:t>” </a:t>
            </a:r>
            <a:r>
              <a:rPr sz="1600" b="1" spc="1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$0=“filename.sh”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4423" y="2250059"/>
            <a:ext cx="230949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Up to </a:t>
            </a:r>
            <a:r>
              <a:rPr sz="1800" b="1" spc="-5" dirty="0">
                <a:latin typeface="Arial"/>
                <a:cs typeface="Arial"/>
              </a:rPr>
              <a:t>$9 can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  Using </a:t>
            </a:r>
            <a:r>
              <a:rPr sz="1800" b="1" dirty="0">
                <a:latin typeface="Arial"/>
                <a:cs typeface="Arial"/>
              </a:rPr>
              <a:t>shift </a:t>
            </a:r>
            <a:r>
              <a:rPr sz="1800" b="1" spc="-5" dirty="0">
                <a:latin typeface="Arial"/>
                <a:cs typeface="Arial"/>
              </a:rPr>
              <a:t>key </a:t>
            </a:r>
            <a:r>
              <a:rPr sz="1800" b="1" spc="10" dirty="0">
                <a:latin typeface="Arial"/>
                <a:cs typeface="Arial"/>
              </a:rPr>
              <a:t>word  </a:t>
            </a:r>
            <a:r>
              <a:rPr sz="1800" b="1" spc="-5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go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beyond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76200"/>
            <a:ext cx="68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934" y="708405"/>
            <a:ext cx="2429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Unix File</a:t>
            </a:r>
            <a:r>
              <a:rPr sz="2800" spc="-70" dirty="0"/>
              <a:t> </a:t>
            </a:r>
            <a:r>
              <a:rPr sz="2800" spc="-25" dirty="0"/>
              <a:t>System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6063" y="2215007"/>
            <a:ext cx="4011295" cy="272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Files in Unix are divided into 3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Ordinary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5" dirty="0">
                <a:latin typeface="Arial"/>
                <a:cs typeface="Arial"/>
              </a:rPr>
              <a:t>Text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1800" spc="-5" dirty="0">
                <a:latin typeface="Arial"/>
                <a:cs typeface="Arial"/>
              </a:rPr>
              <a:t>Binary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Directory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80670" algn="l"/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772" y="332994"/>
            <a:ext cx="53162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Exit and Exit </a:t>
            </a:r>
            <a:r>
              <a:rPr sz="2800" spc="-10" dirty="0"/>
              <a:t>Status </a:t>
            </a:r>
            <a:r>
              <a:rPr sz="2800" spc="-5" dirty="0"/>
              <a:t>of Command</a:t>
            </a:r>
            <a:r>
              <a:rPr sz="2800" spc="-15" dirty="0"/>
              <a:t> </a:t>
            </a:r>
            <a:r>
              <a:rPr sz="2800" spc="-5" dirty="0"/>
              <a:t>$?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40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73683" y="1297178"/>
            <a:ext cx="56483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Like </a:t>
            </a:r>
            <a:r>
              <a:rPr sz="1500" spc="-5" dirty="0">
                <a:latin typeface="Arial"/>
                <a:cs typeface="Arial"/>
              </a:rPr>
              <a:t>C shell </a:t>
            </a:r>
            <a:r>
              <a:rPr sz="1500" dirty="0">
                <a:latin typeface="Arial"/>
                <a:cs typeface="Arial"/>
              </a:rPr>
              <a:t>scripts also </a:t>
            </a:r>
            <a:r>
              <a:rPr sz="1500" spc="-5" dirty="0">
                <a:latin typeface="Arial"/>
                <a:cs typeface="Arial"/>
              </a:rPr>
              <a:t>use exit </a:t>
            </a:r>
            <a:r>
              <a:rPr sz="1500" dirty="0">
                <a:latin typeface="Arial"/>
                <a:cs typeface="Arial"/>
              </a:rPr>
              <a:t>command to terminate 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program.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975" y="1670558"/>
            <a:ext cx="51308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exit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500" b="1" spc="-5" dirty="0">
                <a:latin typeface="Arial"/>
                <a:cs typeface="Arial"/>
              </a:rPr>
              <a:t>exit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500" b="1" spc="-5" dirty="0">
                <a:latin typeface="Arial"/>
                <a:cs typeface="Arial"/>
              </a:rPr>
              <a:t>exit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1989" y="1525625"/>
            <a:ext cx="2904490" cy="113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3400"/>
              </a:lnSpc>
            </a:pPr>
            <a:r>
              <a:rPr sz="1500" spc="-5" dirty="0">
                <a:latin typeface="Arial"/>
                <a:cs typeface="Arial"/>
              </a:rPr>
              <a:t>used when everything </a:t>
            </a:r>
            <a:r>
              <a:rPr sz="1500" dirty="0">
                <a:latin typeface="Arial"/>
                <a:cs typeface="Arial"/>
              </a:rPr>
              <a:t>goes </a:t>
            </a:r>
            <a:r>
              <a:rPr sz="1500" spc="-5" dirty="0">
                <a:latin typeface="Arial"/>
                <a:cs typeface="Arial"/>
              </a:rPr>
              <a:t>fine  used when </a:t>
            </a:r>
            <a:r>
              <a:rPr sz="1500" dirty="0">
                <a:latin typeface="Arial"/>
                <a:cs typeface="Arial"/>
              </a:rPr>
              <a:t>something </a:t>
            </a:r>
            <a:r>
              <a:rPr sz="1500" spc="-5" dirty="0">
                <a:latin typeface="Arial"/>
                <a:cs typeface="Arial"/>
              </a:rPr>
              <a:t>went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wrong  when file is </a:t>
            </a:r>
            <a:r>
              <a:rPr sz="1500" dirty="0">
                <a:latin typeface="Arial"/>
                <a:cs typeface="Arial"/>
              </a:rPr>
              <a:t>not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readable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683" y="3164459"/>
            <a:ext cx="4597400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$ grep computer </a:t>
            </a:r>
            <a:r>
              <a:rPr sz="1500" b="1" dirty="0">
                <a:latin typeface="Arial"/>
                <a:cs typeface="Arial"/>
              </a:rPr>
              <a:t>deptsales.lst </a:t>
            </a:r>
            <a:r>
              <a:rPr sz="1500" b="1" spc="-5" dirty="0">
                <a:latin typeface="Arial"/>
                <a:cs typeface="Arial"/>
              </a:rPr>
              <a:t>&gt;/dev/null; echo</a:t>
            </a:r>
            <a:r>
              <a:rPr sz="1500" b="1" spc="-9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$?</a:t>
            </a:r>
            <a:endParaRPr sz="1500">
              <a:latin typeface="Arial"/>
              <a:cs typeface="Arial"/>
            </a:endParaRPr>
          </a:p>
          <a:p>
            <a:pPr marL="278130" indent="-265430">
              <a:lnSpc>
                <a:spcPct val="100000"/>
              </a:lnSpc>
              <a:spcBef>
                <a:spcPts val="1140"/>
              </a:spcBef>
              <a:tabLst>
                <a:tab pos="278130" algn="l"/>
                <a:tab pos="278765" algn="l"/>
              </a:tabLst>
            </a:pPr>
            <a:r>
              <a:rPr lang="en-US" sz="1500" b="1" spc="-5" dirty="0" smtClean="0">
                <a:latin typeface="Arial"/>
                <a:cs typeface="Arial"/>
              </a:rPr>
              <a:t>0 </a:t>
            </a:r>
            <a:r>
              <a:rPr sz="1500" b="1" spc="-5" smtClean="0">
                <a:latin typeface="Arial"/>
                <a:cs typeface="Arial"/>
              </a:rPr>
              <a:t>(successfully</a:t>
            </a:r>
            <a:r>
              <a:rPr sz="1500" b="1" spc="-60" smtClean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completed)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500" b="1" dirty="0">
                <a:latin typeface="Arial"/>
                <a:cs typeface="Arial"/>
              </a:rPr>
              <a:t>$ grep </a:t>
            </a:r>
            <a:r>
              <a:rPr sz="1500" b="1" spc="-10" dirty="0">
                <a:latin typeface="Arial"/>
                <a:cs typeface="Arial"/>
              </a:rPr>
              <a:t>system  </a:t>
            </a:r>
            <a:r>
              <a:rPr sz="1500" b="1" dirty="0">
                <a:latin typeface="Arial"/>
                <a:cs typeface="Arial"/>
              </a:rPr>
              <a:t>deptsales.lst </a:t>
            </a:r>
            <a:r>
              <a:rPr sz="1500" b="1" spc="-5" dirty="0">
                <a:latin typeface="Arial"/>
                <a:cs typeface="Arial"/>
              </a:rPr>
              <a:t>&gt;/dev/null; </a:t>
            </a:r>
            <a:r>
              <a:rPr sz="1500" b="1" dirty="0">
                <a:latin typeface="Arial"/>
                <a:cs typeface="Arial"/>
              </a:rPr>
              <a:t>echo</a:t>
            </a:r>
            <a:r>
              <a:rPr sz="1500" b="1" spc="-10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$?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tabLst>
                <a:tab pos="355600" algn="l"/>
                <a:tab pos="356235" algn="l"/>
              </a:tabLst>
            </a:pPr>
            <a:r>
              <a:rPr lang="en-US" sz="1500" b="1" spc="-5" dirty="0" smtClean="0">
                <a:latin typeface="Arial"/>
                <a:cs typeface="Arial"/>
              </a:rPr>
              <a:t>1 </a:t>
            </a:r>
            <a:r>
              <a:rPr sz="1500" b="1" spc="-5" smtClean="0">
                <a:latin typeface="Arial"/>
                <a:cs typeface="Arial"/>
              </a:rPr>
              <a:t>(failure </a:t>
            </a:r>
            <a:r>
              <a:rPr sz="1500" b="1" dirty="0">
                <a:latin typeface="Arial"/>
                <a:cs typeface="Arial"/>
              </a:rPr>
              <a:t>in </a:t>
            </a:r>
            <a:r>
              <a:rPr sz="1500" b="1" spc="-5" dirty="0">
                <a:latin typeface="Arial"/>
                <a:cs typeface="Arial"/>
              </a:rPr>
              <a:t>finding a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pattern)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63300"/>
              </a:lnSpc>
            </a:pPr>
            <a:r>
              <a:rPr sz="1500" b="1" spc="-5" dirty="0">
                <a:latin typeface="Arial"/>
                <a:cs typeface="Arial"/>
              </a:rPr>
              <a:t>$ grep computer </a:t>
            </a:r>
            <a:r>
              <a:rPr sz="1500" b="1" dirty="0">
                <a:latin typeface="Arial"/>
                <a:cs typeface="Arial"/>
              </a:rPr>
              <a:t>deptsales1.lst </a:t>
            </a:r>
            <a:r>
              <a:rPr sz="1500" b="1" spc="-5" dirty="0">
                <a:latin typeface="Arial"/>
                <a:cs typeface="Arial"/>
              </a:rPr>
              <a:t>&gt;/dev/null; echo $?  grep: </a:t>
            </a:r>
            <a:r>
              <a:rPr sz="1500" b="1" dirty="0">
                <a:latin typeface="Arial"/>
                <a:cs typeface="Arial"/>
              </a:rPr>
              <a:t>deptsales1.lst: No </a:t>
            </a:r>
            <a:r>
              <a:rPr sz="1500" b="1" spc="-5" dirty="0">
                <a:latin typeface="Arial"/>
                <a:cs typeface="Arial"/>
              </a:rPr>
              <a:t>such </a:t>
            </a:r>
            <a:r>
              <a:rPr sz="1500" b="1" dirty="0">
                <a:latin typeface="Arial"/>
                <a:cs typeface="Arial"/>
              </a:rPr>
              <a:t>file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b="1" spc="-1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directory</a:t>
            </a:r>
            <a:endParaRPr sz="1500">
              <a:latin typeface="Arial"/>
              <a:cs typeface="Arial"/>
            </a:endParaRPr>
          </a:p>
          <a:p>
            <a:pPr marL="278130" indent="-265430">
              <a:lnSpc>
                <a:spcPct val="100000"/>
              </a:lnSpc>
              <a:spcBef>
                <a:spcPts val="1140"/>
              </a:spcBef>
              <a:tabLst>
                <a:tab pos="278130" algn="l"/>
                <a:tab pos="278765" algn="l"/>
              </a:tabLst>
            </a:pPr>
            <a:r>
              <a:rPr lang="en-US" sz="1500" b="1" spc="-5" dirty="0" smtClean="0">
                <a:latin typeface="Arial"/>
                <a:cs typeface="Arial"/>
              </a:rPr>
              <a:t>2 </a:t>
            </a:r>
            <a:r>
              <a:rPr sz="1500" b="1" spc="-5" smtClean="0">
                <a:latin typeface="Arial"/>
                <a:cs typeface="Arial"/>
              </a:rPr>
              <a:t>(failure </a:t>
            </a:r>
            <a:r>
              <a:rPr sz="1500" b="1" dirty="0">
                <a:latin typeface="Arial"/>
                <a:cs typeface="Arial"/>
              </a:rPr>
              <a:t>in </a:t>
            </a:r>
            <a:r>
              <a:rPr sz="1500" b="1" spc="-5" dirty="0">
                <a:latin typeface="Arial"/>
                <a:cs typeface="Arial"/>
              </a:rPr>
              <a:t>opening a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file)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 Logical </a:t>
            </a:r>
            <a:r>
              <a:rPr sz="2800" spc="-20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&amp;&amp; 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||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41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1503934"/>
            <a:ext cx="6332855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shell provides 2 conditional execution &amp;&amp; and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||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cmd1 </a:t>
            </a:r>
            <a:r>
              <a:rPr sz="1600" b="1" spc="-10" dirty="0">
                <a:latin typeface="Arial"/>
                <a:cs typeface="Arial"/>
              </a:rPr>
              <a:t>&amp;&amp;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cmd2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cmd2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executed only after cmd1. It can be used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grep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29304" algn="l"/>
                <a:tab pos="3792220" algn="l"/>
              </a:tabLst>
            </a:pPr>
            <a:r>
              <a:rPr sz="1600" b="1" spc="-5" dirty="0">
                <a:latin typeface="Arial"/>
                <a:cs typeface="Arial"/>
              </a:rPr>
              <a:t>$grep 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'computers' 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deptsales.lst	</a:t>
            </a:r>
            <a:r>
              <a:rPr sz="1600" b="1" spc="-10" dirty="0">
                <a:latin typeface="Arial"/>
                <a:cs typeface="Arial"/>
              </a:rPr>
              <a:t>&amp;&amp;	</a:t>
            </a:r>
            <a:r>
              <a:rPr sz="1600" b="1" spc="-5" dirty="0">
                <a:latin typeface="Arial"/>
                <a:cs typeface="Arial"/>
              </a:rPr>
              <a:t>echo  "pattern </a:t>
            </a:r>
            <a:r>
              <a:rPr sz="1600" b="1" spc="-10" dirty="0">
                <a:latin typeface="Arial"/>
                <a:cs typeface="Arial"/>
              </a:rPr>
              <a:t>found"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1758" y="3633182"/>
          <a:ext cx="2388614" cy="869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23"/>
                <a:gridCol w="1351165"/>
                <a:gridCol w="787426"/>
              </a:tblGrid>
              <a:tr h="43472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computers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9161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472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computers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12321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1283" y="4735448"/>
            <a:ext cx="13315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pattern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found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Logical </a:t>
            </a:r>
            <a:r>
              <a:rPr sz="2800" spc="-20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&amp;&amp; 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||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42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1260094"/>
            <a:ext cx="6499225" cy="158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|| </a:t>
            </a:r>
            <a:r>
              <a:rPr sz="1600" spc="-5" dirty="0">
                <a:latin typeface="Arial"/>
                <a:cs typeface="Arial"/>
              </a:rPr>
              <a:t>operator </a:t>
            </a:r>
            <a:r>
              <a:rPr sz="1600" spc="-10" dirty="0">
                <a:latin typeface="Arial"/>
                <a:cs typeface="Arial"/>
              </a:rPr>
              <a:t>plays </a:t>
            </a:r>
            <a:r>
              <a:rPr sz="1600" spc="-5" dirty="0">
                <a:latin typeface="Arial"/>
                <a:cs typeface="Arial"/>
              </a:rPr>
              <a:t>an inverse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The second command is executed only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the first command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fails.</a:t>
            </a:r>
            <a:endParaRPr sz="1600">
              <a:latin typeface="Arial"/>
              <a:cs typeface="Arial"/>
            </a:endParaRPr>
          </a:p>
          <a:p>
            <a:pPr marL="12700" marR="946150">
              <a:lnSpc>
                <a:spcPct val="181200"/>
              </a:lnSpc>
            </a:pPr>
            <a:r>
              <a:rPr sz="1600" b="1" spc="-5" dirty="0">
                <a:latin typeface="Arial"/>
                <a:cs typeface="Arial"/>
              </a:rPr>
              <a:t>$ grep 'manager' deptsales.lst || echo "pattern </a:t>
            </a:r>
            <a:r>
              <a:rPr sz="1600" b="1" spc="-10" dirty="0">
                <a:latin typeface="Arial"/>
                <a:cs typeface="Arial"/>
              </a:rPr>
              <a:t>not found“  </a:t>
            </a:r>
            <a:r>
              <a:rPr sz="1600" b="1" spc="-5" dirty="0">
                <a:latin typeface="Arial"/>
                <a:cs typeface="Arial"/>
              </a:rPr>
              <a:t>pattern </a:t>
            </a:r>
            <a:r>
              <a:rPr sz="1600" b="1" spc="-10" dirty="0">
                <a:latin typeface="Arial"/>
                <a:cs typeface="Arial"/>
              </a:rPr>
              <a:t>not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3470275"/>
            <a:ext cx="4027170" cy="206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buFont typeface="Arial"/>
              <a:buChar char="•"/>
              <a:tabLst>
                <a:tab pos="276225" algn="l"/>
                <a:tab pos="276860" algn="l"/>
              </a:tabLst>
            </a:pPr>
            <a:r>
              <a:rPr sz="1600" b="1" spc="-5" dirty="0">
                <a:latin typeface="Arial"/>
                <a:cs typeface="Arial"/>
              </a:rPr>
              <a:t>exit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spcBef>
                <a:spcPts val="5"/>
              </a:spcBef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used to pre maturely terminate 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Can specify a return value along with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exit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lang="en-US" sz="1600" b="1" spc="-5" dirty="0" err="1" smtClean="0">
                <a:latin typeface="Arial"/>
                <a:cs typeface="Arial"/>
              </a:rPr>
              <a:t>grep</a:t>
            </a:r>
            <a:r>
              <a:rPr lang="en-US" sz="1600" b="1" spc="-5" dirty="0" smtClean="0">
                <a:latin typeface="Arial"/>
                <a:cs typeface="Arial"/>
              </a:rPr>
              <a:t> “$1” $2 || </a:t>
            </a:r>
            <a:r>
              <a:rPr sz="1600" b="1" spc="-5" smtClean="0">
                <a:latin typeface="Arial"/>
                <a:cs typeface="Arial"/>
              </a:rPr>
              <a:t>exit</a:t>
            </a:r>
            <a:r>
              <a:rPr sz="1600" b="1" spc="-65" smtClean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15" dirty="0">
                <a:latin typeface="Arial"/>
                <a:cs typeface="Arial"/>
              </a:rPr>
              <a:t>above </a:t>
            </a:r>
            <a:r>
              <a:rPr sz="1600" b="1" spc="-5" dirty="0">
                <a:latin typeface="Arial"/>
                <a:cs typeface="Arial"/>
              </a:rPr>
              <a:t>case $? Will be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6680">
              <a:lnSpc>
                <a:spcPct val="100000"/>
              </a:lnSpc>
            </a:pPr>
            <a:r>
              <a:rPr sz="2800" spc="-5" dirty="0"/>
              <a:t>The if</a:t>
            </a:r>
            <a:r>
              <a:rPr sz="2800" spc="-85" dirty="0"/>
              <a:t> </a:t>
            </a:r>
            <a:r>
              <a:rPr sz="2800" spc="-10" dirty="0"/>
              <a:t>condition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43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1351534"/>
            <a:ext cx="3499485" cy="479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If statement makes 2 </a:t>
            </a:r>
            <a:r>
              <a:rPr sz="1600" spc="-10" dirty="0">
                <a:latin typeface="Arial"/>
                <a:cs typeface="Arial"/>
              </a:rPr>
              <a:t>way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decisions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depending on the fulfilment 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certain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600" b="1" spc="-5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command 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successful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b="1" spc="-5" dirty="0"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Arial"/>
                <a:cs typeface="Arial"/>
              </a:rPr>
              <a:t>execute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b="1" spc="-10" dirty="0"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Arial"/>
                <a:cs typeface="Arial"/>
              </a:rPr>
              <a:t>execute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b="1" spc="-10" dirty="0">
                <a:latin typeface="Arial"/>
                <a:cs typeface="Arial"/>
              </a:rPr>
              <a:t>fi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command 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successful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b="1" spc="-5" dirty="0"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359"/>
              </a:spcBef>
            </a:pPr>
            <a:r>
              <a:rPr sz="1600" spc="-5" dirty="0">
                <a:latin typeface="Arial"/>
                <a:cs typeface="Arial"/>
              </a:rPr>
              <a:t>execute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b="1" spc="-10" dirty="0">
                <a:latin typeface="Arial"/>
                <a:cs typeface="Arial"/>
              </a:rPr>
              <a:t>fi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4172" y="1732534"/>
            <a:ext cx="23075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command 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successful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4172" y="2220595"/>
            <a:ext cx="4527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4172" y="2708275"/>
            <a:ext cx="247713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execute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elif </a:t>
            </a:r>
            <a:r>
              <a:rPr sz="1600" spc="-5" dirty="0">
                <a:latin typeface="Arial"/>
                <a:cs typeface="Arial"/>
              </a:rPr>
              <a:t>command is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successful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4172" y="3683634"/>
            <a:ext cx="7924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then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.....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172" y="4171569"/>
            <a:ext cx="7588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else</a:t>
            </a:r>
            <a:r>
              <a:rPr sz="1600" b="1" spc="3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4172" y="4659248"/>
            <a:ext cx="1485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fi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327" y="142494"/>
            <a:ext cx="5165344" cy="492443"/>
          </a:xfrm>
        </p:spPr>
        <p:txBody>
          <a:bodyPr/>
          <a:lstStyle/>
          <a:p>
            <a:pPr algn="ctr"/>
            <a:r>
              <a:rPr lang="en-US" sz="3200" dirty="0" smtClean="0"/>
              <a:t>if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5940" y="609600"/>
            <a:ext cx="6398260" cy="6647974"/>
          </a:xfrm>
        </p:spPr>
        <p:txBody>
          <a:bodyPr/>
          <a:lstStyle/>
          <a:p>
            <a:r>
              <a:rPr lang="en-US" dirty="0" smtClean="0"/>
              <a:t>read a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grep</a:t>
            </a:r>
            <a:r>
              <a:rPr lang="en-US" dirty="0" smtClean="0"/>
              <a:t> $a $1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 echo ”ok”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echo “not ok”</a:t>
            </a:r>
          </a:p>
          <a:p>
            <a:r>
              <a:rPr lang="en-US" dirty="0" err="1" smtClean="0"/>
              <a:t>fi</a:t>
            </a:r>
            <a:endParaRPr lang="en-US" dirty="0" smtClean="0"/>
          </a:p>
          <a:p>
            <a:r>
              <a:rPr lang="en-US" b="1" dirty="0" smtClean="0"/>
              <a:t>Execution:</a:t>
            </a:r>
          </a:p>
          <a:p>
            <a:r>
              <a:rPr lang="en-US" dirty="0" smtClean="0"/>
              <a:t>   $ </a:t>
            </a:r>
            <a:r>
              <a:rPr lang="en-US" dirty="0" err="1" smtClean="0"/>
              <a:t>sh</a:t>
            </a:r>
            <a:r>
              <a:rPr lang="en-US" dirty="0" smtClean="0"/>
              <a:t> ex.sh f1</a:t>
            </a:r>
          </a:p>
          <a:p>
            <a:r>
              <a:rPr lang="en-US" b="1" dirty="0" smtClean="0"/>
              <a:t>  output: </a:t>
            </a:r>
          </a:p>
          <a:p>
            <a:r>
              <a:rPr lang="en-US" dirty="0" smtClean="0"/>
              <a:t>                 x=10</a:t>
            </a:r>
          </a:p>
          <a:p>
            <a:r>
              <a:rPr lang="en-US" dirty="0" smtClean="0"/>
              <a:t>                 echo “$x”  </a:t>
            </a:r>
          </a:p>
          <a:p>
            <a:r>
              <a:rPr lang="en-US" dirty="0" smtClean="0"/>
              <a:t>                  ok</a:t>
            </a:r>
          </a:p>
          <a:p>
            <a:r>
              <a:rPr lang="en-US" dirty="0" smtClean="0"/>
              <a:t>   $ cat f1</a:t>
            </a:r>
          </a:p>
          <a:p>
            <a:r>
              <a:rPr lang="en-US" dirty="0" smtClean="0"/>
              <a:t>                 x=10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escho</a:t>
            </a:r>
            <a:r>
              <a:rPr lang="en-US" dirty="0" smtClean="0"/>
              <a:t> “$x”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482" y="365886"/>
            <a:ext cx="6686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1046734"/>
            <a:ext cx="7530465" cy="503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case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spcBef>
                <a:spcPts val="5"/>
              </a:spcBef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The case condition is used to control the sequence of the case control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  <a:p>
            <a:pPr marL="276225" marR="5080" indent="-263525">
              <a:lnSpc>
                <a:spcPct val="200000"/>
              </a:lnSpc>
              <a:spcBef>
                <a:spcPts val="385"/>
              </a:spcBef>
              <a:buChar char="•"/>
              <a:tabLst>
                <a:tab pos="276225" algn="l"/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Case statement exactly matches an expression for more than one alternative, so  permits multi </a:t>
            </a:r>
            <a:r>
              <a:rPr sz="1600" spc="-10" dirty="0">
                <a:latin typeface="Arial"/>
                <a:cs typeface="Arial"/>
              </a:rPr>
              <a:t>way</a:t>
            </a:r>
            <a:r>
              <a:rPr sz="1600" spc="-5" dirty="0">
                <a:latin typeface="Arial"/>
                <a:cs typeface="Arial"/>
              </a:rPr>
              <a:t> branching</a:t>
            </a:r>
            <a:endParaRPr sz="1600">
              <a:latin typeface="Arial"/>
              <a:cs typeface="Arial"/>
            </a:endParaRPr>
          </a:p>
          <a:p>
            <a:pPr marL="276225" marR="5045075" indent="-264160">
              <a:lnSpc>
                <a:spcPct val="220000"/>
              </a:lnSpc>
              <a:tabLst>
                <a:tab pos="1245235" algn="l"/>
                <a:tab pos="1273175" algn="l"/>
              </a:tabLst>
            </a:pPr>
            <a:r>
              <a:rPr sz="1600" b="1" spc="-5" dirty="0">
                <a:latin typeface="Arial"/>
                <a:cs typeface="Arial"/>
              </a:rPr>
              <a:t>case </a:t>
            </a:r>
            <a:r>
              <a:rPr sz="1600" spc="-5" dirty="0">
                <a:latin typeface="Arial"/>
                <a:cs typeface="Arial"/>
              </a:rPr>
              <a:t>expression </a:t>
            </a:r>
            <a:r>
              <a:rPr sz="1600" b="1" spc="-5" dirty="0">
                <a:latin typeface="Arial"/>
                <a:cs typeface="Arial"/>
              </a:rPr>
              <a:t>in  choice1)		</a:t>
            </a:r>
            <a:r>
              <a:rPr sz="1600" spc="-5" dirty="0">
                <a:latin typeface="Arial"/>
                <a:cs typeface="Arial"/>
              </a:rPr>
              <a:t>commands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;;  </a:t>
            </a:r>
            <a:r>
              <a:rPr sz="1600" b="1" spc="-5" dirty="0">
                <a:latin typeface="Arial"/>
                <a:cs typeface="Arial"/>
              </a:rPr>
              <a:t>choice2)	</a:t>
            </a:r>
            <a:r>
              <a:rPr sz="1600" spc="-5" dirty="0">
                <a:latin typeface="Arial"/>
                <a:cs typeface="Arial"/>
              </a:rPr>
              <a:t>commands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;;  </a:t>
            </a:r>
            <a:r>
              <a:rPr sz="1600" b="1" spc="-5" dirty="0">
                <a:latin typeface="Arial"/>
                <a:cs typeface="Arial"/>
              </a:rPr>
              <a:t>choice3)	</a:t>
            </a:r>
            <a:r>
              <a:rPr sz="1600" spc="-5" dirty="0">
                <a:latin typeface="Arial"/>
                <a:cs typeface="Arial"/>
              </a:rPr>
              <a:t>commands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;;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.............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esac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482" y="365886"/>
            <a:ext cx="6686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955294"/>
            <a:ext cx="3662045" cy="5229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$cat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filesys.sh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b="1" spc="-5" dirty="0">
                <a:latin typeface="Arial"/>
                <a:cs typeface="Arial"/>
              </a:rPr>
              <a:t>clear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b="1" spc="-5" dirty="0">
                <a:latin typeface="Arial"/>
                <a:cs typeface="Arial"/>
              </a:rPr>
              <a:t>echo “\n1.List of Files”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70000"/>
              </a:lnSpc>
            </a:pPr>
            <a:r>
              <a:rPr sz="1600" b="1" spc="-5" dirty="0">
                <a:latin typeface="Arial"/>
                <a:cs typeface="Arial"/>
              </a:rPr>
              <a:t>echo “\n2.List of Users </a:t>
            </a:r>
            <a:r>
              <a:rPr sz="1600" b="1" spc="-10" dirty="0">
                <a:latin typeface="Arial"/>
                <a:cs typeface="Arial"/>
              </a:rPr>
              <a:t>Logged </a:t>
            </a:r>
            <a:r>
              <a:rPr sz="1600" b="1" spc="-5" dirty="0">
                <a:latin typeface="Arial"/>
                <a:cs typeface="Arial"/>
              </a:rPr>
              <a:t>in”  echo “\n3.Present Working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Directory”  echo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“\n4.Exit”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b="1" spc="-5" dirty="0">
                <a:latin typeface="Arial"/>
                <a:cs typeface="Arial"/>
              </a:rPr>
              <a:t>echo “\nEnter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choice”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b="1" spc="-5" dirty="0">
                <a:latin typeface="Arial"/>
                <a:cs typeface="Arial"/>
              </a:rPr>
              <a:t>read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b="1" spc="-5">
                <a:latin typeface="Arial"/>
                <a:cs typeface="Arial"/>
              </a:rPr>
              <a:t>case </a:t>
            </a:r>
            <a:r>
              <a:rPr lang="en-US" sz="1600" b="1" spc="-5" dirty="0" smtClean="0">
                <a:latin typeface="Arial"/>
                <a:cs typeface="Arial"/>
              </a:rPr>
              <a:t>$</a:t>
            </a:r>
            <a:r>
              <a:rPr sz="1600" smtClean="0">
                <a:latin typeface="Arial"/>
                <a:cs typeface="Arial"/>
              </a:rPr>
              <a:t>ch</a:t>
            </a:r>
            <a:r>
              <a:rPr sz="1600" spc="-95" smtClean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2700" indent="283210">
              <a:lnSpc>
                <a:spcPct val="100000"/>
              </a:lnSpc>
              <a:spcBef>
                <a:spcPts val="1340"/>
              </a:spcBef>
              <a:buAutoNum type="arabicParenR"/>
              <a:tabLst>
                <a:tab pos="535940" algn="l"/>
              </a:tabLst>
            </a:pPr>
            <a:r>
              <a:rPr sz="1600" b="1" spc="-5" dirty="0">
                <a:latin typeface="Arial"/>
                <a:cs typeface="Arial"/>
              </a:rPr>
              <a:t>ls –</a:t>
            </a:r>
            <a:r>
              <a:rPr sz="1600" b="1" spc="-5">
                <a:latin typeface="Arial"/>
                <a:cs typeface="Arial"/>
              </a:rPr>
              <a:t>l</a:t>
            </a:r>
            <a:r>
              <a:rPr sz="1600" b="1" spc="-55">
                <a:latin typeface="Arial"/>
                <a:cs typeface="Arial"/>
              </a:rPr>
              <a:t> </a:t>
            </a:r>
            <a:r>
              <a:rPr sz="1600" b="1" spc="-10" smtClean="0">
                <a:latin typeface="Arial"/>
                <a:cs typeface="Arial"/>
              </a:rPr>
              <a:t>;;</a:t>
            </a:r>
            <a:endParaRPr lang="en-US" sz="1600" b="1" spc="-10" smtClean="0">
              <a:latin typeface="Arial"/>
              <a:cs typeface="Arial"/>
            </a:endParaRPr>
          </a:p>
          <a:p>
            <a:pPr marL="12700" indent="283210">
              <a:lnSpc>
                <a:spcPct val="100000"/>
              </a:lnSpc>
              <a:spcBef>
                <a:spcPts val="1340"/>
              </a:spcBef>
              <a:buAutoNum type="arabicParenR"/>
              <a:tabLst>
                <a:tab pos="535940" algn="l"/>
              </a:tabLst>
            </a:pPr>
            <a:r>
              <a:rPr sz="1600" b="1" spc="5" smtClean="0">
                <a:latin typeface="Arial"/>
                <a:cs typeface="Arial"/>
              </a:rPr>
              <a:t>who</a:t>
            </a:r>
            <a:r>
              <a:rPr sz="1600" b="1" spc="-120" smtClean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;;</a:t>
            </a:r>
            <a:endParaRPr sz="1600">
              <a:latin typeface="Arial"/>
              <a:cs typeface="Arial"/>
            </a:endParaRPr>
          </a:p>
          <a:p>
            <a:pPr marL="12700" marR="2543810" indent="263525">
              <a:lnSpc>
                <a:spcPct val="170000"/>
              </a:lnSpc>
              <a:buAutoNum type="arabicParenR"/>
              <a:tabLst>
                <a:tab pos="513080" algn="l"/>
              </a:tabLst>
            </a:pPr>
            <a:r>
              <a:rPr sz="1600" b="1" spc="5" dirty="0">
                <a:latin typeface="Arial"/>
                <a:cs typeface="Arial"/>
              </a:rPr>
              <a:t>pwd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;;  </a:t>
            </a:r>
            <a:r>
              <a:rPr sz="1600" b="1" spc="-5" dirty="0">
                <a:latin typeface="Arial"/>
                <a:cs typeface="Arial"/>
              </a:rPr>
              <a:t>esac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327" y="142494"/>
            <a:ext cx="5165344" cy="430887"/>
          </a:xfrm>
        </p:spPr>
        <p:txBody>
          <a:bodyPr/>
          <a:lstStyle/>
          <a:p>
            <a:pPr algn="ctr"/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32" y="1143000"/>
            <a:ext cx="7179768" cy="6278642"/>
          </a:xfrm>
        </p:spPr>
        <p:txBody>
          <a:bodyPr/>
          <a:lstStyle/>
          <a:p>
            <a:r>
              <a:rPr lang="en-US" sz="2400" b="1" dirty="0" smtClean="0"/>
              <a:t>case  date | cut –d “ “ –f1` in</a:t>
            </a:r>
          </a:p>
          <a:p>
            <a:r>
              <a:rPr lang="en-US" sz="2400" b="1" dirty="0" smtClean="0"/>
              <a:t>Mon) echo “Monday” ;;</a:t>
            </a:r>
          </a:p>
          <a:p>
            <a:r>
              <a:rPr lang="en-US" sz="2400" b="1" dirty="0" smtClean="0"/>
              <a:t>Wed) echo “Wednesday” ;;</a:t>
            </a:r>
          </a:p>
          <a:p>
            <a:r>
              <a:rPr lang="en-US" sz="2400" b="1" dirty="0" smtClean="0"/>
              <a:t>Fri) echo “Friday” ;;</a:t>
            </a:r>
          </a:p>
          <a:p>
            <a:r>
              <a:rPr lang="en-US" sz="2400" b="1" dirty="0" smtClean="0"/>
              <a:t>*) echo “ Except the above days”;;</a:t>
            </a:r>
          </a:p>
          <a:p>
            <a:r>
              <a:rPr lang="en-US" sz="2400" b="1" dirty="0" err="1" smtClean="0"/>
              <a:t>esac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u="sng" dirty="0" smtClean="0"/>
              <a:t>Matching Multiple Patterns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echo “ continue (y/n): \c”</a:t>
            </a:r>
          </a:p>
          <a:p>
            <a:r>
              <a:rPr lang="en-US" sz="2400" b="1" dirty="0" smtClean="0"/>
              <a:t>read </a:t>
            </a:r>
            <a:r>
              <a:rPr lang="en-US" sz="2400" b="1" dirty="0" err="1" smtClean="0"/>
              <a:t>ans</a:t>
            </a:r>
            <a:endParaRPr lang="en-US" sz="2400" b="1" dirty="0" smtClean="0"/>
          </a:p>
          <a:p>
            <a:r>
              <a:rPr lang="en-US" sz="2400" b="1" dirty="0" smtClean="0"/>
              <a:t>case “$</a:t>
            </a:r>
            <a:r>
              <a:rPr lang="en-US" sz="2400" b="1" dirty="0" err="1" smtClean="0"/>
              <a:t>ans</a:t>
            </a:r>
            <a:r>
              <a:rPr lang="en-US" sz="2400" b="1" dirty="0" smtClean="0"/>
              <a:t>” in</a:t>
            </a:r>
          </a:p>
          <a:p>
            <a:r>
              <a:rPr lang="en-US" sz="2400" b="1" dirty="0" err="1" smtClean="0"/>
              <a:t>Y|y</a:t>
            </a:r>
            <a:r>
              <a:rPr lang="en-US" sz="2400" b="1" dirty="0" smtClean="0"/>
              <a:t>)  ;;</a:t>
            </a:r>
          </a:p>
          <a:p>
            <a:r>
              <a:rPr lang="en-US" sz="2400" b="1" dirty="0" err="1" smtClean="0"/>
              <a:t>N|n</a:t>
            </a:r>
            <a:r>
              <a:rPr lang="en-US" sz="2400" b="1" dirty="0" smtClean="0"/>
              <a:t>) exit ;;</a:t>
            </a:r>
          </a:p>
          <a:p>
            <a:r>
              <a:rPr lang="en-US" sz="2400" b="1" dirty="0" err="1" smtClean="0"/>
              <a:t>esac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2800" spc="-10" dirty="0"/>
              <a:t>Wild Card </a:t>
            </a:r>
            <a:r>
              <a:rPr sz="2800" spc="-5" dirty="0"/>
              <a:t>Usage </a:t>
            </a:r>
            <a:r>
              <a:rPr sz="2800" spc="-35" dirty="0"/>
              <a:t>by</a:t>
            </a:r>
            <a:r>
              <a:rPr sz="2800" spc="-60" dirty="0"/>
              <a:t> </a:t>
            </a:r>
            <a:r>
              <a:rPr sz="2800" spc="-10" dirty="0"/>
              <a:t>Case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9600" y="1066800"/>
            <a:ext cx="8229600" cy="609600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75"/>
              </a:spcBef>
            </a:pPr>
            <a:r>
              <a:rPr sz="2400" b="1" spc="-95" dirty="0">
                <a:latin typeface="Perpetua"/>
                <a:cs typeface="Perpetua"/>
              </a:rPr>
              <a:t>Wed </a:t>
            </a:r>
            <a:r>
              <a:rPr sz="2400" b="1" dirty="0">
                <a:latin typeface="Perpetua"/>
                <a:cs typeface="Perpetua"/>
              </a:rPr>
              <a:t>| </a:t>
            </a:r>
            <a:r>
              <a:rPr sz="2400" b="1" spc="10" dirty="0">
                <a:latin typeface="Perpetua"/>
                <a:cs typeface="Perpetua"/>
              </a:rPr>
              <a:t>Fri) </a:t>
            </a:r>
            <a:r>
              <a:rPr sz="2400" b="1" spc="-5" dirty="0">
                <a:latin typeface="Perpetua"/>
                <a:cs typeface="Perpetua"/>
              </a:rPr>
              <a:t>echo </a:t>
            </a:r>
            <a:r>
              <a:rPr sz="2400" b="1" spc="-15" dirty="0">
                <a:latin typeface="Perpetua"/>
                <a:cs typeface="Perpetua"/>
              </a:rPr>
              <a:t>“today </a:t>
            </a:r>
            <a:r>
              <a:rPr sz="2400" b="1" spc="-5" dirty="0">
                <a:latin typeface="Perpetua"/>
                <a:cs typeface="Perpetua"/>
              </a:rPr>
              <a:t>might be </a:t>
            </a:r>
            <a:r>
              <a:rPr sz="2400" b="1" spc="-40" dirty="0">
                <a:latin typeface="Perpetua"/>
                <a:cs typeface="Perpetua"/>
              </a:rPr>
              <a:t>Wednesday </a:t>
            </a:r>
            <a:r>
              <a:rPr sz="2400" b="1" spc="-5" dirty="0">
                <a:latin typeface="Perpetua"/>
                <a:cs typeface="Perpetua"/>
              </a:rPr>
              <a:t>or</a:t>
            </a:r>
            <a:r>
              <a:rPr sz="2400" b="1" spc="-31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Friday”;;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981200"/>
            <a:ext cx="8229600" cy="1066800"/>
          </a:xfrm>
          <a:custGeom>
            <a:avLst/>
            <a:gdLst/>
            <a:ahLst/>
            <a:cxnLst/>
            <a:rect l="l" t="t" r="r" b="b"/>
            <a:pathLst>
              <a:path w="8229600" h="1066800">
                <a:moveTo>
                  <a:pt x="0" y="1066800"/>
                </a:moveTo>
                <a:lnTo>
                  <a:pt x="8229600" y="1066800"/>
                </a:lnTo>
                <a:lnTo>
                  <a:pt x="8229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556" y="2122932"/>
            <a:ext cx="2362200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y</a:t>
            </a:r>
            <a:r>
              <a:rPr sz="2400" b="1" spc="-4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|</a:t>
            </a:r>
            <a:r>
              <a:rPr sz="2400" b="1" spc="-31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Y)</a:t>
            </a:r>
            <a:r>
              <a:rPr sz="2400" b="1" spc="-4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echo</a:t>
            </a:r>
            <a:r>
              <a:rPr sz="2400" b="1" spc="-120" dirty="0">
                <a:latin typeface="Perpetua"/>
                <a:cs typeface="Perpetua"/>
              </a:rPr>
              <a:t> </a:t>
            </a:r>
            <a:r>
              <a:rPr sz="2400" b="1" spc="-40" dirty="0">
                <a:latin typeface="Perpetua"/>
                <a:cs typeface="Perpetua"/>
              </a:rPr>
              <a:t>“Yes”;;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Perpetua"/>
                <a:cs typeface="Perpetua"/>
              </a:rPr>
              <a:t>n | </a:t>
            </a:r>
            <a:r>
              <a:rPr sz="2400" b="1" spc="-5" dirty="0">
                <a:latin typeface="Perpetua"/>
                <a:cs typeface="Perpetua"/>
              </a:rPr>
              <a:t>N) echo</a:t>
            </a:r>
            <a:r>
              <a:rPr sz="2400" b="1" spc="-20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“No”;;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276600"/>
            <a:ext cx="8229600" cy="1066800"/>
          </a:xfrm>
          <a:custGeom>
            <a:avLst/>
            <a:gdLst/>
            <a:ahLst/>
            <a:cxnLst/>
            <a:rect l="l" t="t" r="r" b="b"/>
            <a:pathLst>
              <a:path w="8229600" h="1066800">
                <a:moveTo>
                  <a:pt x="0" y="1066800"/>
                </a:moveTo>
                <a:lnTo>
                  <a:pt x="8229600" y="1066800"/>
                </a:lnTo>
                <a:lnTo>
                  <a:pt x="8229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556" y="3418585"/>
            <a:ext cx="2982595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sz="2400" b="1" spc="-5" dirty="0">
                <a:latin typeface="Perpetua"/>
                <a:cs typeface="Perpetua"/>
              </a:rPr>
              <a:t>[yY][eE]*) echo</a:t>
            </a:r>
            <a:r>
              <a:rPr sz="2400" b="1" spc="-190" dirty="0">
                <a:latin typeface="Perpetua"/>
                <a:cs typeface="Perpetua"/>
              </a:rPr>
              <a:t> </a:t>
            </a:r>
            <a:r>
              <a:rPr sz="2400" b="1" spc="-40" dirty="0">
                <a:latin typeface="Perpetua"/>
                <a:cs typeface="Perpetua"/>
              </a:rPr>
              <a:t>“Yes”;;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[nN][oO]) echo</a:t>
            </a:r>
            <a:r>
              <a:rPr sz="2400" b="1" spc="-18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“No”;;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2819" y="3418585"/>
            <a:ext cx="4110354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  <a:tabLst>
                <a:tab pos="574675" algn="l"/>
              </a:tabLst>
            </a:pPr>
            <a:r>
              <a:rPr sz="2400" b="1" spc="-5" dirty="0">
                <a:latin typeface="Perpetua"/>
                <a:cs typeface="Perpetua"/>
              </a:rPr>
              <a:t>=&gt;	Matches </a:t>
            </a:r>
            <a:r>
              <a:rPr sz="2400" b="1" spc="-25" dirty="0">
                <a:latin typeface="Perpetua"/>
                <a:cs typeface="Perpetua"/>
              </a:rPr>
              <a:t>yes,</a:t>
            </a:r>
            <a:r>
              <a:rPr sz="2400" b="1" spc="-175" dirty="0">
                <a:latin typeface="Perpetua"/>
                <a:cs typeface="Perpetua"/>
              </a:rPr>
              <a:t> </a:t>
            </a:r>
            <a:r>
              <a:rPr sz="2400" b="1" spc="-20" dirty="0">
                <a:latin typeface="Perpetua"/>
                <a:cs typeface="Perpetua"/>
              </a:rPr>
              <a:t>yEs,Yes,YEs,....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54990" algn="l"/>
              </a:tabLst>
            </a:pPr>
            <a:r>
              <a:rPr sz="2400" b="1" spc="-5" dirty="0">
                <a:latin typeface="Perpetua"/>
                <a:cs typeface="Perpetua"/>
              </a:rPr>
              <a:t>=&gt;	Matches</a:t>
            </a:r>
            <a:r>
              <a:rPr sz="2400" b="1" spc="-80" dirty="0">
                <a:latin typeface="Perpetua"/>
                <a:cs typeface="Perpetua"/>
              </a:rPr>
              <a:t> </a:t>
            </a:r>
            <a:r>
              <a:rPr sz="2400" b="1" spc="-20" dirty="0">
                <a:latin typeface="Perpetua"/>
                <a:cs typeface="Perpetua"/>
              </a:rPr>
              <a:t>no,nO,No,NO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4724400"/>
            <a:ext cx="8229600" cy="1066800"/>
          </a:xfrm>
          <a:custGeom>
            <a:avLst/>
            <a:gdLst/>
            <a:ahLst/>
            <a:cxnLst/>
            <a:rect l="l" t="t" r="r" b="b"/>
            <a:pathLst>
              <a:path w="8229600" h="1066800">
                <a:moveTo>
                  <a:pt x="0" y="1066800"/>
                </a:moveTo>
                <a:lnTo>
                  <a:pt x="8229600" y="1066800"/>
                </a:lnTo>
                <a:lnTo>
                  <a:pt x="8229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8956" y="4866767"/>
            <a:ext cx="2982595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sz="2400" b="1" spc="-5" dirty="0">
                <a:latin typeface="Perpetua"/>
                <a:cs typeface="Perpetua"/>
              </a:rPr>
              <a:t>[yY][eE]*) echo</a:t>
            </a:r>
            <a:r>
              <a:rPr sz="2400" b="1" spc="-190" dirty="0">
                <a:latin typeface="Perpetua"/>
                <a:cs typeface="Perpetua"/>
              </a:rPr>
              <a:t> </a:t>
            </a:r>
            <a:r>
              <a:rPr sz="2400" b="1" spc="-40" dirty="0">
                <a:latin typeface="Perpetua"/>
                <a:cs typeface="Perpetua"/>
              </a:rPr>
              <a:t>“Yes”;;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[nN][oO]) echo</a:t>
            </a:r>
            <a:r>
              <a:rPr sz="2400" b="1" spc="-18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“No”;;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48</a:t>
            </a:fld>
            <a:endParaRPr spc="-200" dirty="0"/>
          </a:p>
        </p:txBody>
      </p:sp>
      <p:sp>
        <p:nvSpPr>
          <p:cNvPr id="11" name="object 11"/>
          <p:cNvSpPr txBox="1"/>
          <p:nvPr/>
        </p:nvSpPr>
        <p:spPr>
          <a:xfrm>
            <a:off x="4165219" y="4866767"/>
            <a:ext cx="4110354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  <a:tabLst>
                <a:tab pos="574675" algn="l"/>
              </a:tabLst>
            </a:pPr>
            <a:r>
              <a:rPr sz="2400" b="1" spc="-5" dirty="0">
                <a:latin typeface="Perpetua"/>
                <a:cs typeface="Perpetua"/>
              </a:rPr>
              <a:t>=&gt;	Matches </a:t>
            </a:r>
            <a:r>
              <a:rPr sz="2400" b="1" spc="-25" dirty="0">
                <a:latin typeface="Perpetua"/>
                <a:cs typeface="Perpetua"/>
              </a:rPr>
              <a:t>yes,</a:t>
            </a:r>
            <a:r>
              <a:rPr sz="2400" b="1" spc="-175" dirty="0">
                <a:latin typeface="Perpetua"/>
                <a:cs typeface="Perpetua"/>
              </a:rPr>
              <a:t> </a:t>
            </a:r>
            <a:r>
              <a:rPr sz="2400" b="1" spc="-20" dirty="0">
                <a:latin typeface="Perpetua"/>
                <a:cs typeface="Perpetua"/>
              </a:rPr>
              <a:t>yEs,Yes,YEs,....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54990" algn="l"/>
              </a:tabLst>
            </a:pPr>
            <a:r>
              <a:rPr sz="2400" b="1" spc="-5" dirty="0">
                <a:latin typeface="Perpetua"/>
                <a:cs typeface="Perpetua"/>
              </a:rPr>
              <a:t>=&gt;	Matches</a:t>
            </a:r>
            <a:r>
              <a:rPr sz="2400" b="1" spc="-80" dirty="0">
                <a:latin typeface="Perpetua"/>
                <a:cs typeface="Perpetua"/>
              </a:rPr>
              <a:t> </a:t>
            </a:r>
            <a:r>
              <a:rPr sz="2400" b="1" spc="-20" dirty="0">
                <a:latin typeface="Perpetua"/>
                <a:cs typeface="Perpetua"/>
              </a:rPr>
              <a:t>no,nO,No,NO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958" y="585342"/>
            <a:ext cx="61779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/>
              <a:t>Computation </a:t>
            </a:r>
            <a:r>
              <a:rPr sz="2800" spc="-5" dirty="0"/>
              <a:t>and </a:t>
            </a:r>
            <a:r>
              <a:rPr sz="2800" spc="5" dirty="0"/>
              <a:t>String </a:t>
            </a:r>
            <a:r>
              <a:rPr sz="2800" spc="-5" dirty="0"/>
              <a:t>Handling -</a:t>
            </a:r>
            <a:r>
              <a:rPr sz="2800" spc="-15" dirty="0"/>
              <a:t> </a:t>
            </a:r>
            <a:r>
              <a:rPr sz="2800" spc="-10" dirty="0"/>
              <a:t>expr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49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26082" y="1908302"/>
            <a:ext cx="3493517" cy="483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$</a:t>
            </a:r>
            <a:r>
              <a:rPr sz="2400" b="1" spc="-12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x=3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Perpetua"/>
                <a:cs typeface="Perpetua"/>
              </a:rPr>
              <a:t>$y=5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Perpetua"/>
                <a:cs typeface="Perpetua"/>
              </a:rPr>
              <a:t>$ </a:t>
            </a:r>
            <a:r>
              <a:rPr sz="2400" b="1" spc="-5" dirty="0">
                <a:latin typeface="Perpetua"/>
                <a:cs typeface="Perpetua"/>
              </a:rPr>
              <a:t>expr </a:t>
            </a:r>
            <a:r>
              <a:rPr sz="2400" b="1" dirty="0">
                <a:latin typeface="Perpetua"/>
                <a:cs typeface="Perpetua"/>
              </a:rPr>
              <a:t>3 +</a:t>
            </a:r>
            <a:r>
              <a:rPr sz="2400" b="1" spc="-114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5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Perpetua"/>
                <a:cs typeface="Perpetua"/>
              </a:rPr>
              <a:t>8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Perpetua"/>
                <a:cs typeface="Perpetua"/>
              </a:rPr>
              <a:t>$ </a:t>
            </a:r>
            <a:r>
              <a:rPr sz="2400" b="1" spc="-5" dirty="0">
                <a:latin typeface="Perpetua"/>
                <a:cs typeface="Perpetua"/>
              </a:rPr>
              <a:t>expr </a:t>
            </a:r>
            <a:r>
              <a:rPr sz="2400" b="1" dirty="0">
                <a:latin typeface="Perpetua"/>
                <a:cs typeface="Perpetua"/>
              </a:rPr>
              <a:t>$x -</a:t>
            </a:r>
            <a:r>
              <a:rPr sz="2400" b="1" spc="-114" dirty="0">
                <a:latin typeface="Perpetua"/>
                <a:cs typeface="Perpetua"/>
              </a:rPr>
              <a:t> </a:t>
            </a:r>
            <a:r>
              <a:rPr sz="2400" b="1" spc="5" dirty="0">
                <a:latin typeface="Perpetua"/>
                <a:cs typeface="Perpetua"/>
              </a:rPr>
              <a:t>$y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Perpetua"/>
                <a:cs typeface="Perpetua"/>
              </a:rPr>
              <a:t>-2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>
                <a:latin typeface="Perpetua"/>
                <a:cs typeface="Perpetua"/>
              </a:rPr>
              <a:t>$</a:t>
            </a:r>
            <a:r>
              <a:rPr sz="2400" b="1" smtClean="0">
                <a:latin typeface="Perpetua"/>
                <a:cs typeface="Perpetua"/>
              </a:rPr>
              <a:t>x=5</a:t>
            </a:r>
            <a:endParaRPr lang="en-US" sz="2400" b="1" dirty="0" smtClean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b="1" dirty="0" smtClean="0">
                <a:latin typeface="Perpetua"/>
                <a:cs typeface="Perpetua"/>
              </a:rPr>
              <a:t>Command Substitution: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370330" algn="l"/>
                <a:tab pos="1814830" algn="l"/>
              </a:tabLst>
            </a:pPr>
            <a:r>
              <a:rPr sz="2400" b="1" spc="-5" dirty="0">
                <a:latin typeface="Perpetua"/>
                <a:cs typeface="Perpetua"/>
              </a:rPr>
              <a:t>$x=`expr	</a:t>
            </a:r>
            <a:r>
              <a:rPr sz="2400" b="1" dirty="0">
                <a:latin typeface="Perpetua"/>
                <a:cs typeface="Perpetua"/>
              </a:rPr>
              <a:t>$x	+</a:t>
            </a:r>
            <a:r>
              <a:rPr sz="2400" b="1" spc="-10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1`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977900" algn="l"/>
              </a:tabLst>
            </a:pPr>
            <a:r>
              <a:rPr sz="2400" b="1" dirty="0">
                <a:latin typeface="Perpetua"/>
                <a:cs typeface="Perpetua"/>
              </a:rPr>
              <a:t>$echo	$x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Perpetua"/>
                <a:cs typeface="Perpetua"/>
              </a:rPr>
              <a:t>6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119" y="1908302"/>
            <a:ext cx="298132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$ </a:t>
            </a:r>
            <a:r>
              <a:rPr sz="2400" b="1" spc="-5" dirty="0">
                <a:latin typeface="Perpetua"/>
                <a:cs typeface="Perpetua"/>
              </a:rPr>
              <a:t>expr </a:t>
            </a:r>
            <a:r>
              <a:rPr sz="2400" b="1" dirty="0">
                <a:latin typeface="Perpetua"/>
                <a:cs typeface="Perpetua"/>
              </a:rPr>
              <a:t>3 </a:t>
            </a:r>
            <a:r>
              <a:rPr sz="2400" b="1" spc="-5" dirty="0">
                <a:latin typeface="Perpetua"/>
                <a:cs typeface="Perpetua"/>
              </a:rPr>
              <a:t>\*</a:t>
            </a:r>
            <a:r>
              <a:rPr sz="2400" b="1" spc="-10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5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15</a:t>
            </a:r>
            <a:endParaRPr sz="2400">
              <a:latin typeface="Perpetua"/>
              <a:cs typeface="Perpetua"/>
            </a:endParaRPr>
          </a:p>
          <a:p>
            <a:pPr marL="12700" marR="1176655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$ </a:t>
            </a:r>
            <a:r>
              <a:rPr sz="2400" b="1" spc="-5" dirty="0">
                <a:latin typeface="Perpetua"/>
                <a:cs typeface="Perpetua"/>
              </a:rPr>
              <a:t>expr </a:t>
            </a:r>
            <a:r>
              <a:rPr sz="2400" b="1" dirty="0">
                <a:latin typeface="Perpetua"/>
                <a:cs typeface="Perpetua"/>
              </a:rPr>
              <a:t>$y /</a:t>
            </a:r>
            <a:r>
              <a:rPr sz="2400" b="1" spc="-114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$x  1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400" b="1" smtClean="0">
                <a:latin typeface="Perpetua"/>
                <a:cs typeface="Perpetua"/>
              </a:rPr>
              <a:t>$ </a:t>
            </a:r>
            <a:r>
              <a:rPr sz="2400" b="1" spc="-5" dirty="0">
                <a:latin typeface="Perpetua"/>
                <a:cs typeface="Perpetua"/>
              </a:rPr>
              <a:t>expr </a:t>
            </a:r>
            <a:r>
              <a:rPr sz="2400" b="1" dirty="0">
                <a:latin typeface="Perpetua"/>
                <a:cs typeface="Perpetua"/>
              </a:rPr>
              <a:t>13 %</a:t>
            </a:r>
            <a:r>
              <a:rPr sz="2400" b="1" spc="-12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5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3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$x=6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$y=2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tabLst>
                <a:tab pos="1410335" algn="l"/>
                <a:tab pos="1922145" algn="l"/>
                <a:tab pos="2331085" algn="l"/>
              </a:tabLst>
            </a:pPr>
            <a:r>
              <a:rPr sz="2400" b="1" spc="-5" dirty="0">
                <a:latin typeface="Perpetua"/>
                <a:cs typeface="Perpetua"/>
              </a:rPr>
              <a:t>$z=`expr	</a:t>
            </a:r>
            <a:r>
              <a:rPr sz="2400" b="1" dirty="0">
                <a:latin typeface="Perpetua"/>
                <a:cs typeface="Perpetua"/>
              </a:rPr>
              <a:t>$x	+	$y`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tabLst>
                <a:tab pos="909955" algn="l"/>
              </a:tabLst>
            </a:pPr>
            <a:r>
              <a:rPr sz="2400" b="1" dirty="0">
                <a:latin typeface="Perpetua"/>
                <a:cs typeface="Perpetua"/>
              </a:rPr>
              <a:t>$echo	$z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988" y="1354073"/>
            <a:ext cx="54489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32410" algn="l"/>
              </a:tabLst>
            </a:pPr>
            <a:r>
              <a:rPr sz="2000" b="1" dirty="0">
                <a:latin typeface="Arial"/>
                <a:cs typeface="Arial"/>
              </a:rPr>
              <a:t>Performs arithmetic operations on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integers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1295">
              <a:lnSpc>
                <a:spcPct val="100000"/>
              </a:lnSpc>
            </a:pPr>
            <a:r>
              <a:rPr sz="2800" spc="-10" dirty="0"/>
              <a:t>Ordinary</a:t>
            </a:r>
            <a:r>
              <a:rPr sz="2800" spc="-40" dirty="0"/>
              <a:t> </a:t>
            </a:r>
            <a:r>
              <a:rPr sz="2800" spc="-5" dirty="0"/>
              <a:t>Files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97483" y="1027429"/>
            <a:ext cx="8139430" cy="488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SzPct val="83333"/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1500" b="1" spc="-5" dirty="0">
                <a:latin typeface="Arial"/>
                <a:cs typeface="Arial"/>
              </a:rPr>
              <a:t>Ordinary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  <a:p>
            <a:pPr marL="709295" marR="5080" lvl="1" indent="-239395">
              <a:lnSpc>
                <a:spcPct val="15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709295" algn="l"/>
                <a:tab pos="709930" algn="l"/>
              </a:tabLst>
            </a:pPr>
            <a:r>
              <a:rPr sz="1500" dirty="0">
                <a:latin typeface="Arial"/>
                <a:cs typeface="Arial"/>
              </a:rPr>
              <a:t>Is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regular </a:t>
            </a:r>
            <a:r>
              <a:rPr sz="1500" spc="-5" dirty="0">
                <a:latin typeface="Arial"/>
                <a:cs typeface="Arial"/>
              </a:rPr>
              <a:t>file and is the most common file type which contains </a:t>
            </a:r>
            <a:r>
              <a:rPr sz="1500" spc="-10" dirty="0">
                <a:latin typeface="Arial"/>
                <a:cs typeface="Arial"/>
              </a:rPr>
              <a:t>data </a:t>
            </a:r>
            <a:r>
              <a:rPr sz="1500" dirty="0">
                <a:latin typeface="Arial"/>
                <a:cs typeface="Arial"/>
              </a:rPr>
              <a:t>as </a:t>
            </a:r>
            <a:r>
              <a:rPr sz="1500" spc="-5" dirty="0">
                <a:latin typeface="Arial"/>
                <a:cs typeface="Arial"/>
              </a:rPr>
              <a:t>a stream </a:t>
            </a:r>
            <a:r>
              <a:rPr sz="1500" spc="-10" dirty="0">
                <a:latin typeface="Arial"/>
                <a:cs typeface="Arial"/>
              </a:rPr>
              <a:t>of  </a:t>
            </a:r>
            <a:r>
              <a:rPr sz="1500" dirty="0">
                <a:latin typeface="Arial"/>
                <a:cs typeface="Arial"/>
              </a:rPr>
              <a:t>characters</a:t>
            </a:r>
            <a:endParaRPr sz="1500">
              <a:latin typeface="Arial"/>
              <a:cs typeface="Arial"/>
            </a:endParaRPr>
          </a:p>
          <a:p>
            <a:pPr marL="709295" lvl="1" indent="-239395">
              <a:lnSpc>
                <a:spcPct val="100000"/>
              </a:lnSpc>
              <a:spcBef>
                <a:spcPts val="9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709295" algn="l"/>
                <a:tab pos="709930" algn="l"/>
              </a:tabLst>
            </a:pPr>
            <a:r>
              <a:rPr sz="1500" spc="-5" dirty="0">
                <a:latin typeface="Arial"/>
                <a:cs typeface="Arial"/>
              </a:rPr>
              <a:t>All </a:t>
            </a:r>
            <a:r>
              <a:rPr sz="1500" dirty="0">
                <a:latin typeface="Arial"/>
                <a:cs typeface="Arial"/>
              </a:rPr>
              <a:t>programs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write </a:t>
            </a:r>
            <a:r>
              <a:rPr sz="1500" dirty="0">
                <a:latin typeface="Arial"/>
                <a:cs typeface="Arial"/>
              </a:rPr>
              <a:t>belongs to this </a:t>
            </a:r>
            <a:r>
              <a:rPr sz="1500" spc="-5" dirty="0">
                <a:latin typeface="Arial"/>
                <a:cs typeface="Arial"/>
              </a:rPr>
              <a:t>file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type.</a:t>
            </a:r>
            <a:endParaRPr sz="1500">
              <a:latin typeface="Arial"/>
              <a:cs typeface="Arial"/>
            </a:endParaRPr>
          </a:p>
          <a:p>
            <a:pPr marL="709295" lvl="1" indent="-239395">
              <a:lnSpc>
                <a:spcPct val="100000"/>
              </a:lnSpc>
              <a:spcBef>
                <a:spcPts val="9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709295" algn="l"/>
                <a:tab pos="709930" algn="l"/>
              </a:tabLst>
            </a:pPr>
            <a:r>
              <a:rPr sz="1500" dirty="0">
                <a:latin typeface="Arial"/>
                <a:cs typeface="Arial"/>
              </a:rPr>
              <a:t>Ordinary </a:t>
            </a:r>
            <a:r>
              <a:rPr sz="1500" spc="-5" dirty="0">
                <a:latin typeface="Arial"/>
                <a:cs typeface="Arial"/>
              </a:rPr>
              <a:t>File is divided </a:t>
            </a:r>
            <a:r>
              <a:rPr sz="1500" dirty="0">
                <a:latin typeface="Arial"/>
                <a:cs typeface="Arial"/>
              </a:rPr>
              <a:t>into </a:t>
            </a:r>
            <a:r>
              <a:rPr sz="1500" spc="-5" dirty="0">
                <a:latin typeface="Arial"/>
                <a:cs typeface="Arial"/>
              </a:rPr>
              <a:t>two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types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00">
              <a:latin typeface="Times New Roman"/>
              <a:cs typeface="Times New Roman"/>
            </a:endParaRPr>
          </a:p>
          <a:p>
            <a:pPr marL="1166495" lvl="2" indent="-239395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1166495" algn="l"/>
                <a:tab pos="1167130" algn="l"/>
              </a:tabLst>
            </a:pPr>
            <a:r>
              <a:rPr sz="1500" b="1" spc="-40" dirty="0">
                <a:latin typeface="Arial"/>
                <a:cs typeface="Arial"/>
              </a:rPr>
              <a:t>Text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00">
              <a:latin typeface="Times New Roman"/>
              <a:cs typeface="Times New Roman"/>
            </a:endParaRPr>
          </a:p>
          <a:p>
            <a:pPr marL="1623695" lvl="3" indent="-239395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1623695" algn="l"/>
                <a:tab pos="1624330" algn="l"/>
              </a:tabLst>
            </a:pPr>
            <a:r>
              <a:rPr sz="1500" dirty="0">
                <a:latin typeface="Arial"/>
                <a:cs typeface="Arial"/>
              </a:rPr>
              <a:t>contains printable characters and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dirty="0">
                <a:latin typeface="Arial"/>
                <a:cs typeface="Arial"/>
              </a:rPr>
              <a:t>can </a:t>
            </a:r>
            <a:r>
              <a:rPr sz="1500" spc="-5" dirty="0">
                <a:latin typeface="Arial"/>
                <a:cs typeface="Arial"/>
              </a:rPr>
              <a:t>view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contents</a:t>
            </a:r>
            <a:endParaRPr sz="15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00">
              <a:latin typeface="Times New Roman"/>
              <a:cs typeface="Times New Roman"/>
            </a:endParaRPr>
          </a:p>
          <a:p>
            <a:pPr marL="1623695" lvl="3" indent="-239395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1623695" algn="l"/>
                <a:tab pos="1624330" algn="l"/>
              </a:tabLst>
            </a:pPr>
            <a:r>
              <a:rPr sz="1500" spc="-5" dirty="0">
                <a:latin typeface="Arial"/>
                <a:cs typeface="Arial"/>
              </a:rPr>
              <a:t>All C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60" dirty="0">
                <a:latin typeface="Arial"/>
                <a:cs typeface="Arial"/>
              </a:rPr>
              <a:t>JAVA </a:t>
            </a:r>
            <a:r>
              <a:rPr sz="1500" dirty="0">
                <a:latin typeface="Arial"/>
                <a:cs typeface="Arial"/>
              </a:rPr>
              <a:t>programs, </a:t>
            </a:r>
            <a:r>
              <a:rPr sz="1500" spc="-5" dirty="0">
                <a:latin typeface="Arial"/>
                <a:cs typeface="Arial"/>
              </a:rPr>
              <a:t>shell, perl </a:t>
            </a:r>
            <a:r>
              <a:rPr sz="1500" dirty="0">
                <a:latin typeface="Arial"/>
                <a:cs typeface="Arial"/>
              </a:rPr>
              <a:t>scripts </a:t>
            </a:r>
            <a:r>
              <a:rPr sz="1500" spc="-5" dirty="0">
                <a:latin typeface="Arial"/>
                <a:cs typeface="Arial"/>
              </a:rPr>
              <a:t>are text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files</a:t>
            </a:r>
            <a:endParaRPr sz="15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00">
              <a:latin typeface="Times New Roman"/>
              <a:cs typeface="Times New Roman"/>
            </a:endParaRPr>
          </a:p>
          <a:p>
            <a:pPr marL="1166495" lvl="2" indent="-239395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1166495" algn="l"/>
                <a:tab pos="1167130" algn="l"/>
              </a:tabLst>
            </a:pPr>
            <a:r>
              <a:rPr sz="1500" b="1" spc="-5" dirty="0">
                <a:latin typeface="Arial"/>
                <a:cs typeface="Arial"/>
              </a:rPr>
              <a:t>Binary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  <a:p>
            <a:pPr marL="1623695" marR="5715" lvl="3" indent="-239395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1623695" algn="l"/>
                <a:tab pos="1624330" algn="l"/>
              </a:tabLst>
            </a:pPr>
            <a:r>
              <a:rPr sz="1500" spc="-5" dirty="0">
                <a:latin typeface="Arial"/>
                <a:cs typeface="Arial"/>
              </a:rPr>
              <a:t>contains both printable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non-printable characters that cover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entire  ASCII </a:t>
            </a:r>
            <a:r>
              <a:rPr sz="1500" dirty="0">
                <a:latin typeface="Arial"/>
                <a:cs typeface="Arial"/>
              </a:rPr>
              <a:t>range </a:t>
            </a:r>
            <a:r>
              <a:rPr sz="1500" spc="-5" dirty="0">
                <a:latin typeface="Arial"/>
                <a:cs typeface="Arial"/>
              </a:rPr>
              <a:t>(0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255)</a:t>
            </a:r>
            <a:endParaRPr sz="15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00">
              <a:latin typeface="Times New Roman"/>
              <a:cs typeface="Times New Roman"/>
            </a:endParaRPr>
          </a:p>
          <a:p>
            <a:pPr marL="1623695" lvl="3" indent="-239395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1623695" algn="l"/>
                <a:tab pos="1624330" algn="l"/>
              </a:tabLst>
            </a:pPr>
            <a:r>
              <a:rPr sz="1500" dirty="0">
                <a:latin typeface="Arial"/>
                <a:cs typeface="Arial"/>
              </a:rPr>
              <a:t>most </a:t>
            </a:r>
            <a:r>
              <a:rPr sz="1500" spc="-5" dirty="0">
                <a:latin typeface="Arial"/>
                <a:cs typeface="Arial"/>
              </a:rPr>
              <a:t>Unix </a:t>
            </a:r>
            <a:r>
              <a:rPr sz="1500" dirty="0">
                <a:latin typeface="Arial"/>
                <a:cs typeface="Arial"/>
              </a:rPr>
              <a:t>commands </a:t>
            </a:r>
            <a:r>
              <a:rPr sz="1500" spc="-5" dirty="0">
                <a:latin typeface="Arial"/>
                <a:cs typeface="Arial"/>
              </a:rPr>
              <a:t>are </a:t>
            </a:r>
            <a:r>
              <a:rPr sz="1500" dirty="0">
                <a:latin typeface="Arial"/>
                <a:cs typeface="Arial"/>
              </a:rPr>
              <a:t>binary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files</a:t>
            </a:r>
            <a:endParaRPr sz="15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</a:pPr>
            <a:endParaRPr sz="1300">
              <a:latin typeface="Times New Roman"/>
              <a:cs typeface="Times New Roman"/>
            </a:endParaRPr>
          </a:p>
          <a:p>
            <a:pPr marL="1623695" lvl="3" indent="-239395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1623695" algn="l"/>
                <a:tab pos="1624330" algn="l"/>
              </a:tabLst>
            </a:pPr>
            <a:r>
              <a:rPr sz="1500" dirty="0">
                <a:latin typeface="Arial"/>
                <a:cs typeface="Arial"/>
              </a:rPr>
              <a:t>picture, sound and </a:t>
            </a:r>
            <a:r>
              <a:rPr sz="1500" spc="-5" dirty="0">
                <a:latin typeface="Arial"/>
                <a:cs typeface="Arial"/>
              </a:rPr>
              <a:t>video </a:t>
            </a:r>
            <a:r>
              <a:rPr sz="1500" dirty="0">
                <a:latin typeface="Arial"/>
                <a:cs typeface="Arial"/>
              </a:rPr>
              <a:t>files </a:t>
            </a:r>
            <a:r>
              <a:rPr sz="1500" spc="-5" dirty="0">
                <a:latin typeface="Arial"/>
                <a:cs typeface="Arial"/>
              </a:rPr>
              <a:t>are </a:t>
            </a:r>
            <a:r>
              <a:rPr sz="1500" dirty="0">
                <a:latin typeface="Arial"/>
                <a:cs typeface="Arial"/>
              </a:rPr>
              <a:t>also binary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files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327" y="304800"/>
            <a:ext cx="5165344" cy="4572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743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Performs Manipulations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4549647"/>
            <a:ext cx="4343400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R="3576954" algn="ctr">
              <a:lnSpc>
                <a:spcPts val="76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  <a:p>
            <a:pPr marR="3561079" algn="ctr">
              <a:lnSpc>
                <a:spcPts val="1245"/>
              </a:lnSpc>
            </a:pPr>
            <a:r>
              <a:rPr sz="1600" spc="-204" dirty="0">
                <a:solidFill>
                  <a:srgbClr val="FF0000"/>
                </a:solidFill>
                <a:latin typeface="Arial Narrow"/>
                <a:cs typeface="Arial Narrow"/>
              </a:rPr>
              <a:t>24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685800"/>
            <a:ext cx="7848600" cy="5410200"/>
          </a:xfrm>
          <a:custGeom>
            <a:avLst/>
            <a:gdLst/>
            <a:ahLst/>
            <a:cxnLst/>
            <a:rect l="l" t="t" r="r" b="b"/>
            <a:pathLst>
              <a:path w="4343400" h="3877945">
                <a:moveTo>
                  <a:pt x="0" y="3877945"/>
                </a:moveTo>
                <a:lnTo>
                  <a:pt x="4343400" y="3877945"/>
                </a:lnTo>
                <a:lnTo>
                  <a:pt x="4343400" y="0"/>
                </a:lnTo>
                <a:lnTo>
                  <a:pt x="0" y="0"/>
                </a:lnTo>
                <a:lnTo>
                  <a:pt x="0" y="38779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2684" y="802894"/>
            <a:ext cx="5855716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32410" algn="l"/>
              </a:tabLst>
            </a:pPr>
            <a:endParaRPr lang="en-US" sz="1600" b="1" spc="-5" dirty="0" smtClean="0">
              <a:latin typeface="Arial"/>
              <a:cs typeface="Arial"/>
            </a:endParaRPr>
          </a:p>
          <a:p>
            <a:pPr marL="231775" indent="-219075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32410" algn="l"/>
              </a:tabLst>
            </a:pPr>
            <a:endParaRPr lang="en-US" sz="1600" b="1" spc="-5" dirty="0" smtClean="0">
              <a:latin typeface="Arial"/>
              <a:cs typeface="Arial"/>
            </a:endParaRPr>
          </a:p>
          <a:p>
            <a:pPr marL="231775" indent="-219075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32410" algn="l"/>
              </a:tabLst>
            </a:pPr>
            <a:endParaRPr lang="en-US" sz="1600" b="1" spc="-5" dirty="0" smtClean="0">
              <a:latin typeface="Arial"/>
              <a:cs typeface="Arial"/>
            </a:endParaRPr>
          </a:p>
          <a:p>
            <a:pPr marL="231775" indent="-219075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32410" algn="l"/>
              </a:tabLst>
            </a:pPr>
            <a:r>
              <a:rPr lang="en-US" sz="1600" b="1" spc="-5" dirty="0" smtClean="0">
                <a:latin typeface="Arial"/>
                <a:cs typeface="Arial"/>
              </a:rPr>
              <a:t>S</a:t>
            </a:r>
            <a:r>
              <a:rPr sz="1600" b="1" spc="-5" smtClean="0">
                <a:latin typeface="Arial"/>
                <a:cs typeface="Arial"/>
              </a:rPr>
              <a:t>tring</a:t>
            </a:r>
            <a:r>
              <a:rPr lang="en-US" sz="1600" b="1" spc="-5" dirty="0" smtClean="0">
                <a:latin typeface="Arial"/>
                <a:cs typeface="Arial"/>
              </a:rPr>
              <a:t> </a:t>
            </a:r>
            <a:r>
              <a:rPr lang="en-US" sz="1600" b="1" spc="-5" dirty="0" err="1" smtClean="0">
                <a:latin typeface="Arial"/>
                <a:cs typeface="Arial"/>
              </a:rPr>
              <a:t>Handlling</a:t>
            </a:r>
            <a:r>
              <a:rPr lang="en-US" sz="1600" b="1" spc="-5" dirty="0" smtClean="0">
                <a:latin typeface="Arial"/>
                <a:cs typeface="Arial"/>
              </a:rPr>
              <a:t>:</a:t>
            </a:r>
          </a:p>
          <a:p>
            <a:pPr marL="231775" indent="-219075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32410" algn="l"/>
              </a:tabLst>
            </a:pPr>
            <a:endParaRPr lang="en-US" sz="1600" b="1" spc="-5" dirty="0" smtClean="0">
              <a:latin typeface="Arial"/>
              <a:cs typeface="Arial"/>
            </a:endParaRPr>
          </a:p>
          <a:p>
            <a:pPr marL="231775" indent="-219075"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  <a:tabLst>
                <a:tab pos="232410" algn="l"/>
              </a:tabLst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expr </a:t>
            </a:r>
            <a:r>
              <a:rPr sz="1600" spc="-5" dirty="0">
                <a:latin typeface="Arial"/>
                <a:cs typeface="Arial"/>
              </a:rPr>
              <a:t>can perform 3 important string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600" b="1" spc="-5" dirty="0">
                <a:latin typeface="Arial"/>
                <a:cs typeface="Arial"/>
              </a:rPr>
              <a:t>Determine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length of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38760" algn="l"/>
              </a:tabLst>
            </a:pPr>
            <a:r>
              <a:rPr sz="1600" b="1" spc="-5" dirty="0">
                <a:latin typeface="Arial"/>
                <a:cs typeface="Arial"/>
              </a:rPr>
              <a:t>Extract a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substring</a:t>
            </a:r>
            <a:endParaRPr sz="1600">
              <a:latin typeface="Arial"/>
              <a:cs typeface="Arial"/>
            </a:endParaRPr>
          </a:p>
          <a:p>
            <a:pPr marL="295910" marR="653415" indent="-283210">
              <a:lnSpc>
                <a:spcPct val="150000"/>
              </a:lnSpc>
              <a:buAutoNum type="arabicPeriod"/>
              <a:tabLst>
                <a:tab pos="238125" algn="l"/>
              </a:tabLst>
            </a:pPr>
            <a:r>
              <a:rPr sz="1600" b="1" spc="-5" dirty="0">
                <a:latin typeface="Arial"/>
                <a:cs typeface="Arial"/>
              </a:rPr>
              <a:t>Locate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position of a character  in a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lang="en-US" sz="16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lang="en-US" sz="16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smtClean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. Length of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b="1" dirty="0">
                <a:latin typeface="Arial"/>
                <a:cs typeface="Arial"/>
              </a:rPr>
              <a:t>$ expr "abcdegfrhfgh" :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'.*'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21" name="object 21"/>
          <p:cNvSpPr txBox="1"/>
          <p:nvPr/>
        </p:nvSpPr>
        <p:spPr>
          <a:xfrm>
            <a:off x="392684" y="6522864"/>
            <a:ext cx="14859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600" b="1" spc="-1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7620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bject 2"/>
          <p:cNvSpPr txBox="1">
            <a:spLocks/>
          </p:cNvSpPr>
          <p:nvPr/>
        </p:nvSpPr>
        <p:spPr>
          <a:xfrm>
            <a:off x="987958" y="-76200"/>
            <a:ext cx="61779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-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Computation </a:t>
            </a:r>
            <a:r>
              <a:rPr kumimoji="0" lang="en-US" sz="2800" b="1" i="0" u="none" strike="noStrike" kern="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and </a:t>
            </a:r>
            <a:r>
              <a:rPr kumimoji="0" lang="en-US" sz="2800" b="1" i="0" u="none" strike="noStrike" kern="0" cap="none" spc="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String </a:t>
            </a:r>
            <a:r>
              <a:rPr kumimoji="0" lang="en-US" sz="2800" b="1" i="0" u="none" strike="noStrike" kern="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Handling -</a:t>
            </a:r>
            <a:r>
              <a:rPr kumimoji="0" lang="en-US" sz="2800" b="1" i="0" u="none" strike="noStrike" kern="0" cap="none" spc="-1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 </a:t>
            </a:r>
            <a:r>
              <a:rPr kumimoji="0" lang="en-US" sz="2800" b="1" i="0" u="none" strike="noStrike" kern="0" cap="none" spc="-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expr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j-e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327" y="609600"/>
            <a:ext cx="5165344" cy="4572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743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Performs Manipulations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4549647"/>
            <a:ext cx="4343400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R="3576954" algn="ctr">
              <a:lnSpc>
                <a:spcPts val="76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  <a:p>
            <a:pPr marR="3561079" algn="ctr">
              <a:lnSpc>
                <a:spcPts val="1245"/>
              </a:lnSpc>
            </a:pPr>
            <a:r>
              <a:rPr sz="1600" spc="-204" dirty="0">
                <a:solidFill>
                  <a:srgbClr val="FF0000"/>
                </a:solidFill>
                <a:latin typeface="Arial Narrow"/>
                <a:cs typeface="Arial Narrow"/>
              </a:rPr>
              <a:t>24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990600"/>
            <a:ext cx="6705600" cy="4278630"/>
          </a:xfrm>
          <a:custGeom>
            <a:avLst/>
            <a:gdLst/>
            <a:ahLst/>
            <a:cxnLst/>
            <a:rect l="l" t="t" r="r" b="b"/>
            <a:pathLst>
              <a:path w="4343400" h="4278630">
                <a:moveTo>
                  <a:pt x="0" y="4278122"/>
                </a:moveTo>
                <a:lnTo>
                  <a:pt x="4343400" y="4278122"/>
                </a:lnTo>
                <a:lnTo>
                  <a:pt x="4343400" y="0"/>
                </a:lnTo>
                <a:lnTo>
                  <a:pt x="0" y="0"/>
                </a:lnTo>
                <a:lnTo>
                  <a:pt x="0" y="42781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1283970"/>
            <a:ext cx="6781800" cy="4278630"/>
          </a:xfrm>
          <a:custGeom>
            <a:avLst/>
            <a:gdLst/>
            <a:ahLst/>
            <a:cxnLst/>
            <a:rect l="l" t="t" r="r" b="b"/>
            <a:pathLst>
              <a:path w="4343400" h="4278630">
                <a:moveTo>
                  <a:pt x="0" y="4278122"/>
                </a:moveTo>
                <a:lnTo>
                  <a:pt x="4343400" y="4278122"/>
                </a:lnTo>
                <a:lnTo>
                  <a:pt x="4343400" y="0"/>
                </a:lnTo>
                <a:lnTo>
                  <a:pt x="0" y="0"/>
                </a:lnTo>
                <a:lnTo>
                  <a:pt x="0" y="427812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7800" y="1345565"/>
            <a:ext cx="3962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2.Extracting a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substring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200" y="1878965"/>
            <a:ext cx="2209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$st</a:t>
            </a:r>
            <a:r>
              <a:rPr sz="2000" b="1" spc="-15" dirty="0">
                <a:latin typeface="Arial"/>
                <a:cs typeface="Arial"/>
              </a:rPr>
              <a:t>g</a:t>
            </a:r>
            <a:r>
              <a:rPr sz="2000" b="1" spc="-5" dirty="0">
                <a:latin typeface="Arial"/>
                <a:cs typeface="Arial"/>
              </a:rPr>
              <a:t>=2003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200" y="2275205"/>
            <a:ext cx="7048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$expr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8400" y="2275205"/>
            <a:ext cx="8051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Arial"/>
                <a:cs typeface="Arial"/>
              </a:rPr>
              <a:t>“</a:t>
            </a:r>
            <a:r>
              <a:rPr sz="2000" b="1" dirty="0">
                <a:latin typeface="Arial"/>
                <a:cs typeface="Arial"/>
              </a:rPr>
              <a:t>$stg”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6600" y="2275205"/>
            <a:ext cx="112331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2000" b="1" smtClean="0">
                <a:latin typeface="Arial"/>
                <a:cs typeface="Arial"/>
              </a:rPr>
              <a:t>: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sz="2000" b="1" spc="-5" smtClean="0">
                <a:latin typeface="Arial"/>
                <a:cs typeface="Arial"/>
              </a:rPr>
              <a:t>‘..\(..\)’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400" y="2825115"/>
            <a:ext cx="3092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1600" y="3721894"/>
            <a:ext cx="6343269" cy="1443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 indent="-21971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This signifies that the first 2 characters in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31775" marR="153035" algn="just">
              <a:lnSpc>
                <a:spcPct val="200000"/>
              </a:lnSpc>
            </a:pPr>
            <a:r>
              <a:rPr sz="2000" spc="-5" dirty="0">
                <a:latin typeface="Arial"/>
                <a:cs typeface="Arial"/>
              </a:rPr>
              <a:t>value of $stg have to be ignored and 2  characters have to be extracted from the 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baseline="29100" dirty="0">
                <a:latin typeface="Arial"/>
                <a:cs typeface="Arial"/>
              </a:rPr>
              <a:t>rd </a:t>
            </a:r>
            <a:r>
              <a:rPr sz="2000" spc="-5" dirty="0">
                <a:latin typeface="Arial"/>
                <a:cs typeface="Arial"/>
              </a:rPr>
              <a:t>character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position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pic>
        <p:nvPicPr>
          <p:cNvPr id="22" name="Picture 2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7620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bject 2"/>
          <p:cNvSpPr txBox="1">
            <a:spLocks/>
          </p:cNvSpPr>
          <p:nvPr/>
        </p:nvSpPr>
        <p:spPr>
          <a:xfrm>
            <a:off x="1061085" y="228600"/>
            <a:ext cx="61779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Computation </a:t>
            </a: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and </a:t>
            </a:r>
            <a:r>
              <a:rPr kumimoji="0" lang="en-US" sz="2800" b="1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String </a:t>
            </a: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Handling -</a:t>
            </a:r>
            <a:r>
              <a:rPr kumimoji="0" lang="en-US" sz="2800" b="1" i="0" u="none" strike="noStrike" kern="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 </a:t>
            </a:r>
            <a:r>
              <a:rPr kumimoji="0" lang="en-US" sz="2800" b="1" i="0" u="none" strike="noStrike" kern="0" cap="none" spc="-1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expr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j-e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327" y="914400"/>
            <a:ext cx="5165344" cy="4572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743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Performs Manipulations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4549647"/>
            <a:ext cx="4343400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R="3576954" algn="ctr">
              <a:lnSpc>
                <a:spcPts val="76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  <a:p>
            <a:pPr marR="3561079" algn="ctr">
              <a:lnSpc>
                <a:spcPts val="1245"/>
              </a:lnSpc>
            </a:pPr>
            <a:r>
              <a:rPr sz="1600" spc="-204" dirty="0">
                <a:solidFill>
                  <a:srgbClr val="FF0000"/>
                </a:solidFill>
                <a:latin typeface="Arial Narrow"/>
                <a:cs typeface="Arial Narrow"/>
              </a:rPr>
              <a:t>24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0" y="1905000"/>
            <a:ext cx="5791200" cy="2842260"/>
          </a:xfrm>
          <a:custGeom>
            <a:avLst/>
            <a:gdLst/>
            <a:ahLst/>
            <a:cxnLst/>
            <a:rect l="l" t="t" r="r" b="b"/>
            <a:pathLst>
              <a:path w="4343400" h="2308859">
                <a:moveTo>
                  <a:pt x="0" y="2308352"/>
                </a:moveTo>
                <a:lnTo>
                  <a:pt x="4343400" y="2308352"/>
                </a:lnTo>
                <a:lnTo>
                  <a:pt x="4343400" y="0"/>
                </a:lnTo>
                <a:lnTo>
                  <a:pt x="0" y="0"/>
                </a:lnTo>
                <a:lnTo>
                  <a:pt x="0" y="23083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2600" y="3124200"/>
            <a:ext cx="1828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  <a:tab pos="897890" algn="l"/>
              </a:tabLst>
            </a:pPr>
            <a:r>
              <a:rPr sz="2000" b="1" spc="-10" dirty="0">
                <a:latin typeface="Arial"/>
                <a:cs typeface="Arial"/>
              </a:rPr>
              <a:t>-g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20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21" name="object 21"/>
          <p:cNvSpPr txBox="1"/>
          <p:nvPr/>
        </p:nvSpPr>
        <p:spPr>
          <a:xfrm>
            <a:off x="2670810" y="4430192"/>
            <a:ext cx="68199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2000" b="1" spc="-10" dirty="0">
                <a:latin typeface="Arial"/>
                <a:cs typeface="Arial"/>
              </a:rPr>
              <a:t>fi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7000" y="2133600"/>
            <a:ext cx="335280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echo “enter </a:t>
            </a:r>
            <a:r>
              <a:rPr sz="2000" b="1" spc="-15" dirty="0">
                <a:latin typeface="Arial"/>
                <a:cs typeface="Arial"/>
              </a:rPr>
              <a:t>your </a:t>
            </a:r>
            <a:r>
              <a:rPr sz="2000" b="1" spc="-5" dirty="0">
                <a:latin typeface="Arial"/>
                <a:cs typeface="Arial"/>
              </a:rPr>
              <a:t>name</a:t>
            </a:r>
            <a:r>
              <a:rPr sz="2000" b="1" spc="-5">
                <a:latin typeface="Arial"/>
                <a:cs typeface="Arial"/>
              </a:rPr>
              <a:t>”  </a:t>
            </a:r>
            <a:endParaRPr lang="en-US" sz="20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2000" b="1" spc="-5" smtClean="0">
                <a:latin typeface="Arial"/>
                <a:cs typeface="Arial"/>
              </a:rPr>
              <a:t>read</a:t>
            </a:r>
            <a:r>
              <a:rPr sz="2000" b="1" spc="-95" smtClean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90220" algn="l"/>
              </a:tabLst>
            </a:pPr>
            <a:r>
              <a:rPr sz="2000" b="1" spc="-5">
                <a:latin typeface="Arial"/>
                <a:cs typeface="Arial"/>
              </a:rPr>
              <a:t>if</a:t>
            </a:r>
            <a:r>
              <a:rPr sz="2000" b="1" spc="5">
                <a:latin typeface="Arial"/>
                <a:cs typeface="Arial"/>
              </a:rPr>
              <a:t> </a:t>
            </a:r>
            <a:r>
              <a:rPr lang="en-US" sz="2000" b="1" spc="5" dirty="0" smtClean="0">
                <a:latin typeface="Arial"/>
                <a:cs typeface="Arial"/>
              </a:rPr>
              <a:t> </a:t>
            </a:r>
            <a:r>
              <a:rPr sz="2000" b="1" spc="-5" smtClean="0">
                <a:latin typeface="Arial"/>
                <a:cs typeface="Arial"/>
              </a:rPr>
              <a:t>[</a:t>
            </a:r>
            <a:r>
              <a:rPr sz="2000" b="1" spc="-5" dirty="0">
                <a:latin typeface="Arial"/>
                <a:cs typeface="Arial"/>
              </a:rPr>
              <a:t>	</a:t>
            </a:r>
            <a:r>
              <a:rPr sz="2000" b="1" spc="-5">
                <a:latin typeface="Arial"/>
                <a:cs typeface="Arial"/>
              </a:rPr>
              <a:t>`</a:t>
            </a:r>
            <a:r>
              <a:rPr sz="2000" b="1" spc="-5" smtClean="0">
                <a:latin typeface="Arial"/>
                <a:cs typeface="Arial"/>
              </a:rPr>
              <a:t>expr</a:t>
            </a:r>
            <a:r>
              <a:rPr lang="en-US" sz="2000" b="1" spc="-5" dirty="0" smtClean="0">
                <a:latin typeface="Arial"/>
                <a:cs typeface="Arial"/>
              </a:rPr>
              <a:t> </a:t>
            </a:r>
            <a:r>
              <a:rPr sz="2000" b="1" spc="-5" smtClean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“$nm”  :  </a:t>
            </a:r>
            <a:r>
              <a:rPr sz="2000" b="1">
                <a:latin typeface="Arial"/>
                <a:cs typeface="Arial"/>
              </a:rPr>
              <a:t>'.*'</a:t>
            </a:r>
            <a:r>
              <a:rPr sz="2000" b="1" spc="-10">
                <a:latin typeface="Arial"/>
                <a:cs typeface="Arial"/>
              </a:rPr>
              <a:t> </a:t>
            </a:r>
            <a:r>
              <a:rPr sz="2000" b="1" spc="-5" smtClean="0">
                <a:latin typeface="Arial"/>
                <a:cs typeface="Arial"/>
              </a:rPr>
              <a:t>`</a:t>
            </a:r>
            <a:endParaRPr lang="en-US" sz="20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90220" algn="l"/>
              </a:tabLst>
            </a:pPr>
            <a:r>
              <a:rPr sz="2000" b="1" spc="-5" smtClean="0"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6205" y="3959423"/>
            <a:ext cx="3439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echo “name </a:t>
            </a:r>
            <a:r>
              <a:rPr sz="2000" b="1" spc="-10" dirty="0">
                <a:latin typeface="Arial"/>
                <a:cs typeface="Arial"/>
              </a:rPr>
              <a:t>too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long”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7620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bject 2"/>
          <p:cNvSpPr txBox="1">
            <a:spLocks/>
          </p:cNvSpPr>
          <p:nvPr/>
        </p:nvSpPr>
        <p:spPr>
          <a:xfrm>
            <a:off x="987958" y="259080"/>
            <a:ext cx="61779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Computation </a:t>
            </a: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and </a:t>
            </a:r>
            <a:r>
              <a:rPr kumimoji="0" lang="en-US" sz="2800" b="1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String </a:t>
            </a: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Handling -</a:t>
            </a:r>
            <a:r>
              <a:rPr kumimoji="0" lang="en-US" sz="2800" b="1" i="0" u="none" strike="noStrike" kern="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 </a:t>
            </a:r>
            <a:r>
              <a:rPr kumimoji="0" lang="en-US" sz="2800" b="1" i="0" u="none" strike="noStrike" kern="0" cap="none" spc="-1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j-ea"/>
                <a:cs typeface="Perpetua"/>
              </a:rPr>
              <a:t>expr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j-ea"/>
              <a:cs typeface="Perpetu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389" y="356742"/>
            <a:ext cx="345312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/>
              <a:t>String </a:t>
            </a:r>
            <a:r>
              <a:rPr sz="2800" spc="-5" dirty="0"/>
              <a:t>Handling -</a:t>
            </a:r>
            <a:r>
              <a:rPr sz="2800" spc="-70" dirty="0"/>
              <a:t> </a:t>
            </a:r>
            <a:r>
              <a:rPr sz="2800" spc="-10" dirty="0"/>
              <a:t>expr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535938" y="633455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53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049273"/>
            <a:ext cx="7797800" cy="520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tabLst>
                <a:tab pos="231775" algn="l"/>
                <a:tab pos="232410" algn="l"/>
              </a:tabLst>
            </a:pPr>
            <a:r>
              <a:rPr lang="en-US" sz="2000" b="1" dirty="0" smtClean="0">
                <a:latin typeface="Arial"/>
                <a:cs typeface="Arial"/>
              </a:rPr>
              <a:t>3. </a:t>
            </a:r>
            <a:r>
              <a:rPr sz="2000" b="1" smtClean="0">
                <a:latin typeface="Arial"/>
                <a:cs typeface="Arial"/>
              </a:rPr>
              <a:t>Locate </a:t>
            </a:r>
            <a:r>
              <a:rPr sz="2000" b="1" dirty="0">
                <a:latin typeface="Arial"/>
                <a:cs typeface="Arial"/>
              </a:rPr>
              <a:t>the position of a character in a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</a:t>
            </a:r>
            <a:endParaRPr sz="2000" b="1">
              <a:latin typeface="Arial"/>
              <a:cs typeface="Arial"/>
            </a:endParaRPr>
          </a:p>
          <a:p>
            <a:pPr marL="231775" indent="-219075">
              <a:lnSpc>
                <a:spcPct val="100000"/>
              </a:lnSpc>
              <a:spcBef>
                <a:spcPts val="1200"/>
              </a:spcBef>
              <a:buChar char="•"/>
              <a:tabLst>
                <a:tab pos="231775" algn="l"/>
                <a:tab pos="232410" algn="l"/>
              </a:tabLst>
            </a:pPr>
            <a:r>
              <a:rPr sz="2000" dirty="0">
                <a:latin typeface="Arial"/>
                <a:cs typeface="Arial"/>
              </a:rPr>
              <a:t>Locates the position of the first occurrence of a character in a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$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stg=“abcdefgh”</a:t>
            </a:r>
            <a:endParaRPr sz="2400">
              <a:latin typeface="Times New Roman"/>
              <a:cs typeface="Times New Roman"/>
            </a:endParaRPr>
          </a:p>
          <a:p>
            <a:pPr marL="850900" marR="3676015">
              <a:lnSpc>
                <a:spcPts val="3950"/>
              </a:lnSpc>
              <a:spcBef>
                <a:spcPts val="295"/>
              </a:spcBef>
              <a:tabLst>
                <a:tab pos="1816735" algn="l"/>
                <a:tab pos="2800350" algn="l"/>
              </a:tabLst>
            </a:pPr>
            <a:r>
              <a:rPr sz="2400" b="1" dirty="0">
                <a:latin typeface="Times New Roman"/>
                <a:cs typeface="Times New Roman"/>
              </a:rPr>
              <a:t>$expr	“$stg”	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'[^d]*d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‘  </a:t>
            </a:r>
            <a:r>
              <a:rPr sz="2400" b="1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070610" marR="1407160" indent="-219710" algn="just">
              <a:lnSpc>
                <a:spcPct val="117100"/>
              </a:lnSpc>
              <a:spcBef>
                <a:spcPts val="265"/>
              </a:spcBef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locate the position of the character ‘d’ in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string by counting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characters  which are not ‘d’ ([^d]*) </a:t>
            </a:r>
            <a:r>
              <a:rPr sz="2400" spc="-5" dirty="0">
                <a:latin typeface="Times New Roman"/>
                <a:cs typeface="Times New Roman"/>
              </a:rPr>
              <a:t>followed </a:t>
            </a:r>
            <a:r>
              <a:rPr sz="2400" dirty="0">
                <a:latin typeface="Times New Roman"/>
                <a:cs typeface="Times New Roman"/>
              </a:rPr>
              <a:t>by a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‘d’</a:t>
            </a:r>
            <a:endParaRPr sz="24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1055"/>
              </a:spcBef>
            </a:pPr>
            <a:r>
              <a:rPr sz="2400" b="1" spc="-5" dirty="0">
                <a:latin typeface="Times New Roman"/>
                <a:cs typeface="Times New Roman"/>
              </a:rPr>
              <a:t>$str=“newhorizon”</a:t>
            </a:r>
            <a:endParaRPr sz="24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1065"/>
              </a:spcBef>
              <a:tabLst>
                <a:tab pos="1740535" algn="l"/>
                <a:tab pos="2918460" algn="l"/>
              </a:tabLst>
            </a:pPr>
            <a:r>
              <a:rPr sz="2400" b="1" dirty="0">
                <a:latin typeface="Times New Roman"/>
                <a:cs typeface="Times New Roman"/>
              </a:rPr>
              <a:t>$expr	"$str" :	'[^n]*n'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82" y="36703"/>
            <a:ext cx="12807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55"/>
              </a:lnSpc>
            </a:pPr>
            <a:r>
              <a:rPr sz="2800" spc="-5" dirty="0"/>
              <a:t>Looping</a:t>
            </a:r>
            <a:endParaRPr sz="28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54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14959" y="1879091"/>
            <a:ext cx="3179445" cy="254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Perpetua"/>
                <a:cs typeface="Perpetua"/>
              </a:rPr>
              <a:t>while </a:t>
            </a:r>
            <a:r>
              <a:rPr sz="2400" dirty="0">
                <a:latin typeface="Perpetua"/>
                <a:cs typeface="Perpetua"/>
              </a:rPr>
              <a:t>condition is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true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b="1" spc="5" dirty="0">
                <a:latin typeface="Perpetua"/>
                <a:cs typeface="Perpetua"/>
              </a:rPr>
              <a:t>do</a:t>
            </a:r>
            <a:endParaRPr sz="2400">
              <a:latin typeface="Perpetua"/>
              <a:cs typeface="Perpetua"/>
            </a:endParaRPr>
          </a:p>
          <a:p>
            <a:pPr marL="23241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Perpetua"/>
                <a:cs typeface="Perpetua"/>
              </a:rPr>
              <a:t>commands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b="1" dirty="0">
                <a:latin typeface="Perpetua"/>
                <a:cs typeface="Perpetua"/>
              </a:rPr>
              <a:t>done</a:t>
            </a:r>
            <a:endParaRPr sz="2400">
              <a:latin typeface="Perpetua"/>
              <a:cs typeface="Perpetua"/>
            </a:endParaRPr>
          </a:p>
          <a:p>
            <a:pPr marL="12700" marR="5080">
              <a:lnSpc>
                <a:spcPts val="3370"/>
              </a:lnSpc>
              <a:spcBef>
                <a:spcPts val="180"/>
              </a:spcBef>
              <a:tabLst>
                <a:tab pos="773430" algn="l"/>
                <a:tab pos="1088390" algn="l"/>
                <a:tab pos="1597660" algn="l"/>
                <a:tab pos="3054350" algn="l"/>
              </a:tabLst>
            </a:pPr>
            <a:r>
              <a:rPr sz="2400" b="1" dirty="0">
                <a:latin typeface="Perpetua"/>
                <a:cs typeface="Perpetua"/>
              </a:rPr>
              <a:t>u</a:t>
            </a:r>
            <a:r>
              <a:rPr sz="2400" b="1" spc="10" dirty="0">
                <a:latin typeface="Perpetua"/>
                <a:cs typeface="Perpetua"/>
              </a:rPr>
              <a:t>n</a:t>
            </a:r>
            <a:r>
              <a:rPr sz="2400" b="1" spc="-5" dirty="0">
                <a:latin typeface="Perpetua"/>
                <a:cs typeface="Perpetua"/>
              </a:rPr>
              <a:t>ti</a:t>
            </a:r>
            <a:r>
              <a:rPr sz="2400" b="1" dirty="0">
                <a:latin typeface="Perpetua"/>
                <a:cs typeface="Perpetua"/>
              </a:rPr>
              <a:t>l	[	</a:t>
            </a:r>
            <a:r>
              <a:rPr sz="2400" b="1" spc="-5" dirty="0">
                <a:latin typeface="Perpetua"/>
                <a:cs typeface="Perpetua"/>
              </a:rPr>
              <a:t>-</a:t>
            </a:r>
            <a:r>
              <a:rPr sz="2400" b="1" dirty="0">
                <a:latin typeface="Perpetua"/>
                <a:cs typeface="Perpetua"/>
              </a:rPr>
              <a:t>r	</a:t>
            </a:r>
            <a:r>
              <a:rPr sz="2400" b="1" spc="-10" dirty="0">
                <a:latin typeface="Perpetua"/>
                <a:cs typeface="Perpetua"/>
              </a:rPr>
              <a:t>i</a:t>
            </a:r>
            <a:r>
              <a:rPr sz="2400" b="1" spc="-80" dirty="0">
                <a:latin typeface="Perpetua"/>
                <a:cs typeface="Perpetua"/>
              </a:rPr>
              <a:t>n</a:t>
            </a:r>
            <a:r>
              <a:rPr sz="2400" b="1" spc="-50" dirty="0">
                <a:latin typeface="Perpetua"/>
                <a:cs typeface="Perpetua"/>
              </a:rPr>
              <a:t>v</a:t>
            </a:r>
            <a:r>
              <a:rPr sz="2400" b="1" dirty="0">
                <a:latin typeface="Perpetua"/>
                <a:cs typeface="Perpetua"/>
              </a:rPr>
              <a:t>oice.lst	]  do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59" y="4385122"/>
            <a:ext cx="1252855" cy="132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710">
              <a:lnSpc>
                <a:spcPct val="117100"/>
              </a:lnSpc>
            </a:pPr>
            <a:r>
              <a:rPr sz="2400" b="1" spc="-5" dirty="0">
                <a:latin typeface="Perpetua"/>
                <a:cs typeface="Perpetua"/>
              </a:rPr>
              <a:t>sleep</a:t>
            </a:r>
            <a:r>
              <a:rPr sz="2400" b="1" spc="-10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60  done  alloc.pl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59" y="507238"/>
            <a:ext cx="962660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" indent="-219710">
              <a:lnSpc>
                <a:spcPct val="100000"/>
              </a:lnSpc>
              <a:buFont typeface="Arial"/>
              <a:buChar char="•"/>
              <a:tabLst>
                <a:tab pos="233045" algn="l"/>
              </a:tabLst>
            </a:pPr>
            <a:r>
              <a:rPr sz="2400" b="1" spc="-60" dirty="0">
                <a:latin typeface="Perpetua"/>
                <a:cs typeface="Perpetua"/>
              </a:rPr>
              <a:t>w</a:t>
            </a:r>
            <a:r>
              <a:rPr sz="2400" b="1" dirty="0">
                <a:latin typeface="Perpetua"/>
                <a:cs typeface="Perpetua"/>
              </a:rPr>
              <a:t>hile</a:t>
            </a:r>
            <a:endParaRPr sz="2400">
              <a:latin typeface="Perpetua"/>
              <a:cs typeface="Perpetua"/>
            </a:endParaRPr>
          </a:p>
          <a:p>
            <a:pPr marL="232410" indent="-21971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33045" algn="l"/>
              </a:tabLst>
            </a:pPr>
            <a:r>
              <a:rPr sz="2400" b="1" spc="-5" dirty="0">
                <a:latin typeface="Perpetua"/>
                <a:cs typeface="Perpetua"/>
              </a:rPr>
              <a:t>until</a:t>
            </a:r>
            <a:endParaRPr sz="2400">
              <a:latin typeface="Perpetua"/>
              <a:cs typeface="Perpetua"/>
            </a:endParaRPr>
          </a:p>
          <a:p>
            <a:pPr marL="232410" indent="-21971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33045" algn="l"/>
              </a:tabLst>
            </a:pPr>
            <a:r>
              <a:rPr sz="2400" b="1" dirty="0">
                <a:latin typeface="Perpetua"/>
                <a:cs typeface="Perpetua"/>
              </a:rPr>
              <a:t>for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0380" y="1240535"/>
            <a:ext cx="218122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8600" algn="l"/>
                <a:tab pos="598805" algn="l"/>
                <a:tab pos="2056764" algn="l"/>
              </a:tabLst>
            </a:pPr>
            <a:r>
              <a:rPr sz="2400" b="1" dirty="0">
                <a:latin typeface="Perpetua"/>
                <a:cs typeface="Perpetua"/>
              </a:rPr>
              <a:t>!	</a:t>
            </a:r>
            <a:r>
              <a:rPr sz="2400" b="1" spc="-5" dirty="0">
                <a:latin typeface="Perpetua"/>
                <a:cs typeface="Perpetua"/>
              </a:rPr>
              <a:t>-</a:t>
            </a:r>
            <a:r>
              <a:rPr sz="2400" b="1" dirty="0">
                <a:latin typeface="Perpetua"/>
                <a:cs typeface="Perpetua"/>
              </a:rPr>
              <a:t>r	i</a:t>
            </a:r>
            <a:r>
              <a:rPr sz="2400" b="1" spc="-90" dirty="0">
                <a:latin typeface="Perpetua"/>
                <a:cs typeface="Perpetua"/>
              </a:rPr>
              <a:t>n</a:t>
            </a:r>
            <a:r>
              <a:rPr sz="2400" b="1" spc="-50" dirty="0">
                <a:latin typeface="Perpetua"/>
                <a:cs typeface="Perpetua"/>
              </a:rPr>
              <a:t>v</a:t>
            </a:r>
            <a:r>
              <a:rPr sz="2400" b="1" dirty="0">
                <a:latin typeface="Perpetua"/>
                <a:cs typeface="Perpetua"/>
              </a:rPr>
              <a:t>o</a:t>
            </a:r>
            <a:r>
              <a:rPr sz="2400" b="1" spc="-15" dirty="0">
                <a:latin typeface="Perpetua"/>
                <a:cs typeface="Perpetua"/>
              </a:rPr>
              <a:t>i</a:t>
            </a:r>
            <a:r>
              <a:rPr sz="2400" b="1" spc="-5" dirty="0">
                <a:latin typeface="Perpetua"/>
                <a:cs typeface="Perpetua"/>
              </a:rPr>
              <a:t>ce.ls</a:t>
            </a:r>
            <a:r>
              <a:rPr sz="2400" b="1" dirty="0">
                <a:latin typeface="Perpetua"/>
                <a:cs typeface="Perpetua"/>
              </a:rPr>
              <a:t>t	]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3048" y="1240535"/>
            <a:ext cx="988694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</a:tabLst>
            </a:pPr>
            <a:r>
              <a:rPr sz="2400" b="1" spc="-65" dirty="0">
                <a:latin typeface="Perpetua"/>
                <a:cs typeface="Perpetua"/>
              </a:rPr>
              <a:t>w</a:t>
            </a:r>
            <a:r>
              <a:rPr sz="2400" b="1" dirty="0">
                <a:latin typeface="Perpetua"/>
                <a:cs typeface="Perpetua"/>
              </a:rPr>
              <a:t>hi</a:t>
            </a:r>
            <a:r>
              <a:rPr sz="2400" b="1" spc="-10" dirty="0">
                <a:latin typeface="Perpetua"/>
                <a:cs typeface="Perpetua"/>
              </a:rPr>
              <a:t>l</a:t>
            </a:r>
            <a:r>
              <a:rPr sz="2400" b="1" dirty="0">
                <a:latin typeface="Perpetua"/>
                <a:cs typeface="Perpetua"/>
              </a:rPr>
              <a:t>e	[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b="1" spc="5" dirty="0">
                <a:latin typeface="Perpetua"/>
                <a:cs typeface="Perpetua"/>
              </a:rPr>
              <a:t>do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3048" y="2035210"/>
            <a:ext cx="1216025" cy="132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ct val="116900"/>
              </a:lnSpc>
              <a:tabLst>
                <a:tab pos="922019" algn="l"/>
              </a:tabLst>
            </a:pPr>
            <a:r>
              <a:rPr sz="2400" dirty="0">
                <a:latin typeface="Perpetua"/>
                <a:cs typeface="Perpetua"/>
              </a:rPr>
              <a:t>sleep	60  </a:t>
            </a:r>
            <a:r>
              <a:rPr sz="2400" b="1" dirty="0">
                <a:latin typeface="Perpetua"/>
                <a:cs typeface="Perpetua"/>
              </a:rPr>
              <a:t>done  alloc.pl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3048" y="3640236"/>
            <a:ext cx="3545204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 marR="5080" indent="-219710">
              <a:lnSpc>
                <a:spcPct val="116900"/>
              </a:lnSpc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30" dirty="0">
                <a:latin typeface="Perpetua"/>
                <a:cs typeface="Perpetua"/>
              </a:rPr>
              <a:t>above </a:t>
            </a:r>
            <a:r>
              <a:rPr sz="2400" dirty="0">
                <a:latin typeface="Perpetua"/>
                <a:cs typeface="Perpetua"/>
              </a:rPr>
              <a:t>code </a:t>
            </a:r>
            <a:r>
              <a:rPr sz="2400" spc="-5" dirty="0">
                <a:latin typeface="Perpetua"/>
                <a:cs typeface="Perpetua"/>
              </a:rPr>
              <a:t>looks </a:t>
            </a:r>
            <a:r>
              <a:rPr sz="2400" dirty="0">
                <a:latin typeface="Perpetua"/>
                <a:cs typeface="Perpetua"/>
              </a:rPr>
              <a:t>for </a:t>
            </a:r>
            <a:r>
              <a:rPr sz="2400" spc="-5" dirty="0">
                <a:latin typeface="Perpetua"/>
                <a:cs typeface="Perpetua"/>
              </a:rPr>
              <a:t>the  </a:t>
            </a:r>
            <a:r>
              <a:rPr sz="2400" dirty="0">
                <a:latin typeface="Perpetua"/>
                <a:cs typeface="Perpetua"/>
              </a:rPr>
              <a:t>file for </a:t>
            </a:r>
            <a:r>
              <a:rPr sz="2400" spc="-20" dirty="0">
                <a:latin typeface="Perpetua"/>
                <a:cs typeface="Perpetua"/>
              </a:rPr>
              <a:t>every </a:t>
            </a:r>
            <a:r>
              <a:rPr sz="2400" dirty="0">
                <a:latin typeface="Perpetua"/>
                <a:cs typeface="Perpetua"/>
              </a:rPr>
              <a:t>60 seconds,</a:t>
            </a:r>
            <a:r>
              <a:rPr sz="2400" spc="-2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then  </a:t>
            </a:r>
            <a:r>
              <a:rPr sz="2400" spc="-5" dirty="0">
                <a:latin typeface="Perpetua"/>
                <a:cs typeface="Perpetua"/>
              </a:rPr>
              <a:t>executes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alloc.pl</a:t>
            </a:r>
            <a:endParaRPr sz="2400">
              <a:latin typeface="Perpetua"/>
              <a:cs typeface="Perpetua"/>
            </a:endParaRPr>
          </a:p>
          <a:p>
            <a:pPr marL="231775" marR="213360" indent="-219710">
              <a:lnSpc>
                <a:spcPct val="117100"/>
              </a:lnSpc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30" dirty="0">
                <a:latin typeface="Perpetua"/>
                <a:cs typeface="Perpetua"/>
              </a:rPr>
              <a:t>above </a:t>
            </a:r>
            <a:r>
              <a:rPr sz="2400" spc="5" dirty="0">
                <a:latin typeface="Perpetua"/>
                <a:cs typeface="Perpetua"/>
              </a:rPr>
              <a:t>script </a:t>
            </a:r>
            <a:r>
              <a:rPr sz="2400" dirty="0">
                <a:latin typeface="Perpetua"/>
                <a:cs typeface="Perpetua"/>
              </a:rPr>
              <a:t>can be </a:t>
            </a:r>
            <a:r>
              <a:rPr sz="2400" spc="15" dirty="0">
                <a:latin typeface="Perpetua"/>
                <a:cs typeface="Perpetua"/>
              </a:rPr>
              <a:t>run</a:t>
            </a:r>
            <a:r>
              <a:rPr sz="2400" spc="-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  the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background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839595" algn="l"/>
              </a:tabLst>
            </a:pPr>
            <a:r>
              <a:rPr sz="2400" b="1" spc="-5" dirty="0">
                <a:latin typeface="Perpetua"/>
                <a:cs typeface="Perpetua"/>
              </a:rPr>
              <a:t>$monitfile.sh	</a:t>
            </a:r>
            <a:r>
              <a:rPr sz="2400" b="1" dirty="0">
                <a:latin typeface="Perpetua"/>
                <a:cs typeface="Perpetua"/>
              </a:rPr>
              <a:t>&amp;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6938" y="424751"/>
            <a:ext cx="483489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2000" b="1" spc="-85" dirty="0">
                <a:latin typeface="Perpetua"/>
                <a:cs typeface="Perpetua"/>
              </a:rPr>
              <a:t>To </a:t>
            </a:r>
            <a:r>
              <a:rPr sz="2000" b="1" spc="-15" dirty="0">
                <a:latin typeface="Perpetua"/>
                <a:cs typeface="Perpetua"/>
              </a:rPr>
              <a:t>execute </a:t>
            </a:r>
            <a:r>
              <a:rPr sz="2000" b="1" spc="-5" dirty="0">
                <a:latin typeface="Perpetua"/>
                <a:cs typeface="Perpetua"/>
              </a:rPr>
              <a:t>the set </a:t>
            </a:r>
            <a:r>
              <a:rPr sz="2000" b="1" dirty="0">
                <a:latin typeface="Perpetua"/>
                <a:cs typeface="Perpetua"/>
              </a:rPr>
              <a:t>of instructions</a:t>
            </a:r>
            <a:r>
              <a:rPr sz="2000" b="1" spc="75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Perpetua"/>
                <a:cs typeface="Perpetua"/>
              </a:rPr>
              <a:t>repeatedly</a:t>
            </a:r>
            <a:endParaRPr sz="2000">
              <a:latin typeface="Perpetua"/>
              <a:cs typeface="Perpetua"/>
            </a:endParaRPr>
          </a:p>
          <a:p>
            <a:pPr marL="2678430">
              <a:lnSpc>
                <a:spcPct val="100000"/>
              </a:lnSpc>
              <a:spcBef>
                <a:spcPts val="955"/>
              </a:spcBef>
            </a:pPr>
            <a:r>
              <a:rPr sz="2400" b="1" spc="-5" dirty="0">
                <a:latin typeface="Perpetua"/>
                <a:cs typeface="Perpetua"/>
              </a:rPr>
              <a:t>$cat</a:t>
            </a:r>
            <a:r>
              <a:rPr sz="2400" b="1" spc="-10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monitfile.sh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82" y="204342"/>
            <a:ext cx="128079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Looping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00600" y="990600"/>
            <a:ext cx="4343400" cy="2514600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55"/>
              </a:spcBef>
              <a:tabLst>
                <a:tab pos="614680" algn="l"/>
                <a:tab pos="915035" algn="l"/>
                <a:tab pos="1311275" algn="l"/>
                <a:tab pos="2211070" algn="l"/>
                <a:tab pos="3110865" algn="l"/>
              </a:tabLst>
            </a:pPr>
            <a:r>
              <a:rPr sz="2400" b="1" dirty="0">
                <a:latin typeface="Perpetua"/>
                <a:cs typeface="Perpetua"/>
              </a:rPr>
              <a:t>for	f	in	</a:t>
            </a:r>
            <a:r>
              <a:rPr sz="2400" b="1" spc="-10" dirty="0">
                <a:latin typeface="Perpetua"/>
                <a:cs typeface="Perpetua"/>
              </a:rPr>
              <a:t>chap1	chap2	chap3</a:t>
            </a:r>
            <a:endParaRPr sz="2400">
              <a:latin typeface="Perpetua"/>
              <a:cs typeface="Perpetua"/>
            </a:endParaRPr>
          </a:p>
          <a:p>
            <a:pPr marL="94615">
              <a:lnSpc>
                <a:spcPct val="100000"/>
              </a:lnSpc>
              <a:spcBef>
                <a:spcPts val="490"/>
              </a:spcBef>
            </a:pPr>
            <a:r>
              <a:rPr sz="2400" b="1" dirty="0">
                <a:latin typeface="Perpetua"/>
                <a:cs typeface="Perpetua"/>
              </a:rPr>
              <a:t>do</a:t>
            </a:r>
            <a:endParaRPr sz="2400">
              <a:latin typeface="Perpetua"/>
              <a:cs typeface="Perpetua"/>
            </a:endParaRPr>
          </a:p>
          <a:p>
            <a:pPr marL="314325">
              <a:lnSpc>
                <a:spcPct val="100000"/>
              </a:lnSpc>
              <a:spcBef>
                <a:spcPts val="490"/>
              </a:spcBef>
              <a:tabLst>
                <a:tab pos="767080" algn="l"/>
                <a:tab pos="1205230" algn="l"/>
              </a:tabLst>
            </a:pPr>
            <a:r>
              <a:rPr sz="2400" b="1" spc="-5" dirty="0">
                <a:latin typeface="Perpetua"/>
                <a:cs typeface="Perpetua"/>
              </a:rPr>
              <a:t>cp	</a:t>
            </a:r>
            <a:r>
              <a:rPr sz="2400" b="1" dirty="0">
                <a:latin typeface="Perpetua"/>
                <a:cs typeface="Perpetua"/>
              </a:rPr>
              <a:t>$f	</a:t>
            </a:r>
            <a:r>
              <a:rPr sz="2400" b="1" spc="15" dirty="0">
                <a:latin typeface="Perpetua"/>
                <a:cs typeface="Perpetua"/>
              </a:rPr>
              <a:t>$f.bak</a:t>
            </a:r>
            <a:endParaRPr sz="2400">
              <a:latin typeface="Perpetua"/>
              <a:cs typeface="Perpetua"/>
            </a:endParaRPr>
          </a:p>
          <a:p>
            <a:pPr marL="94615" marR="1586865" indent="219075">
              <a:lnSpc>
                <a:spcPct val="116700"/>
              </a:lnSpc>
              <a:spcBef>
                <a:spcPts val="10"/>
              </a:spcBef>
            </a:pPr>
            <a:r>
              <a:rPr sz="2400" b="1" dirty="0">
                <a:latin typeface="Perpetua"/>
                <a:cs typeface="Perpetua"/>
              </a:rPr>
              <a:t>echo </a:t>
            </a:r>
            <a:r>
              <a:rPr sz="2400" b="1" spc="-5" dirty="0">
                <a:latin typeface="Perpetua"/>
                <a:cs typeface="Perpetua"/>
              </a:rPr>
              <a:t>“File</a:t>
            </a:r>
            <a:r>
              <a:rPr sz="2400" b="1" spc="-204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Copied”  done</a:t>
            </a:r>
            <a:endParaRPr sz="24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0037" y="914400"/>
          <a:ext cx="4411663" cy="562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3"/>
                <a:gridCol w="4191000"/>
                <a:gridCol w="152400"/>
              </a:tblGrid>
              <a:tr h="2438400">
                <a:tc>
                  <a:txBody>
                    <a:bodyPr/>
                    <a:lstStyle/>
                    <a:p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for </a:t>
                      </a:r>
                      <a:r>
                        <a:rPr sz="2400" b="1" spc="-10" dirty="0">
                          <a:latin typeface="Perpetua"/>
                          <a:cs typeface="Perpetua"/>
                        </a:rPr>
                        <a:t>variable </a:t>
                      </a:r>
                      <a:r>
                        <a:rPr sz="2400" b="1" spc="-5" dirty="0">
                          <a:latin typeface="Perpetua"/>
                          <a:cs typeface="Perpetua"/>
                        </a:rPr>
                        <a:t>in</a:t>
                      </a:r>
                      <a:r>
                        <a:rPr sz="2400" b="1" spc="-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spc="-5" dirty="0">
                          <a:latin typeface="Perpetua"/>
                          <a:cs typeface="Perpetua"/>
                        </a:rPr>
                        <a:t>List/Collection</a:t>
                      </a:r>
                      <a:endParaRPr sz="2400">
                        <a:latin typeface="Perpetua"/>
                        <a:cs typeface="Perpetua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do</a:t>
                      </a:r>
                      <a:endParaRPr sz="2400">
                        <a:latin typeface="Perpetua"/>
                        <a:cs typeface="Perpetua"/>
                      </a:endParaRPr>
                    </a:p>
                    <a:p>
                      <a:pPr marL="93980" marR="2618105" indent="219075">
                        <a:lnSpc>
                          <a:spcPct val="117100"/>
                        </a:lnSpc>
                      </a:pPr>
                      <a:r>
                        <a:rPr sz="2400" b="1" spc="-5" dirty="0">
                          <a:latin typeface="Perpetua"/>
                          <a:cs typeface="Perpetua"/>
                        </a:rPr>
                        <a:t>com</a:t>
                      </a:r>
                      <a:r>
                        <a:rPr sz="2400" b="1" spc="-10" dirty="0">
                          <a:latin typeface="Perpetua"/>
                          <a:cs typeface="Perpetua"/>
                        </a:rPr>
                        <a:t>m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400" b="1" spc="5" dirty="0">
                          <a:latin typeface="Perpetua"/>
                          <a:cs typeface="Perpetua"/>
                        </a:rPr>
                        <a:t>n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ds  done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</a:tr>
              <a:tr h="2819400">
                <a:tc gridSpan="2">
                  <a:txBody>
                    <a:bodyPr/>
                    <a:lstStyle/>
                    <a:p>
                      <a:pPr marL="93980">
                        <a:lnSpc>
                          <a:spcPts val="3130"/>
                        </a:lnSpc>
                        <a:tabLst>
                          <a:tab pos="699135" algn="l"/>
                          <a:tab pos="1005840" algn="l"/>
                          <a:tab pos="1467485" algn="l"/>
                          <a:tab pos="2720340" algn="l"/>
                        </a:tabLst>
                      </a:pPr>
                      <a:r>
                        <a:rPr sz="2800" b="1" spc="-5" dirty="0">
                          <a:latin typeface="Perpetua"/>
                          <a:cs typeface="Perpetua"/>
                        </a:rPr>
                        <a:t>for	</a:t>
                      </a:r>
                      <a:r>
                        <a:rPr sz="2800" spc="-5" dirty="0">
                          <a:latin typeface="Perpetua"/>
                          <a:cs typeface="Perpetua"/>
                        </a:rPr>
                        <a:t>v	</a:t>
                      </a:r>
                      <a:r>
                        <a:rPr sz="2800" b="1" spc="-5" dirty="0">
                          <a:latin typeface="Perpetua"/>
                          <a:cs typeface="Perpetua"/>
                        </a:rPr>
                        <a:t>in	</a:t>
                      </a:r>
                      <a:r>
                        <a:rPr sz="2800" spc="-90" dirty="0">
                          <a:latin typeface="Perpetua"/>
                          <a:cs typeface="Perpetua"/>
                        </a:rPr>
                        <a:t>$PATH	</a:t>
                      </a:r>
                      <a:r>
                        <a:rPr sz="2800" spc="-5" dirty="0">
                          <a:latin typeface="Perpetua"/>
                          <a:cs typeface="Perpetua"/>
                        </a:rPr>
                        <a:t>$HOME</a:t>
                      </a:r>
                      <a:endParaRPr sz="2800">
                        <a:latin typeface="Perpetua"/>
                        <a:cs typeface="Perpetua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b="1" spc="-10" dirty="0">
                          <a:latin typeface="Perpetua"/>
                          <a:cs typeface="Perpetua"/>
                        </a:rPr>
                        <a:t>do</a:t>
                      </a:r>
                      <a:endParaRPr sz="2800">
                        <a:latin typeface="Perpetua"/>
                        <a:cs typeface="Perpetua"/>
                      </a:endParaRPr>
                    </a:p>
                    <a:p>
                      <a:pPr marL="770890">
                        <a:lnSpc>
                          <a:spcPct val="100000"/>
                        </a:lnSpc>
                        <a:spcBef>
                          <a:spcPts val="565"/>
                        </a:spcBef>
                        <a:tabLst>
                          <a:tab pos="1520825" algn="l"/>
                        </a:tabLst>
                      </a:pPr>
                      <a:r>
                        <a:rPr sz="2800" spc="15" dirty="0">
                          <a:latin typeface="Perpetua"/>
                          <a:cs typeface="Perpetua"/>
                        </a:rPr>
                        <a:t>echo	</a:t>
                      </a:r>
                      <a:r>
                        <a:rPr sz="2800" spc="-5" dirty="0">
                          <a:latin typeface="Perpetua"/>
                          <a:cs typeface="Perpetua"/>
                        </a:rPr>
                        <a:t>“$v”</a:t>
                      </a:r>
                      <a:endParaRPr sz="2800">
                        <a:latin typeface="Perpetua"/>
                        <a:cs typeface="Perpetua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b="1" spc="-5" dirty="0">
                          <a:latin typeface="Perpetua"/>
                          <a:cs typeface="Perpetua"/>
                        </a:rPr>
                        <a:t>done</a:t>
                      </a:r>
                      <a:endParaRPr sz="2800">
                        <a:latin typeface="Perpetua"/>
                        <a:cs typeface="Perpetua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Perpetua"/>
                        <a:cs typeface="Perpetua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648200" y="3429000"/>
            <a:ext cx="4343400" cy="2971800"/>
          </a:xfrm>
          <a:custGeom>
            <a:avLst/>
            <a:gdLst/>
            <a:ahLst/>
            <a:cxnLst/>
            <a:rect l="l" t="t" r="r" b="b"/>
            <a:pathLst>
              <a:path w="4343400" h="2971800">
                <a:moveTo>
                  <a:pt x="0" y="2971800"/>
                </a:moveTo>
                <a:lnTo>
                  <a:pt x="4343400" y="2971800"/>
                </a:lnTo>
                <a:lnTo>
                  <a:pt x="43434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95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5448" y="3480561"/>
            <a:ext cx="3962400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7220" algn="l"/>
                <a:tab pos="867410" algn="l"/>
                <a:tab pos="1330325" algn="l"/>
                <a:tab pos="2053589" algn="l"/>
              </a:tabLst>
            </a:pPr>
            <a:r>
              <a:rPr sz="2800" b="1" spc="-5" dirty="0">
                <a:latin typeface="Perpetua"/>
                <a:cs typeface="Perpetua"/>
              </a:rPr>
              <a:t>for	</a:t>
            </a:r>
            <a:r>
              <a:rPr sz="2800" spc="-5" dirty="0">
                <a:latin typeface="Perpetua"/>
                <a:cs typeface="Perpetua"/>
              </a:rPr>
              <a:t>f	</a:t>
            </a:r>
            <a:r>
              <a:rPr sz="2800" b="1" spc="-5" dirty="0">
                <a:latin typeface="Perpetua"/>
                <a:cs typeface="Perpetua"/>
              </a:rPr>
              <a:t>in	</a:t>
            </a:r>
            <a:r>
              <a:rPr sz="2800" spc="-10" dirty="0">
                <a:latin typeface="Perpetua"/>
                <a:cs typeface="Perpetua"/>
              </a:rPr>
              <a:t>`cat	</a:t>
            </a:r>
            <a:r>
              <a:rPr sz="2800" spc="-5" dirty="0">
                <a:latin typeface="Perpetua"/>
                <a:cs typeface="Perpetua"/>
              </a:rPr>
              <a:t>clist`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b="1" spc="-15" dirty="0">
                <a:latin typeface="Perpetua"/>
                <a:cs typeface="Perpetua"/>
              </a:rPr>
              <a:t>do</a:t>
            </a:r>
            <a:endParaRPr sz="2800">
              <a:latin typeface="Perpetua"/>
              <a:cs typeface="Perpetua"/>
            </a:endParaRPr>
          </a:p>
          <a:p>
            <a:pPr marL="688975">
              <a:lnSpc>
                <a:spcPct val="100000"/>
              </a:lnSpc>
              <a:spcBef>
                <a:spcPts val="565"/>
              </a:spcBef>
              <a:tabLst>
                <a:tab pos="1557655" algn="l"/>
              </a:tabLst>
            </a:pPr>
            <a:r>
              <a:rPr sz="2800" b="1" spc="-5" dirty="0">
                <a:latin typeface="Perpetua"/>
                <a:cs typeface="Perpetua"/>
              </a:rPr>
              <a:t>echo	“$f</a:t>
            </a:r>
            <a:r>
              <a:rPr sz="2800" b="1" spc="-305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”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b="1" spc="-5" dirty="0">
                <a:latin typeface="Perpetua"/>
                <a:cs typeface="Perpetua"/>
              </a:rPr>
              <a:t>done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spc="5" dirty="0">
                <a:latin typeface="Perpetua"/>
                <a:cs typeface="Perpetua"/>
              </a:rPr>
              <a:t>echoes </a:t>
            </a:r>
            <a:r>
              <a:rPr sz="2800" spc="-30" dirty="0">
                <a:latin typeface="Perpetua"/>
                <a:cs typeface="Perpetua"/>
              </a:rPr>
              <a:t>word </a:t>
            </a:r>
            <a:r>
              <a:rPr sz="2800" spc="-35" dirty="0">
                <a:latin typeface="Perpetua"/>
                <a:cs typeface="Perpetua"/>
              </a:rPr>
              <a:t>by </a:t>
            </a:r>
            <a:r>
              <a:rPr sz="2800" spc="-30" dirty="0">
                <a:latin typeface="Perpetua"/>
                <a:cs typeface="Perpetua"/>
              </a:rPr>
              <a:t>word </a:t>
            </a:r>
            <a:r>
              <a:rPr sz="2800" spc="-10" dirty="0">
                <a:latin typeface="Perpetua"/>
                <a:cs typeface="Perpetua"/>
              </a:rPr>
              <a:t>from</a:t>
            </a:r>
            <a:r>
              <a:rPr sz="2800" spc="2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the</a:t>
            </a:r>
            <a:endParaRPr sz="2800">
              <a:latin typeface="Perpetua"/>
              <a:cs typeface="Perpetua"/>
            </a:endParaRPr>
          </a:p>
          <a:p>
            <a:pPr marL="231775">
              <a:lnSpc>
                <a:spcPct val="100000"/>
              </a:lnSpc>
              <a:spcBef>
                <a:spcPts val="575"/>
              </a:spcBef>
            </a:pPr>
            <a:r>
              <a:rPr sz="2800" spc="-5" dirty="0">
                <a:latin typeface="Perpetua"/>
                <a:cs typeface="Perpetua"/>
              </a:rPr>
              <a:t>file</a:t>
            </a:r>
            <a:r>
              <a:rPr sz="2800" spc="-8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clist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55</a:t>
            </a:fld>
            <a:endParaRPr spc="-2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82" y="204342"/>
            <a:ext cx="128079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Looping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56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467664" y="3403345"/>
            <a:ext cx="5260975" cy="254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For </a:t>
            </a:r>
            <a:r>
              <a:rPr sz="2400" b="1" spc="-5" dirty="0">
                <a:latin typeface="Perpetua"/>
                <a:cs typeface="Perpetua"/>
              </a:rPr>
              <a:t>loop </a:t>
            </a:r>
            <a:r>
              <a:rPr sz="2400" b="1" dirty="0">
                <a:latin typeface="Perpetua"/>
                <a:cs typeface="Perpetua"/>
              </a:rPr>
              <a:t>processes </a:t>
            </a:r>
            <a:r>
              <a:rPr sz="2400" b="1" spc="-15" dirty="0">
                <a:latin typeface="Perpetua"/>
                <a:cs typeface="Perpetua"/>
              </a:rPr>
              <a:t>Positional</a:t>
            </a:r>
            <a:r>
              <a:rPr sz="2400" b="1" spc="-10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Parameters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3512820">
              <a:lnSpc>
                <a:spcPct val="117200"/>
              </a:lnSpc>
              <a:tabLst>
                <a:tab pos="598805" algn="l"/>
                <a:tab pos="910590" algn="l"/>
                <a:tab pos="1444625" algn="l"/>
              </a:tabLst>
            </a:pPr>
            <a:r>
              <a:rPr sz="2400" b="1" dirty="0">
                <a:latin typeface="Perpetua"/>
                <a:cs typeface="Perpetua"/>
              </a:rPr>
              <a:t>for	p	in	$*  </a:t>
            </a:r>
            <a:r>
              <a:rPr sz="2400" b="1" spc="5" dirty="0">
                <a:latin typeface="Perpetua"/>
                <a:cs typeface="Perpetua"/>
              </a:rPr>
              <a:t>do</a:t>
            </a:r>
            <a:endParaRPr sz="2400">
              <a:latin typeface="Perpetua"/>
              <a:cs typeface="Perpetua"/>
            </a:endParaRPr>
          </a:p>
          <a:p>
            <a:pPr marL="12700" marR="3696335" indent="202565">
              <a:lnSpc>
                <a:spcPts val="3370"/>
              </a:lnSpc>
              <a:spcBef>
                <a:spcPts val="180"/>
              </a:spcBef>
            </a:pPr>
            <a:r>
              <a:rPr sz="2400" b="1" dirty="0">
                <a:latin typeface="Perpetua"/>
                <a:cs typeface="Perpetua"/>
              </a:rPr>
              <a:t>echo “$p”  done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664" y="888238"/>
            <a:ext cx="1619885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2130" algn="l"/>
                <a:tab pos="764540" algn="l"/>
                <a:tab pos="1228725" algn="l"/>
              </a:tabLst>
            </a:pPr>
            <a:r>
              <a:rPr sz="2400" b="1" dirty="0">
                <a:latin typeface="Perpetua"/>
                <a:cs typeface="Perpetua"/>
              </a:rPr>
              <a:t>for	f	</a:t>
            </a:r>
            <a:r>
              <a:rPr sz="2400" b="1" spc="-15" dirty="0">
                <a:latin typeface="Perpetua"/>
                <a:cs typeface="Perpetua"/>
              </a:rPr>
              <a:t>i</a:t>
            </a:r>
            <a:r>
              <a:rPr sz="2400" b="1" dirty="0">
                <a:latin typeface="Perpetua"/>
                <a:cs typeface="Perpetua"/>
              </a:rPr>
              <a:t>n	*.c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b="1" dirty="0">
                <a:latin typeface="Perpetua"/>
                <a:cs typeface="Perpetua"/>
              </a:rPr>
              <a:t>do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64" y="1682434"/>
            <a:ext cx="1638935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ct val="117100"/>
              </a:lnSpc>
            </a:pPr>
            <a:r>
              <a:rPr sz="2400" b="1" spc="-5" dirty="0">
                <a:latin typeface="Perpetua"/>
                <a:cs typeface="Perpetua"/>
              </a:rPr>
              <a:t>com</a:t>
            </a:r>
            <a:r>
              <a:rPr sz="2400" b="1" spc="-10" dirty="0">
                <a:latin typeface="Perpetua"/>
                <a:cs typeface="Perpetua"/>
              </a:rPr>
              <a:t>m</a:t>
            </a:r>
            <a:r>
              <a:rPr sz="2400" b="1" dirty="0">
                <a:latin typeface="Perpetua"/>
                <a:cs typeface="Perpetua"/>
              </a:rPr>
              <a:t>a</a:t>
            </a:r>
            <a:r>
              <a:rPr sz="2400" b="1" spc="5" dirty="0">
                <a:latin typeface="Perpetua"/>
                <a:cs typeface="Perpetua"/>
              </a:rPr>
              <a:t>n</a:t>
            </a:r>
            <a:r>
              <a:rPr sz="2400" b="1" dirty="0">
                <a:latin typeface="Perpetua"/>
                <a:cs typeface="Perpetua"/>
              </a:rPr>
              <a:t>ds  done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1795" y="1193291"/>
            <a:ext cx="2482850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2130" algn="l"/>
                <a:tab pos="832485" algn="l"/>
                <a:tab pos="1228725" algn="l"/>
              </a:tabLst>
            </a:pPr>
            <a:r>
              <a:rPr sz="2400" b="1" dirty="0">
                <a:latin typeface="Perpetua"/>
                <a:cs typeface="Perpetua"/>
              </a:rPr>
              <a:t>for	f	in	</a:t>
            </a:r>
            <a:r>
              <a:rPr sz="2400" b="1" spc="-5" dirty="0">
                <a:latin typeface="Perpetua"/>
                <a:cs typeface="Perpetua"/>
              </a:rPr>
              <a:t>ch</a:t>
            </a:r>
            <a:r>
              <a:rPr sz="2400" b="1" spc="-30" dirty="0">
                <a:latin typeface="Perpetua"/>
                <a:cs typeface="Perpetua"/>
              </a:rPr>
              <a:t>a</a:t>
            </a:r>
            <a:r>
              <a:rPr sz="2400" b="1" dirty="0">
                <a:latin typeface="Perpetua"/>
                <a:cs typeface="Perpetua"/>
              </a:rPr>
              <a:t>p</a:t>
            </a:r>
            <a:r>
              <a:rPr sz="2400" b="1" spc="5" dirty="0">
                <a:latin typeface="Perpetua"/>
                <a:cs typeface="Perpetua"/>
              </a:rPr>
              <a:t>[</a:t>
            </a:r>
            <a:r>
              <a:rPr sz="2400" b="1" dirty="0">
                <a:latin typeface="Perpetua"/>
                <a:cs typeface="Perpetua"/>
              </a:rPr>
              <a:t>0</a:t>
            </a:r>
            <a:r>
              <a:rPr sz="2400" b="1" spc="-5" dirty="0">
                <a:latin typeface="Perpetua"/>
                <a:cs typeface="Perpetua"/>
              </a:rPr>
              <a:t>-</a:t>
            </a:r>
            <a:r>
              <a:rPr sz="2400" b="1" dirty="0">
                <a:latin typeface="Perpetua"/>
                <a:cs typeface="Perpetua"/>
              </a:rPr>
              <a:t>3]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b="1" spc="5" dirty="0">
                <a:latin typeface="Perpetua"/>
                <a:cs typeface="Perpetua"/>
              </a:rPr>
              <a:t>do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1795" y="2478023"/>
            <a:ext cx="68008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done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652" y="204342"/>
            <a:ext cx="30429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Break </a:t>
            </a:r>
            <a:r>
              <a:rPr sz="2800" dirty="0"/>
              <a:t>and</a:t>
            </a:r>
            <a:r>
              <a:rPr sz="2800" spc="-70" dirty="0"/>
              <a:t> </a:t>
            </a:r>
            <a:r>
              <a:rPr sz="2800" spc="-15" dirty="0"/>
              <a:t>Continue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57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467664" y="1469135"/>
            <a:ext cx="7982584" cy="3827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Perpetua"/>
                <a:cs typeface="Perpetua"/>
              </a:rPr>
              <a:t>Break</a:t>
            </a:r>
            <a:r>
              <a:rPr sz="2400" b="1" spc="-114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statement</a:t>
            </a:r>
            <a:endParaRPr sz="2400">
              <a:latin typeface="Perpetua"/>
              <a:cs typeface="Perpetua"/>
            </a:endParaRPr>
          </a:p>
          <a:p>
            <a:pPr marL="231775" marR="35560" indent="-219710">
              <a:lnSpc>
                <a:spcPct val="117100"/>
              </a:lnSpc>
            </a:pPr>
            <a:r>
              <a:rPr sz="2400" dirty="0">
                <a:latin typeface="Perpetua"/>
                <a:cs typeface="Perpetua"/>
              </a:rPr>
              <a:t>when </a:t>
            </a:r>
            <a:r>
              <a:rPr sz="2400" spc="-5" dirty="0">
                <a:latin typeface="Perpetua"/>
                <a:cs typeface="Perpetua"/>
              </a:rPr>
              <a:t>break </a:t>
            </a:r>
            <a:r>
              <a:rPr sz="2400" dirty="0">
                <a:latin typeface="Perpetua"/>
                <a:cs typeface="Perpetua"/>
              </a:rPr>
              <a:t>is used inside the </a:t>
            </a:r>
            <a:r>
              <a:rPr sz="2400" spc="-5" dirty="0">
                <a:latin typeface="Perpetua"/>
                <a:cs typeface="Perpetua"/>
              </a:rPr>
              <a:t>loop control </a:t>
            </a:r>
            <a:r>
              <a:rPr sz="2400" spc="-10" dirty="0">
                <a:latin typeface="Perpetua"/>
                <a:cs typeface="Perpetua"/>
              </a:rPr>
              <a:t>automatically </a:t>
            </a:r>
            <a:r>
              <a:rPr sz="2400" dirty="0">
                <a:latin typeface="Perpetua"/>
                <a:cs typeface="Perpetua"/>
              </a:rPr>
              <a:t>passes to the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1</a:t>
            </a:r>
            <a:r>
              <a:rPr sz="2400" spc="7" baseline="27777" dirty="0">
                <a:latin typeface="Perpetua"/>
                <a:cs typeface="Perpetua"/>
              </a:rPr>
              <a:t>st  </a:t>
            </a:r>
            <a:r>
              <a:rPr sz="2400" spc="-5" dirty="0">
                <a:latin typeface="Perpetua"/>
                <a:cs typeface="Perpetua"/>
              </a:rPr>
              <a:t>statement after the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loop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latin typeface="Perpetua"/>
                <a:cs typeface="Perpetua"/>
              </a:rPr>
              <a:t>Break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10" dirty="0">
                <a:latin typeface="Perpetua"/>
                <a:cs typeface="Perpetua"/>
              </a:rPr>
              <a:t>usually </a:t>
            </a:r>
            <a:r>
              <a:rPr sz="2400" dirty="0">
                <a:latin typeface="Perpetua"/>
                <a:cs typeface="Perpetua"/>
              </a:rPr>
              <a:t>used </a:t>
            </a:r>
            <a:r>
              <a:rPr sz="2400" spc="-5" dirty="0">
                <a:latin typeface="Perpetua"/>
                <a:cs typeface="Perpetua"/>
              </a:rPr>
              <a:t>with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if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Perpetua"/>
                <a:cs typeface="Perpetua"/>
              </a:rPr>
              <a:t>Continue</a:t>
            </a:r>
            <a:r>
              <a:rPr sz="2400" b="1" spc="-11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statement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latin typeface="Perpetua"/>
                <a:cs typeface="Perpetua"/>
              </a:rPr>
              <a:t>continue </a:t>
            </a:r>
            <a:r>
              <a:rPr sz="2400" spc="-5" dirty="0">
                <a:latin typeface="Perpetua"/>
                <a:cs typeface="Perpetua"/>
              </a:rPr>
              <a:t>statement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5" dirty="0">
                <a:latin typeface="Perpetua"/>
                <a:cs typeface="Perpetua"/>
              </a:rPr>
              <a:t>encountered </a:t>
            </a:r>
            <a:r>
              <a:rPr sz="2400" dirty="0">
                <a:latin typeface="Perpetua"/>
                <a:cs typeface="Perpetua"/>
              </a:rPr>
              <a:t>inside </a:t>
            </a:r>
            <a:r>
              <a:rPr sz="2400" spc="-20" dirty="0">
                <a:latin typeface="Perpetua"/>
                <a:cs typeface="Perpetua"/>
              </a:rPr>
              <a:t>any </a:t>
            </a:r>
            <a:r>
              <a:rPr sz="2400" spc="-15" dirty="0">
                <a:latin typeface="Perpetua"/>
                <a:cs typeface="Perpetua"/>
              </a:rPr>
              <a:t>loop, </a:t>
            </a:r>
            <a:r>
              <a:rPr sz="2400" spc="-5" dirty="0">
                <a:latin typeface="Perpetua"/>
                <a:cs typeface="Perpetua"/>
              </a:rPr>
              <a:t>control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automatically</a:t>
            </a:r>
            <a:endParaRPr sz="2400">
              <a:latin typeface="Perpetua"/>
              <a:cs typeface="Perpetua"/>
            </a:endParaRPr>
          </a:p>
          <a:p>
            <a:pPr marL="23177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Perpetua"/>
                <a:cs typeface="Perpetua"/>
              </a:rPr>
              <a:t>passes to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spc="5" dirty="0">
                <a:latin typeface="Perpetua"/>
                <a:cs typeface="Perpetua"/>
              </a:rPr>
              <a:t>beginning </a:t>
            </a:r>
            <a:r>
              <a:rPr sz="2400" dirty="0">
                <a:latin typeface="Perpetua"/>
                <a:cs typeface="Perpetua"/>
              </a:rPr>
              <a:t>of the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loop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latin typeface="Perpetua"/>
                <a:cs typeface="Perpetua"/>
              </a:rPr>
              <a:t>Continue </a:t>
            </a:r>
            <a:r>
              <a:rPr sz="2400" spc="-25" dirty="0">
                <a:latin typeface="Perpetua"/>
                <a:cs typeface="Perpetua"/>
              </a:rPr>
              <a:t>keyword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5" dirty="0">
                <a:latin typeface="Perpetua"/>
                <a:cs typeface="Perpetua"/>
              </a:rPr>
              <a:t>also associated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if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673" y="234822"/>
            <a:ext cx="194754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/>
              <a:t>sleep </a:t>
            </a:r>
            <a:r>
              <a:rPr sz="2500" spc="-10" dirty="0"/>
              <a:t>and</a:t>
            </a:r>
            <a:r>
              <a:rPr sz="2500" spc="-55" dirty="0"/>
              <a:t> </a:t>
            </a:r>
            <a:r>
              <a:rPr sz="2500" spc="-10" dirty="0"/>
              <a:t>wait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58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467664" y="988821"/>
            <a:ext cx="8421370" cy="506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</a:pPr>
            <a:r>
              <a:rPr sz="2400" b="1" dirty="0">
                <a:latin typeface="Perpetua"/>
                <a:cs typeface="Perpetua"/>
              </a:rPr>
              <a:t>Sleep: </a:t>
            </a:r>
            <a:r>
              <a:rPr sz="2400" dirty="0">
                <a:latin typeface="Perpetua"/>
                <a:cs typeface="Perpetua"/>
              </a:rPr>
              <a:t>user can </a:t>
            </a:r>
            <a:r>
              <a:rPr sz="2400" spc="-15" dirty="0">
                <a:latin typeface="Perpetua"/>
                <a:cs typeface="Perpetua"/>
              </a:rPr>
              <a:t>make </a:t>
            </a:r>
            <a:r>
              <a:rPr sz="2400" dirty="0">
                <a:latin typeface="Perpetua"/>
                <a:cs typeface="Perpetua"/>
              </a:rPr>
              <a:t>a program pause for some </a:t>
            </a:r>
            <a:r>
              <a:rPr sz="2400" spc="-10" dirty="0">
                <a:latin typeface="Perpetua"/>
                <a:cs typeface="Perpetua"/>
              </a:rPr>
              <a:t>fixed </a:t>
            </a:r>
            <a:r>
              <a:rPr sz="2400" spc="5" dirty="0">
                <a:latin typeface="Perpetua"/>
                <a:cs typeface="Perpetua"/>
              </a:rPr>
              <a:t>period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time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argument </a:t>
            </a:r>
            <a:r>
              <a:rPr sz="2400" dirty="0">
                <a:latin typeface="Perpetua"/>
                <a:cs typeface="Perpetua"/>
              </a:rPr>
              <a:t>for sleep specifies the no of seconds for </a:t>
            </a:r>
            <a:r>
              <a:rPr sz="2400" spc="5" dirty="0">
                <a:latin typeface="Perpetua"/>
                <a:cs typeface="Perpetua"/>
              </a:rPr>
              <a:t>which </a:t>
            </a:r>
            <a:r>
              <a:rPr sz="2400" dirty="0">
                <a:latin typeface="Perpetua"/>
                <a:cs typeface="Perpetua"/>
              </a:rPr>
              <a:t>the shell</a:t>
            </a:r>
            <a:r>
              <a:rPr sz="2400" spc="-1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pauses</a:t>
            </a:r>
            <a:endParaRPr sz="2400">
              <a:latin typeface="Perpetua"/>
              <a:cs typeface="Perpetua"/>
            </a:endParaRPr>
          </a:p>
          <a:p>
            <a:pPr marL="231775">
              <a:lnSpc>
                <a:spcPts val="2825"/>
              </a:lnSpc>
            </a:pPr>
            <a:r>
              <a:rPr sz="2400" dirty="0">
                <a:latin typeface="Perpetua"/>
                <a:cs typeface="Perpetua"/>
              </a:rPr>
              <a:t>or sleeps </a:t>
            </a:r>
            <a:r>
              <a:rPr sz="2400" spc="-5" dirty="0">
                <a:latin typeface="Perpetua"/>
                <a:cs typeface="Perpetua"/>
              </a:rPr>
              <a:t>before </a:t>
            </a:r>
            <a:r>
              <a:rPr sz="2400" dirty="0">
                <a:latin typeface="Perpetua"/>
                <a:cs typeface="Perpetua"/>
              </a:rPr>
              <a:t>it </a:t>
            </a:r>
            <a:r>
              <a:rPr sz="2400" spc="-5" dirty="0">
                <a:latin typeface="Perpetua"/>
                <a:cs typeface="Perpetua"/>
              </a:rPr>
              <a:t>resumes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execution</a:t>
            </a:r>
            <a:endParaRPr sz="2400">
              <a:latin typeface="Perpetua"/>
              <a:cs typeface="Perpetua"/>
            </a:endParaRPr>
          </a:p>
          <a:p>
            <a:pPr marL="231775" marR="250190" indent="-219710">
              <a:lnSpc>
                <a:spcPts val="2820"/>
              </a:lnSpc>
              <a:spcBef>
                <a:spcPts val="120"/>
              </a:spcBef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15" dirty="0">
                <a:latin typeface="Perpetua"/>
                <a:cs typeface="Perpetua"/>
              </a:rPr>
              <a:t>below </a:t>
            </a:r>
            <a:r>
              <a:rPr sz="2400" spc="-5" dirty="0">
                <a:latin typeface="Perpetua"/>
                <a:cs typeface="Perpetua"/>
              </a:rPr>
              <a:t>message </a:t>
            </a:r>
            <a:r>
              <a:rPr sz="2400" spc="5" dirty="0">
                <a:latin typeface="Perpetua"/>
                <a:cs typeface="Perpetua"/>
              </a:rPr>
              <a:t>appears </a:t>
            </a:r>
            <a:r>
              <a:rPr sz="2400" spc="-5" dirty="0">
                <a:latin typeface="Perpetua"/>
                <a:cs typeface="Perpetua"/>
              </a:rPr>
              <a:t>after </a:t>
            </a:r>
            <a:r>
              <a:rPr sz="2400" dirty="0">
                <a:latin typeface="Perpetua"/>
                <a:cs typeface="Perpetua"/>
              </a:rPr>
              <a:t>100 seconds </a:t>
            </a:r>
            <a:r>
              <a:rPr sz="2400" spc="-5" dirty="0">
                <a:latin typeface="Perpetua"/>
                <a:cs typeface="Perpetua"/>
              </a:rPr>
              <a:t>after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command </a:t>
            </a:r>
            <a:r>
              <a:rPr sz="2400" dirty="0">
                <a:latin typeface="Perpetua"/>
                <a:cs typeface="Perpetua"/>
              </a:rPr>
              <a:t>has been  </a:t>
            </a:r>
            <a:r>
              <a:rPr sz="2400" spc="-20" dirty="0">
                <a:latin typeface="Perpetua"/>
                <a:cs typeface="Perpetua"/>
              </a:rPr>
              <a:t>invoked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855"/>
              </a:lnSpc>
              <a:tabLst>
                <a:tab pos="948055" algn="l"/>
              </a:tabLst>
            </a:pPr>
            <a:r>
              <a:rPr sz="2400" b="1" dirty="0">
                <a:latin typeface="Perpetua"/>
                <a:cs typeface="Perpetua"/>
              </a:rPr>
              <a:t>$sleep	100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ts val="2855"/>
              </a:lnSpc>
              <a:tabLst>
                <a:tab pos="964565" algn="l"/>
              </a:tabLst>
            </a:pPr>
            <a:r>
              <a:rPr sz="2400" b="1" dirty="0">
                <a:latin typeface="Perpetua"/>
                <a:cs typeface="Perpetua"/>
              </a:rPr>
              <a:t>$echo	“100 </a:t>
            </a:r>
            <a:r>
              <a:rPr sz="2400" b="1" spc="-5" dirty="0">
                <a:latin typeface="Perpetua"/>
                <a:cs typeface="Perpetua"/>
              </a:rPr>
              <a:t>secs</a:t>
            </a:r>
            <a:r>
              <a:rPr sz="2400" b="1" spc="-9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elapsed”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</a:pPr>
            <a:r>
              <a:rPr sz="2400" b="1" spc="-50" dirty="0">
                <a:latin typeface="Perpetua"/>
                <a:cs typeface="Perpetua"/>
              </a:rPr>
              <a:t>Wait: </a:t>
            </a:r>
            <a:r>
              <a:rPr sz="2400" dirty="0">
                <a:latin typeface="Perpetua"/>
                <a:cs typeface="Perpetua"/>
              </a:rPr>
              <a:t>this will </a:t>
            </a:r>
            <a:r>
              <a:rPr sz="2400" spc="15" dirty="0">
                <a:latin typeface="Perpetua"/>
                <a:cs typeface="Perpetua"/>
              </a:rPr>
              <a:t>check </a:t>
            </a:r>
            <a:r>
              <a:rPr sz="2400" spc="-5" dirty="0">
                <a:latin typeface="Perpetua"/>
                <a:cs typeface="Perpetua"/>
              </a:rPr>
              <a:t>whether all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5" dirty="0">
                <a:latin typeface="Perpetua"/>
                <a:cs typeface="Perpetua"/>
              </a:rPr>
              <a:t>background </a:t>
            </a:r>
            <a:r>
              <a:rPr sz="2400" spc="-5" dirty="0">
                <a:latin typeface="Perpetua"/>
                <a:cs typeface="Perpetua"/>
              </a:rPr>
              <a:t>processes </a:t>
            </a:r>
            <a:r>
              <a:rPr sz="2400" spc="-35" dirty="0">
                <a:latin typeface="Perpetua"/>
                <a:cs typeface="Perpetua"/>
              </a:rPr>
              <a:t>have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been</a:t>
            </a:r>
            <a:endParaRPr sz="2400">
              <a:latin typeface="Perpetua"/>
              <a:cs typeface="Perpetua"/>
            </a:endParaRPr>
          </a:p>
          <a:p>
            <a:pPr marL="231775">
              <a:lnSpc>
                <a:spcPts val="2820"/>
              </a:lnSpc>
            </a:pPr>
            <a:r>
              <a:rPr sz="2400" dirty="0">
                <a:latin typeface="Perpetua"/>
                <a:cs typeface="Perpetua"/>
              </a:rPr>
              <a:t>completed.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ts val="2850"/>
              </a:lnSpc>
              <a:tabLst>
                <a:tab pos="917575" algn="l"/>
              </a:tabLst>
            </a:pPr>
            <a:r>
              <a:rPr sz="2400" b="1" spc="-5" dirty="0">
                <a:latin typeface="Perpetua"/>
                <a:cs typeface="Perpetua"/>
              </a:rPr>
              <a:t>$wait	</a:t>
            </a:r>
            <a:r>
              <a:rPr sz="2400" b="1" dirty="0">
                <a:latin typeface="Perpetua"/>
                <a:cs typeface="Perpetua"/>
              </a:rPr>
              <a:t>138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Perpetua"/>
                <a:cs typeface="Perpetua"/>
              </a:rPr>
              <a:t>waits </a:t>
            </a:r>
            <a:r>
              <a:rPr sz="2400" b="1" dirty="0">
                <a:latin typeface="Perpetua"/>
                <a:cs typeface="Perpetua"/>
              </a:rPr>
              <a:t>for </a:t>
            </a:r>
            <a:r>
              <a:rPr sz="2400" b="1" spc="-5" dirty="0">
                <a:latin typeface="Perpetua"/>
                <a:cs typeface="Perpetua"/>
              </a:rPr>
              <a:t>the completion </a:t>
            </a:r>
            <a:r>
              <a:rPr sz="2400" b="1" dirty="0">
                <a:latin typeface="Perpetua"/>
                <a:cs typeface="Perpetua"/>
              </a:rPr>
              <a:t>of process PID</a:t>
            </a:r>
            <a:r>
              <a:rPr sz="2400" b="1" spc="-14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138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76200"/>
            <a:ext cx="144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226" y="206502"/>
            <a:ext cx="19558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9315" algn="l"/>
                <a:tab pos="1444625" algn="l"/>
                <a:tab pos="1812925" algn="l"/>
              </a:tabLst>
            </a:pPr>
            <a:r>
              <a:rPr sz="2800" spc="-10" dirty="0"/>
              <a:t>tes</a:t>
            </a:r>
            <a:r>
              <a:rPr sz="2800" spc="-5" dirty="0"/>
              <a:t>t</a:t>
            </a:r>
            <a:r>
              <a:rPr sz="2800" dirty="0"/>
              <a:t>	</a:t>
            </a:r>
            <a:r>
              <a:rPr sz="2800" spc="-5" dirty="0"/>
              <a:t>or</a:t>
            </a:r>
            <a:r>
              <a:rPr sz="2800" dirty="0"/>
              <a:t>	</a:t>
            </a:r>
            <a:r>
              <a:rPr sz="2800" spc="-5" dirty="0"/>
              <a:t>[</a:t>
            </a:r>
            <a:r>
              <a:rPr sz="2800" dirty="0"/>
              <a:t>	</a:t>
            </a:r>
            <a:r>
              <a:rPr sz="2800" spc="-5" dirty="0"/>
              <a:t>]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5940" y="6359962"/>
            <a:ext cx="445134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r>
              <a:rPr sz="1200" spc="-9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600" spc="-7" baseline="-4629" dirty="0">
                <a:latin typeface="Arial"/>
                <a:cs typeface="Arial"/>
              </a:rPr>
              <a:t>•</a:t>
            </a:r>
            <a:endParaRPr sz="3600" baseline="-462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6388898"/>
            <a:ext cx="2593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5"/>
              </a:lnSpc>
            </a:pPr>
            <a:r>
              <a:rPr sz="2400" spc="5" dirty="0">
                <a:latin typeface="Perpetua"/>
                <a:cs typeface="Perpetua"/>
              </a:rPr>
              <a:t>Checking </a:t>
            </a:r>
            <a:r>
              <a:rPr sz="2400" dirty="0">
                <a:latin typeface="Perpetua"/>
                <a:cs typeface="Perpetua"/>
              </a:rPr>
              <a:t>file</a:t>
            </a:r>
            <a:r>
              <a:rPr sz="2400" spc="-8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attributes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59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391159" y="1066800"/>
            <a:ext cx="8295641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" indent="-219710">
              <a:lnSpc>
                <a:spcPct val="100000"/>
              </a:lnSpc>
              <a:buFont typeface="Arial"/>
              <a:buChar char="•"/>
              <a:tabLst>
                <a:tab pos="233045" algn="l"/>
              </a:tabLst>
            </a:pPr>
            <a:r>
              <a:rPr sz="2400" dirty="0">
                <a:latin typeface="Perpetua"/>
                <a:cs typeface="Perpetua"/>
              </a:rPr>
              <a:t>When</a:t>
            </a:r>
            <a:r>
              <a:rPr sz="2400" spc="225" dirty="0">
                <a:latin typeface="Perpetua"/>
                <a:cs typeface="Perpetua"/>
              </a:rPr>
              <a:t> </a:t>
            </a:r>
            <a:r>
              <a:rPr sz="2400" spc="-45" dirty="0">
                <a:latin typeface="Perpetua"/>
                <a:cs typeface="Perpetua"/>
              </a:rPr>
              <a:t>we</a:t>
            </a:r>
            <a:r>
              <a:rPr sz="2400" spc="2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</a:t>
            </a:r>
            <a:r>
              <a:rPr sz="2400" spc="2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test</a:t>
            </a:r>
            <a:r>
              <a:rPr sz="2400" spc="2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to</a:t>
            </a:r>
            <a:r>
              <a:rPr sz="2400" spc="22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evaluate</a:t>
            </a:r>
            <a:r>
              <a:rPr sz="2400" spc="2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expressions</a:t>
            </a:r>
            <a:r>
              <a:rPr sz="2400" spc="2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220" dirty="0">
                <a:latin typeface="Perpetua"/>
                <a:cs typeface="Perpetua"/>
              </a:rPr>
              <a:t> </a:t>
            </a:r>
            <a:r>
              <a:rPr sz="2400">
                <a:latin typeface="Perpetua"/>
                <a:cs typeface="Perpetua"/>
              </a:rPr>
              <a:t>test</a:t>
            </a:r>
            <a:r>
              <a:rPr sz="2400" spc="215">
                <a:latin typeface="Perpetua"/>
                <a:cs typeface="Perpetua"/>
              </a:rPr>
              <a:t> </a:t>
            </a:r>
            <a:r>
              <a:rPr sz="2400" spc="-5" smtClean="0">
                <a:latin typeface="Perpetua"/>
                <a:cs typeface="Perpetua"/>
              </a:rPr>
              <a:t>statement</a:t>
            </a:r>
            <a:r>
              <a:rPr sz="2400" spc="215" smtClean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2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used</a:t>
            </a:r>
            <a:r>
              <a:rPr sz="2400" spc="225" dirty="0">
                <a:latin typeface="Perpetua"/>
                <a:cs typeface="Perpetua"/>
              </a:rPr>
              <a:t> </a:t>
            </a:r>
            <a:r>
              <a:rPr sz="2400" spc="-5">
                <a:latin typeface="Perpetua"/>
                <a:cs typeface="Perpetua"/>
              </a:rPr>
              <a:t>as</a:t>
            </a:r>
            <a:r>
              <a:rPr sz="2400" spc="225">
                <a:latin typeface="Perpetua"/>
                <a:cs typeface="Perpetua"/>
              </a:rPr>
              <a:t> </a:t>
            </a:r>
            <a:r>
              <a:rPr sz="2400" smtClean="0">
                <a:latin typeface="Perpetua"/>
                <a:cs typeface="Perpetua"/>
              </a:rPr>
              <a:t>a</a:t>
            </a:r>
            <a:r>
              <a:rPr lang="en-US" sz="2400" smtClean="0">
                <a:latin typeface="Perpetua"/>
                <a:cs typeface="Perpetua"/>
              </a:rPr>
              <a:t> </a:t>
            </a:r>
            <a:r>
              <a:rPr sz="2400" spc="-5" smtClean="0">
                <a:latin typeface="Perpetua"/>
                <a:cs typeface="Perpetua"/>
              </a:rPr>
              <a:t>control </a:t>
            </a:r>
            <a:r>
              <a:rPr sz="2400" dirty="0">
                <a:latin typeface="Perpetua"/>
                <a:cs typeface="Perpetua"/>
              </a:rPr>
              <a:t>command, </a:t>
            </a:r>
            <a:r>
              <a:rPr sz="2400" spc="-45" dirty="0">
                <a:latin typeface="Perpetua"/>
                <a:cs typeface="Perpetua"/>
              </a:rPr>
              <a:t>we </a:t>
            </a:r>
            <a:r>
              <a:rPr sz="2400" spc="-5" dirty="0">
                <a:latin typeface="Perpetua"/>
                <a:cs typeface="Perpetua"/>
              </a:rPr>
              <a:t>can </a:t>
            </a:r>
            <a:r>
              <a:rPr sz="2400" dirty="0">
                <a:latin typeface="Perpetua"/>
                <a:cs typeface="Perpetua"/>
              </a:rPr>
              <a:t>use [ ] in place of </a:t>
            </a:r>
            <a:r>
              <a:rPr sz="2400" spc="-5" dirty="0">
                <a:latin typeface="Perpetua"/>
                <a:cs typeface="Perpetua"/>
              </a:rPr>
              <a:t>test</a:t>
            </a:r>
            <a:r>
              <a:rPr sz="2400" spc="-17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keyword</a:t>
            </a:r>
            <a:endParaRPr sz="2400">
              <a:latin typeface="Perpetua"/>
              <a:cs typeface="Perpetua"/>
            </a:endParaRPr>
          </a:p>
          <a:p>
            <a:pPr marL="232410" marR="5080" indent="-219710" algn="just">
              <a:lnSpc>
                <a:spcPct val="150000"/>
              </a:lnSpc>
              <a:buFont typeface="Arial"/>
              <a:buChar char="•"/>
              <a:tabLst>
                <a:tab pos="233045" algn="l"/>
              </a:tabLst>
            </a:pPr>
            <a:r>
              <a:rPr sz="2400" dirty="0">
                <a:latin typeface="Perpetua"/>
                <a:cs typeface="Perpetua"/>
              </a:rPr>
              <a:t>test uses </a:t>
            </a:r>
            <a:r>
              <a:rPr sz="2400" spc="5" dirty="0">
                <a:latin typeface="Perpetua"/>
                <a:cs typeface="Perpetua"/>
              </a:rPr>
              <a:t>certain </a:t>
            </a:r>
            <a:r>
              <a:rPr sz="2400" dirty="0">
                <a:latin typeface="Perpetua"/>
                <a:cs typeface="Perpetua"/>
              </a:rPr>
              <a:t>operators </a:t>
            </a:r>
            <a:r>
              <a:rPr sz="2400" spc="-5" dirty="0">
                <a:latin typeface="Perpetua"/>
                <a:cs typeface="Perpetua"/>
              </a:rPr>
              <a:t>to </a:t>
            </a:r>
            <a:r>
              <a:rPr sz="2400" spc="-15" dirty="0">
                <a:latin typeface="Perpetua"/>
                <a:cs typeface="Perpetua"/>
              </a:rPr>
              <a:t>evaluate </a:t>
            </a:r>
            <a:r>
              <a:rPr sz="2400" dirty="0">
                <a:latin typeface="Perpetua"/>
                <a:cs typeface="Perpetua"/>
              </a:rPr>
              <a:t>the condition on </a:t>
            </a:r>
            <a:r>
              <a:rPr sz="2400" spc="-5" dirty="0">
                <a:latin typeface="Perpetua"/>
                <a:cs typeface="Perpetua"/>
              </a:rPr>
              <a:t>its </a:t>
            </a:r>
            <a:r>
              <a:rPr sz="2400" spc="5" dirty="0">
                <a:latin typeface="Perpetua"/>
                <a:cs typeface="Perpetua"/>
              </a:rPr>
              <a:t>right </a:t>
            </a:r>
            <a:r>
              <a:rPr sz="2400" spc="-5" dirty="0">
                <a:latin typeface="Perpetua"/>
                <a:cs typeface="Perpetua"/>
              </a:rPr>
              <a:t>and  </a:t>
            </a:r>
            <a:r>
              <a:rPr sz="2400" spc="5" dirty="0">
                <a:latin typeface="Perpetua"/>
                <a:cs typeface="Perpetua"/>
              </a:rPr>
              <a:t>returns </a:t>
            </a:r>
            <a:r>
              <a:rPr sz="2400" dirty="0">
                <a:latin typeface="Perpetua"/>
                <a:cs typeface="Perpetua"/>
              </a:rPr>
              <a:t>either a </a:t>
            </a:r>
            <a:r>
              <a:rPr sz="2400" spc="10" dirty="0">
                <a:latin typeface="Perpetua"/>
                <a:cs typeface="Perpetua"/>
              </a:rPr>
              <a:t>true </a:t>
            </a:r>
            <a:r>
              <a:rPr sz="2400" dirty="0">
                <a:latin typeface="Perpetua"/>
                <a:cs typeface="Perpetua"/>
              </a:rPr>
              <a:t>or </a:t>
            </a:r>
            <a:r>
              <a:rPr sz="2400" spc="-10" dirty="0">
                <a:latin typeface="Perpetua"/>
                <a:cs typeface="Perpetua"/>
              </a:rPr>
              <a:t>false </a:t>
            </a:r>
            <a:r>
              <a:rPr sz="2400" dirty="0">
                <a:latin typeface="Perpetua"/>
                <a:cs typeface="Perpetua"/>
              </a:rPr>
              <a:t>exit </a:t>
            </a:r>
            <a:r>
              <a:rPr sz="2400" spc="-5" dirty="0">
                <a:latin typeface="Perpetua"/>
                <a:cs typeface="Perpetua"/>
              </a:rPr>
              <a:t>status, </a:t>
            </a:r>
            <a:r>
              <a:rPr sz="2400" spc="5" dirty="0">
                <a:latin typeface="Perpetua"/>
                <a:cs typeface="Perpetua"/>
              </a:rPr>
              <a:t>which </a:t>
            </a:r>
            <a:r>
              <a:rPr sz="2400" dirty="0">
                <a:latin typeface="Perpetua"/>
                <a:cs typeface="Perpetua"/>
              </a:rPr>
              <a:t>then used </a:t>
            </a:r>
            <a:r>
              <a:rPr sz="2400" spc="-25" dirty="0">
                <a:latin typeface="Perpetua"/>
                <a:cs typeface="Perpetua"/>
              </a:rPr>
              <a:t>by </a:t>
            </a:r>
            <a:r>
              <a:rPr sz="2400" dirty="0">
                <a:latin typeface="Perpetua"/>
                <a:cs typeface="Perpetua"/>
              </a:rPr>
              <a:t>if </a:t>
            </a:r>
            <a:r>
              <a:rPr sz="2400" spc="-5" dirty="0">
                <a:latin typeface="Perpetua"/>
                <a:cs typeface="Perpetua"/>
              </a:rPr>
              <a:t>for making  </a:t>
            </a:r>
            <a:r>
              <a:rPr sz="2400" dirty="0">
                <a:latin typeface="Perpetua"/>
                <a:cs typeface="Perpetua"/>
              </a:rPr>
              <a:t>decisions</a:t>
            </a:r>
            <a:endParaRPr sz="2400">
              <a:latin typeface="Perpetua"/>
              <a:cs typeface="Perpetua"/>
            </a:endParaRPr>
          </a:p>
          <a:p>
            <a:pPr marL="232410" indent="-21971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33045" algn="l"/>
              </a:tabLst>
            </a:pPr>
            <a:r>
              <a:rPr sz="2400" dirty="0">
                <a:latin typeface="Perpetua"/>
                <a:cs typeface="Perpetua"/>
              </a:rPr>
              <a:t>test does not </a:t>
            </a:r>
            <a:r>
              <a:rPr sz="2400" spc="-15" dirty="0">
                <a:latin typeface="Perpetua"/>
                <a:cs typeface="Perpetua"/>
              </a:rPr>
              <a:t>display </a:t>
            </a:r>
            <a:r>
              <a:rPr sz="2400" spc="-20" dirty="0">
                <a:latin typeface="Perpetua"/>
                <a:cs typeface="Perpetua"/>
              </a:rPr>
              <a:t>any </a:t>
            </a:r>
            <a:r>
              <a:rPr sz="2400" dirty="0">
                <a:latin typeface="Perpetua"/>
                <a:cs typeface="Perpetua"/>
              </a:rPr>
              <a:t>output </a:t>
            </a:r>
            <a:r>
              <a:rPr sz="2400" spc="-10" dirty="0">
                <a:latin typeface="Perpetua"/>
                <a:cs typeface="Perpetua"/>
              </a:rPr>
              <a:t>but </a:t>
            </a:r>
            <a:r>
              <a:rPr sz="2400" dirty="0">
                <a:latin typeface="Perpetua"/>
                <a:cs typeface="Perpetua"/>
              </a:rPr>
              <a:t>returns a </a:t>
            </a:r>
            <a:r>
              <a:rPr sz="2400" spc="-15" dirty="0">
                <a:latin typeface="Perpetua"/>
                <a:cs typeface="Perpetua"/>
              </a:rPr>
              <a:t>value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dirty="0">
                <a:latin typeface="Perpetua"/>
                <a:cs typeface="Perpetua"/>
              </a:rPr>
              <a:t>sets the</a:t>
            </a:r>
            <a:r>
              <a:rPr sz="2400" spc="40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parameter</a:t>
            </a:r>
            <a:endParaRPr sz="2400">
              <a:latin typeface="Perpetua"/>
              <a:cs typeface="Perpetua"/>
            </a:endParaRPr>
          </a:p>
          <a:p>
            <a:pPr marL="23241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Perpetua"/>
                <a:cs typeface="Perpetua"/>
              </a:rPr>
              <a:t>$?</a:t>
            </a:r>
            <a:endParaRPr sz="2400">
              <a:latin typeface="Perpetua"/>
              <a:cs typeface="Perpetua"/>
            </a:endParaRPr>
          </a:p>
          <a:p>
            <a:pPr marL="232410" indent="-21971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33045" algn="l"/>
              </a:tabLst>
            </a:pPr>
            <a:r>
              <a:rPr sz="2400" dirty="0">
                <a:latin typeface="Perpetua"/>
                <a:cs typeface="Perpetua"/>
              </a:rPr>
              <a:t>test can be used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endParaRPr sz="2400">
              <a:latin typeface="Perpetua"/>
              <a:cs typeface="Perpetua"/>
            </a:endParaRPr>
          </a:p>
          <a:p>
            <a:pPr marL="689610" lvl="1" indent="-21971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90245" algn="l"/>
              </a:tabLst>
            </a:pPr>
            <a:r>
              <a:rPr sz="2400" spc="5" dirty="0">
                <a:latin typeface="Perpetua"/>
                <a:cs typeface="Perpetua"/>
              </a:rPr>
              <a:t>Numeric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comparisons</a:t>
            </a:r>
            <a:endParaRPr sz="2400">
              <a:latin typeface="Perpetua"/>
              <a:cs typeface="Perpetua"/>
            </a:endParaRPr>
          </a:p>
          <a:p>
            <a:pPr marL="689610" lvl="1" indent="-21971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90245" algn="l"/>
              </a:tabLst>
            </a:pPr>
            <a:r>
              <a:rPr sz="2400" spc="5" dirty="0">
                <a:latin typeface="Perpetua"/>
                <a:cs typeface="Perpetua"/>
              </a:rPr>
              <a:t>String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comparisons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522" rIns="0" bIns="0" rtlCol="0">
            <a:spAutoFit/>
          </a:bodyPr>
          <a:lstStyle/>
          <a:p>
            <a:pPr marL="1361440">
              <a:lnSpc>
                <a:spcPct val="100000"/>
              </a:lnSpc>
            </a:pPr>
            <a:r>
              <a:rPr sz="2800" spc="-10" dirty="0"/>
              <a:t>Directory</a:t>
            </a:r>
            <a:r>
              <a:rPr sz="2800" spc="-85" dirty="0"/>
              <a:t> </a:t>
            </a:r>
            <a:r>
              <a:rPr sz="2800" spc="-5" dirty="0"/>
              <a:t>Files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73683" y="1422146"/>
            <a:ext cx="7602220" cy="442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directory keeps details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all files and sub directories that it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spc="-5" dirty="0">
                <a:latin typeface="Arial"/>
                <a:cs typeface="Arial"/>
              </a:rPr>
              <a:t>More than one directory can have Files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directory </a:t>
            </a:r>
            <a:r>
              <a:rPr sz="1800" dirty="0">
                <a:latin typeface="Arial"/>
                <a:cs typeface="Arial"/>
              </a:rPr>
              <a:t>file </a:t>
            </a:r>
            <a:r>
              <a:rPr sz="1800" spc="-5" dirty="0">
                <a:latin typeface="Arial"/>
                <a:cs typeface="Arial"/>
              </a:rPr>
              <a:t>contains an entry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every </a:t>
            </a:r>
            <a:r>
              <a:rPr sz="1800" dirty="0">
                <a:latin typeface="Arial"/>
                <a:cs typeface="Arial"/>
              </a:rPr>
              <a:t>file </a:t>
            </a:r>
            <a:r>
              <a:rPr sz="1800" spc="-5" dirty="0">
                <a:latin typeface="Arial"/>
                <a:cs typeface="Arial"/>
              </a:rPr>
              <a:t>and subdirectory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resides.</a:t>
            </a:r>
            <a:endParaRPr sz="18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Arial"/>
                <a:cs typeface="Arial"/>
              </a:rPr>
              <a:t>Each entry has 2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709295" lvl="1" indent="-239395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709295" algn="l"/>
                <a:tab pos="709930" algn="l"/>
              </a:tabLst>
            </a:pP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709295" lvl="1" indent="-239395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709295" algn="l"/>
                <a:tab pos="70993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unique </a:t>
            </a:r>
            <a:r>
              <a:rPr sz="1800" spc="-5" dirty="0">
                <a:latin typeface="Arial"/>
                <a:cs typeface="Arial"/>
              </a:rPr>
              <a:t>identification </a:t>
            </a:r>
            <a:r>
              <a:rPr sz="1800" spc="-10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directory (</a:t>
            </a:r>
            <a:r>
              <a:rPr sz="1800" b="1" spc="-5" dirty="0">
                <a:latin typeface="Arial"/>
                <a:cs typeface="Arial"/>
              </a:rPr>
              <a:t>called </a:t>
            </a:r>
            <a:r>
              <a:rPr sz="1800" b="1" dirty="0">
                <a:latin typeface="Arial"/>
                <a:cs typeface="Arial"/>
              </a:rPr>
              <a:t>inode</a:t>
            </a:r>
            <a:endParaRPr sz="1800">
              <a:latin typeface="Arial"/>
              <a:cs typeface="Arial"/>
            </a:endParaRPr>
          </a:p>
          <a:p>
            <a:pPr marL="709295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51460" marR="60325" indent="-23876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create or remove a file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kernel automatically updates </a:t>
            </a:r>
            <a:r>
              <a:rPr sz="1800" dirty="0">
                <a:latin typeface="Arial"/>
                <a:cs typeface="Arial"/>
              </a:rPr>
              <a:t>its  </a:t>
            </a:r>
            <a:r>
              <a:rPr sz="1800" spc="-5" dirty="0">
                <a:latin typeface="Arial"/>
                <a:cs typeface="Arial"/>
              </a:rPr>
              <a:t>corresponding directory </a:t>
            </a: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adding or removing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entry associated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697" y="206502"/>
            <a:ext cx="670242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/>
              <a:t>Numeric </a:t>
            </a:r>
            <a:r>
              <a:rPr sz="2800" dirty="0"/>
              <a:t>Comparison </a:t>
            </a:r>
            <a:r>
              <a:rPr sz="2800" spc="-10" dirty="0"/>
              <a:t>Operators </a:t>
            </a:r>
            <a:r>
              <a:rPr sz="2800" spc="-5" dirty="0"/>
              <a:t>used </a:t>
            </a:r>
            <a:r>
              <a:rPr sz="2800" spc="-30" dirty="0"/>
              <a:t>by</a:t>
            </a:r>
            <a:r>
              <a:rPr sz="2800" spc="-10" dirty="0"/>
              <a:t> test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60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1677670" y="1437132"/>
            <a:ext cx="1217930" cy="369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u="heavy" spc="-10" dirty="0">
                <a:latin typeface="Perpetua"/>
                <a:cs typeface="Perpetua"/>
              </a:rPr>
              <a:t>Operator</a:t>
            </a:r>
            <a:endParaRPr sz="2400">
              <a:latin typeface="Perpetua"/>
              <a:cs typeface="Perpetua"/>
            </a:endParaRPr>
          </a:p>
          <a:p>
            <a:pPr marL="151130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-eq</a:t>
            </a:r>
            <a:endParaRPr sz="2400">
              <a:latin typeface="Perpetua"/>
              <a:cs typeface="Perpetua"/>
            </a:endParaRPr>
          </a:p>
          <a:p>
            <a:pPr marL="148590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-ne</a:t>
            </a:r>
            <a:endParaRPr sz="2400">
              <a:latin typeface="Perpetua"/>
              <a:cs typeface="Perpetua"/>
            </a:endParaRPr>
          </a:p>
          <a:p>
            <a:pPr marL="93345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-gt</a:t>
            </a:r>
            <a:endParaRPr sz="2400">
              <a:latin typeface="Perpetua"/>
              <a:cs typeface="Perpetua"/>
            </a:endParaRPr>
          </a:p>
          <a:p>
            <a:pPr marL="131445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-ge</a:t>
            </a:r>
            <a:endParaRPr sz="2400">
              <a:latin typeface="Perpetua"/>
              <a:cs typeface="Perpetua"/>
            </a:endParaRPr>
          </a:p>
          <a:p>
            <a:pPr marL="25400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-lt</a:t>
            </a:r>
            <a:endParaRPr sz="2400">
              <a:latin typeface="Perpetua"/>
              <a:cs typeface="Perpetua"/>
            </a:endParaRPr>
          </a:p>
          <a:p>
            <a:pPr marL="63500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-le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5904" y="1254252"/>
            <a:ext cx="3099435" cy="387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13840">
              <a:lnSpc>
                <a:spcPct val="150000"/>
              </a:lnSpc>
            </a:pPr>
            <a:r>
              <a:rPr sz="2400" b="1" u="heavy" dirty="0">
                <a:latin typeface="Perpetua"/>
                <a:cs typeface="Perpetua"/>
              </a:rPr>
              <a:t>Meaning  </a:t>
            </a:r>
            <a:r>
              <a:rPr sz="2400" b="1" dirty="0">
                <a:latin typeface="Perpetua"/>
                <a:cs typeface="Perpetua"/>
              </a:rPr>
              <a:t>equal to  not equal</a:t>
            </a:r>
            <a:r>
              <a:rPr sz="2400" b="1" spc="-13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to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Perpetua"/>
                <a:cs typeface="Perpetua"/>
              </a:rPr>
              <a:t>greater</a:t>
            </a:r>
            <a:r>
              <a:rPr sz="2400" b="1" spc="-114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than</a:t>
            </a:r>
            <a:endParaRPr sz="2400">
              <a:latin typeface="Perpetua"/>
              <a:cs typeface="Perpetua"/>
            </a:endParaRPr>
          </a:p>
          <a:p>
            <a:pPr marL="12700" marR="5080">
              <a:lnSpc>
                <a:spcPct val="150000"/>
              </a:lnSpc>
            </a:pPr>
            <a:r>
              <a:rPr sz="2400" b="1" dirty="0">
                <a:latin typeface="Perpetua"/>
                <a:cs typeface="Perpetua"/>
              </a:rPr>
              <a:t>greater than </a:t>
            </a:r>
            <a:r>
              <a:rPr sz="2400" b="1" spc="-5" dirty="0">
                <a:latin typeface="Perpetua"/>
                <a:cs typeface="Perpetua"/>
              </a:rPr>
              <a:t>or </a:t>
            </a:r>
            <a:r>
              <a:rPr sz="2400" b="1" dirty="0">
                <a:latin typeface="Perpetua"/>
                <a:cs typeface="Perpetua"/>
              </a:rPr>
              <a:t>equal</a:t>
            </a:r>
            <a:r>
              <a:rPr sz="2400" b="1" spc="-12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to  less</a:t>
            </a:r>
            <a:r>
              <a:rPr sz="2400" b="1" spc="-12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than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Perpetua"/>
                <a:cs typeface="Perpetua"/>
              </a:rPr>
              <a:t>less than </a:t>
            </a:r>
            <a:r>
              <a:rPr sz="2400" b="1" spc="-5" dirty="0">
                <a:latin typeface="Perpetua"/>
                <a:cs typeface="Perpetua"/>
              </a:rPr>
              <a:t>or </a:t>
            </a:r>
            <a:r>
              <a:rPr sz="2400" b="1" dirty="0">
                <a:latin typeface="Perpetua"/>
                <a:cs typeface="Perpetua"/>
              </a:rPr>
              <a:t>equal</a:t>
            </a:r>
            <a:r>
              <a:rPr sz="2400" b="1" spc="-14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to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185" y="206502"/>
            <a:ext cx="4897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/>
              <a:t>Numeric </a:t>
            </a:r>
            <a:r>
              <a:rPr sz="2800" dirty="0"/>
              <a:t>Comparisons </a:t>
            </a:r>
            <a:r>
              <a:rPr sz="2800" spc="-5" dirty="0"/>
              <a:t>using</a:t>
            </a:r>
            <a:r>
              <a:rPr sz="2800" spc="-75" dirty="0"/>
              <a:t> </a:t>
            </a:r>
            <a:r>
              <a:rPr sz="2800" spc="-10" dirty="0"/>
              <a:t>test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33400" y="762000"/>
            <a:ext cx="3886200" cy="3048000"/>
          </a:xfrm>
          <a:custGeom>
            <a:avLst/>
            <a:gdLst/>
            <a:ahLst/>
            <a:cxnLst/>
            <a:rect l="l" t="t" r="r" b="b"/>
            <a:pathLst>
              <a:path w="3886200" h="3048000">
                <a:moveTo>
                  <a:pt x="0" y="3048000"/>
                </a:moveTo>
                <a:lnTo>
                  <a:pt x="3886200" y="3048000"/>
                </a:lnTo>
                <a:lnTo>
                  <a:pt x="38862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532" y="903478"/>
            <a:ext cx="1951989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$x</a:t>
            </a:r>
            <a:r>
              <a:rPr sz="2400" spc="-5" dirty="0">
                <a:latin typeface="Perpetua"/>
                <a:cs typeface="Perpetua"/>
              </a:rPr>
              <a:t>=</a:t>
            </a:r>
            <a:r>
              <a:rPr sz="2400" dirty="0">
                <a:latin typeface="Perpetua"/>
                <a:cs typeface="Perpetua"/>
              </a:rPr>
              <a:t>5</a:t>
            </a:r>
            <a:r>
              <a:rPr sz="2400" spc="-5" dirty="0">
                <a:latin typeface="Perpetua"/>
                <a:cs typeface="Perpetua"/>
              </a:rPr>
              <a:t>;y=</a:t>
            </a:r>
            <a:r>
              <a:rPr sz="2400" dirty="0">
                <a:latin typeface="Perpetua"/>
                <a:cs typeface="Perpetua"/>
              </a:rPr>
              <a:t>7</a:t>
            </a:r>
            <a:r>
              <a:rPr sz="2400" spc="-5" dirty="0">
                <a:latin typeface="Perpetua"/>
                <a:cs typeface="Perpetua"/>
              </a:rPr>
              <a:t>;z=</a:t>
            </a:r>
            <a:r>
              <a:rPr sz="2400" dirty="0">
                <a:latin typeface="Perpetua"/>
                <a:cs typeface="Perpetua"/>
              </a:rPr>
              <a:t>7</a:t>
            </a:r>
            <a:r>
              <a:rPr sz="2400" spc="-5" dirty="0">
                <a:latin typeface="Perpetua"/>
                <a:cs typeface="Perpetua"/>
              </a:rPr>
              <a:t>.</a:t>
            </a:r>
            <a:r>
              <a:rPr sz="2400" dirty="0">
                <a:latin typeface="Perpetua"/>
                <a:cs typeface="Perpetua"/>
              </a:rPr>
              <a:t>2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532" y="1452371"/>
            <a:ext cx="3078480" cy="2037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38505" algn="l"/>
                <a:tab pos="1704975" algn="l"/>
              </a:tabLst>
            </a:pPr>
            <a:r>
              <a:rPr sz="2400" spc="-5" dirty="0">
                <a:latin typeface="Perpetua"/>
                <a:cs typeface="Perpetua"/>
              </a:rPr>
              <a:t>$test	</a:t>
            </a:r>
            <a:r>
              <a:rPr sz="2400" dirty="0">
                <a:latin typeface="Perpetua"/>
                <a:cs typeface="Perpetua"/>
              </a:rPr>
              <a:t>$x </a:t>
            </a:r>
            <a:r>
              <a:rPr sz="2400" spc="-5" dirty="0">
                <a:latin typeface="Perpetua"/>
                <a:cs typeface="Perpetua"/>
              </a:rPr>
              <a:t>–eq	</a:t>
            </a:r>
            <a:r>
              <a:rPr sz="2400" dirty="0">
                <a:latin typeface="Perpetua"/>
                <a:cs typeface="Perpetua"/>
              </a:rPr>
              <a:t>$y ;  </a:t>
            </a:r>
            <a:r>
              <a:rPr sz="2400" spc="10" dirty="0">
                <a:latin typeface="Perpetua"/>
                <a:cs typeface="Perpetua"/>
              </a:rPr>
              <a:t>echo</a:t>
            </a:r>
            <a:r>
              <a:rPr sz="2400" spc="-2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$?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Perpetua"/>
                <a:cs typeface="Perpetua"/>
              </a:rPr>
              <a:t>1</a:t>
            </a:r>
            <a:endParaRPr sz="2400">
              <a:latin typeface="Perpetua"/>
              <a:cs typeface="Perpetua"/>
            </a:endParaRPr>
          </a:p>
          <a:p>
            <a:pPr marR="2533015">
              <a:lnSpc>
                <a:spcPts val="4320"/>
              </a:lnSpc>
              <a:spcBef>
                <a:spcPts val="384"/>
              </a:spcBef>
            </a:pPr>
            <a:r>
              <a:rPr sz="2400" dirty="0">
                <a:latin typeface="Perpetua"/>
                <a:cs typeface="Perpetua"/>
              </a:rPr>
              <a:t>$test  0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8" y="2001011"/>
            <a:ext cx="2777490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(Means not </a:t>
            </a:r>
            <a:r>
              <a:rPr sz="2400" spc="-5" dirty="0">
                <a:latin typeface="Perpetua"/>
                <a:cs typeface="Perpetua"/>
              </a:rPr>
              <a:t>equal </a:t>
            </a:r>
            <a:r>
              <a:rPr sz="2400" dirty="0">
                <a:latin typeface="Perpetua"/>
                <a:cs typeface="Perpetua"/>
              </a:rPr>
              <a:t>-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false)</a:t>
            </a:r>
            <a:endParaRPr sz="2400">
              <a:latin typeface="Perpetua"/>
              <a:cs typeface="Perpetua"/>
            </a:endParaRPr>
          </a:p>
          <a:p>
            <a:pPr marR="325120" indent="260350">
              <a:lnSpc>
                <a:spcPts val="4320"/>
              </a:lnSpc>
              <a:spcBef>
                <a:spcPts val="384"/>
              </a:spcBef>
              <a:tabLst>
                <a:tab pos="744855" algn="l"/>
                <a:tab pos="1206500" algn="l"/>
              </a:tabLst>
            </a:pPr>
            <a:r>
              <a:rPr sz="2400" dirty="0">
                <a:latin typeface="Perpetua"/>
                <a:cs typeface="Perpetua"/>
              </a:rPr>
              <a:t>$x	</a:t>
            </a:r>
            <a:r>
              <a:rPr sz="2400" spc="-5" dirty="0">
                <a:latin typeface="Perpetua"/>
                <a:cs typeface="Perpetua"/>
              </a:rPr>
              <a:t>-lt	</a:t>
            </a:r>
            <a:r>
              <a:rPr sz="2400" dirty="0">
                <a:latin typeface="Perpetua"/>
                <a:cs typeface="Perpetua"/>
              </a:rPr>
              <a:t>$y;</a:t>
            </a:r>
            <a:r>
              <a:rPr sz="2400" spc="-150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echo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$?  (Means </a:t>
            </a:r>
            <a:r>
              <a:rPr sz="2400" spc="-5" dirty="0">
                <a:latin typeface="Perpetua"/>
                <a:cs typeface="Perpetua"/>
              </a:rPr>
              <a:t>equal </a:t>
            </a:r>
            <a:r>
              <a:rPr sz="2400" dirty="0">
                <a:latin typeface="Perpetua"/>
                <a:cs typeface="Perpetua"/>
              </a:rPr>
              <a:t>-</a:t>
            </a:r>
            <a:r>
              <a:rPr sz="2400" spc="-90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true)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105400"/>
            <a:ext cx="556260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145"/>
              </a:spcBef>
              <a:tabLst>
                <a:tab pos="744855" algn="l"/>
                <a:tab pos="1160780" algn="l"/>
                <a:tab pos="1653539" algn="l"/>
                <a:tab pos="2397125" algn="l"/>
                <a:tab pos="3063240" algn="l"/>
                <a:tab pos="3278504" algn="l"/>
                <a:tab pos="3694429" algn="l"/>
                <a:tab pos="4244340" algn="l"/>
                <a:tab pos="4646930" algn="l"/>
              </a:tabLst>
            </a:pPr>
            <a:r>
              <a:rPr sz="2400" spc="-5" dirty="0">
                <a:latin typeface="Perpetua"/>
                <a:cs typeface="Perpetua"/>
              </a:rPr>
              <a:t>test	</a:t>
            </a:r>
            <a:r>
              <a:rPr sz="2400" dirty="0">
                <a:latin typeface="Perpetua"/>
                <a:cs typeface="Perpetua"/>
              </a:rPr>
              <a:t>$x	</a:t>
            </a:r>
            <a:r>
              <a:rPr sz="2400" spc="-5" dirty="0">
                <a:latin typeface="Perpetua"/>
                <a:cs typeface="Perpetua"/>
              </a:rPr>
              <a:t>-eq	</a:t>
            </a:r>
            <a:r>
              <a:rPr sz="2400" dirty="0">
                <a:latin typeface="Perpetua"/>
                <a:cs typeface="Perpetua"/>
              </a:rPr>
              <a:t>$y	</a:t>
            </a:r>
            <a:r>
              <a:rPr sz="2400" dirty="0">
                <a:latin typeface="Wingdings"/>
                <a:cs typeface="Wingdings"/>
              </a:rPr>
              <a:t>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Perpetua"/>
                <a:cs typeface="Perpetua"/>
              </a:rPr>
              <a:t>[	$x	</a:t>
            </a:r>
            <a:r>
              <a:rPr sz="2400" spc="-5" dirty="0">
                <a:latin typeface="Perpetua"/>
                <a:cs typeface="Perpetua"/>
              </a:rPr>
              <a:t>–eq	</a:t>
            </a:r>
            <a:r>
              <a:rPr sz="2400" dirty="0">
                <a:latin typeface="Perpetua"/>
                <a:cs typeface="Perpetua"/>
              </a:rPr>
              <a:t>$y	]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990600"/>
            <a:ext cx="4343400" cy="3970654"/>
          </a:xfrm>
          <a:custGeom>
            <a:avLst/>
            <a:gdLst/>
            <a:ahLst/>
            <a:cxnLst/>
            <a:rect l="l" t="t" r="r" b="b"/>
            <a:pathLst>
              <a:path w="4343400" h="3970654">
                <a:moveTo>
                  <a:pt x="0" y="3970274"/>
                </a:moveTo>
                <a:lnTo>
                  <a:pt x="4343400" y="3970274"/>
                </a:lnTo>
                <a:lnTo>
                  <a:pt x="4343400" y="0"/>
                </a:lnTo>
                <a:lnTo>
                  <a:pt x="0" y="0"/>
                </a:lnTo>
                <a:lnTo>
                  <a:pt x="0" y="39702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4400" y="1151215"/>
            <a:ext cx="410121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Perpetua"/>
                <a:cs typeface="Perpetua"/>
              </a:rPr>
              <a:t>When </a:t>
            </a:r>
            <a:r>
              <a:rPr sz="2400" spc="-45" dirty="0">
                <a:latin typeface="Perpetua"/>
                <a:cs typeface="Perpetua"/>
              </a:rPr>
              <a:t>we </a:t>
            </a:r>
            <a:r>
              <a:rPr sz="2400" dirty="0">
                <a:latin typeface="Perpetua"/>
                <a:cs typeface="Perpetua"/>
              </a:rPr>
              <a:t>use </a:t>
            </a:r>
            <a:r>
              <a:rPr sz="2400" spc="5" dirty="0">
                <a:latin typeface="Perpetua"/>
                <a:cs typeface="Perpetua"/>
              </a:rPr>
              <a:t>numeric </a:t>
            </a:r>
            <a:r>
              <a:rPr sz="2400" spc="-10" dirty="0">
                <a:latin typeface="Perpetua"/>
                <a:cs typeface="Perpetua"/>
              </a:rPr>
              <a:t>variables </a:t>
            </a:r>
            <a:r>
              <a:rPr sz="2400" dirty="0">
                <a:latin typeface="Perpetua"/>
                <a:cs typeface="Perpetua"/>
              </a:rPr>
              <a:t>in  test </a:t>
            </a:r>
            <a:r>
              <a:rPr sz="2400" spc="-45" dirty="0">
                <a:latin typeface="Perpetua"/>
                <a:cs typeface="Perpetua"/>
              </a:rPr>
              <a:t>we </a:t>
            </a:r>
            <a:r>
              <a:rPr sz="2400" spc="-25" dirty="0">
                <a:latin typeface="Perpetua"/>
                <a:cs typeface="Perpetua"/>
              </a:rPr>
              <a:t>don’t </a:t>
            </a:r>
            <a:r>
              <a:rPr sz="2400" spc="-35" dirty="0">
                <a:latin typeface="Perpetua"/>
                <a:cs typeface="Perpetua"/>
              </a:rPr>
              <a:t>have </a:t>
            </a:r>
            <a:r>
              <a:rPr sz="2400" spc="-5" dirty="0">
                <a:latin typeface="Perpetua"/>
                <a:cs typeface="Perpetua"/>
              </a:rPr>
              <a:t>to </a:t>
            </a:r>
            <a:r>
              <a:rPr sz="2400" dirty="0">
                <a:latin typeface="Perpetua"/>
                <a:cs typeface="Perpetua"/>
              </a:rPr>
              <a:t>use quotes</a:t>
            </a:r>
            <a:endParaRPr sz="2400">
              <a:latin typeface="Perpetua"/>
              <a:cs typeface="Perpetua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Perpetua"/>
                <a:cs typeface="Perpetua"/>
              </a:rPr>
              <a:t>But while using </a:t>
            </a:r>
            <a:r>
              <a:rPr sz="2400" spc="5" dirty="0">
                <a:latin typeface="Perpetua"/>
                <a:cs typeface="Perpetua"/>
              </a:rPr>
              <a:t>strings </a:t>
            </a:r>
            <a:r>
              <a:rPr sz="2400" spc="-5" dirty="0">
                <a:latin typeface="Perpetua"/>
                <a:cs typeface="Perpetua"/>
              </a:rPr>
              <a:t>(especially  </a:t>
            </a:r>
            <a:r>
              <a:rPr sz="2400" spc="-10" dirty="0">
                <a:latin typeface="Perpetua"/>
                <a:cs typeface="Perpetua"/>
              </a:rPr>
              <a:t>multi-worded) </a:t>
            </a:r>
            <a:r>
              <a:rPr sz="2400" spc="-45" dirty="0">
                <a:latin typeface="Perpetua"/>
                <a:cs typeface="Perpetua"/>
              </a:rPr>
              <a:t>we </a:t>
            </a:r>
            <a:r>
              <a:rPr sz="2400" spc="-35" dirty="0">
                <a:latin typeface="Perpetua"/>
                <a:cs typeface="Perpetua"/>
              </a:rPr>
              <a:t>have </a:t>
            </a:r>
            <a:r>
              <a:rPr sz="2400" spc="-5" dirty="0">
                <a:latin typeface="Perpetua"/>
                <a:cs typeface="Perpetua"/>
              </a:rPr>
              <a:t>to </a:t>
            </a:r>
            <a:r>
              <a:rPr sz="2400" dirty="0">
                <a:latin typeface="Perpetua"/>
                <a:cs typeface="Perpetua"/>
              </a:rPr>
              <a:t>use  </a:t>
            </a:r>
            <a:r>
              <a:rPr sz="2400" spc="-5" dirty="0">
                <a:latin typeface="Perpetua"/>
                <a:cs typeface="Perpetua"/>
              </a:rPr>
              <a:t>quotations </a:t>
            </a:r>
            <a:r>
              <a:rPr sz="2400" dirty="0">
                <a:latin typeface="Perpetua"/>
                <a:cs typeface="Perpetua"/>
              </a:rPr>
              <a:t>– because </a:t>
            </a:r>
            <a:r>
              <a:rPr sz="2400" spc="-5" dirty="0">
                <a:latin typeface="Perpetua"/>
                <a:cs typeface="Perpetua"/>
              </a:rPr>
              <a:t>otherwise </a:t>
            </a:r>
            <a:r>
              <a:rPr sz="2400" spc="-90" dirty="0">
                <a:latin typeface="Perpetua"/>
                <a:cs typeface="Perpetua"/>
              </a:rPr>
              <a:t>we  </a:t>
            </a:r>
            <a:r>
              <a:rPr sz="2400" dirty="0">
                <a:latin typeface="Perpetua"/>
                <a:cs typeface="Perpetua"/>
              </a:rPr>
              <a:t>will </a:t>
            </a:r>
            <a:r>
              <a:rPr sz="2400" spc="-5" dirty="0">
                <a:latin typeface="Perpetua"/>
                <a:cs typeface="Perpetua"/>
              </a:rPr>
              <a:t>encounter </a:t>
            </a:r>
            <a:r>
              <a:rPr sz="2400" spc="10" dirty="0">
                <a:latin typeface="Perpetua"/>
                <a:cs typeface="Perpetua"/>
              </a:rPr>
              <a:t>errors </a:t>
            </a:r>
            <a:r>
              <a:rPr sz="2400" dirty="0">
                <a:latin typeface="Perpetua"/>
                <a:cs typeface="Perpetua"/>
              </a:rPr>
              <a:t>when a  </a:t>
            </a:r>
            <a:r>
              <a:rPr sz="2400" spc="-5" dirty="0">
                <a:latin typeface="Perpetua"/>
                <a:cs typeface="Perpetua"/>
              </a:rPr>
              <a:t>variable expands to </a:t>
            </a:r>
            <a:r>
              <a:rPr sz="2400" dirty="0">
                <a:latin typeface="Perpetua"/>
                <a:cs typeface="Perpetua"/>
              </a:rPr>
              <a:t>a null</a:t>
            </a:r>
            <a:r>
              <a:rPr sz="2400" spc="-9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string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16" name="object 16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61</a:t>
            </a:fld>
            <a:endParaRPr spc="-200" dirty="0"/>
          </a:p>
        </p:txBody>
      </p:sp>
      <p:pic>
        <p:nvPicPr>
          <p:cNvPr id="18" name="Picture 1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264" y="206502"/>
            <a:ext cx="437832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/>
              <a:t>String </a:t>
            </a:r>
            <a:r>
              <a:rPr sz="2800" dirty="0"/>
              <a:t>Comparison </a:t>
            </a:r>
            <a:r>
              <a:rPr sz="2800" spc="-5" dirty="0"/>
              <a:t>using</a:t>
            </a:r>
            <a:r>
              <a:rPr sz="2800" spc="-70" dirty="0"/>
              <a:t> </a:t>
            </a:r>
            <a:r>
              <a:rPr sz="2800" spc="-10" dirty="0"/>
              <a:t>test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62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1220520" y="1254252"/>
            <a:ext cx="1217930" cy="223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398145" algn="l"/>
                <a:tab pos="738505" algn="l"/>
                <a:tab pos="817880" algn="l"/>
              </a:tabLst>
            </a:pPr>
            <a:r>
              <a:rPr sz="2400" b="1" u="heavy" spc="-5" dirty="0">
                <a:latin typeface="Perpetua"/>
                <a:cs typeface="Perpetua"/>
              </a:rPr>
              <a:t>Oper</a:t>
            </a:r>
            <a:r>
              <a:rPr sz="2400" b="1" u="heavy" spc="-20" dirty="0">
                <a:latin typeface="Perpetua"/>
                <a:cs typeface="Perpetua"/>
              </a:rPr>
              <a:t>a</a:t>
            </a:r>
            <a:r>
              <a:rPr sz="2400" b="1" u="heavy" spc="-5" dirty="0">
                <a:latin typeface="Perpetua"/>
                <a:cs typeface="Perpetua"/>
              </a:rPr>
              <a:t>tor </a:t>
            </a:r>
            <a:r>
              <a:rPr sz="2400" b="1" spc="-5" dirty="0">
                <a:latin typeface="Perpetua"/>
                <a:cs typeface="Perpetua"/>
              </a:rPr>
              <a:t> s1	</a:t>
            </a:r>
            <a:r>
              <a:rPr sz="2400" b="1" dirty="0">
                <a:latin typeface="Perpetua"/>
                <a:cs typeface="Perpetua"/>
              </a:rPr>
              <a:t>=	</a:t>
            </a:r>
            <a:r>
              <a:rPr sz="2400" b="1" spc="-5" dirty="0">
                <a:latin typeface="Perpetua"/>
                <a:cs typeface="Perpetua"/>
              </a:rPr>
              <a:t>s2  s1	</a:t>
            </a:r>
            <a:r>
              <a:rPr sz="2400" b="1" dirty="0">
                <a:latin typeface="Perpetua"/>
                <a:cs typeface="Perpetua"/>
              </a:rPr>
              <a:t>!=		</a:t>
            </a:r>
            <a:r>
              <a:rPr sz="2400" b="1" spc="-5" dirty="0">
                <a:latin typeface="Perpetua"/>
                <a:cs typeface="Perpetua"/>
              </a:rPr>
              <a:t>s2  stg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3631945"/>
            <a:ext cx="134175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8475" algn="l"/>
              </a:tabLst>
            </a:pPr>
            <a:r>
              <a:rPr sz="2400" b="1" spc="-5" dirty="0">
                <a:latin typeface="Perpetua"/>
                <a:cs typeface="Perpetua"/>
              </a:rPr>
              <a:t>-n	stg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35305" algn="l"/>
              </a:tabLst>
            </a:pPr>
            <a:r>
              <a:rPr sz="2400" b="1" spc="-5" dirty="0">
                <a:latin typeface="Perpetua"/>
                <a:cs typeface="Perpetua"/>
              </a:rPr>
              <a:t>-z	stg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66725" algn="l"/>
                <a:tab pos="1077595" algn="l"/>
              </a:tabLst>
            </a:pPr>
            <a:r>
              <a:rPr sz="2400" b="1" spc="-5" dirty="0">
                <a:latin typeface="Perpetua"/>
                <a:cs typeface="Perpetua"/>
              </a:rPr>
              <a:t>s</a:t>
            </a:r>
            <a:r>
              <a:rPr sz="2400" b="1" dirty="0">
                <a:latin typeface="Perpetua"/>
                <a:cs typeface="Perpetua"/>
              </a:rPr>
              <a:t>1	==	</a:t>
            </a:r>
            <a:r>
              <a:rPr sz="2400" b="1" spc="-5" dirty="0">
                <a:latin typeface="Perpetua"/>
                <a:cs typeface="Perpetua"/>
              </a:rPr>
              <a:t>s2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851" y="1437132"/>
            <a:ext cx="4921250" cy="424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457200">
              <a:lnSpc>
                <a:spcPct val="100000"/>
              </a:lnSpc>
            </a:pPr>
            <a:r>
              <a:rPr sz="2400" b="1" u="heavy" dirty="0">
                <a:latin typeface="Perpetua"/>
                <a:cs typeface="Perpetua"/>
              </a:rPr>
              <a:t>Meaning</a:t>
            </a:r>
            <a:endParaRPr sz="24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s1 </a:t>
            </a:r>
            <a:r>
              <a:rPr sz="2400" b="1" dirty="0">
                <a:latin typeface="Perpetua"/>
                <a:cs typeface="Perpetua"/>
              </a:rPr>
              <a:t>equal </a:t>
            </a:r>
            <a:r>
              <a:rPr sz="2400" b="1" spc="-5" dirty="0">
                <a:latin typeface="Perpetua"/>
                <a:cs typeface="Perpetua"/>
              </a:rPr>
              <a:t>to</a:t>
            </a:r>
            <a:r>
              <a:rPr sz="2400" b="1" spc="-12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s2</a:t>
            </a:r>
            <a:endParaRPr sz="24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erpetua"/>
                <a:cs typeface="Perpetua"/>
              </a:rPr>
              <a:t>s1 </a:t>
            </a:r>
            <a:r>
              <a:rPr sz="2400" b="1" dirty="0">
                <a:latin typeface="Perpetua"/>
                <a:cs typeface="Perpetua"/>
              </a:rPr>
              <a:t>not equal </a:t>
            </a:r>
            <a:r>
              <a:rPr sz="2400" b="1" spc="-5" dirty="0">
                <a:latin typeface="Perpetua"/>
                <a:cs typeface="Perpetua"/>
              </a:rPr>
              <a:t>to</a:t>
            </a:r>
            <a:r>
              <a:rPr sz="2400" b="1" spc="-13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s2</a:t>
            </a:r>
            <a:endParaRPr sz="2400">
              <a:latin typeface="Perpetua"/>
              <a:cs typeface="Perpetua"/>
            </a:endParaRPr>
          </a:p>
          <a:p>
            <a:pPr marL="469900" marR="160655">
              <a:lnSpc>
                <a:spcPct val="150000"/>
              </a:lnSpc>
            </a:pPr>
            <a:r>
              <a:rPr sz="2400" b="1" spc="5" dirty="0">
                <a:latin typeface="Perpetua"/>
                <a:cs typeface="Perpetua"/>
              </a:rPr>
              <a:t>string </a:t>
            </a:r>
            <a:r>
              <a:rPr sz="2400" b="1" spc="-5" dirty="0">
                <a:latin typeface="Perpetua"/>
                <a:cs typeface="Perpetua"/>
              </a:rPr>
              <a:t>stg </a:t>
            </a:r>
            <a:r>
              <a:rPr sz="2400" b="1" dirty="0">
                <a:latin typeface="Perpetua"/>
                <a:cs typeface="Perpetua"/>
              </a:rPr>
              <a:t>is </a:t>
            </a:r>
            <a:r>
              <a:rPr sz="2400" b="1" spc="-5" dirty="0">
                <a:latin typeface="Perpetua"/>
                <a:cs typeface="Perpetua"/>
              </a:rPr>
              <a:t>assigned </a:t>
            </a:r>
            <a:r>
              <a:rPr sz="2400" b="1" dirty="0">
                <a:latin typeface="Perpetua"/>
                <a:cs typeface="Perpetua"/>
              </a:rPr>
              <a:t>and not</a:t>
            </a:r>
            <a:r>
              <a:rPr sz="2400" b="1" spc="-9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null  </a:t>
            </a:r>
            <a:r>
              <a:rPr sz="2400" b="1" spc="5" dirty="0">
                <a:latin typeface="Perpetua"/>
                <a:cs typeface="Perpetua"/>
              </a:rPr>
              <a:t>string </a:t>
            </a:r>
            <a:r>
              <a:rPr sz="2400" b="1" spc="-5" dirty="0">
                <a:latin typeface="Perpetua"/>
                <a:cs typeface="Perpetua"/>
              </a:rPr>
              <a:t>stg </a:t>
            </a:r>
            <a:r>
              <a:rPr sz="2400" b="1" dirty="0">
                <a:latin typeface="Perpetua"/>
                <a:cs typeface="Perpetua"/>
              </a:rPr>
              <a:t>is not a </a:t>
            </a:r>
            <a:r>
              <a:rPr sz="2400" b="1" spc="-10" dirty="0">
                <a:latin typeface="Perpetua"/>
                <a:cs typeface="Perpetua"/>
              </a:rPr>
              <a:t>null </a:t>
            </a:r>
            <a:r>
              <a:rPr sz="2400" b="1" spc="5" dirty="0">
                <a:latin typeface="Perpetua"/>
                <a:cs typeface="Perpetua"/>
              </a:rPr>
              <a:t>string  string </a:t>
            </a:r>
            <a:r>
              <a:rPr sz="2400" b="1" spc="-5" dirty="0">
                <a:latin typeface="Perpetua"/>
                <a:cs typeface="Perpetua"/>
              </a:rPr>
              <a:t>stg </a:t>
            </a:r>
            <a:r>
              <a:rPr sz="2400" b="1" dirty="0">
                <a:latin typeface="Perpetua"/>
                <a:cs typeface="Perpetua"/>
              </a:rPr>
              <a:t>is a </a:t>
            </a:r>
            <a:r>
              <a:rPr sz="2400" b="1" spc="-10" dirty="0">
                <a:latin typeface="Perpetua"/>
                <a:cs typeface="Perpetua"/>
              </a:rPr>
              <a:t>null</a:t>
            </a:r>
            <a:r>
              <a:rPr sz="2400" b="1" spc="-130" dirty="0">
                <a:latin typeface="Perpetua"/>
                <a:cs typeface="Perpetua"/>
              </a:rPr>
              <a:t> </a:t>
            </a:r>
            <a:r>
              <a:rPr sz="2400" b="1" spc="5" dirty="0">
                <a:latin typeface="Perpetua"/>
                <a:cs typeface="Perpetua"/>
              </a:rPr>
              <a:t>string</a:t>
            </a:r>
            <a:endParaRPr sz="2400">
              <a:latin typeface="Perpetua"/>
              <a:cs typeface="Perpetua"/>
            </a:endParaRPr>
          </a:p>
          <a:p>
            <a:pPr marL="469900" marR="5080" indent="-457200">
              <a:lnSpc>
                <a:spcPct val="150000"/>
              </a:lnSpc>
            </a:pPr>
            <a:r>
              <a:rPr sz="2400" b="1" spc="5" dirty="0">
                <a:latin typeface="Perpetua"/>
                <a:cs typeface="Perpetua"/>
              </a:rPr>
              <a:t>string </a:t>
            </a:r>
            <a:r>
              <a:rPr sz="2400" b="1" spc="-5" dirty="0">
                <a:latin typeface="Perpetua"/>
                <a:cs typeface="Perpetua"/>
              </a:rPr>
              <a:t>s1 </a:t>
            </a:r>
            <a:r>
              <a:rPr sz="2400" b="1" dirty="0">
                <a:latin typeface="Perpetua"/>
                <a:cs typeface="Perpetua"/>
              </a:rPr>
              <a:t>equal </a:t>
            </a:r>
            <a:r>
              <a:rPr sz="2400" b="1" spc="-5" dirty="0">
                <a:latin typeface="Perpetua"/>
                <a:cs typeface="Perpetua"/>
              </a:rPr>
              <a:t>to s2 </a:t>
            </a:r>
            <a:r>
              <a:rPr sz="2400" b="1" spc="-15" dirty="0">
                <a:latin typeface="Perpetua"/>
                <a:cs typeface="Perpetua"/>
              </a:rPr>
              <a:t>(only </a:t>
            </a:r>
            <a:r>
              <a:rPr sz="2400" b="1" dirty="0">
                <a:latin typeface="Perpetua"/>
                <a:cs typeface="Perpetua"/>
              </a:rPr>
              <a:t>in </a:t>
            </a:r>
            <a:r>
              <a:rPr sz="2400" b="1" spc="15" dirty="0">
                <a:latin typeface="Perpetua"/>
                <a:cs typeface="Perpetua"/>
              </a:rPr>
              <a:t>Korn</a:t>
            </a:r>
            <a:r>
              <a:rPr sz="2400" b="1" spc="-10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and  bash)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32" y="206502"/>
            <a:ext cx="420370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/>
              <a:t>String </a:t>
            </a:r>
            <a:r>
              <a:rPr sz="2800" dirty="0"/>
              <a:t>Comparison</a:t>
            </a:r>
            <a:r>
              <a:rPr sz="2800" spc="-70" dirty="0"/>
              <a:t> </a:t>
            </a:r>
            <a:r>
              <a:rPr sz="2800" spc="-10" dirty="0"/>
              <a:t>Features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8173720" cy="564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tabLst>
                <a:tab pos="6111875" algn="l"/>
              </a:tabLst>
            </a:pPr>
            <a:r>
              <a:rPr sz="1800" spc="-7" baseline="-25462" dirty="0">
                <a:solidFill>
                  <a:srgbClr val="888888"/>
                </a:solidFill>
                <a:latin typeface="Arial"/>
                <a:cs typeface="Arial"/>
              </a:rPr>
              <a:t>Das	</a:t>
            </a:r>
            <a:r>
              <a:rPr sz="1800" b="1" spc="-385" dirty="0">
                <a:solidFill>
                  <a:srgbClr val="C00000"/>
                </a:solidFill>
                <a:latin typeface="Arial"/>
                <a:cs typeface="Arial"/>
              </a:rPr>
              <a:t>Master   </a:t>
            </a:r>
            <a:r>
              <a:rPr sz="1800" b="1" spc="-355" dirty="0">
                <a:solidFill>
                  <a:srgbClr val="C00000"/>
                </a:solidFill>
                <a:latin typeface="Arial"/>
                <a:cs typeface="Arial"/>
              </a:rPr>
              <a:t>of   </a:t>
            </a:r>
            <a:r>
              <a:rPr sz="1800" b="1" spc="-409" dirty="0">
                <a:solidFill>
                  <a:srgbClr val="C00000"/>
                </a:solidFill>
                <a:latin typeface="Arial"/>
                <a:cs typeface="Arial"/>
              </a:rPr>
              <a:t>Computer   </a:t>
            </a:r>
            <a:r>
              <a:rPr sz="1800" b="1" spc="-3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350" dirty="0">
                <a:solidFill>
                  <a:srgbClr val="C00000"/>
                </a:solidFill>
                <a:latin typeface="Arial"/>
                <a:cs typeface="Arial"/>
              </a:rPr>
              <a:t>Applicatio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990600"/>
            <a:ext cx="8153400" cy="5562600"/>
          </a:xfrm>
          <a:custGeom>
            <a:avLst/>
            <a:gdLst/>
            <a:ahLst/>
            <a:cxnLst/>
            <a:rect l="l" t="t" r="r" b="b"/>
            <a:pathLst>
              <a:path w="8153400" h="5562600">
                <a:moveTo>
                  <a:pt x="0" y="5562600"/>
                </a:moveTo>
                <a:lnTo>
                  <a:pt x="8153400" y="5562600"/>
                </a:lnTo>
                <a:lnTo>
                  <a:pt x="8153400" y="0"/>
                </a:lnTo>
                <a:lnTo>
                  <a:pt x="0" y="0"/>
                </a:lnTo>
                <a:lnTo>
                  <a:pt x="0" y="556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990600"/>
            <a:ext cx="8153400" cy="5562600"/>
          </a:xfrm>
          <a:custGeom>
            <a:avLst/>
            <a:gdLst/>
            <a:ahLst/>
            <a:cxnLst/>
            <a:rect l="l" t="t" r="r" b="b"/>
            <a:pathLst>
              <a:path w="8153400" h="5562600">
                <a:moveTo>
                  <a:pt x="0" y="5562600"/>
                </a:moveTo>
                <a:lnTo>
                  <a:pt x="8153400" y="5562600"/>
                </a:lnTo>
                <a:lnTo>
                  <a:pt x="8153400" y="0"/>
                </a:lnTo>
                <a:lnTo>
                  <a:pt x="0" y="0"/>
                </a:lnTo>
                <a:lnTo>
                  <a:pt x="0" y="55626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8832" y="1001521"/>
            <a:ext cx="3595370" cy="155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Perpetua"/>
                <a:cs typeface="Perpetua"/>
              </a:rPr>
              <a:t>$cat</a:t>
            </a:r>
            <a:r>
              <a:rPr sz="2000" spc="37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emp4.sh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sz="2000" spc="10" dirty="0">
                <a:latin typeface="Perpetua"/>
                <a:cs typeface="Perpetua"/>
              </a:rPr>
              <a:t>echo	</a:t>
            </a:r>
            <a:r>
              <a:rPr sz="2000" spc="-5" dirty="0">
                <a:latin typeface="Perpetua"/>
                <a:cs typeface="Perpetua"/>
              </a:rPr>
              <a:t>“Enter </a:t>
            </a:r>
            <a:r>
              <a:rPr sz="2000" dirty="0">
                <a:latin typeface="Perpetua"/>
                <a:cs typeface="Perpetua"/>
              </a:rPr>
              <a:t>the string to be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searched”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2000" spc="-10" dirty="0">
                <a:latin typeface="Perpetua"/>
                <a:cs typeface="Perpetua"/>
              </a:rPr>
              <a:t>read	</a:t>
            </a:r>
            <a:r>
              <a:rPr sz="2000" spc="-5" dirty="0">
                <a:latin typeface="Perpetua"/>
                <a:cs typeface="Perpetua"/>
              </a:rPr>
              <a:t>pname</a:t>
            </a:r>
            <a:endParaRPr sz="2000">
              <a:latin typeface="Perpetua"/>
              <a:cs typeface="Perpetua"/>
            </a:endParaRPr>
          </a:p>
          <a:p>
            <a:pPr marL="12700" marR="1539240">
              <a:lnSpc>
                <a:spcPct val="100000"/>
              </a:lnSpc>
              <a:tabLst>
                <a:tab pos="307975" algn="l"/>
                <a:tab pos="879475" algn="l"/>
                <a:tab pos="1981835" algn="l"/>
              </a:tabLst>
            </a:pPr>
            <a:r>
              <a:rPr sz="2000" spc="-5" dirty="0">
                <a:latin typeface="Perpetua"/>
                <a:cs typeface="Perpetua"/>
              </a:rPr>
              <a:t>i</a:t>
            </a:r>
            <a:r>
              <a:rPr sz="2000" dirty="0">
                <a:latin typeface="Perpetua"/>
                <a:cs typeface="Perpetua"/>
              </a:rPr>
              <a:t>f	[ 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-</a:t>
            </a:r>
            <a:r>
              <a:rPr sz="2000" dirty="0">
                <a:latin typeface="Perpetua"/>
                <a:cs typeface="Perpetua"/>
              </a:rPr>
              <a:t>z	</a:t>
            </a:r>
            <a:r>
              <a:rPr sz="2000" spc="-5" dirty="0">
                <a:latin typeface="Perpetua"/>
                <a:cs typeface="Perpetua"/>
              </a:rPr>
              <a:t>“</a:t>
            </a:r>
            <a:r>
              <a:rPr sz="2000" spc="-10" dirty="0">
                <a:latin typeface="Perpetua"/>
                <a:cs typeface="Perpetua"/>
              </a:rPr>
              <a:t>$</a:t>
            </a:r>
            <a:r>
              <a:rPr sz="2000" dirty="0">
                <a:latin typeface="Perpetua"/>
                <a:cs typeface="Perpetua"/>
              </a:rPr>
              <a:t>p</a:t>
            </a:r>
            <a:r>
              <a:rPr sz="2000" spc="-15" dirty="0">
                <a:latin typeface="Perpetua"/>
                <a:cs typeface="Perpetua"/>
              </a:rPr>
              <a:t>n</a:t>
            </a:r>
            <a:r>
              <a:rPr sz="2000" spc="-5" dirty="0">
                <a:latin typeface="Perpetua"/>
                <a:cs typeface="Perpetua"/>
              </a:rPr>
              <a:t>am</a:t>
            </a:r>
            <a:r>
              <a:rPr sz="2000" dirty="0">
                <a:latin typeface="Perpetua"/>
                <a:cs typeface="Perpetua"/>
              </a:rPr>
              <a:t>e”	]  then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1805"/>
              </a:lnSpc>
            </a:pPr>
            <a:r>
              <a:rPr sz="2000" spc="-5" dirty="0">
                <a:solidFill>
                  <a:srgbClr val="000000"/>
                </a:solidFill>
                <a:latin typeface="Perpetua"/>
                <a:cs typeface="Perpetua"/>
              </a:rPr>
              <a:t>fi</a:t>
            </a:r>
            <a:endParaRPr sz="2000">
              <a:latin typeface="Perpetua"/>
              <a:cs typeface="Perpetua"/>
            </a:endParaRPr>
          </a:p>
          <a:p>
            <a:pPr marL="25400">
              <a:lnSpc>
                <a:spcPts val="1789"/>
              </a:lnSpc>
            </a:pPr>
            <a:fld id="{81D60167-4931-47E6-BA6A-407CBD079E47}" type="slidenum">
              <a:rPr spc="-200" dirty="0"/>
              <a:pPr marL="25400">
                <a:lnSpc>
                  <a:spcPts val="1789"/>
                </a:lnSpc>
              </a:pPr>
              <a:t>63</a:t>
            </a:fld>
            <a:endParaRPr spc="-200" dirty="0"/>
          </a:p>
        </p:txBody>
      </p:sp>
      <p:sp>
        <p:nvSpPr>
          <p:cNvPr id="20" name="object 20"/>
          <p:cNvSpPr txBox="1"/>
          <p:nvPr/>
        </p:nvSpPr>
        <p:spPr>
          <a:xfrm>
            <a:off x="6759702" y="6394983"/>
            <a:ext cx="21056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305"/>
              </a:lnSpc>
            </a:pPr>
            <a:r>
              <a:rPr sz="1800" b="1" spc="-480" dirty="0">
                <a:solidFill>
                  <a:srgbClr val="C00000"/>
                </a:solidFill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1400" b="1" spc="-310" dirty="0">
                <a:solidFill>
                  <a:srgbClr val="C00000"/>
                </a:solidFill>
                <a:latin typeface="Arial"/>
                <a:cs typeface="Arial"/>
              </a:rPr>
              <a:t>Breaking    </a:t>
            </a:r>
            <a:r>
              <a:rPr sz="1400" b="1" spc="-285" dirty="0">
                <a:solidFill>
                  <a:srgbClr val="C00000"/>
                </a:solidFill>
                <a:latin typeface="Arial"/>
                <a:cs typeface="Arial"/>
              </a:rPr>
              <a:t>Barriers   </a:t>
            </a:r>
            <a:r>
              <a:rPr sz="1400" b="1" spc="-340" dirty="0">
                <a:solidFill>
                  <a:srgbClr val="C00000"/>
                </a:solidFill>
                <a:latin typeface="Arial"/>
                <a:cs typeface="Arial"/>
              </a:rPr>
              <a:t>and      </a:t>
            </a:r>
            <a:r>
              <a:rPr sz="1400" b="1" spc="-275" dirty="0">
                <a:solidFill>
                  <a:srgbClr val="C00000"/>
                </a:solidFill>
                <a:latin typeface="Arial"/>
                <a:cs typeface="Arial"/>
              </a:rPr>
              <a:t>Building</a:t>
            </a:r>
            <a:r>
              <a:rPr sz="1400" b="1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290" dirty="0">
                <a:solidFill>
                  <a:srgbClr val="C00000"/>
                </a:solidFill>
                <a:latin typeface="Arial"/>
                <a:cs typeface="Arial"/>
              </a:rPr>
              <a:t>Future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505" y="2525776"/>
            <a:ext cx="284226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Perpetua"/>
                <a:cs typeface="Perpetua"/>
              </a:rPr>
              <a:t>“You </a:t>
            </a:r>
            <a:r>
              <a:rPr sz="2000" spc="-25" dirty="0">
                <a:latin typeface="Perpetua"/>
                <a:cs typeface="Perpetua"/>
              </a:rPr>
              <a:t>have </a:t>
            </a:r>
            <a:r>
              <a:rPr sz="2000" spc="-5" dirty="0">
                <a:latin typeface="Perpetua"/>
                <a:cs typeface="Perpetua"/>
              </a:rPr>
              <a:t>not entered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string”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669" y="2525776"/>
            <a:ext cx="60896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Perpetua"/>
                <a:cs typeface="Perpetua"/>
              </a:rPr>
              <a:t>echo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Perpetua"/>
                <a:cs typeface="Perpetua"/>
              </a:rPr>
              <a:t>exit</a:t>
            </a:r>
            <a:r>
              <a:rPr sz="2000" spc="37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else</a:t>
            </a:r>
          </a:p>
          <a:p>
            <a:pPr marL="640080" marR="5080">
              <a:lnSpc>
                <a:spcPct val="100000"/>
              </a:lnSpc>
              <a:tabLst>
                <a:tab pos="1205865" algn="l"/>
                <a:tab pos="1233170" algn="l"/>
              </a:tabLst>
            </a:pPr>
            <a:r>
              <a:rPr spc="5" dirty="0"/>
              <a:t>echo		</a:t>
            </a:r>
            <a:r>
              <a:rPr spc="-5" dirty="0"/>
              <a:t>“Enter </a:t>
            </a:r>
            <a:r>
              <a:rPr dirty="0"/>
              <a:t>the </a:t>
            </a:r>
            <a:r>
              <a:rPr spc="-5" dirty="0"/>
              <a:t>file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searched”  </a:t>
            </a:r>
            <a:r>
              <a:rPr spc="-10" dirty="0"/>
              <a:t>read	</a:t>
            </a:r>
            <a:r>
              <a:rPr spc="-5" dirty="0"/>
              <a:t>fname</a:t>
            </a:r>
          </a:p>
          <a:p>
            <a:pPr marL="640080">
              <a:lnSpc>
                <a:spcPct val="100000"/>
              </a:lnSpc>
              <a:tabLst>
                <a:tab pos="935990" algn="l"/>
                <a:tab pos="1173480" algn="l"/>
                <a:tab pos="1477010" algn="l"/>
                <a:tab pos="1890395" algn="l"/>
                <a:tab pos="2945130" algn="l"/>
              </a:tabLst>
            </a:pPr>
            <a:r>
              <a:rPr spc="-5" dirty="0"/>
              <a:t>if	</a:t>
            </a:r>
            <a:r>
              <a:rPr dirty="0"/>
              <a:t>[	!	</a:t>
            </a:r>
            <a:r>
              <a:rPr spc="-5" dirty="0"/>
              <a:t>-n	“$fname”	</a:t>
            </a:r>
            <a:r>
              <a:rPr dirty="0"/>
              <a:t>]</a:t>
            </a:r>
          </a:p>
          <a:p>
            <a:pPr marL="640080">
              <a:lnSpc>
                <a:spcPct val="100000"/>
              </a:lnSpc>
            </a:pPr>
            <a:r>
              <a:rPr dirty="0"/>
              <a:t>then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4617" y="4660010"/>
            <a:ext cx="299656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Perpetua"/>
                <a:cs typeface="Perpetua"/>
              </a:rPr>
              <a:t>“you </a:t>
            </a:r>
            <a:r>
              <a:rPr sz="2000" spc="-25" dirty="0">
                <a:latin typeface="Perpetua"/>
                <a:cs typeface="Perpetua"/>
              </a:rPr>
              <a:t>have </a:t>
            </a:r>
            <a:r>
              <a:rPr sz="2000" spc="-5" dirty="0">
                <a:latin typeface="Perpetua"/>
                <a:cs typeface="Perpetua"/>
              </a:rPr>
              <a:t>not entered file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name”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70" y="4660010"/>
            <a:ext cx="66484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35305" algn="l"/>
              </a:tabLst>
            </a:pPr>
            <a:r>
              <a:rPr sz="2000" spc="5" dirty="0">
                <a:latin typeface="Perpetua"/>
                <a:cs typeface="Perpetua"/>
              </a:rPr>
              <a:t>echo  </a:t>
            </a:r>
            <a:r>
              <a:rPr sz="2000" dirty="0">
                <a:latin typeface="Perpetua"/>
                <a:cs typeface="Perpetua"/>
              </a:rPr>
              <a:t>ex</a:t>
            </a:r>
            <a:r>
              <a:rPr sz="2000" spc="-10" dirty="0">
                <a:latin typeface="Perpetua"/>
                <a:cs typeface="Perpetua"/>
              </a:rPr>
              <a:t>i</a:t>
            </a:r>
            <a:r>
              <a:rPr sz="2000" dirty="0">
                <a:latin typeface="Perpetua"/>
                <a:cs typeface="Perpetua"/>
              </a:rPr>
              <a:t>t	2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6669" y="5269610"/>
            <a:ext cx="37338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Perpetua"/>
                <a:cs typeface="Perpetua"/>
              </a:rPr>
              <a:t>else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3870" y="5574385"/>
            <a:ext cx="44005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" dirty="0">
                <a:latin typeface="Perpetua"/>
                <a:cs typeface="Perpetua"/>
              </a:rPr>
              <a:t>g</a:t>
            </a:r>
            <a:r>
              <a:rPr sz="2000" spc="-3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ep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6329" y="5574385"/>
            <a:ext cx="91186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Perpetua"/>
                <a:cs typeface="Perpetua"/>
              </a:rPr>
              <a:t>“$</a:t>
            </a:r>
            <a:r>
              <a:rPr sz="2000" dirty="0">
                <a:latin typeface="Perpetua"/>
                <a:cs typeface="Perpetua"/>
              </a:rPr>
              <a:t>p</a:t>
            </a:r>
            <a:r>
              <a:rPr sz="2000" spc="-15" dirty="0">
                <a:latin typeface="Perpetua"/>
                <a:cs typeface="Perpetua"/>
              </a:rPr>
              <a:t>n</a:t>
            </a:r>
            <a:r>
              <a:rPr sz="2000" spc="-5" dirty="0">
                <a:latin typeface="Perpetua"/>
                <a:cs typeface="Perpetua"/>
              </a:rPr>
              <a:t>am</a:t>
            </a:r>
            <a:r>
              <a:rPr sz="2000" dirty="0">
                <a:latin typeface="Perpetua"/>
                <a:cs typeface="Perpetua"/>
              </a:rPr>
              <a:t>e”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5807" y="5574385"/>
            <a:ext cx="86106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Perpetua"/>
                <a:cs typeface="Perpetua"/>
              </a:rPr>
              <a:t>“</a:t>
            </a:r>
            <a:r>
              <a:rPr sz="2000" spc="-10" dirty="0">
                <a:latin typeface="Perpetua"/>
                <a:cs typeface="Perpetua"/>
              </a:rPr>
              <a:t>$</a:t>
            </a:r>
            <a:r>
              <a:rPr sz="2000" dirty="0">
                <a:latin typeface="Perpetua"/>
                <a:cs typeface="Perpetua"/>
              </a:rPr>
              <a:t>f</a:t>
            </a:r>
            <a:r>
              <a:rPr sz="2000" spc="-10" dirty="0">
                <a:latin typeface="Perpetua"/>
                <a:cs typeface="Perpetua"/>
              </a:rPr>
              <a:t>n</a:t>
            </a:r>
            <a:r>
              <a:rPr sz="2000" spc="-5" dirty="0">
                <a:latin typeface="Perpetua"/>
                <a:cs typeface="Perpetua"/>
              </a:rPr>
              <a:t>am</a:t>
            </a:r>
            <a:r>
              <a:rPr sz="2000" dirty="0">
                <a:latin typeface="Perpetua"/>
                <a:cs typeface="Perpetua"/>
              </a:rPr>
              <a:t>e”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2503" y="5574385"/>
            <a:ext cx="88138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4975" algn="l"/>
              </a:tabLst>
            </a:pPr>
            <a:r>
              <a:rPr sz="2000" dirty="0">
                <a:latin typeface="Perpetua"/>
                <a:cs typeface="Perpetua"/>
              </a:rPr>
              <a:t>||	e</a:t>
            </a:r>
            <a:r>
              <a:rPr sz="2000" spc="30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ho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07177" y="5574385"/>
            <a:ext cx="180784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Perpetua"/>
                <a:cs typeface="Perpetua"/>
              </a:rPr>
              <a:t>“Pattern not</a:t>
            </a:r>
            <a:r>
              <a:rPr sz="2000" spc="-6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found”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6669" y="5879490"/>
            <a:ext cx="14922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Perpetua"/>
                <a:cs typeface="Perpetua"/>
              </a:rPr>
              <a:t>fi</a:t>
            </a:r>
            <a:endParaRPr sz="2000">
              <a:latin typeface="Perpetua"/>
              <a:cs typeface="Perpetua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045" y="371602"/>
            <a:ext cx="461454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Logical Operators with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64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362834"/>
            <a:ext cx="8073390" cy="9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  <a:tabLst>
                <a:tab pos="3233420" algn="l"/>
                <a:tab pos="3903979" algn="l"/>
                <a:tab pos="4914265" algn="l"/>
              </a:tabLst>
            </a:pPr>
            <a:r>
              <a:rPr sz="2400" dirty="0">
                <a:latin typeface="Calibri"/>
                <a:cs typeface="Calibri"/>
              </a:rPr>
              <a:t>line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–a</a:t>
            </a:r>
            <a:r>
              <a:rPr sz="2400" spc="-5" dirty="0">
                <a:latin typeface="Calibri"/>
                <a:cs typeface="Calibri"/>
              </a:rPr>
              <a:t> (and)	</a:t>
            </a:r>
            <a:r>
              <a:rPr sz="2400" dirty="0">
                <a:latin typeface="Calibri"/>
                <a:cs typeface="Calibri"/>
              </a:rPr>
              <a:t>and	–o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(Or)	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sz="2800" spc="-5" dirty="0"/>
              <a:t>File </a:t>
            </a:r>
            <a:r>
              <a:rPr sz="2800" dirty="0"/>
              <a:t>Attributes </a:t>
            </a:r>
            <a:r>
              <a:rPr sz="2800" spc="-5" dirty="0"/>
              <a:t>with</a:t>
            </a:r>
            <a:r>
              <a:rPr sz="2800" spc="-185" dirty="0"/>
              <a:t> </a:t>
            </a:r>
            <a:r>
              <a:rPr sz="2800" spc="-10" dirty="0"/>
              <a:t>test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65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43864" y="1970532"/>
            <a:ext cx="114554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ct val="100000"/>
              </a:lnSpc>
            </a:pPr>
            <a:r>
              <a:rPr sz="2400" b="1" u="heavy" spc="-5" dirty="0">
                <a:latin typeface="Perpetua"/>
                <a:cs typeface="Perpetua"/>
              </a:rPr>
              <a:t>test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59105" algn="l"/>
              </a:tabLst>
            </a:pPr>
            <a:r>
              <a:rPr sz="2400" dirty="0">
                <a:latin typeface="Perpetua"/>
                <a:cs typeface="Perpetua"/>
              </a:rPr>
              <a:t>-f	fname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15925" algn="l"/>
              </a:tabLst>
            </a:pPr>
            <a:r>
              <a:rPr sz="2400" dirty="0">
                <a:latin typeface="Perpetua"/>
                <a:cs typeface="Perpetua"/>
              </a:rPr>
              <a:t>-r	fname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864" y="3616705"/>
            <a:ext cx="1133475" cy="259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6405" algn="l"/>
              </a:tabLst>
            </a:pPr>
            <a:r>
              <a:rPr sz="2400" dirty="0">
                <a:latin typeface="Perpetua"/>
                <a:cs typeface="Perpetua"/>
              </a:rPr>
              <a:t>-w	fname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82905" algn="l"/>
              </a:tabLst>
            </a:pPr>
            <a:r>
              <a:rPr sz="2400" dirty="0">
                <a:latin typeface="Perpetua"/>
                <a:cs typeface="Perpetua"/>
              </a:rPr>
              <a:t>-x	fname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82905" algn="l"/>
              </a:tabLst>
            </a:pPr>
            <a:r>
              <a:rPr sz="2400" dirty="0">
                <a:latin typeface="Perpetua"/>
                <a:cs typeface="Perpetua"/>
              </a:rPr>
              <a:t>-d	fname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38455" algn="l"/>
              </a:tabLst>
            </a:pPr>
            <a:r>
              <a:rPr sz="2400" dirty="0">
                <a:latin typeface="Perpetua"/>
                <a:cs typeface="Perpetua"/>
              </a:rPr>
              <a:t>-s	fname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67665" algn="l"/>
              </a:tabLst>
            </a:pPr>
            <a:r>
              <a:rPr sz="2400" dirty="0">
                <a:latin typeface="Perpetua"/>
                <a:cs typeface="Perpetua"/>
              </a:rPr>
              <a:t>-e	fname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051" y="1970532"/>
            <a:ext cx="3514725" cy="424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b="1" u="heavy" spc="10" dirty="0">
                <a:latin typeface="Perpetua"/>
                <a:cs typeface="Perpetua"/>
              </a:rPr>
              <a:t>true </a:t>
            </a:r>
            <a:r>
              <a:rPr sz="2400" b="1" u="heavy" spc="-5" dirty="0">
                <a:latin typeface="Perpetua"/>
                <a:cs typeface="Perpetua"/>
              </a:rPr>
              <a:t>if</a:t>
            </a:r>
            <a:r>
              <a:rPr sz="2400" b="1" u="heavy" spc="-114" dirty="0">
                <a:latin typeface="Perpetua"/>
                <a:cs typeface="Perpetua"/>
              </a:rPr>
              <a:t> </a:t>
            </a:r>
            <a:r>
              <a:rPr sz="2400" b="1" u="heavy" dirty="0">
                <a:latin typeface="Perpetua"/>
                <a:cs typeface="Perpetua"/>
              </a:rPr>
              <a:t>file</a:t>
            </a:r>
            <a:endParaRPr sz="2400">
              <a:latin typeface="Perpetua"/>
              <a:cs typeface="Perpetua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Perpetua"/>
                <a:cs typeface="Perpetua"/>
              </a:rPr>
              <a:t>fname exists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is a </a:t>
            </a:r>
            <a:r>
              <a:rPr sz="2400" spc="-5" dirty="0">
                <a:latin typeface="Perpetua"/>
                <a:cs typeface="Perpetua"/>
              </a:rPr>
              <a:t>regular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file  fname exists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10" dirty="0">
                <a:latin typeface="Perpetua"/>
                <a:cs typeface="Perpetua"/>
              </a:rPr>
              <a:t>readable </a:t>
            </a:r>
            <a:r>
              <a:rPr sz="2400" dirty="0">
                <a:latin typeface="Perpetua"/>
                <a:cs typeface="Perpetua"/>
              </a:rPr>
              <a:t>file  fname exists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5" dirty="0">
                <a:latin typeface="Perpetua"/>
                <a:cs typeface="Perpetua"/>
              </a:rPr>
              <a:t>writable  </a:t>
            </a:r>
            <a:r>
              <a:rPr sz="2400" dirty="0">
                <a:latin typeface="Perpetua"/>
                <a:cs typeface="Perpetua"/>
              </a:rPr>
              <a:t>fname exists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10" dirty="0">
                <a:latin typeface="Perpetua"/>
                <a:cs typeface="Perpetua"/>
              </a:rPr>
              <a:t>executable  </a:t>
            </a:r>
            <a:r>
              <a:rPr sz="2400" dirty="0">
                <a:latin typeface="Perpetua"/>
                <a:cs typeface="Perpetua"/>
              </a:rPr>
              <a:t>fname exists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is a directory  fname exists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has </a:t>
            </a:r>
            <a:r>
              <a:rPr sz="2400" spc="-5" dirty="0">
                <a:latin typeface="Perpetua"/>
                <a:cs typeface="Perpetua"/>
              </a:rPr>
              <a:t>size </a:t>
            </a:r>
            <a:r>
              <a:rPr sz="2400" dirty="0">
                <a:latin typeface="Perpetua"/>
                <a:cs typeface="Perpetua"/>
              </a:rPr>
              <a:t>&gt; 0  fname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exists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120" y="989965"/>
            <a:ext cx="784733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Perpetua"/>
                <a:cs typeface="Perpetua"/>
              </a:rPr>
              <a:t>test</a:t>
            </a:r>
            <a:r>
              <a:rPr sz="2400" b="1" spc="13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can</a:t>
            </a:r>
            <a:r>
              <a:rPr sz="2400" b="1" spc="14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be</a:t>
            </a:r>
            <a:r>
              <a:rPr sz="2400" b="1" spc="13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used</a:t>
            </a:r>
            <a:r>
              <a:rPr sz="2400" b="1" spc="14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to</a:t>
            </a:r>
            <a:r>
              <a:rPr sz="2400" b="1" spc="13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test</a:t>
            </a:r>
            <a:r>
              <a:rPr sz="2400" b="1" spc="13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various</a:t>
            </a:r>
            <a:r>
              <a:rPr sz="2400" b="1" spc="14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file</a:t>
            </a:r>
            <a:r>
              <a:rPr sz="2400" b="1" spc="14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attributes</a:t>
            </a:r>
            <a:r>
              <a:rPr sz="2400" b="1" spc="13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i.e</a:t>
            </a:r>
            <a:r>
              <a:rPr sz="2400" b="1" spc="145" dirty="0">
                <a:latin typeface="Perpetua"/>
                <a:cs typeface="Perpetua"/>
              </a:rPr>
              <a:t> </a:t>
            </a:r>
            <a:r>
              <a:rPr sz="2400" b="1" spc="-40" dirty="0">
                <a:latin typeface="Perpetua"/>
                <a:cs typeface="Perpetua"/>
              </a:rPr>
              <a:t>we</a:t>
            </a:r>
            <a:r>
              <a:rPr sz="2400" b="1" spc="13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can</a:t>
            </a:r>
            <a:r>
              <a:rPr sz="2400" b="1" spc="14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test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latin typeface="Perpetua"/>
                <a:cs typeface="Perpetua"/>
              </a:rPr>
              <a:t>whether </a:t>
            </a:r>
            <a:r>
              <a:rPr sz="2400" b="1" dirty="0">
                <a:latin typeface="Perpetua"/>
                <a:cs typeface="Perpetua"/>
              </a:rPr>
              <a:t>a file has read, </a:t>
            </a:r>
            <a:r>
              <a:rPr sz="2400" b="1" spc="5" dirty="0">
                <a:latin typeface="Perpetua"/>
                <a:cs typeface="Perpetua"/>
              </a:rPr>
              <a:t>write </a:t>
            </a:r>
            <a:r>
              <a:rPr sz="2400" b="1" spc="-5" dirty="0">
                <a:latin typeface="Perpetua"/>
                <a:cs typeface="Perpetua"/>
              </a:rPr>
              <a:t>or </a:t>
            </a:r>
            <a:r>
              <a:rPr sz="2400" b="1" spc="-15" dirty="0">
                <a:latin typeface="Perpetua"/>
                <a:cs typeface="Perpetua"/>
              </a:rPr>
              <a:t>execute</a:t>
            </a:r>
            <a:r>
              <a:rPr sz="2400" b="1" spc="-18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permissions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7620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sz="2800" spc="-5" dirty="0"/>
              <a:t>File </a:t>
            </a:r>
            <a:r>
              <a:rPr sz="2800" dirty="0"/>
              <a:t>Attributes </a:t>
            </a:r>
            <a:r>
              <a:rPr sz="2800" spc="-5" dirty="0"/>
              <a:t>with</a:t>
            </a:r>
            <a:r>
              <a:rPr sz="2800" spc="-185" dirty="0"/>
              <a:t> </a:t>
            </a:r>
            <a:r>
              <a:rPr sz="2800" spc="-10" dirty="0"/>
              <a:t>test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535940" y="6460289"/>
            <a:ext cx="296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997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spc="-200" dirty="0"/>
              <a:pPr marL="25400">
                <a:lnSpc>
                  <a:spcPts val="1230"/>
                </a:lnSpc>
              </a:pPr>
              <a:t>66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63320" y="1665732"/>
            <a:ext cx="489584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spc="-5" dirty="0">
                <a:latin typeface="Perpetua"/>
                <a:cs typeface="Perpetua"/>
              </a:rPr>
              <a:t>test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864" y="2031491"/>
            <a:ext cx="1219200" cy="168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Perpetua"/>
                <a:cs typeface="Perpetua"/>
              </a:rPr>
              <a:t>-L fname  f1 -nt f2  f1 –ot</a:t>
            </a:r>
            <a:r>
              <a:rPr sz="2400" spc="409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f2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051" y="1665732"/>
            <a:ext cx="3782060" cy="2050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b="1" u="heavy" spc="10" dirty="0">
                <a:latin typeface="Perpetua"/>
                <a:cs typeface="Perpetua"/>
              </a:rPr>
              <a:t>true </a:t>
            </a:r>
            <a:r>
              <a:rPr sz="2400" b="1" u="heavy" spc="-5" dirty="0">
                <a:latin typeface="Perpetua"/>
                <a:cs typeface="Perpetua"/>
              </a:rPr>
              <a:t>if</a:t>
            </a:r>
            <a:r>
              <a:rPr sz="2400" b="1" u="heavy" spc="-114" dirty="0">
                <a:latin typeface="Perpetua"/>
                <a:cs typeface="Perpetua"/>
              </a:rPr>
              <a:t> </a:t>
            </a:r>
            <a:r>
              <a:rPr sz="2400" b="1" u="heavy" dirty="0">
                <a:latin typeface="Perpetua"/>
                <a:cs typeface="Perpetua"/>
              </a:rPr>
              <a:t>file</a:t>
            </a:r>
            <a:endParaRPr sz="2400">
              <a:latin typeface="Perpetua"/>
              <a:cs typeface="Perpetua"/>
            </a:endParaRPr>
          </a:p>
          <a:p>
            <a:pPr marL="12700" marR="5080">
              <a:lnSpc>
                <a:spcPts val="4320"/>
              </a:lnSpc>
              <a:spcBef>
                <a:spcPts val="380"/>
              </a:spcBef>
            </a:pPr>
            <a:r>
              <a:rPr sz="2400" dirty="0">
                <a:latin typeface="Perpetua"/>
                <a:cs typeface="Perpetua"/>
              </a:rPr>
              <a:t>fname exists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is a symbolic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link  </a:t>
            </a:r>
            <a:r>
              <a:rPr sz="2400" dirty="0">
                <a:latin typeface="Perpetua"/>
                <a:cs typeface="Perpetua"/>
              </a:rPr>
              <a:t>f1 is </a:t>
            </a:r>
            <a:r>
              <a:rPr sz="2400" spc="-25" dirty="0">
                <a:latin typeface="Perpetua"/>
                <a:cs typeface="Perpetua"/>
              </a:rPr>
              <a:t>newer </a:t>
            </a:r>
            <a:r>
              <a:rPr sz="2400" dirty="0">
                <a:latin typeface="Perpetua"/>
                <a:cs typeface="Perpetua"/>
              </a:rPr>
              <a:t>than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f2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latin typeface="Perpetua"/>
                <a:cs typeface="Perpetua"/>
              </a:rPr>
              <a:t>f1 is older than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f2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5586882"/>
            <a:ext cx="36042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Do not use </a:t>
            </a:r>
            <a:r>
              <a:rPr sz="2000" b="1" i="1" spc="-5" dirty="0">
                <a:latin typeface="Arial"/>
                <a:cs typeface="Arial"/>
              </a:rPr>
              <a:t>wild </a:t>
            </a:r>
            <a:r>
              <a:rPr sz="2000" b="1" i="1" dirty="0">
                <a:latin typeface="Arial"/>
                <a:cs typeface="Arial"/>
              </a:rPr>
              <a:t>card with</a:t>
            </a:r>
            <a:r>
              <a:rPr sz="2000" b="1" i="1" spc="-1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522" rIns="0" bIns="0" rtlCol="0">
            <a:spAutoFit/>
          </a:bodyPr>
          <a:lstStyle/>
          <a:p>
            <a:pPr marL="1553845">
              <a:lnSpc>
                <a:spcPct val="100000"/>
              </a:lnSpc>
            </a:pPr>
            <a:r>
              <a:rPr sz="2800" spc="-10" dirty="0"/>
              <a:t>Device</a:t>
            </a:r>
            <a:r>
              <a:rPr sz="2800" spc="-70" dirty="0"/>
              <a:t> </a:t>
            </a:r>
            <a:r>
              <a:rPr sz="2800" spc="-5" dirty="0"/>
              <a:t>Files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7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26083" y="1726946"/>
            <a:ext cx="7363459" cy="298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095" indent="-239395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52095" algn="l"/>
                <a:tab pos="252729" algn="l"/>
              </a:tabLst>
            </a:pPr>
            <a:r>
              <a:rPr sz="1800" spc="-5" dirty="0">
                <a:latin typeface="Arial"/>
                <a:cs typeface="Arial"/>
              </a:rPr>
              <a:t>Device filenames are found inside a single directory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/dev</a:t>
            </a:r>
            <a:endParaRPr sz="1800">
              <a:latin typeface="Arial"/>
              <a:cs typeface="Arial"/>
            </a:endParaRPr>
          </a:p>
          <a:p>
            <a:pPr marL="252095" marR="292100" indent="-239395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2095" algn="l"/>
                <a:tab pos="252729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device file doesn't contain file information,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attributes are stroed  </a:t>
            </a:r>
            <a:r>
              <a:rPr sz="1800" spc="-10" dirty="0">
                <a:latin typeface="Arial"/>
                <a:cs typeface="Arial"/>
              </a:rPr>
              <a:t>elsewhere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disk</a:t>
            </a:r>
            <a:endParaRPr sz="1800">
              <a:latin typeface="Arial"/>
              <a:cs typeface="Arial"/>
            </a:endParaRPr>
          </a:p>
          <a:p>
            <a:pPr marL="252095" marR="5715" indent="-239395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2095" algn="l"/>
                <a:tab pos="252729" algn="l"/>
              </a:tabLst>
            </a:pP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kernel identifies a device </a:t>
            </a:r>
            <a:r>
              <a:rPr sz="1800" dirty="0">
                <a:latin typeface="Arial"/>
                <a:cs typeface="Arial"/>
              </a:rPr>
              <a:t>from its </a:t>
            </a:r>
            <a:r>
              <a:rPr sz="1800" spc="-5" dirty="0">
                <a:latin typeface="Arial"/>
                <a:cs typeface="Arial"/>
              </a:rPr>
              <a:t>attributes and then uses them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operate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252095" marR="5080" indent="-239395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52095" algn="l"/>
                <a:tab pos="252729" algn="l"/>
              </a:tabLst>
            </a:pPr>
            <a:r>
              <a:rPr sz="1800" spc="-5" dirty="0">
                <a:latin typeface="Arial"/>
                <a:cs typeface="Arial"/>
              </a:rPr>
              <a:t>Reading or </a:t>
            </a:r>
            <a:r>
              <a:rPr sz="1800" spc="-10" dirty="0">
                <a:latin typeface="Arial"/>
                <a:cs typeface="Arial"/>
              </a:rPr>
              <a:t>writing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device is performed </a:t>
            </a: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reading or </a:t>
            </a:r>
            <a:r>
              <a:rPr sz="1800" spc="-10" dirty="0">
                <a:latin typeface="Arial"/>
                <a:cs typeface="Arial"/>
              </a:rPr>
              <a:t>writing </a:t>
            </a:r>
            <a:r>
              <a:rPr sz="1800" dirty="0">
                <a:latin typeface="Arial"/>
                <a:cs typeface="Arial"/>
              </a:rPr>
              <a:t>to the  </a:t>
            </a:r>
            <a:r>
              <a:rPr sz="1800" spc="-5" dirty="0">
                <a:latin typeface="Arial"/>
                <a:cs typeface="Arial"/>
              </a:rPr>
              <a:t>file representing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522" rIns="0" bIns="0" rtlCol="0">
            <a:spAutoFit/>
          </a:bodyPr>
          <a:lstStyle/>
          <a:p>
            <a:pPr marL="1678939">
              <a:lnSpc>
                <a:spcPct val="100000"/>
              </a:lnSpc>
            </a:pPr>
            <a:r>
              <a:rPr sz="2800" spc="-5" dirty="0"/>
              <a:t>File</a:t>
            </a:r>
            <a:r>
              <a:rPr sz="2800" spc="-75" dirty="0"/>
              <a:t> </a:t>
            </a:r>
            <a:r>
              <a:rPr sz="2800" spc="-5" dirty="0"/>
              <a:t>Name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8</a:t>
            </a:fld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73683" y="988821"/>
            <a:ext cx="7682865" cy="488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A filename can consist of 0 to 255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characters</a:t>
            </a:r>
            <a:endParaRPr sz="1600">
              <a:latin typeface="Arial"/>
              <a:cs typeface="Arial"/>
            </a:endParaRPr>
          </a:p>
          <a:p>
            <a:pPr marL="251460" marR="5080" indent="-23876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File may </a:t>
            </a:r>
            <a:r>
              <a:rPr sz="1600" dirty="0">
                <a:latin typeface="Arial"/>
                <a:cs typeface="Arial"/>
              </a:rPr>
              <a:t>or may </a:t>
            </a:r>
            <a:r>
              <a:rPr sz="1600" spc="-5" dirty="0">
                <a:latin typeface="Arial"/>
                <a:cs typeface="Arial"/>
              </a:rPr>
              <a:t>not have extensions and can consist of </a:t>
            </a:r>
            <a:r>
              <a:rPr sz="1600" dirty="0">
                <a:latin typeface="Arial"/>
                <a:cs typeface="Arial"/>
              </a:rPr>
              <a:t>any ASCII </a:t>
            </a:r>
            <a:r>
              <a:rPr sz="1600" spc="-5" dirty="0">
                <a:latin typeface="Arial"/>
                <a:cs typeface="Arial"/>
              </a:rPr>
              <a:t>characters  except / and null (ASCII value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Some </a:t>
            </a:r>
            <a:r>
              <a:rPr sz="1600" dirty="0">
                <a:latin typeface="Arial"/>
                <a:cs typeface="Arial"/>
              </a:rPr>
              <a:t>valid </a:t>
            </a:r>
            <a:r>
              <a:rPr sz="1600" spc="-5" dirty="0">
                <a:latin typeface="Arial"/>
                <a:cs typeface="Arial"/>
              </a:rPr>
              <a:t>file names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UNIX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tabLst>
                <a:tab pos="1349375" algn="l"/>
                <a:tab pos="1882775" algn="l"/>
                <a:tab pos="3561079" algn="l"/>
                <a:tab pos="4222115" algn="l"/>
                <a:tab pos="5697855" algn="l"/>
              </a:tabLst>
            </a:pPr>
            <a:r>
              <a:rPr sz="1600" spc="-5" dirty="0">
                <a:latin typeface="Arial"/>
                <a:cs typeface="Arial"/>
              </a:rPr>
              <a:t>.last_time	</a:t>
            </a:r>
            <a:r>
              <a:rPr sz="1600" dirty="0">
                <a:latin typeface="Arial"/>
                <a:cs typeface="Arial"/>
              </a:rPr>
              <a:t>list.	</a:t>
            </a:r>
            <a:r>
              <a:rPr sz="1600" spc="-10" dirty="0">
                <a:latin typeface="Arial"/>
                <a:cs typeface="Arial"/>
              </a:rPr>
              <a:t>^V^B^D-++bcd	</a:t>
            </a:r>
            <a:r>
              <a:rPr sz="1600" spc="-5" dirty="0">
                <a:latin typeface="Arial"/>
                <a:cs typeface="Arial"/>
              </a:rPr>
              <a:t>-{}[]	@#$%*abcd	a.b.c.d.e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Better to use alphabets, numerals, period, </a:t>
            </a:r>
            <a:r>
              <a:rPr sz="1600" spc="-10" dirty="0">
                <a:latin typeface="Arial"/>
                <a:cs typeface="Arial"/>
              </a:rPr>
              <a:t>hyphen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underscore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SzPct val="84375"/>
              <a:buChar char="•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Case sensitive, no extension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required</a:t>
            </a:r>
            <a:endParaRPr sz="1600">
              <a:latin typeface="Arial"/>
              <a:cs typeface="Arial"/>
            </a:endParaRPr>
          </a:p>
          <a:p>
            <a:pPr marL="251460" marR="518159" indent="-23876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A filename can have as many dots in its filename a.b.c.d.e is perfectly a valid  filename.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A filename can also begin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 dot or end with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5" dirty="0">
                <a:latin typeface="Arial"/>
                <a:cs typeface="Arial"/>
              </a:rPr>
              <a:t>never use a hyphen at the beginning of a filename, it treats it as an option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gives error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message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ct val="100000"/>
              </a:lnSpc>
            </a:pPr>
            <a:r>
              <a:rPr sz="2800" spc="-10" dirty="0"/>
              <a:t>The </a:t>
            </a:r>
            <a:r>
              <a:rPr sz="2800" spc="-25" dirty="0"/>
              <a:t>Parent </a:t>
            </a:r>
            <a:r>
              <a:rPr sz="2800" spc="-10" dirty="0"/>
              <a:t>Child</a:t>
            </a:r>
            <a:r>
              <a:rPr sz="2800" spc="30" dirty="0"/>
              <a:t> </a:t>
            </a:r>
            <a:r>
              <a:rPr sz="2800" spc="-10" dirty="0"/>
              <a:t>Relationship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97483" y="955294"/>
            <a:ext cx="768032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dirty="0">
                <a:latin typeface="Arial"/>
                <a:cs typeface="Arial"/>
              </a:rPr>
              <a:t>All </a:t>
            </a:r>
            <a:r>
              <a:rPr sz="1600" spc="-5" dirty="0">
                <a:latin typeface="Arial"/>
                <a:cs typeface="Arial"/>
              </a:rPr>
              <a:t>Unix files are related to one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another</a:t>
            </a:r>
            <a:endParaRPr sz="1600">
              <a:latin typeface="Arial"/>
              <a:cs typeface="Arial"/>
            </a:endParaRPr>
          </a:p>
          <a:p>
            <a:pPr marL="251460" marR="5080" indent="-23876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97180" algn="l"/>
                <a:tab pos="297815" algn="l"/>
              </a:tabLst>
            </a:pPr>
            <a:r>
              <a:rPr sz="1600" spc="-5" dirty="0">
                <a:latin typeface="Arial"/>
                <a:cs typeface="Arial"/>
              </a:rPr>
              <a:t>A file system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Unix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 collection of all these related files organized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  hierarchical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structure.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65" dirty="0">
                <a:latin typeface="Arial"/>
                <a:cs typeface="Arial"/>
              </a:rPr>
              <a:t>Top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called the root, and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represented by /(front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slash)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135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buClr>
                <a:srgbClr val="D24717"/>
              </a:buClr>
              <a:buSzPct val="84375"/>
              <a:buFont typeface="Wingdings 2"/>
              <a:buChar char=""/>
              <a:tabLst>
                <a:tab pos="251460" algn="l"/>
                <a:tab pos="252095" algn="l"/>
              </a:tabLst>
            </a:pPr>
            <a:r>
              <a:rPr sz="1600" spc="-10" dirty="0">
                <a:latin typeface="Arial"/>
                <a:cs typeface="Arial"/>
              </a:rPr>
              <a:t>Root </a:t>
            </a:r>
            <a:r>
              <a:rPr sz="1600">
                <a:latin typeface="Arial"/>
                <a:cs typeface="Arial"/>
              </a:rPr>
              <a:t>is </a:t>
            </a:r>
            <a:r>
              <a:rPr sz="1600" spc="-5" smtClean="0">
                <a:latin typeface="Arial"/>
                <a:cs typeface="Arial"/>
              </a:rPr>
              <a:t>actually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3276600"/>
            <a:ext cx="6858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pc="-385" dirty="0"/>
              <a:t>Master   </a:t>
            </a:r>
            <a:r>
              <a:rPr spc="-355" dirty="0"/>
              <a:t>of   </a:t>
            </a:r>
            <a:r>
              <a:rPr spc="-409" dirty="0"/>
              <a:t>Computer   </a:t>
            </a:r>
            <a:r>
              <a:rPr spc="-405" dirty="0"/>
              <a:t> </a:t>
            </a:r>
            <a:r>
              <a:rPr spc="-370" dirty="0"/>
              <a:t>Applications</a:t>
            </a:r>
          </a:p>
          <a:p>
            <a:pPr marL="1270" algn="ctr">
              <a:lnSpc>
                <a:spcPts val="1610"/>
              </a:lnSpc>
            </a:pPr>
            <a:r>
              <a:rPr sz="1400" spc="-310" dirty="0"/>
              <a:t>Breaking    </a:t>
            </a:r>
            <a:r>
              <a:rPr sz="1400" spc="-285" dirty="0"/>
              <a:t>Barriers   </a:t>
            </a:r>
            <a:r>
              <a:rPr sz="1400" spc="-340" dirty="0"/>
              <a:t>and      </a:t>
            </a:r>
            <a:r>
              <a:rPr sz="1400" spc="-275" dirty="0"/>
              <a:t>Building</a:t>
            </a:r>
            <a:r>
              <a:rPr sz="1400" spc="-165" dirty="0"/>
              <a:t> </a:t>
            </a:r>
            <a:r>
              <a:rPr sz="1400" spc="-290" dirty="0"/>
              <a:t>Future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7455" rIns="0" bIns="0" rtlCol="0">
            <a:spAutoFit/>
          </a:bodyPr>
          <a:lstStyle/>
          <a:p>
            <a:pPr marL="155575">
              <a:lnSpc>
                <a:spcPts val="1230"/>
              </a:lnSpc>
            </a:pPr>
            <a:fld id="{81D60167-4931-47E6-BA6A-407CBD079E47}" type="slidenum">
              <a:rPr spc="-200" dirty="0"/>
              <a:pPr marL="155575">
                <a:lnSpc>
                  <a:spcPts val="1230"/>
                </a:lnSpc>
              </a:pPr>
              <a:t>9</a:t>
            </a:fld>
            <a:endParaRPr spc="-2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2540" y="0"/>
            <a:ext cx="1521460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4602</Words>
  <Application>Microsoft Office PowerPoint</Application>
  <PresentationFormat>On-screen Show (4:3)</PresentationFormat>
  <Paragraphs>1171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Module 3.1 UNIX File System</vt:lpstr>
      <vt:lpstr>Unix File System</vt:lpstr>
      <vt:lpstr>Unix File System</vt:lpstr>
      <vt:lpstr>Ordinary Files</vt:lpstr>
      <vt:lpstr>Directory Files</vt:lpstr>
      <vt:lpstr>Device Files</vt:lpstr>
      <vt:lpstr>File Name</vt:lpstr>
      <vt:lpstr>The Parent Child Relationship</vt:lpstr>
      <vt:lpstr>The Parent Child Relationship</vt:lpstr>
      <vt:lpstr>The HOME Directory</vt:lpstr>
      <vt:lpstr>Present Working Directory - pwd</vt:lpstr>
      <vt:lpstr>Changing the Current Directory - cd</vt:lpstr>
      <vt:lpstr>Making Directories - mkdir</vt:lpstr>
      <vt:lpstr>Removing Directories - rmdir</vt:lpstr>
      <vt:lpstr>Absolute Pathnames</vt:lpstr>
      <vt:lpstr>Using the absolute pathname for a command</vt:lpstr>
      <vt:lpstr>Unix File System</vt:lpstr>
      <vt:lpstr>Unix File System</vt:lpstr>
      <vt:lpstr>Handling ordinary files cat - displaying and creating files</vt:lpstr>
      <vt:lpstr>Copying a File - cp</vt:lpstr>
      <vt:lpstr>Deleting / Removing a File - rm</vt:lpstr>
      <vt:lpstr>Renaming of Files - mv</vt:lpstr>
      <vt:lpstr>Listing directory contents - ls</vt:lpstr>
      <vt:lpstr>Listing directory contents - ls</vt:lpstr>
      <vt:lpstr>Module 3.2 Introduction to the Shell</vt:lpstr>
      <vt:lpstr>Topics to be Covered</vt:lpstr>
      <vt:lpstr>Shell</vt:lpstr>
      <vt:lpstr>Shell</vt:lpstr>
      <vt:lpstr>Shell Variables</vt:lpstr>
      <vt:lpstr>Shell Variables</vt:lpstr>
      <vt:lpstr>Shell Variables</vt:lpstr>
      <vt:lpstr>Setting Variable - set</vt:lpstr>
      <vt:lpstr>Shell Script</vt:lpstr>
      <vt:lpstr>Shell Script</vt:lpstr>
      <vt:lpstr>Shell Script</vt:lpstr>
      <vt:lpstr>Make Scripts Interactive - Read</vt:lpstr>
      <vt:lpstr>Command Line Arguments / Positional Parameters</vt:lpstr>
      <vt:lpstr>Command Line Arguments / Shell Parameters / Positional Parameters</vt:lpstr>
      <vt:lpstr>Exit and Exit Status of Command $?</vt:lpstr>
      <vt:lpstr>The Logical Operators &amp;&amp; and ||</vt:lpstr>
      <vt:lpstr>The Logical Operators &amp;&amp; and ||</vt:lpstr>
      <vt:lpstr>The if condition</vt:lpstr>
      <vt:lpstr>if</vt:lpstr>
      <vt:lpstr>case</vt:lpstr>
      <vt:lpstr>case</vt:lpstr>
      <vt:lpstr>Example</vt:lpstr>
      <vt:lpstr>Wild Card Usage by Case</vt:lpstr>
      <vt:lpstr>Computation and String Handling - expr</vt:lpstr>
      <vt:lpstr>Performs Manipulations on Strings</vt:lpstr>
      <vt:lpstr>Performs Manipulations on Strings</vt:lpstr>
      <vt:lpstr>Performs Manipulations on Strings</vt:lpstr>
      <vt:lpstr>String Handling - expr</vt:lpstr>
      <vt:lpstr>Looping</vt:lpstr>
      <vt:lpstr>Looping</vt:lpstr>
      <vt:lpstr>Looping</vt:lpstr>
      <vt:lpstr>Break and Continue</vt:lpstr>
      <vt:lpstr>sleep and wait</vt:lpstr>
      <vt:lpstr>test or [ ]</vt:lpstr>
      <vt:lpstr>Numeric Comparison Operators used by test</vt:lpstr>
      <vt:lpstr>Numeric Comparisons using test</vt:lpstr>
      <vt:lpstr>String Comparison using test</vt:lpstr>
      <vt:lpstr>String Comparison Features</vt:lpstr>
      <vt:lpstr>Logical Operators with test</vt:lpstr>
      <vt:lpstr>File Attributes with test</vt:lpstr>
      <vt:lpstr>File Attributes with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</dc:creator>
  <cp:lastModifiedBy>Nirmala</cp:lastModifiedBy>
  <cp:revision>23</cp:revision>
  <dcterms:created xsi:type="dcterms:W3CDTF">2017-07-28T10:33:55Z</dcterms:created>
  <dcterms:modified xsi:type="dcterms:W3CDTF">2021-01-18T10:22:36Z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2017-07-28T00:00:00Z</vt:filetime>
  </property>
</Properties>
</file>