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215900" y="-635"/>
            <a:ext cx="12408535" cy="6858000"/>
          </a:xfrm>
          <a:solidFill>
            <a:schemeClr val="accent1">
              <a:lumMod val="40000"/>
              <a:lumOff val="60000"/>
            </a:schemeClr>
          </a:solidFill>
        </p:spPr>
        <p:txBody>
          <a:bodyPr/>
          <a:lstStyle/>
          <a:p>
            <a:endParaRPr lang="en-US" sz="3200"/>
          </a:p>
        </p:txBody>
      </p:sp>
      <p:sp>
        <p:nvSpPr>
          <p:cNvPr id="6" name="Round Single Corner Rectangle 5"/>
          <p:cNvSpPr/>
          <p:nvPr/>
        </p:nvSpPr>
        <p:spPr>
          <a:xfrm>
            <a:off x="1524000" y="935990"/>
            <a:ext cx="9230360" cy="4986655"/>
          </a:xfrm>
          <a:prstGeom prst="round1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864360" y="1515745"/>
            <a:ext cx="7754620" cy="4831080"/>
          </a:xfrm>
          <a:prstGeom prst="rect">
            <a:avLst/>
          </a:prstGeom>
          <a:noFill/>
        </p:spPr>
        <p:txBody>
          <a:bodyPr wrap="square" rtlCol="0">
            <a:spAutoFit/>
          </a:bodyPr>
          <a:p>
            <a:pPr algn="l"/>
            <a:r>
              <a:rPr lang="en-US" sz="4400" b="1" dirty="0">
                <a:latin typeface="Times New Roman" panose="02020603050405020304" charset="0"/>
                <a:cs typeface="Times New Roman" panose="02020603050405020304" charset="0"/>
                <a:sym typeface="+mn-ea"/>
              </a:rPr>
              <a:t>       Budget Sales Analytics</a:t>
            </a:r>
            <a:endParaRPr lang="en-US" sz="4400" b="1" dirty="0">
              <a:latin typeface="Times New Roman" panose="02020603050405020304" charset="0"/>
              <a:cs typeface="Times New Roman" panose="02020603050405020304" charset="0"/>
              <a:sym typeface="+mn-ea"/>
            </a:endParaRPr>
          </a:p>
          <a:p>
            <a:pPr algn="l"/>
            <a:endParaRPr lang="en-US" sz="4400" b="1" dirty="0">
              <a:latin typeface="Times New Roman" panose="02020603050405020304" charset="0"/>
              <a:cs typeface="Times New Roman" panose="02020603050405020304" charset="0"/>
              <a:sym typeface="+mn-ea"/>
            </a:endParaRPr>
          </a:p>
          <a:p>
            <a:pPr algn="l"/>
            <a:r>
              <a:rPr lang="en-US" sz="4400" dirty="0">
                <a:latin typeface="Times New Roman" panose="02020603050405020304" charset="0"/>
                <a:cs typeface="Times New Roman" panose="02020603050405020304" charset="0"/>
                <a:sym typeface="+mn-ea"/>
              </a:rPr>
              <a:t>  </a:t>
            </a:r>
            <a:r>
              <a:rPr lang="en-US" sz="3600" dirty="0">
                <a:latin typeface="Times New Roman" panose="02020603050405020304" charset="0"/>
                <a:cs typeface="Times New Roman" panose="02020603050405020304" charset="0"/>
                <a:sym typeface="+mn-ea"/>
              </a:rPr>
              <a:t>                </a:t>
            </a:r>
            <a:r>
              <a:rPr lang="en-US" sz="3600" u="sng" dirty="0">
                <a:latin typeface="Times New Roman" panose="02020603050405020304" charset="0"/>
                <a:cs typeface="Times New Roman" panose="02020603050405020304" charset="0"/>
                <a:sym typeface="+mn-ea"/>
              </a:rPr>
              <a:t>Author : Akash.V</a:t>
            </a:r>
            <a:endParaRPr lang="en-US" sz="3600" u="sng" dirty="0">
              <a:latin typeface="Times New Roman" panose="02020603050405020304" charset="0"/>
              <a:cs typeface="Times New Roman" panose="02020603050405020304" charset="0"/>
              <a:sym typeface="+mn-ea"/>
            </a:endParaRPr>
          </a:p>
          <a:p>
            <a:pPr algn="l"/>
            <a:endParaRPr lang="en-US" sz="4400"/>
          </a:p>
          <a:p>
            <a:pPr algn="l"/>
            <a:r>
              <a:rPr lang="en-US" sz="4400">
                <a:latin typeface="Times New Roman" panose="02020603050405020304" charset="0"/>
                <a:cs typeface="Times New Roman" panose="02020603050405020304" charset="0"/>
              </a:rPr>
              <a:t>      Twilearn Internship Project</a:t>
            </a:r>
            <a:endParaRPr lang="en-US" sz="4400">
              <a:latin typeface="Times New Roman" panose="02020603050405020304" charset="0"/>
              <a:cs typeface="Times New Roman" panose="02020603050405020304" charset="0"/>
            </a:endParaRPr>
          </a:p>
          <a:p>
            <a:pPr algn="l"/>
            <a:endParaRPr lang="en-US" sz="4400"/>
          </a:p>
          <a:p>
            <a:endParaRPr lang="en-US"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635"/>
            <a:ext cx="12192635" cy="6859270"/>
          </a:xfrm>
          <a:solidFill>
            <a:schemeClr val="accent1">
              <a:lumMod val="40000"/>
              <a:lumOff val="60000"/>
            </a:schemeClr>
          </a:solidFill>
        </p:spPr>
        <p:txBody>
          <a:bodyPr/>
          <a:p>
            <a:pPr marL="3657600" lvl="8" indent="0">
              <a:buNone/>
            </a:pPr>
            <a:endParaRPr lang="en-US" sz="4000" b="1">
              <a:latin typeface="Times New Roman" panose="02020603050405020304" charset="0"/>
              <a:cs typeface="Times New Roman" panose="02020603050405020304" charset="0"/>
            </a:endParaRPr>
          </a:p>
          <a:p>
            <a:pPr marL="3657600" lvl="8" indent="0">
              <a:buNone/>
            </a:pPr>
            <a:r>
              <a:rPr lang="en-US" sz="4000" b="1">
                <a:latin typeface="Times New Roman" panose="02020603050405020304" charset="0"/>
                <a:cs typeface="Times New Roman" panose="02020603050405020304" charset="0"/>
              </a:rPr>
              <a:t>PROJECT DETAIL</a:t>
            </a:r>
            <a:endParaRPr lang="en-US" sz="4000" b="1">
              <a:latin typeface="Times New Roman" panose="02020603050405020304" charset="0"/>
              <a:cs typeface="Times New Roman" panose="02020603050405020304" charset="0"/>
            </a:endParaRPr>
          </a:p>
        </p:txBody>
      </p:sp>
      <p:graphicFrame>
        <p:nvGraphicFramePr>
          <p:cNvPr id="4" name="Table 3"/>
          <p:cNvGraphicFramePr/>
          <p:nvPr/>
        </p:nvGraphicFramePr>
        <p:xfrm>
          <a:off x="1828800" y="2476500"/>
          <a:ext cx="8544560" cy="2876550"/>
        </p:xfrm>
        <a:graphic>
          <a:graphicData uri="http://schemas.openxmlformats.org/drawingml/2006/table">
            <a:tbl>
              <a:tblPr firstRow="1" bandRow="1">
                <a:tableStyleId>{5C22544A-7EE6-4342-B048-85BDC9FD1C3A}</a:tableStyleId>
              </a:tblPr>
              <a:tblGrid>
                <a:gridCol w="4272280"/>
                <a:gridCol w="4272280"/>
              </a:tblGrid>
              <a:tr h="575310">
                <a:tc>
                  <a:txBody>
                    <a:bodyPr/>
                    <a:p>
                      <a:pPr>
                        <a:buNone/>
                      </a:pPr>
                      <a:r>
                        <a:rPr lang="en-US" sz="1800">
                          <a:solidFill>
                            <a:schemeClr val="tx1"/>
                          </a:solidFill>
                          <a:latin typeface="Times New Roman" panose="02020603050405020304" charset="0"/>
                          <a:cs typeface="Times New Roman" panose="02020603050405020304" charset="0"/>
                          <a:sym typeface="+mn-ea"/>
                        </a:rPr>
                        <a:t>Project Title</a:t>
                      </a:r>
                      <a:endParaRPr lang="en-US"/>
                    </a:p>
                  </a:txBody>
                  <a:tcPr/>
                </a:tc>
                <a:tc>
                  <a:txBody>
                    <a:bodyPr/>
                    <a:p>
                      <a:pPr>
                        <a:buNone/>
                      </a:pPr>
                      <a:r>
                        <a:rPr lang="en-US">
                          <a:solidFill>
                            <a:schemeClr val="tx1"/>
                          </a:solidFill>
                          <a:latin typeface="Times New Roman" panose="02020603050405020304" charset="0"/>
                          <a:cs typeface="Times New Roman" panose="02020603050405020304" charset="0"/>
                        </a:rPr>
                        <a:t>Budget Sales Analytics</a:t>
                      </a:r>
                      <a:endParaRPr lang="en-US">
                        <a:solidFill>
                          <a:schemeClr val="tx1"/>
                        </a:solidFill>
                        <a:latin typeface="Times New Roman" panose="02020603050405020304" charset="0"/>
                        <a:cs typeface="Times New Roman" panose="02020603050405020304" charset="0"/>
                      </a:endParaRPr>
                    </a:p>
                  </a:txBody>
                  <a:tcPr/>
                </a:tc>
              </a:tr>
              <a:tr h="575310">
                <a:tc>
                  <a:txBody>
                    <a:bodyPr/>
                    <a:p>
                      <a:pPr>
                        <a:buNone/>
                      </a:pPr>
                      <a:r>
                        <a:rPr lang="en-US" b="1">
                          <a:solidFill>
                            <a:schemeClr val="tx1"/>
                          </a:solidFill>
                          <a:latin typeface="Times New Roman" panose="02020603050405020304" charset="0"/>
                          <a:cs typeface="Times New Roman" panose="02020603050405020304" charset="0"/>
                        </a:rPr>
                        <a:t>Technology</a:t>
                      </a:r>
                      <a:endParaRPr lang="en-US" b="1">
                        <a:solidFill>
                          <a:schemeClr val="tx1"/>
                        </a:solidFill>
                        <a:latin typeface="Times New Roman" panose="02020603050405020304" charset="0"/>
                        <a:cs typeface="Times New Roman" panose="02020603050405020304" charset="0"/>
                      </a:endParaRPr>
                    </a:p>
                  </a:txBody>
                  <a:tcPr/>
                </a:tc>
                <a:tc>
                  <a:txBody>
                    <a:bodyPr/>
                    <a:p>
                      <a:pPr>
                        <a:buNone/>
                      </a:pPr>
                      <a:r>
                        <a:rPr lang="en-US" b="1">
                          <a:solidFill>
                            <a:schemeClr val="tx1"/>
                          </a:solidFill>
                          <a:latin typeface="Times New Roman" panose="02020603050405020304" charset="0"/>
                          <a:cs typeface="Times New Roman" panose="02020603050405020304" charset="0"/>
                        </a:rPr>
                        <a:t>Data Science</a:t>
                      </a:r>
                      <a:endParaRPr lang="en-US" b="1">
                        <a:solidFill>
                          <a:schemeClr val="tx1"/>
                        </a:solidFill>
                        <a:latin typeface="Times New Roman" panose="02020603050405020304" charset="0"/>
                        <a:cs typeface="Times New Roman" panose="02020603050405020304" charset="0"/>
                      </a:endParaRPr>
                    </a:p>
                  </a:txBody>
                  <a:tcPr/>
                </a:tc>
              </a:tr>
              <a:tr h="575310">
                <a:tc>
                  <a:txBody>
                    <a:bodyPr/>
                    <a:p>
                      <a:pPr>
                        <a:buNone/>
                      </a:pPr>
                      <a:r>
                        <a:rPr lang="en-US" b="1">
                          <a:solidFill>
                            <a:schemeClr val="tx1"/>
                          </a:solidFill>
                          <a:latin typeface="Times New Roman" panose="02020603050405020304" charset="0"/>
                          <a:cs typeface="Times New Roman" panose="02020603050405020304" charset="0"/>
                        </a:rPr>
                        <a:t>Domain</a:t>
                      </a:r>
                      <a:endParaRPr lang="en-US" b="1">
                        <a:solidFill>
                          <a:schemeClr val="tx1"/>
                        </a:solidFill>
                        <a:latin typeface="Times New Roman" panose="02020603050405020304" charset="0"/>
                        <a:cs typeface="Times New Roman" panose="02020603050405020304" charset="0"/>
                      </a:endParaRPr>
                    </a:p>
                  </a:txBody>
                  <a:tcPr/>
                </a:tc>
                <a:tc>
                  <a:txBody>
                    <a:bodyPr/>
                    <a:p>
                      <a:pPr>
                        <a:buNone/>
                      </a:pPr>
                      <a:r>
                        <a:rPr lang="en-US" b="1">
                          <a:solidFill>
                            <a:schemeClr val="tx1"/>
                          </a:solidFill>
                          <a:latin typeface="Times New Roman" panose="02020603050405020304" charset="0"/>
                          <a:cs typeface="Times New Roman" panose="02020603050405020304" charset="0"/>
                        </a:rPr>
                        <a:t>Retail and Sales</a:t>
                      </a:r>
                      <a:endParaRPr lang="en-US" b="1">
                        <a:solidFill>
                          <a:schemeClr val="tx1"/>
                        </a:solidFill>
                        <a:latin typeface="Times New Roman" panose="02020603050405020304" charset="0"/>
                        <a:cs typeface="Times New Roman" panose="02020603050405020304" charset="0"/>
                      </a:endParaRPr>
                    </a:p>
                  </a:txBody>
                  <a:tcPr/>
                </a:tc>
              </a:tr>
              <a:tr h="575310">
                <a:tc>
                  <a:txBody>
                    <a:bodyPr/>
                    <a:p>
                      <a:pPr>
                        <a:buNone/>
                      </a:pPr>
                      <a:r>
                        <a:rPr lang="en-US" b="1">
                          <a:solidFill>
                            <a:schemeClr val="tx1"/>
                          </a:solidFill>
                          <a:latin typeface="Times New Roman" panose="02020603050405020304" charset="0"/>
                          <a:cs typeface="Times New Roman" panose="02020603050405020304" charset="0"/>
                        </a:rPr>
                        <a:t>Project Difficulty Level</a:t>
                      </a:r>
                      <a:endParaRPr lang="en-US" b="1">
                        <a:solidFill>
                          <a:schemeClr val="tx1"/>
                        </a:solidFill>
                        <a:latin typeface="Times New Roman" panose="02020603050405020304" charset="0"/>
                        <a:cs typeface="Times New Roman" panose="02020603050405020304" charset="0"/>
                      </a:endParaRPr>
                    </a:p>
                  </a:txBody>
                  <a:tcPr/>
                </a:tc>
                <a:tc>
                  <a:txBody>
                    <a:bodyPr/>
                    <a:p>
                      <a:pPr>
                        <a:buNone/>
                      </a:pPr>
                      <a:r>
                        <a:rPr lang="en-US" b="1">
                          <a:solidFill>
                            <a:schemeClr val="tx1"/>
                          </a:solidFill>
                          <a:latin typeface="Times New Roman" panose="02020603050405020304" charset="0"/>
                          <a:cs typeface="Times New Roman" panose="02020603050405020304" charset="0"/>
                        </a:rPr>
                        <a:t>Advanced</a:t>
                      </a:r>
                      <a:endParaRPr lang="en-US" b="1">
                        <a:solidFill>
                          <a:schemeClr val="tx1"/>
                        </a:solidFill>
                        <a:latin typeface="Times New Roman" panose="02020603050405020304" charset="0"/>
                        <a:cs typeface="Times New Roman" panose="02020603050405020304" charset="0"/>
                      </a:endParaRPr>
                    </a:p>
                  </a:txBody>
                  <a:tcPr/>
                </a:tc>
              </a:tr>
              <a:tr h="575310">
                <a:tc>
                  <a:txBody>
                    <a:bodyPr/>
                    <a:p>
                      <a:pPr>
                        <a:buNone/>
                      </a:pPr>
                      <a:r>
                        <a:rPr lang="en-US" b="1">
                          <a:solidFill>
                            <a:schemeClr val="tx1"/>
                          </a:solidFill>
                          <a:latin typeface="Times New Roman" panose="02020603050405020304" charset="0"/>
                          <a:cs typeface="Times New Roman" panose="02020603050405020304" charset="0"/>
                        </a:rPr>
                        <a:t>Programming Language Used</a:t>
                      </a:r>
                      <a:endParaRPr lang="en-US" b="1">
                        <a:solidFill>
                          <a:schemeClr val="tx1"/>
                        </a:solidFill>
                        <a:latin typeface="Times New Roman" panose="02020603050405020304" charset="0"/>
                        <a:cs typeface="Times New Roman" panose="02020603050405020304" charset="0"/>
                      </a:endParaRPr>
                    </a:p>
                  </a:txBody>
                  <a:tcPr/>
                </a:tc>
                <a:tc>
                  <a:txBody>
                    <a:bodyPr/>
                    <a:p>
                      <a:pPr>
                        <a:buNone/>
                      </a:pPr>
                      <a:r>
                        <a:rPr lang="en-US" b="1">
                          <a:solidFill>
                            <a:schemeClr val="tx1"/>
                          </a:solidFill>
                          <a:latin typeface="Times New Roman" panose="02020603050405020304" charset="0"/>
                          <a:cs typeface="Times New Roman" panose="02020603050405020304" charset="0"/>
                        </a:rPr>
                        <a:t>Python</a:t>
                      </a:r>
                      <a:endParaRPr lang="en-US" b="1">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635"/>
            <a:ext cx="12415520" cy="6971030"/>
          </a:xfrm>
          <a:solidFill>
            <a:schemeClr val="accent1">
              <a:lumMod val="40000"/>
              <a:lumOff val="60000"/>
            </a:schemeClr>
          </a:solidFill>
        </p:spPr>
        <p:txBody>
          <a:bodyPr>
            <a:normAutofit lnSpcReduction="10000"/>
          </a:bodyPr>
          <a:p>
            <a:pPr marL="0" indent="0">
              <a:buNone/>
            </a:pPr>
            <a:r>
              <a:rPr lang="en-US" sz="4000">
                <a:latin typeface="Times New Roman" panose="02020603050405020304" charset="0"/>
                <a:cs typeface="Times New Roman" panose="02020603050405020304" charset="0"/>
              </a:rPr>
              <a:t>                   </a:t>
            </a:r>
            <a:endParaRPr lang="en-US" sz="4000">
              <a:latin typeface="Times New Roman" panose="02020603050405020304" charset="0"/>
              <a:cs typeface="Times New Roman" panose="02020603050405020304" charset="0"/>
            </a:endParaRPr>
          </a:p>
          <a:p>
            <a:pPr marL="0" indent="0">
              <a:buNone/>
            </a:pPr>
            <a:r>
              <a:rPr lang="en-US" sz="4000">
                <a:latin typeface="Times New Roman" panose="02020603050405020304" charset="0"/>
                <a:cs typeface="Times New Roman" panose="02020603050405020304" charset="0"/>
              </a:rPr>
              <a:t>                     </a:t>
            </a:r>
            <a:r>
              <a:rPr lang="en-US" sz="4000" b="1">
                <a:latin typeface="Times New Roman" panose="02020603050405020304" charset="0"/>
                <a:cs typeface="Times New Roman" panose="02020603050405020304" charset="0"/>
              </a:rPr>
              <a:t>   PROBLEM STATEMENT </a:t>
            </a:r>
            <a:endParaRPr lang="en-US" sz="40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just">
              <a:lnSpc>
                <a:spcPct val="150000"/>
              </a:lnSpc>
              <a:buNone/>
            </a:pPr>
            <a:r>
              <a:rPr lang="en-US">
                <a:latin typeface="Times New Roman" panose="02020603050405020304" charset="0"/>
                <a:cs typeface="Times New Roman" panose="02020603050405020304" charset="0"/>
                <a:sym typeface="+mn-ea"/>
              </a:rPr>
              <a:t>	Budget and Sales are by far most important attributes that defines abusiness’s success and failure. Therefore, it is very important to keep a track on various features related to these attributes to keep onincreasing the Sales and to allocate the Budget so that it can be utilized wisely and efficiently. So, it is very important for businesses todig deep into the customer, sales, budget and product data to make better marketing strategy, to know the target customers, to make market friendly product upgrades and to keep a strong track on the budget efficiency. Good data driven systems can help achieve these goals and take the businesses forward towards success.</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635"/>
            <a:ext cx="12192635" cy="6857365"/>
          </a:xfrm>
          <a:solidFill>
            <a:schemeClr val="accent1">
              <a:lumMod val="40000"/>
              <a:lumOff val="60000"/>
            </a:schemeClr>
          </a:solidFill>
        </p:spPr>
        <p:txBody>
          <a:bodyPr/>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         </a:t>
            </a:r>
            <a:r>
              <a:rPr lang="en-US" sz="4000" b="1">
                <a:latin typeface="Times New Roman" panose="02020603050405020304" charset="0"/>
                <a:cs typeface="Times New Roman" panose="02020603050405020304" charset="0"/>
              </a:rPr>
              <a:t>OBJECTIVE</a:t>
            </a:r>
            <a:endParaRPr lang="en-US" sz="4000" b="1">
              <a:latin typeface="Times New Roman" panose="02020603050405020304" charset="0"/>
              <a:cs typeface="Times New Roman" panose="02020603050405020304" charset="0"/>
            </a:endParaRPr>
          </a:p>
          <a:p>
            <a:pPr marL="0" indent="0">
              <a:buNone/>
            </a:pPr>
            <a:endParaRPr lang="en-US" sz="4000" b="1">
              <a:latin typeface="Times New Roman" panose="02020603050405020304" charset="0"/>
              <a:cs typeface="Times New Roman" panose="02020603050405020304" charset="0"/>
            </a:endParaRPr>
          </a:p>
          <a:p>
            <a:pPr marL="0" lvl="0" indent="0" algn="just">
              <a:lnSpc>
                <a:spcPct val="150000"/>
              </a:lnSpc>
              <a:buNone/>
            </a:pPr>
            <a:r>
              <a:rPr lang="en-US">
                <a:latin typeface="Times New Roman" panose="02020603050405020304" charset="0"/>
                <a:cs typeface="Times New Roman" panose="02020603050405020304" charset="0"/>
                <a:sym typeface="+mn-ea"/>
              </a:rPr>
              <a:t>	The problem is to create a dashboard that provides information on domain sales, budgets, and variances. The dashboard should help with comparing sales and budgets with different attributes. It should also provide necessary information about products and customers. The aim is to use various visualizations and features to show key metrics and factors and their meaningful relationships between attributes.</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8745" y="-635"/>
            <a:ext cx="12310745" cy="6859270"/>
          </a:xfrm>
          <a:solidFill>
            <a:schemeClr val="accent1">
              <a:lumMod val="40000"/>
              <a:lumOff val="60000"/>
            </a:schemeClr>
          </a:solidFill>
        </p:spPr>
        <p:txBody>
          <a:bodyPr/>
          <a:p>
            <a:pPr marL="0" indent="0">
              <a:buNone/>
            </a:pPr>
            <a:r>
              <a:rPr lang="en-US"/>
              <a:t>                                    </a:t>
            </a:r>
            <a:endParaRPr lang="en-US"/>
          </a:p>
          <a:p>
            <a:pPr marL="0" indent="0">
              <a:buNone/>
            </a:pPr>
            <a:r>
              <a:rPr lang="en-US"/>
              <a:t>                                   </a:t>
            </a:r>
            <a:r>
              <a:rPr lang="en-US" sz="4000" b="1">
                <a:latin typeface="Times New Roman" panose="02020603050405020304" charset="0"/>
                <a:cs typeface="Times New Roman" panose="02020603050405020304" charset="0"/>
              </a:rPr>
              <a:t>   USED TECHNIQUES</a:t>
            </a:r>
            <a:endParaRPr lang="en-US" sz="4000" b="1">
              <a:latin typeface="Times New Roman" panose="02020603050405020304" charset="0"/>
              <a:cs typeface="Times New Roman" panose="02020603050405020304" charset="0"/>
            </a:endParaRPr>
          </a:p>
          <a:p>
            <a:pPr marL="0" indent="0">
              <a:buNone/>
            </a:pPr>
            <a:endParaRPr lang="en-US"/>
          </a:p>
          <a:p>
            <a:pPr marL="0" indent="0" algn="just">
              <a:buNone/>
            </a:pPr>
            <a:r>
              <a:rPr lang="en-US" sz="3200"/>
              <a:t>                </a:t>
            </a:r>
            <a:endParaRPr lang="en-US" sz="3200"/>
          </a:p>
          <a:p>
            <a:pPr marL="0" indent="0" algn="just">
              <a:buNone/>
            </a:pPr>
            <a:r>
              <a:rPr lang="en-US" sz="3200"/>
              <a:t>            ➢ Removing unwanted attributes.</a:t>
            </a:r>
            <a:endParaRPr lang="en-US" sz="3200"/>
          </a:p>
          <a:p>
            <a:pPr marL="0" indent="0" algn="just">
              <a:buNone/>
            </a:pPr>
            <a:r>
              <a:rPr lang="en-US" sz="3200"/>
              <a:t>            ➢ Visualizing relation of independent variables with each other.</a:t>
            </a:r>
            <a:endParaRPr lang="en-US" sz="3200"/>
          </a:p>
          <a:p>
            <a:pPr marL="0" indent="0" algn="just">
              <a:buNone/>
            </a:pPr>
            <a:r>
              <a:rPr lang="en-US" sz="3200"/>
              <a:t>            ➢ Cleaning data by removing column with missing values.</a:t>
            </a:r>
            <a:endParaRPr lang="en-US" sz="3200"/>
          </a:p>
          <a:p>
            <a:pPr marL="0" indent="0" algn="just">
              <a:buNone/>
            </a:pPr>
            <a:r>
              <a:rPr lang="en-US" sz="3200"/>
              <a:t>            ➢ Converting Numerical data into Categorical values.</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3" name="Content Placeholder 2"/>
          <p:cNvSpPr>
            <a:spLocks noGrp="1"/>
          </p:cNvSpPr>
          <p:nvPr>
            <p:ph sz="half" idx="1"/>
          </p:nvPr>
        </p:nvSpPr>
        <p:spPr>
          <a:xfrm>
            <a:off x="0" y="635"/>
            <a:ext cx="12191365" cy="6857365"/>
          </a:xfrm>
          <a:solidFill>
            <a:schemeClr val="accent1">
              <a:lumMod val="40000"/>
              <a:lumOff val="60000"/>
            </a:schemeClr>
          </a:solidFill>
        </p:spPr>
        <p:txBody>
          <a:bodyPr/>
          <a:p>
            <a:pPr marL="0" indent="0">
              <a:buNone/>
            </a:pPr>
            <a:r>
              <a:rPr lang="en-US" sz="4000">
                <a:latin typeface="Times New Roman" panose="02020603050405020304" charset="0"/>
                <a:cs typeface="Times New Roman" panose="02020603050405020304" charset="0"/>
              </a:rPr>
              <a:t>                                ARCHITECTURE</a:t>
            </a:r>
            <a:endParaRPr lang="en-US" sz="4000">
              <a:latin typeface="Times New Roman" panose="02020603050405020304" charset="0"/>
              <a:cs typeface="Times New Roman" panose="02020603050405020304" charset="0"/>
            </a:endParaRPr>
          </a:p>
        </p:txBody>
      </p:sp>
      <p:pic>
        <p:nvPicPr>
          <p:cNvPr id="6" name="Content Placeholder 5" descr="web-screenshot-25-04-2023 (1)"/>
          <p:cNvPicPr>
            <a:picLocks noChangeAspect="1"/>
          </p:cNvPicPr>
          <p:nvPr>
            <p:ph sz="half" idx="2"/>
          </p:nvPr>
        </p:nvPicPr>
        <p:blipFill>
          <a:blip r:embed="rId1"/>
          <a:stretch>
            <a:fillRect/>
          </a:stretch>
        </p:blipFill>
        <p:spPr>
          <a:xfrm>
            <a:off x="1295400" y="944880"/>
            <a:ext cx="9980295" cy="5563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8900" y="-635"/>
            <a:ext cx="12494895" cy="6961505"/>
          </a:xfrm>
          <a:solidFill>
            <a:schemeClr val="accent1">
              <a:lumMod val="40000"/>
              <a:lumOff val="60000"/>
            </a:schemeClr>
          </a:solidFill>
        </p:spPr>
        <p:txBody>
          <a:bodyPr/>
          <a:p>
            <a:pPr marL="0" indent="0">
              <a:buNone/>
            </a:pPr>
            <a:r>
              <a:rPr lang="en-US" sz="4400">
                <a:latin typeface="Times New Roman" panose="02020603050405020304" charset="0"/>
                <a:cs typeface="Times New Roman" panose="02020603050405020304" charset="0"/>
              </a:rPr>
              <a:t> </a:t>
            </a:r>
            <a:endParaRPr lang="en-US" sz="4400">
              <a:latin typeface="Times New Roman" panose="02020603050405020304" charset="0"/>
              <a:cs typeface="Times New Roman" panose="02020603050405020304" charset="0"/>
            </a:endParaRPr>
          </a:p>
          <a:p>
            <a:pPr marL="0" indent="0">
              <a:buNone/>
            </a:pPr>
            <a:endParaRPr lang="en-US" sz="4400">
              <a:latin typeface="Times New Roman" panose="02020603050405020304" charset="0"/>
              <a:cs typeface="Times New Roman" panose="02020603050405020304" charset="0"/>
            </a:endParaRPr>
          </a:p>
          <a:p>
            <a:pPr marL="0" indent="0">
              <a:buNone/>
            </a:pPr>
            <a:endParaRPr lang="en-US" sz="4400">
              <a:latin typeface="Times New Roman" panose="02020603050405020304" charset="0"/>
              <a:cs typeface="Times New Roman" panose="02020603050405020304" charset="0"/>
            </a:endParaRPr>
          </a:p>
          <a:p>
            <a:pPr marL="0" indent="0">
              <a:buNone/>
            </a:pPr>
            <a:r>
              <a:rPr lang="en-US" sz="4400">
                <a:latin typeface="Times New Roman" panose="02020603050405020304" charset="0"/>
                <a:cs typeface="Times New Roman" panose="02020603050405020304" charset="0"/>
              </a:rPr>
              <a:t>                        </a:t>
            </a:r>
            <a:endParaRPr lang="en-US" sz="4400">
              <a:latin typeface="Times New Roman" panose="02020603050405020304" charset="0"/>
              <a:cs typeface="Times New Roman" panose="02020603050405020304" charset="0"/>
            </a:endParaRPr>
          </a:p>
          <a:p>
            <a:pPr marL="0" indent="0">
              <a:buNone/>
            </a:pPr>
            <a:r>
              <a:rPr lang="en-US" sz="4400">
                <a:latin typeface="Times New Roman" panose="02020603050405020304" charset="0"/>
                <a:cs typeface="Times New Roman" panose="02020603050405020304" charset="0"/>
              </a:rPr>
              <a:t>                               THANKYOU</a:t>
            </a:r>
            <a:endParaRPr lang="en-US" sz="4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1960</Words>
  <Application>WPS Presentation</Application>
  <PresentationFormat>Widescreen</PresentationFormat>
  <Paragraphs>57</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aksha</cp:lastModifiedBy>
  <cp:revision>2</cp:revision>
  <dcterms:created xsi:type="dcterms:W3CDTF">2023-04-25T09:17:38Z</dcterms:created>
  <dcterms:modified xsi:type="dcterms:W3CDTF">2023-04-25T09:28:46Z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258F39317A1D43D8BCFF17987933BE6A</vt:lpwstr>
  </property>
  <property fmtid="{D5CDD505-2E9C-101B-9397-08002B2CF9AE}" pid="3" name="KSOProductBuildVer">
    <vt:lpwstr>1033-11.2.0.11536</vt:lpwstr>
  </property>
</Properties>
</file>