
<file path=[Content_Types].xml><?xml version="1.0" encoding="utf-8"?>
<Types xmlns="http://schemas.openxmlformats.org/package/2006/content-types">
  <Default Extension="png" ContentType="image/png"/>
  <Default Extension="wma" ContentType="audio/x-ms-wma"/>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9E702E-06F0-42FB-81A5-9F03C97512D7}">
          <p14:sldIdLst>
            <p14:sldId id="256"/>
            <p14:sldId id="257"/>
          </p14:sldIdLst>
        </p14:section>
        <p14:section name="Untitled Section" id="{FDE74A92-9890-480A-9DCC-F32C911C4DE6}">
          <p14:sldIdLst>
            <p14:sldId id="258"/>
            <p14:sldId id="259"/>
            <p14:sldId id="261"/>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OneDrive\Documents\Bankchurner%20excel%20projec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[Bankchurner excel project.xlsx]Analysis!PivotTable3</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Rounded MT Bold" panose="020F0704030504030204" pitchFamily="34" charset="0"/>
              </a:rPr>
              <a:t>Distribution</a:t>
            </a:r>
            <a:r>
              <a:rPr lang="en-US" baseline="0">
                <a:latin typeface="Arial Rounded MT Bold" panose="020F0704030504030204" pitchFamily="34" charset="0"/>
              </a:rPr>
              <a:t> of customers based on gender </a:t>
            </a:r>
            <a:endParaRPr lang="en-US">
              <a:latin typeface="Arial Rounded MT Bold" panose="020F0704030504030204" pitchFamily="34" charset="0"/>
            </a:endParaRPr>
          </a:p>
        </c:rich>
      </c:tx>
      <c:layout>
        <c:manualLayout>
          <c:xMode val="edge"/>
          <c:yMode val="edge"/>
          <c:x val="0.14429347519857696"/>
          <c:y val="1.84615429343532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263069063951185"/>
          <c:y val="0.2234308233630099"/>
          <c:w val="0.63586885382326197"/>
          <c:h val="0.65103867983977703"/>
        </c:manualLayout>
      </c:layout>
      <c:barChart>
        <c:barDir val="col"/>
        <c:grouping val="clustered"/>
        <c:varyColors val="0"/>
        <c:ser>
          <c:idx val="0"/>
          <c:order val="0"/>
          <c:tx>
            <c:strRef>
              <c:f>Analysis!$B$10:$B$11</c:f>
              <c:strCache>
                <c:ptCount val="1"/>
                <c:pt idx="0">
                  <c:v>Attrited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Analysis!$A$12:$A$14</c:f>
              <c:strCache>
                <c:ptCount val="2"/>
                <c:pt idx="0">
                  <c:v>Female</c:v>
                </c:pt>
                <c:pt idx="1">
                  <c:v>Male</c:v>
                </c:pt>
              </c:strCache>
            </c:strRef>
          </c:cat>
          <c:val>
            <c:numRef>
              <c:f>Analysis!$B$12:$B$14</c:f>
              <c:numCache>
                <c:formatCode>General</c:formatCode>
                <c:ptCount val="2"/>
                <c:pt idx="0">
                  <c:v>930</c:v>
                </c:pt>
                <c:pt idx="1">
                  <c:v>697</c:v>
                </c:pt>
              </c:numCache>
            </c:numRef>
          </c:val>
        </c:ser>
        <c:ser>
          <c:idx val="1"/>
          <c:order val="1"/>
          <c:tx>
            <c:strRef>
              <c:f>Analysis!$C$10:$C$11</c:f>
              <c:strCache>
                <c:ptCount val="1"/>
                <c:pt idx="0">
                  <c:v>Existing Customer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Analysis!$A$12:$A$14</c:f>
              <c:strCache>
                <c:ptCount val="2"/>
                <c:pt idx="0">
                  <c:v>Female</c:v>
                </c:pt>
                <c:pt idx="1">
                  <c:v>Male</c:v>
                </c:pt>
              </c:strCache>
            </c:strRef>
          </c:cat>
          <c:val>
            <c:numRef>
              <c:f>Analysis!$C$12:$C$14</c:f>
              <c:numCache>
                <c:formatCode>General</c:formatCode>
                <c:ptCount val="2"/>
                <c:pt idx="0">
                  <c:v>4428</c:v>
                </c:pt>
                <c:pt idx="1">
                  <c:v>4072</c:v>
                </c:pt>
              </c:numCache>
            </c:numRef>
          </c:val>
        </c:ser>
        <c:dLbls>
          <c:showLegendKey val="0"/>
          <c:showVal val="1"/>
          <c:showCatName val="0"/>
          <c:showSerName val="0"/>
          <c:showPercent val="0"/>
          <c:showBubbleSize val="0"/>
        </c:dLbls>
        <c:gapWidth val="150"/>
        <c:axId val="234069968"/>
        <c:axId val="234070360"/>
      </c:barChart>
      <c:catAx>
        <c:axId val="2340699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070360"/>
        <c:crosses val="autoZero"/>
        <c:auto val="1"/>
        <c:lblAlgn val="ctr"/>
        <c:lblOffset val="100"/>
        <c:noMultiLvlLbl val="0"/>
      </c:catAx>
      <c:valAx>
        <c:axId val="234070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0699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en-US" sz="1050" dirty="0">
                <a:latin typeface="Arial Rounded MT Bold" panose="020F0704030504030204" pitchFamily="34" charset="0"/>
              </a:rPr>
              <a:t>Distribution of Attrited Customer based</a:t>
            </a:r>
            <a:r>
              <a:rPr lang="en-US" sz="1050" baseline="0" dirty="0">
                <a:latin typeface="Arial Rounded MT Bold" panose="020F0704030504030204" pitchFamily="34" charset="0"/>
              </a:rPr>
              <a:t> on Age group</a:t>
            </a:r>
            <a:r>
              <a:rPr lang="en-US" sz="1050" dirty="0">
                <a:latin typeface="Arial Rounded MT Bold" panose="020F0704030504030204" pitchFamily="34" charset="0"/>
              </a:rPr>
              <a:t> </a:t>
            </a:r>
          </a:p>
        </c:rich>
      </c:tx>
      <c:layout/>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931698390401696E-2"/>
          <c:y val="0.19350877192982457"/>
          <c:w val="0.57520136087735352"/>
          <c:h val="0.45919095639360868"/>
        </c:manualLayout>
      </c:layout>
      <c:bar3DChart>
        <c:barDir val="col"/>
        <c:grouping val="clustered"/>
        <c:varyColors val="0"/>
        <c:ser>
          <c:idx val="0"/>
          <c:order val="0"/>
          <c:tx>
            <c:strRef>
              <c:f>Analysis!$K$2</c:f>
              <c:strCache>
                <c:ptCount val="1"/>
                <c:pt idx="0">
                  <c:v>Attrited Customer </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Analysis!$J$3:$J$7</c:f>
              <c:strCache>
                <c:ptCount val="5"/>
                <c:pt idx="0">
                  <c:v>20-30</c:v>
                </c:pt>
                <c:pt idx="1">
                  <c:v>30-40</c:v>
                </c:pt>
                <c:pt idx="2">
                  <c:v>40-50</c:v>
                </c:pt>
                <c:pt idx="3">
                  <c:v>50-60</c:v>
                </c:pt>
                <c:pt idx="4">
                  <c:v>60 Above</c:v>
                </c:pt>
              </c:strCache>
            </c:strRef>
          </c:cat>
          <c:val>
            <c:numRef>
              <c:f>Analysis!$K$3:$K$7</c:f>
              <c:numCache>
                <c:formatCode>General</c:formatCode>
                <c:ptCount val="5"/>
                <c:pt idx="0">
                  <c:v>32</c:v>
                </c:pt>
                <c:pt idx="1">
                  <c:v>310</c:v>
                </c:pt>
                <c:pt idx="2">
                  <c:v>779</c:v>
                </c:pt>
                <c:pt idx="3">
                  <c:v>448</c:v>
                </c:pt>
                <c:pt idx="4">
                  <c:v>58</c:v>
                </c:pt>
              </c:numCache>
            </c:numRef>
          </c:val>
        </c:ser>
        <c:dLbls>
          <c:showLegendKey val="0"/>
          <c:showVal val="1"/>
          <c:showCatName val="0"/>
          <c:showSerName val="0"/>
          <c:showPercent val="0"/>
          <c:showBubbleSize val="0"/>
        </c:dLbls>
        <c:gapWidth val="150"/>
        <c:shape val="box"/>
        <c:axId val="235066088"/>
        <c:axId val="235070008"/>
        <c:axId val="0"/>
      </c:bar3DChart>
      <c:catAx>
        <c:axId val="235066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group</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70008"/>
        <c:crosses val="autoZero"/>
        <c:auto val="1"/>
        <c:lblAlgn val="ctr"/>
        <c:lblOffset val="100"/>
        <c:noMultiLvlLbl val="0"/>
      </c:catAx>
      <c:valAx>
        <c:axId val="235070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60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[Bankchurner excel project.xlsx]Analysis!PivotTable5</c:name>
    <c:fmtId val="5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latin typeface="Arial Rounded MT Bold" panose="020F0704030504030204" pitchFamily="34" charset="0"/>
              </a:rPr>
              <a:t>Distribution</a:t>
            </a:r>
            <a:r>
              <a:rPr lang="en-US" sz="1200" baseline="0">
                <a:latin typeface="Arial Rounded MT Bold" panose="020F0704030504030204" pitchFamily="34" charset="0"/>
              </a:rPr>
              <a:t> of Customers per Education level</a:t>
            </a:r>
            <a:endParaRPr lang="en-US" sz="1200">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Analysis!$B$20:$B$21</c:f>
              <c:strCache>
                <c:ptCount val="1"/>
                <c:pt idx="0">
                  <c:v>Attrited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Analysis!$A$22:$A$29</c:f>
              <c:strCache>
                <c:ptCount val="7"/>
                <c:pt idx="0">
                  <c:v>College</c:v>
                </c:pt>
                <c:pt idx="1">
                  <c:v>Doctorate</c:v>
                </c:pt>
                <c:pt idx="2">
                  <c:v>Graduate</c:v>
                </c:pt>
                <c:pt idx="3">
                  <c:v>High School</c:v>
                </c:pt>
                <c:pt idx="4">
                  <c:v>Post-Graduate</c:v>
                </c:pt>
                <c:pt idx="5">
                  <c:v>Uneducated</c:v>
                </c:pt>
                <c:pt idx="6">
                  <c:v>Unknown</c:v>
                </c:pt>
              </c:strCache>
            </c:strRef>
          </c:cat>
          <c:val>
            <c:numRef>
              <c:f>Analysis!$B$22:$B$29</c:f>
              <c:numCache>
                <c:formatCode>General</c:formatCode>
                <c:ptCount val="7"/>
                <c:pt idx="0">
                  <c:v>154</c:v>
                </c:pt>
                <c:pt idx="1">
                  <c:v>95</c:v>
                </c:pt>
                <c:pt idx="2">
                  <c:v>487</c:v>
                </c:pt>
                <c:pt idx="3">
                  <c:v>306</c:v>
                </c:pt>
                <c:pt idx="4">
                  <c:v>92</c:v>
                </c:pt>
                <c:pt idx="5">
                  <c:v>237</c:v>
                </c:pt>
                <c:pt idx="6">
                  <c:v>256</c:v>
                </c:pt>
              </c:numCache>
            </c:numRef>
          </c:val>
        </c:ser>
        <c:ser>
          <c:idx val="1"/>
          <c:order val="1"/>
          <c:tx>
            <c:strRef>
              <c:f>Analysis!$C$20:$C$21</c:f>
              <c:strCache>
                <c:ptCount val="1"/>
                <c:pt idx="0">
                  <c:v>Existing Customer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Analysis!$A$22:$A$29</c:f>
              <c:strCache>
                <c:ptCount val="7"/>
                <c:pt idx="0">
                  <c:v>College</c:v>
                </c:pt>
                <c:pt idx="1">
                  <c:v>Doctorate</c:v>
                </c:pt>
                <c:pt idx="2">
                  <c:v>Graduate</c:v>
                </c:pt>
                <c:pt idx="3">
                  <c:v>High School</c:v>
                </c:pt>
                <c:pt idx="4">
                  <c:v>Post-Graduate</c:v>
                </c:pt>
                <c:pt idx="5">
                  <c:v>Uneducated</c:v>
                </c:pt>
                <c:pt idx="6">
                  <c:v>Unknown</c:v>
                </c:pt>
              </c:strCache>
            </c:strRef>
          </c:cat>
          <c:val>
            <c:numRef>
              <c:f>Analysis!$C$22:$C$29</c:f>
              <c:numCache>
                <c:formatCode>General</c:formatCode>
                <c:ptCount val="7"/>
                <c:pt idx="0">
                  <c:v>859</c:v>
                </c:pt>
                <c:pt idx="1">
                  <c:v>356</c:v>
                </c:pt>
                <c:pt idx="2">
                  <c:v>2641</c:v>
                </c:pt>
                <c:pt idx="3">
                  <c:v>1707</c:v>
                </c:pt>
                <c:pt idx="4">
                  <c:v>424</c:v>
                </c:pt>
                <c:pt idx="5">
                  <c:v>1250</c:v>
                </c:pt>
                <c:pt idx="6">
                  <c:v>1263</c:v>
                </c:pt>
              </c:numCache>
            </c:numRef>
          </c:val>
        </c:ser>
        <c:dLbls>
          <c:showLegendKey val="0"/>
          <c:showVal val="1"/>
          <c:showCatName val="0"/>
          <c:showSerName val="0"/>
          <c:showPercent val="0"/>
          <c:showBubbleSize val="0"/>
        </c:dLbls>
        <c:gapWidth val="150"/>
        <c:axId val="235069224"/>
        <c:axId val="235067264"/>
      </c:barChart>
      <c:catAx>
        <c:axId val="2350692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7264"/>
        <c:crosses val="autoZero"/>
        <c:auto val="1"/>
        <c:lblAlgn val="ctr"/>
        <c:lblOffset val="100"/>
        <c:noMultiLvlLbl val="0"/>
      </c:catAx>
      <c:valAx>
        <c:axId val="235067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92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latin typeface="Arial Rounded MT Bold" panose="020F0704030504030204" pitchFamily="34" charset="0"/>
              </a:rPr>
              <a:t>Month</a:t>
            </a:r>
            <a:r>
              <a:rPr lang="en-US" sz="1200" baseline="0" dirty="0">
                <a:latin typeface="Arial Rounded MT Bold" panose="020F0704030504030204" pitchFamily="34" charset="0"/>
              </a:rPr>
              <a:t> on book range of attrited Customer</a:t>
            </a:r>
            <a:endParaRPr lang="en-US" sz="1200" dirty="0">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Analysis!$K$31</c:f>
              <c:strCache>
                <c:ptCount val="1"/>
                <c:pt idx="0">
                  <c:v>Attrited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Analysis!$J$32:$J$36</c:f>
              <c:strCache>
                <c:ptCount val="5"/>
                <c:pt idx="0">
                  <c:v>0-20</c:v>
                </c:pt>
                <c:pt idx="1">
                  <c:v>20-30</c:v>
                </c:pt>
                <c:pt idx="2">
                  <c:v>30-40</c:v>
                </c:pt>
                <c:pt idx="3">
                  <c:v>40-50</c:v>
                </c:pt>
                <c:pt idx="4">
                  <c:v>50 Above</c:v>
                </c:pt>
              </c:strCache>
            </c:strRef>
          </c:cat>
          <c:val>
            <c:numRef>
              <c:f>Analysis!$K$32:$K$36</c:f>
              <c:numCache>
                <c:formatCode>General</c:formatCode>
                <c:ptCount val="5"/>
                <c:pt idx="0">
                  <c:v>56</c:v>
                </c:pt>
                <c:pt idx="1">
                  <c:v>283</c:v>
                </c:pt>
                <c:pt idx="2">
                  <c:v>886</c:v>
                </c:pt>
                <c:pt idx="3">
                  <c:v>340</c:v>
                </c:pt>
                <c:pt idx="4">
                  <c:v>62</c:v>
                </c:pt>
              </c:numCache>
            </c:numRef>
          </c:val>
        </c:ser>
        <c:dLbls>
          <c:showLegendKey val="0"/>
          <c:showVal val="1"/>
          <c:showCatName val="0"/>
          <c:showSerName val="0"/>
          <c:showPercent val="0"/>
          <c:showBubbleSize val="0"/>
        </c:dLbls>
        <c:gapWidth val="150"/>
        <c:axId val="235066872"/>
        <c:axId val="235070792"/>
      </c:barChart>
      <c:catAx>
        <c:axId val="235066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70792"/>
        <c:crosses val="autoZero"/>
        <c:auto val="1"/>
        <c:lblAlgn val="ctr"/>
        <c:lblOffset val="100"/>
        <c:noMultiLvlLbl val="0"/>
      </c:catAx>
      <c:valAx>
        <c:axId val="235070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6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[Bankchurner excel project.xlsx]Analysis!PivotTable6</c:name>
    <c:fmtId val="6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latin typeface="Arial Rounded MT Bold" panose="020F0704030504030204" pitchFamily="34" charset="0"/>
              </a:rPr>
              <a:t>Distribution</a:t>
            </a:r>
            <a:r>
              <a:rPr lang="en-US" sz="1200" baseline="0">
                <a:latin typeface="Arial Rounded MT Bold" panose="020F0704030504030204" pitchFamily="34" charset="0"/>
              </a:rPr>
              <a:t> of Customers per Marital status</a:t>
            </a:r>
            <a:endParaRPr lang="en-US" sz="1200">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Analysis!$J$10:$J$11</c:f>
              <c:strCache>
                <c:ptCount val="1"/>
                <c:pt idx="0">
                  <c:v>Attrited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Analysis!$I$12:$I$15</c:f>
              <c:strCache>
                <c:ptCount val="4"/>
                <c:pt idx="0">
                  <c:v>Divorced</c:v>
                </c:pt>
                <c:pt idx="1">
                  <c:v>Married</c:v>
                </c:pt>
                <c:pt idx="2">
                  <c:v>Single</c:v>
                </c:pt>
                <c:pt idx="3">
                  <c:v>Unknown</c:v>
                </c:pt>
              </c:strCache>
            </c:strRef>
          </c:cat>
          <c:val>
            <c:numRef>
              <c:f>Analysis!$J$12:$J$15</c:f>
              <c:numCache>
                <c:formatCode>General</c:formatCode>
                <c:ptCount val="4"/>
                <c:pt idx="0">
                  <c:v>121</c:v>
                </c:pt>
                <c:pt idx="1">
                  <c:v>709</c:v>
                </c:pt>
                <c:pt idx="2">
                  <c:v>668</c:v>
                </c:pt>
                <c:pt idx="3">
                  <c:v>129</c:v>
                </c:pt>
              </c:numCache>
            </c:numRef>
          </c:val>
        </c:ser>
        <c:ser>
          <c:idx val="1"/>
          <c:order val="1"/>
          <c:tx>
            <c:strRef>
              <c:f>Analysis!$K$10:$K$11</c:f>
              <c:strCache>
                <c:ptCount val="1"/>
                <c:pt idx="0">
                  <c:v>Existing Customer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Analysis!$I$12:$I$15</c:f>
              <c:strCache>
                <c:ptCount val="4"/>
                <c:pt idx="0">
                  <c:v>Divorced</c:v>
                </c:pt>
                <c:pt idx="1">
                  <c:v>Married</c:v>
                </c:pt>
                <c:pt idx="2">
                  <c:v>Single</c:v>
                </c:pt>
                <c:pt idx="3">
                  <c:v>Unknown</c:v>
                </c:pt>
              </c:strCache>
            </c:strRef>
          </c:cat>
          <c:val>
            <c:numRef>
              <c:f>Analysis!$K$12:$K$15</c:f>
              <c:numCache>
                <c:formatCode>General</c:formatCode>
                <c:ptCount val="4"/>
                <c:pt idx="0">
                  <c:v>627</c:v>
                </c:pt>
                <c:pt idx="1">
                  <c:v>3978</c:v>
                </c:pt>
                <c:pt idx="2">
                  <c:v>3275</c:v>
                </c:pt>
                <c:pt idx="3">
                  <c:v>620</c:v>
                </c:pt>
              </c:numCache>
            </c:numRef>
          </c:val>
        </c:ser>
        <c:dLbls>
          <c:showLegendKey val="0"/>
          <c:showVal val="1"/>
          <c:showCatName val="0"/>
          <c:showSerName val="0"/>
          <c:showPercent val="0"/>
          <c:showBubbleSize val="0"/>
        </c:dLbls>
        <c:gapWidth val="150"/>
        <c:axId val="235071968"/>
        <c:axId val="235064912"/>
      </c:barChart>
      <c:catAx>
        <c:axId val="2350719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4912"/>
        <c:crosses val="autoZero"/>
        <c:auto val="1"/>
        <c:lblAlgn val="ctr"/>
        <c:lblOffset val="100"/>
        <c:noMultiLvlLbl val="0"/>
      </c:catAx>
      <c:valAx>
        <c:axId val="235064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719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[Bankchurner excel project.xlsx]Analysis!PivotTable7</c:name>
    <c:fmtId val="7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latin typeface="Arial Rounded MT Bold" panose="020F0704030504030204" pitchFamily="34" charset="0"/>
              </a:rPr>
              <a:t>Distribution</a:t>
            </a:r>
            <a:r>
              <a:rPr lang="en-US" sz="1200" baseline="0">
                <a:latin typeface="Arial Rounded MT Bold" panose="020F0704030504030204" pitchFamily="34" charset="0"/>
              </a:rPr>
              <a:t> of Customers per Income Category</a:t>
            </a:r>
            <a:endParaRPr lang="en-US" sz="1200">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Analysis!$F$20:$F$21</c:f>
              <c:strCache>
                <c:ptCount val="1"/>
                <c:pt idx="0">
                  <c:v>Attrited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Analysis!$E$22:$E$27</c:f>
              <c:strCache>
                <c:ptCount val="6"/>
                <c:pt idx="0">
                  <c:v>$120K +</c:v>
                </c:pt>
                <c:pt idx="1">
                  <c:v>$40K - $60K</c:v>
                </c:pt>
                <c:pt idx="2">
                  <c:v>$60K - $80K</c:v>
                </c:pt>
                <c:pt idx="3">
                  <c:v>$80K - $120K</c:v>
                </c:pt>
                <c:pt idx="4">
                  <c:v>Less than $40K</c:v>
                </c:pt>
                <c:pt idx="5">
                  <c:v>Unknown</c:v>
                </c:pt>
              </c:strCache>
            </c:strRef>
          </c:cat>
          <c:val>
            <c:numRef>
              <c:f>Analysis!$F$22:$F$27</c:f>
              <c:numCache>
                <c:formatCode>General</c:formatCode>
                <c:ptCount val="6"/>
                <c:pt idx="0">
                  <c:v>126</c:v>
                </c:pt>
                <c:pt idx="1">
                  <c:v>271</c:v>
                </c:pt>
                <c:pt idx="2">
                  <c:v>189</c:v>
                </c:pt>
                <c:pt idx="3">
                  <c:v>242</c:v>
                </c:pt>
                <c:pt idx="4">
                  <c:v>612</c:v>
                </c:pt>
                <c:pt idx="5">
                  <c:v>187</c:v>
                </c:pt>
              </c:numCache>
            </c:numRef>
          </c:val>
        </c:ser>
        <c:ser>
          <c:idx val="1"/>
          <c:order val="1"/>
          <c:tx>
            <c:strRef>
              <c:f>Analysis!$G$20:$G$21</c:f>
              <c:strCache>
                <c:ptCount val="1"/>
                <c:pt idx="0">
                  <c:v>Existing Customer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Analysis!$E$22:$E$27</c:f>
              <c:strCache>
                <c:ptCount val="6"/>
                <c:pt idx="0">
                  <c:v>$120K +</c:v>
                </c:pt>
                <c:pt idx="1">
                  <c:v>$40K - $60K</c:v>
                </c:pt>
                <c:pt idx="2">
                  <c:v>$60K - $80K</c:v>
                </c:pt>
                <c:pt idx="3">
                  <c:v>$80K - $120K</c:v>
                </c:pt>
                <c:pt idx="4">
                  <c:v>Less than $40K</c:v>
                </c:pt>
                <c:pt idx="5">
                  <c:v>Unknown</c:v>
                </c:pt>
              </c:strCache>
            </c:strRef>
          </c:cat>
          <c:val>
            <c:numRef>
              <c:f>Analysis!$G$22:$G$27</c:f>
              <c:numCache>
                <c:formatCode>General</c:formatCode>
                <c:ptCount val="6"/>
                <c:pt idx="0">
                  <c:v>601</c:v>
                </c:pt>
                <c:pt idx="1">
                  <c:v>1519</c:v>
                </c:pt>
                <c:pt idx="2">
                  <c:v>1213</c:v>
                </c:pt>
                <c:pt idx="3">
                  <c:v>1293</c:v>
                </c:pt>
                <c:pt idx="4">
                  <c:v>2949</c:v>
                </c:pt>
                <c:pt idx="5">
                  <c:v>925</c:v>
                </c:pt>
              </c:numCache>
            </c:numRef>
          </c:val>
        </c:ser>
        <c:dLbls>
          <c:dLblPos val="outEnd"/>
          <c:showLegendKey val="0"/>
          <c:showVal val="1"/>
          <c:showCatName val="0"/>
          <c:showSerName val="0"/>
          <c:showPercent val="0"/>
          <c:showBubbleSize val="0"/>
        </c:dLbls>
        <c:gapWidth val="182"/>
        <c:axId val="235066480"/>
        <c:axId val="235065696"/>
      </c:barChart>
      <c:catAx>
        <c:axId val="23506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5696"/>
        <c:crosses val="autoZero"/>
        <c:auto val="1"/>
        <c:lblAlgn val="ctr"/>
        <c:lblOffset val="100"/>
        <c:noMultiLvlLbl val="0"/>
      </c:catAx>
      <c:valAx>
        <c:axId val="235065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664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[Bankchurner excel project.xlsx]Analysis!PivotTable9</c:name>
    <c:fmtId val="7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latin typeface="Arial Rounded MT Bold" panose="020F0704030504030204" pitchFamily="34" charset="0"/>
              </a:rPr>
              <a:t>Distribution</a:t>
            </a:r>
            <a:r>
              <a:rPr lang="en-US" sz="1200" baseline="0">
                <a:latin typeface="Arial Rounded MT Bold" panose="020F0704030504030204" pitchFamily="34" charset="0"/>
              </a:rPr>
              <a:t> of Customers per Inactive Months</a:t>
            </a:r>
            <a:endParaRPr lang="en-US" sz="1200">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Analysis!$F$32:$F$33</c:f>
              <c:strCache>
                <c:ptCount val="1"/>
                <c:pt idx="0">
                  <c:v>Attrited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Analysis!$E$34:$E$41</c:f>
              <c:strCache>
                <c:ptCount val="7"/>
                <c:pt idx="0">
                  <c:v>0</c:v>
                </c:pt>
                <c:pt idx="1">
                  <c:v>1</c:v>
                </c:pt>
                <c:pt idx="2">
                  <c:v>2</c:v>
                </c:pt>
                <c:pt idx="3">
                  <c:v>3</c:v>
                </c:pt>
                <c:pt idx="4">
                  <c:v>4</c:v>
                </c:pt>
                <c:pt idx="5">
                  <c:v>5</c:v>
                </c:pt>
                <c:pt idx="6">
                  <c:v>6</c:v>
                </c:pt>
              </c:strCache>
            </c:strRef>
          </c:cat>
          <c:val>
            <c:numRef>
              <c:f>Analysis!$F$34:$F$41</c:f>
              <c:numCache>
                <c:formatCode>General</c:formatCode>
                <c:ptCount val="7"/>
                <c:pt idx="0">
                  <c:v>15</c:v>
                </c:pt>
                <c:pt idx="1">
                  <c:v>100</c:v>
                </c:pt>
                <c:pt idx="2">
                  <c:v>505</c:v>
                </c:pt>
                <c:pt idx="3">
                  <c:v>826</c:v>
                </c:pt>
                <c:pt idx="4">
                  <c:v>130</c:v>
                </c:pt>
                <c:pt idx="5">
                  <c:v>32</c:v>
                </c:pt>
                <c:pt idx="6">
                  <c:v>19</c:v>
                </c:pt>
              </c:numCache>
            </c:numRef>
          </c:val>
        </c:ser>
        <c:ser>
          <c:idx val="1"/>
          <c:order val="1"/>
          <c:tx>
            <c:strRef>
              <c:f>Analysis!$G$32:$G$33</c:f>
              <c:strCache>
                <c:ptCount val="1"/>
                <c:pt idx="0">
                  <c:v>Existing Customer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Analysis!$E$34:$E$41</c:f>
              <c:strCache>
                <c:ptCount val="7"/>
                <c:pt idx="0">
                  <c:v>0</c:v>
                </c:pt>
                <c:pt idx="1">
                  <c:v>1</c:v>
                </c:pt>
                <c:pt idx="2">
                  <c:v>2</c:v>
                </c:pt>
                <c:pt idx="3">
                  <c:v>3</c:v>
                </c:pt>
                <c:pt idx="4">
                  <c:v>4</c:v>
                </c:pt>
                <c:pt idx="5">
                  <c:v>5</c:v>
                </c:pt>
                <c:pt idx="6">
                  <c:v>6</c:v>
                </c:pt>
              </c:strCache>
            </c:strRef>
          </c:cat>
          <c:val>
            <c:numRef>
              <c:f>Analysis!$G$34:$G$41</c:f>
              <c:numCache>
                <c:formatCode>General</c:formatCode>
                <c:ptCount val="7"/>
                <c:pt idx="0">
                  <c:v>14</c:v>
                </c:pt>
                <c:pt idx="1">
                  <c:v>2133</c:v>
                </c:pt>
                <c:pt idx="2">
                  <c:v>2777</c:v>
                </c:pt>
                <c:pt idx="3">
                  <c:v>3020</c:v>
                </c:pt>
                <c:pt idx="4">
                  <c:v>305</c:v>
                </c:pt>
                <c:pt idx="5">
                  <c:v>146</c:v>
                </c:pt>
                <c:pt idx="6">
                  <c:v>105</c:v>
                </c:pt>
              </c:numCache>
            </c:numRef>
          </c:val>
        </c:ser>
        <c:dLbls>
          <c:showLegendKey val="0"/>
          <c:showVal val="1"/>
          <c:showCatName val="0"/>
          <c:showSerName val="0"/>
          <c:showPercent val="0"/>
          <c:showBubbleSize val="0"/>
        </c:dLbls>
        <c:gapWidth val="150"/>
        <c:axId val="193731112"/>
        <c:axId val="265239928"/>
      </c:barChart>
      <c:catAx>
        <c:axId val="1937311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239928"/>
        <c:crosses val="autoZero"/>
        <c:auto val="1"/>
        <c:lblAlgn val="ctr"/>
        <c:lblOffset val="100"/>
        <c:noMultiLvlLbl val="0"/>
      </c:catAx>
      <c:valAx>
        <c:axId val="265239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311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[Bankchurner excel project.xlsx]Analysis!PivotTable13</c:name>
    <c:fmtId val="8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latin typeface="Arial Rounded MT Bold" panose="020F0704030504030204" pitchFamily="34" charset="0"/>
              </a:rPr>
              <a:t>Average</a:t>
            </a:r>
            <a:r>
              <a:rPr lang="en-US" sz="1200" baseline="0">
                <a:latin typeface="Arial Rounded MT Bold" panose="020F0704030504030204" pitchFamily="34" charset="0"/>
              </a:rPr>
              <a:t> Utilization of Population</a:t>
            </a:r>
            <a:endParaRPr lang="en-US" sz="1200">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2826224846894136"/>
          <c:y val="0.17532188684747738"/>
          <c:w val="0.43179549431321085"/>
          <c:h val="0.6293157626130067"/>
        </c:manualLayout>
      </c:layout>
      <c:barChart>
        <c:barDir val="bar"/>
        <c:grouping val="clustered"/>
        <c:varyColors val="0"/>
        <c:ser>
          <c:idx val="0"/>
          <c:order val="0"/>
          <c:tx>
            <c:strRef>
              <c:f>Analysis!$H$44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Analysis!$G$45:$G$47</c:f>
              <c:strCache>
                <c:ptCount val="2"/>
                <c:pt idx="0">
                  <c:v>Attrited Customer</c:v>
                </c:pt>
                <c:pt idx="1">
                  <c:v>Existing Customer</c:v>
                </c:pt>
              </c:strCache>
            </c:strRef>
          </c:cat>
          <c:val>
            <c:numRef>
              <c:f>Analysis!$H$45:$H$47</c:f>
              <c:numCache>
                <c:formatCode>0.00%</c:formatCode>
                <c:ptCount val="2"/>
                <c:pt idx="0">
                  <c:v>0.16247510755992617</c:v>
                </c:pt>
                <c:pt idx="1">
                  <c:v>0.29641176470588221</c:v>
                </c:pt>
              </c:numCache>
            </c:numRef>
          </c:val>
        </c:ser>
        <c:dLbls>
          <c:showLegendKey val="0"/>
          <c:showVal val="1"/>
          <c:showCatName val="0"/>
          <c:showSerName val="0"/>
          <c:showPercent val="0"/>
          <c:showBubbleSize val="0"/>
        </c:dLbls>
        <c:gapWidth val="150"/>
        <c:axId val="265239536"/>
        <c:axId val="265238360"/>
      </c:barChart>
      <c:catAx>
        <c:axId val="2652395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238360"/>
        <c:crosses val="autoZero"/>
        <c:auto val="1"/>
        <c:lblAlgn val="ctr"/>
        <c:lblOffset val="100"/>
        <c:noMultiLvlLbl val="0"/>
      </c:catAx>
      <c:valAx>
        <c:axId val="26523836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2395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491C80-CE2D-4F3D-A714-BDC5D562168F}"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214742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91C80-CE2D-4F3D-A714-BDC5D562168F}"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347552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91C80-CE2D-4F3D-A714-BDC5D562168F}"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306004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91C80-CE2D-4F3D-A714-BDC5D562168F}"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174679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491C80-CE2D-4F3D-A714-BDC5D562168F}"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17797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491C80-CE2D-4F3D-A714-BDC5D562168F}"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277848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491C80-CE2D-4F3D-A714-BDC5D562168F}"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355772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91C80-CE2D-4F3D-A714-BDC5D562168F}"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201514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91C80-CE2D-4F3D-A714-BDC5D562168F}"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139937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91C80-CE2D-4F3D-A714-BDC5D562168F}"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81820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91C80-CE2D-4F3D-A714-BDC5D562168F}"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F46-ED0A-41B8-971F-E0C26E9765CE}" type="slidenum">
              <a:rPr lang="en-US" smtClean="0"/>
              <a:t>‹#›</a:t>
            </a:fld>
            <a:endParaRPr lang="en-US"/>
          </a:p>
        </p:txBody>
      </p:sp>
    </p:spTree>
    <p:extLst>
      <p:ext uri="{BB962C8B-B14F-4D97-AF65-F5344CB8AC3E}">
        <p14:creationId xmlns:p14="http://schemas.microsoft.com/office/powerpoint/2010/main" val="27157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91C80-CE2D-4F3D-A714-BDC5D562168F}" type="datetimeFigureOut">
              <a:rPr lang="en-US" smtClean="0"/>
              <a:t>5/31/2022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11F46-ED0A-41B8-971F-E0C26E9765CE}" type="slidenum">
              <a:rPr lang="en-US" smtClean="0"/>
              <a:t>‹#›</a:t>
            </a:fld>
            <a:endParaRPr lang="en-US"/>
          </a:p>
        </p:txBody>
      </p:sp>
    </p:spTree>
    <p:extLst>
      <p:ext uri="{BB962C8B-B14F-4D97-AF65-F5344CB8AC3E}">
        <p14:creationId xmlns:p14="http://schemas.microsoft.com/office/powerpoint/2010/main" val="1345685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2.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4" name="Content Placeholder 19"/>
          <p:cNvPicPr>
            <a:picLocks noChangeAspect="1"/>
          </p:cNvPicPr>
          <p:nvPr/>
        </p:nvPicPr>
        <p:blipFill>
          <a:blip r:embed="rId5"/>
          <a:stretch>
            <a:fillRect/>
          </a:stretch>
        </p:blipFill>
        <p:spPr>
          <a:xfrm>
            <a:off x="-4234" y="8465"/>
            <a:ext cx="12179300" cy="6824133"/>
          </a:xfrm>
          <a:prstGeom prst="rect">
            <a:avLst/>
          </a:prstGeom>
        </p:spPr>
      </p:pic>
    </p:spTree>
    <p:extLst>
      <p:ext uri="{BB962C8B-B14F-4D97-AF65-F5344CB8AC3E}">
        <p14:creationId xmlns:p14="http://schemas.microsoft.com/office/powerpoint/2010/main" val="2111063919"/>
      </p:ext>
    </p:extLst>
  </p:cSld>
  <p:clrMapOvr>
    <a:masterClrMapping/>
  </p:clrMapOvr>
  <mc:AlternateContent xmlns:mc="http://schemas.openxmlformats.org/markup-compatibility/2006" xmlns:p14="http://schemas.microsoft.com/office/powerpoint/2010/main">
    <mc:Choice Requires="p14">
      <p:transition spd="slow" p14:dur="2000" advTm="7748"/>
    </mc:Choice>
    <mc:Fallback xmlns="">
      <p:transition spd="slow" advTm="77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The highest number of customers who have attrited the bank is those with income less than $40k and those between $40k and $60k</a:t>
            </a:r>
          </a:p>
          <a:p>
            <a:r>
              <a:rPr lang="en-US" dirty="0" smtClean="0"/>
              <a:t>Rather there is slight difference between the percentage of attrition. Clients with  120000 or higher annual income have a slightly higher attrition rate (17%) than the other category  which is not very significant. </a:t>
            </a:r>
            <a:endParaRPr lang="en-US" dirty="0"/>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1266792918"/>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9193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From the charts, The highest number of customers who have attrited the bank are those who have been inactive with the bank for 3 months. </a:t>
            </a:r>
          </a:p>
          <a:p>
            <a:r>
              <a:rPr lang="en-US" dirty="0" smtClean="0"/>
              <a:t>The highest percentage level of those attriting the bank are those who have no inactivity followed by customers who have 4 months of inactivity and by customers who have 3 months of inactivity. </a:t>
            </a:r>
          </a:p>
          <a:p>
            <a:r>
              <a:rPr lang="en-US" dirty="0" smtClean="0"/>
              <a:t>Therefore, the lesser the activity on the customer’s card, the higher the chance of attrition. </a:t>
            </a:r>
            <a:endParaRPr lang="en-US" dirty="0"/>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2698207988"/>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7703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The average utilization of attrited customers is 16.25% as compared to the existing customers. The lesser the utilization on the customer’s card, the higher the attrition.</a:t>
            </a:r>
            <a:endParaRPr lang="en-US" dirty="0"/>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3500950313"/>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90783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Recommendations</a:t>
            </a:r>
            <a:endParaRPr lang="en-US" b="1" dirty="0"/>
          </a:p>
        </p:txBody>
      </p:sp>
      <p:sp>
        <p:nvSpPr>
          <p:cNvPr id="6" name="Content Placeholder 5"/>
          <p:cNvSpPr>
            <a:spLocks noGrp="1"/>
          </p:cNvSpPr>
          <p:nvPr>
            <p:ph idx="1"/>
          </p:nvPr>
        </p:nvSpPr>
        <p:spPr/>
        <p:txBody>
          <a:bodyPr>
            <a:normAutofit fontScale="70000" lnSpcReduction="20000"/>
          </a:bodyPr>
          <a:lstStyle/>
          <a:p>
            <a:r>
              <a:rPr lang="en-US" dirty="0" smtClean="0"/>
              <a:t>The possibility of customers churning between the age of 40-50 years is the highest followed by 50-60 years and 20-30. However, the bank should focus on the age range of 20-60 years.</a:t>
            </a:r>
          </a:p>
          <a:p>
            <a:r>
              <a:rPr lang="en-US" dirty="0" smtClean="0"/>
              <a:t>The bank should focus on both males and female since their percentage rate of attrition is not significant.</a:t>
            </a:r>
          </a:p>
          <a:p>
            <a:r>
              <a:rPr lang="en-US" dirty="0" smtClean="0"/>
              <a:t>Based on their educational levels, the risk of clients attriting the bank are those who have doctorates degrees followed by those who are post-graduates which are 21% and 17% respectively.</a:t>
            </a:r>
          </a:p>
          <a:p>
            <a:r>
              <a:rPr lang="en-US" dirty="0" smtClean="0"/>
              <a:t>The risk of customers leaving is higher for the customers who have been with the bank for 20-50 months.</a:t>
            </a:r>
          </a:p>
          <a:p>
            <a:r>
              <a:rPr lang="en-US" dirty="0" smtClean="0"/>
              <a:t>Clients earning 120,000 dollars above have the highest percentage of attrition rates. Therefore, the bank should pay more attention to wealthy group as they have more possibility of leaving the bank.</a:t>
            </a:r>
          </a:p>
          <a:p>
            <a:r>
              <a:rPr lang="en-US" dirty="0" smtClean="0"/>
              <a:t>The highest number of people who left the bank are those who have been inactive with the bank for the first 4 months. There should be more attention to clients who are inactive with the  bank within the first month and the forth months.</a:t>
            </a:r>
          </a:p>
          <a:p>
            <a:r>
              <a:rPr lang="en-US" dirty="0" smtClean="0"/>
              <a:t>Finally, the </a:t>
            </a:r>
            <a:r>
              <a:rPr lang="en-US" dirty="0"/>
              <a:t>lesser the utilization on the customer’s card, the higher the attrition</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98488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Arial Narrow" panose="020B0606020202030204" pitchFamily="34" charset="0"/>
              </a:rPr>
              <a:t>CONTENTS</a:t>
            </a:r>
            <a:endParaRPr lang="en-US" b="1" dirty="0">
              <a:latin typeface="Arial Narrow" panose="020B0606020202030204" pitchFamily="34" charset="0"/>
            </a:endParaRPr>
          </a:p>
        </p:txBody>
      </p:sp>
      <p:sp>
        <p:nvSpPr>
          <p:cNvPr id="5" name="Subtitle 4"/>
          <p:cNvSpPr>
            <a:spLocks noGrp="1"/>
          </p:cNvSpPr>
          <p:nvPr>
            <p:ph type="subTitle" idx="1"/>
          </p:nvPr>
        </p:nvSpPr>
        <p:spPr/>
        <p:txBody>
          <a:bodyPr>
            <a:normAutofit lnSpcReduction="10000"/>
          </a:bodyPr>
          <a:lstStyle/>
          <a:p>
            <a:r>
              <a:rPr lang="en-US" dirty="0" smtClean="0"/>
              <a:t>Case study</a:t>
            </a:r>
          </a:p>
          <a:p>
            <a:r>
              <a:rPr lang="en-US" dirty="0" smtClean="0"/>
              <a:t>Objectives</a:t>
            </a:r>
          </a:p>
          <a:p>
            <a:r>
              <a:rPr lang="en-US" dirty="0" smtClean="0"/>
              <a:t>Analysis and Visualization</a:t>
            </a:r>
            <a:endParaRPr lang="en-US" dirty="0" smtClean="0"/>
          </a:p>
          <a:p>
            <a:r>
              <a:rPr lang="en-US" dirty="0" smtClean="0"/>
              <a:t>Recommendations</a:t>
            </a:r>
          </a:p>
        </p:txBody>
      </p:sp>
    </p:spTree>
    <p:extLst>
      <p:ext uri="{BB962C8B-B14F-4D97-AF65-F5344CB8AC3E}">
        <p14:creationId xmlns:p14="http://schemas.microsoft.com/office/powerpoint/2010/main" val="4043601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smtClean="0"/>
              <a:t>Case study</a:t>
            </a:r>
            <a:endParaRPr lang="en-US" b="1" dirty="0"/>
          </a:p>
        </p:txBody>
      </p:sp>
      <p:sp>
        <p:nvSpPr>
          <p:cNvPr id="6" name="Subtitle 5"/>
          <p:cNvSpPr>
            <a:spLocks noGrp="1"/>
          </p:cNvSpPr>
          <p:nvPr>
            <p:ph type="subTitle" idx="1"/>
          </p:nvPr>
        </p:nvSpPr>
        <p:spPr/>
        <p:txBody>
          <a:bodyPr>
            <a:normAutofit lnSpcReduction="10000"/>
          </a:bodyPr>
          <a:lstStyle/>
          <a:p>
            <a:r>
              <a:rPr lang="en-US" dirty="0" smtClean="0"/>
              <a:t>This case study consists of 1 dataset</a:t>
            </a:r>
          </a:p>
          <a:p>
            <a:r>
              <a:rPr lang="en-US" dirty="0" smtClean="0"/>
              <a:t>The dataset consists of 10127 customers disclosing their age, gender, salary, marital status, credit card limit, income category etc.</a:t>
            </a:r>
          </a:p>
          <a:p>
            <a:r>
              <a:rPr lang="en-US" dirty="0" smtClean="0"/>
              <a:t>There are total of 21 factors </a:t>
            </a:r>
            <a:endParaRPr lang="en-US" dirty="0"/>
          </a:p>
        </p:txBody>
      </p:sp>
    </p:spTree>
    <p:extLst>
      <p:ext uri="{BB962C8B-B14F-4D97-AF65-F5344CB8AC3E}">
        <p14:creationId xmlns:p14="http://schemas.microsoft.com/office/powerpoint/2010/main" val="1254606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Objectives</a:t>
            </a:r>
            <a:endParaRPr lang="en-US" b="1" dirty="0"/>
          </a:p>
        </p:txBody>
      </p:sp>
      <p:sp>
        <p:nvSpPr>
          <p:cNvPr id="4" name="Subtitle 3"/>
          <p:cNvSpPr>
            <a:spLocks noGrp="1"/>
          </p:cNvSpPr>
          <p:nvPr>
            <p:ph type="subTitle" idx="1"/>
          </p:nvPr>
        </p:nvSpPr>
        <p:spPr/>
        <p:txBody>
          <a:bodyPr>
            <a:normAutofit lnSpcReduction="10000"/>
          </a:bodyPr>
          <a:lstStyle/>
          <a:p>
            <a:pPr algn="l"/>
            <a:r>
              <a:rPr lang="en-US" dirty="0" smtClean="0"/>
              <a:t>A manager at the bank is disturbed with more and more customers leaving their credit card services. Analyze and predict the customers who is going to get churned so they can proactively go to the customers to provide them better services and turn customers’ decisions in the opposite direction. </a:t>
            </a:r>
            <a:endParaRPr lang="en-US" dirty="0"/>
          </a:p>
        </p:txBody>
      </p:sp>
    </p:spTree>
    <p:extLst>
      <p:ext uri="{BB962C8B-B14F-4D97-AF65-F5344CB8AC3E}">
        <p14:creationId xmlns:p14="http://schemas.microsoft.com/office/powerpoint/2010/main" val="279162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413727590"/>
              </p:ext>
            </p:extLst>
          </p:nvPr>
        </p:nvGraphicFramePr>
        <p:xfrm>
          <a:off x="6426201" y="1625601"/>
          <a:ext cx="4614332" cy="364066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 Placeholder 8"/>
          <p:cNvSpPr>
            <a:spLocks noGrp="1"/>
          </p:cNvSpPr>
          <p:nvPr>
            <p:ph type="body" sz="half" idx="2"/>
          </p:nvPr>
        </p:nvSpPr>
        <p:spPr/>
        <p:txBody>
          <a:bodyPr/>
          <a:lstStyle/>
          <a:p>
            <a:r>
              <a:rPr lang="en-US" dirty="0"/>
              <a:t>Descriptive analytics </a:t>
            </a:r>
            <a:r>
              <a:rPr lang="en-US" dirty="0" smtClean="0"/>
              <a:t>: According to the datasets, </a:t>
            </a:r>
            <a:r>
              <a:rPr lang="en-US" dirty="0"/>
              <a:t>t</a:t>
            </a:r>
            <a:r>
              <a:rPr lang="en-US" dirty="0" smtClean="0"/>
              <a:t>here </a:t>
            </a:r>
            <a:r>
              <a:rPr lang="en-US" dirty="0"/>
              <a:t>is a total of 5358 females (both existing and attrited customers) which accounts for 52.9% of the females population and a total of 4769 males (both existing and attrited customers) which account for 47.1% of males population</a:t>
            </a:r>
          </a:p>
          <a:p>
            <a:r>
              <a:rPr lang="en-US" dirty="0"/>
              <a:t>Predictive analytics: From the charts above, the number of female who have left the bank is higher than the males. </a:t>
            </a:r>
          </a:p>
          <a:p>
            <a:r>
              <a:rPr lang="en-US" dirty="0"/>
              <a:t>  Moreover, Female clients have a slighter higher (17.35%) attrition rate than male clients (17.11) which is not very significant. </a:t>
            </a:r>
          </a:p>
          <a:p>
            <a:endParaRPr lang="en-US" dirty="0"/>
          </a:p>
        </p:txBody>
      </p:sp>
    </p:spTree>
    <p:extLst>
      <p:ext uri="{BB962C8B-B14F-4D97-AF65-F5344CB8AC3E}">
        <p14:creationId xmlns:p14="http://schemas.microsoft.com/office/powerpoint/2010/main" val="88061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smtClean="0"/>
              <a:t>The highest age range of customers attritting  the bank is within the age range of 40-50 years followed by 50-60 years of age</a:t>
            </a:r>
          </a:p>
          <a:p>
            <a:endParaRPr lang="en-US" dirty="0"/>
          </a:p>
          <a:p>
            <a:r>
              <a:rPr lang="en-US" dirty="0" smtClean="0"/>
              <a:t>  Therefore, The possibility of costumers attriting the bank should be in the range of 40-60 years of age </a:t>
            </a:r>
            <a:endParaRPr lang="en-US" dirty="0"/>
          </a:p>
        </p:txBody>
      </p:sp>
      <p:graphicFrame>
        <p:nvGraphicFramePr>
          <p:cNvPr id="7" name="Picture Placeholder 6"/>
          <p:cNvGraphicFramePr>
            <a:graphicFrameLocks noGrp="1"/>
          </p:cNvGraphicFramePr>
          <p:nvPr>
            <p:ph type="pic" idx="1"/>
            <p:extLst>
              <p:ext uri="{D42A27DB-BD31-4B8C-83A1-F6EECF244321}">
                <p14:modId xmlns:p14="http://schemas.microsoft.com/office/powerpoint/2010/main" val="1765712926"/>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6024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From the analysis, the highest number of clients are graduate and the graduate level has the highest number of attrition rates.</a:t>
            </a:r>
          </a:p>
          <a:p>
            <a:r>
              <a:rPr lang="en-US" dirty="0" smtClean="0"/>
              <a:t>Therefore, in order to predict the attrition rates of the education level, post-graduate clients have an attrition rate of 17%. Which is slightly lower. Whereas, Doctorate clients has the highest level of attrition rate (21%)</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52875579"/>
              </p:ext>
            </p:extLst>
          </p:nvPr>
        </p:nvGraphicFramePr>
        <p:xfrm>
          <a:off x="5418666" y="1947333"/>
          <a:ext cx="5621867" cy="32003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1513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From the chart, the highest number of people attriting the bank based on the month of relationship with the bank is between the range of 30-40 months followed by 40-50 months and 20-50 months.</a:t>
            </a:r>
          </a:p>
          <a:p>
            <a:r>
              <a:rPr lang="en-US" dirty="0"/>
              <a:t> </a:t>
            </a:r>
            <a:r>
              <a:rPr lang="en-US" dirty="0" smtClean="0"/>
              <a:t> Therefore, customers who have stayed with the bank between 20-50 month has the highest percentage  of attrition.</a:t>
            </a:r>
            <a:endParaRPr lang="en-US" dirty="0"/>
          </a:p>
        </p:txBody>
      </p:sp>
      <p:graphicFrame>
        <p:nvGraphicFramePr>
          <p:cNvPr id="7" name="Picture Placeholder 6"/>
          <p:cNvGraphicFramePr>
            <a:graphicFrameLocks noGrp="1"/>
          </p:cNvGraphicFramePr>
          <p:nvPr>
            <p:ph type="pic" idx="1"/>
            <p:extLst>
              <p:ext uri="{D42A27DB-BD31-4B8C-83A1-F6EECF244321}">
                <p14:modId xmlns:p14="http://schemas.microsoft.com/office/powerpoint/2010/main" val="1375539707"/>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134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The percentage of customers attriting the bank ranges from 15% to 17%. Therefore, its difficult to predict the category of marital status leaving the bank. </a:t>
            </a:r>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698135648"/>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2146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822</Words>
  <Application>Microsoft Office PowerPoint</Application>
  <PresentationFormat>Widescreen</PresentationFormat>
  <Paragraphs>50</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Arial Rounded MT Bold</vt:lpstr>
      <vt:lpstr>Calibri</vt:lpstr>
      <vt:lpstr>Calibri Light</vt:lpstr>
      <vt:lpstr>Office Theme</vt:lpstr>
      <vt:lpstr>PowerPoint Presentation</vt:lpstr>
      <vt:lpstr>CONTENTS</vt:lpstr>
      <vt:lpstr>Case study</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38</cp:revision>
  <dcterms:created xsi:type="dcterms:W3CDTF">2022-05-20T06:50:21Z</dcterms:created>
  <dcterms:modified xsi:type="dcterms:W3CDTF">2022-05-31T11:22:24Z</dcterms:modified>
</cp:coreProperties>
</file>