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9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Roboto Medium" panose="020B0604020202020204" charset="0"/>
      <p:regular r:id="rId29"/>
      <p:bold r:id="rId30"/>
      <p:italic r:id="rId31"/>
      <p:boldItalic r:id="rId32"/>
    </p:embeddedFont>
    <p:embeddedFont>
      <p:font typeface="Roboto Black" panose="020B0604020202020204" charset="0"/>
      <p:bold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VCJxRH3Iektu6Acxr9v0GueW0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88013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8878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6994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5835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8415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252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1308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1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464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0293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273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6065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7303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8547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3240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801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7507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6862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663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482437" y="1889036"/>
            <a:ext cx="8686800" cy="1569782"/>
          </a:xfrm>
          <a:prstGeom prst="roundRect">
            <a:avLst>
              <a:gd name="adj" fmla="val 16667"/>
            </a:avLst>
          </a:prstGeom>
          <a:solidFill>
            <a:srgbClr val="FFFFFF">
              <a:alpha val="7764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ID" sz="4000" b="1" i="0" u="none" strike="noStrike" cap="none" dirty="0" smtClean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Bab 3. </a:t>
            </a:r>
            <a:r>
              <a:rPr lang="en-ID" sz="40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Decision 1</a:t>
            </a:r>
            <a:br>
              <a:rPr lang="en-ID" sz="40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40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ID" sz="4000" b="1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Pengambilan</a:t>
            </a:r>
            <a:r>
              <a:rPr lang="en-ID" sz="40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4000" b="1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Keputusan</a:t>
            </a:r>
            <a:r>
              <a:rPr lang="en-ID" sz="40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4000" b="1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539345" y="3560620"/>
            <a:ext cx="3629892" cy="734291"/>
          </a:xfrm>
          <a:prstGeom prst="roundRect">
            <a:avLst>
              <a:gd name="adj" fmla="val 16667"/>
            </a:avLst>
          </a:prstGeom>
          <a:solidFill>
            <a:srgbClr val="FFFFFF">
              <a:alpha val="7764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i="0" u="none" strike="noStrike" cap="none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Presented by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i="0" u="none" strike="noStrike" cap="none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-Name-</a:t>
            </a:r>
            <a:endParaRPr sz="2400" b="1" i="0" u="none" strike="noStrike" cap="none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5825837" y="5458691"/>
            <a:ext cx="3629892" cy="734291"/>
          </a:xfrm>
          <a:prstGeom prst="roundRect">
            <a:avLst>
              <a:gd name="adj" fmla="val 16667"/>
            </a:avLst>
          </a:prstGeom>
          <a:solidFill>
            <a:srgbClr val="FFFFFF">
              <a:alpha val="7764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i="0" u="none" strike="noStrike" cap="none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Date of Presentation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i="0" u="none" strike="noStrike" cap="none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Location of Presentantion</a:t>
            </a:r>
            <a:endParaRPr sz="1800" b="1" i="0" u="none" strike="noStrike" cap="none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424544" y="415636"/>
            <a:ext cx="1371603" cy="76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427017" y="1506043"/>
            <a:ext cx="9337964" cy="41549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Tabel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prioritas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operator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logika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relasi</a:t>
            </a:r>
            <a:endParaRPr lang="en-US" sz="22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Berdasarkan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prioritas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yang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ditunjukkan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pada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tabel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di </a:t>
            </a: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atas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maka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ekspresi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seperti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b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(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kar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&gt; 'A') &amp;&amp; (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kar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&lt; 'Z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') </a:t>
            </a:r>
            <a:b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sama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saja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kalau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ditulis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menjadi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/>
            </a:r>
            <a:b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</a:t>
            </a: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kar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&gt; 'A' &amp;&amp;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kar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&lt; 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'Z‘ </a:t>
            </a:r>
            <a:b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Hanya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saja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penulisan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dengan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menggunakan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tanda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kurung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akan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lebih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memberikan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kejelasan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.</a:t>
            </a:r>
            <a:endParaRPr sz="22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lvl="0" algn="ctr">
              <a:lnSpc>
                <a:spcPct val="90000"/>
              </a:lnSpc>
              <a:buClr>
                <a:srgbClr val="005392"/>
              </a:buClr>
              <a:buSzPts val="3200"/>
            </a:pPr>
            <a:r>
              <a:rPr lang="en-US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Prioritas</a:t>
            </a:r>
            <a:r>
              <a:rPr lang="en-US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Operator </a:t>
            </a:r>
            <a:r>
              <a:rPr lang="en-US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Logika</a:t>
            </a:r>
            <a:r>
              <a:rPr lang="en-US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US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dan</a:t>
            </a:r>
            <a:r>
              <a:rPr lang="en-US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US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Relasi</a:t>
            </a:r>
            <a:endParaRPr sz="3200" b="0" u="none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10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850" y="1931989"/>
            <a:ext cx="3412561" cy="129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51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427017" y="1506043"/>
            <a:ext cx="9337964" cy="30469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Pernyataan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i="1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if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mempunyai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bentuk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umum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:</a:t>
            </a:r>
            <a:b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if 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kondisi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)</a:t>
            </a:r>
            <a:b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	</a:t>
            </a:r>
            <a:r>
              <a:rPr lang="en-US" sz="24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pernyataan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Kondisi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diuji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dulu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nilainya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TRUE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ataukah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FALSE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Jika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nilainya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TRUE,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maka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pernyataan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yang </a:t>
            </a:r>
            <a:r>
              <a:rPr lang="en-US" sz="24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mengikutinya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akan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diekseksi</a:t>
            </a:r>
            <a:endParaRPr lang="en-US" sz="24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Jika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nilai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FALSE,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maka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pernyataan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yang </a:t>
            </a:r>
            <a:r>
              <a:rPr lang="en-US" sz="24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mengikutinya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akan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diabaikan</a:t>
            </a:r>
            <a:endParaRPr lang="en-US" sz="24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005392"/>
              </a:buClr>
              <a:buSzPts val="3200"/>
            </a:pPr>
            <a:r>
              <a:rPr lang="en-US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Pernyataan</a:t>
            </a:r>
            <a:r>
              <a:rPr lang="en-US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US" sz="3200" i="1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if</a:t>
            </a:r>
            <a:endParaRPr sz="3200" b="0" u="none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11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5979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427017" y="1506043"/>
            <a:ext cx="9337964" cy="37856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dirty="0"/>
              <a:t>#</a:t>
            </a:r>
            <a:r>
              <a:rPr lang="en-US" sz="2400" dirty="0" smtClean="0"/>
              <a:t>include  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</a:t>
            </a:r>
          </a:p>
          <a:p>
            <a:pPr lvl="0"/>
            <a:r>
              <a:rPr lang="en-US" sz="2400" dirty="0"/>
              <a:t>m</a:t>
            </a:r>
            <a:r>
              <a:rPr lang="en-US" sz="2400" dirty="0" smtClean="0"/>
              <a:t>ain () {</a:t>
            </a:r>
            <a:br>
              <a:rPr lang="en-US" sz="2400" dirty="0" smtClean="0"/>
            </a:br>
            <a:r>
              <a:rPr lang="en-US" sz="2400" dirty="0" smtClean="0"/>
              <a:t>	float </a:t>
            </a:r>
            <a:r>
              <a:rPr lang="en-US" sz="2400" dirty="0"/>
              <a:t>total, </a:t>
            </a:r>
            <a:r>
              <a:rPr lang="en-US" sz="2400" dirty="0" err="1"/>
              <a:t>diskon</a:t>
            </a:r>
            <a:r>
              <a:rPr lang="en-US" sz="2400" dirty="0"/>
              <a:t> = 0.0f;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printf</a:t>
            </a:r>
            <a:r>
              <a:rPr lang="en-US" sz="2400" dirty="0"/>
              <a:t>(“Total </a:t>
            </a:r>
            <a:r>
              <a:rPr lang="en-US" sz="2400" dirty="0" err="1"/>
              <a:t>belanja</a:t>
            </a:r>
            <a:r>
              <a:rPr lang="en-US" sz="2400" dirty="0"/>
              <a:t> : “);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scanf</a:t>
            </a:r>
            <a:r>
              <a:rPr lang="en-US" sz="2400" dirty="0"/>
              <a:t>(“%f”, &amp;total);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if(total </a:t>
            </a:r>
            <a:r>
              <a:rPr lang="en-US" sz="2400" dirty="0"/>
              <a:t>&gt;= 200000)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dirty="0" err="1" smtClean="0"/>
              <a:t>diskon</a:t>
            </a:r>
            <a:r>
              <a:rPr lang="en-US" sz="2400" dirty="0" smtClean="0"/>
              <a:t> </a:t>
            </a:r>
            <a:r>
              <a:rPr lang="en-US" sz="2400" dirty="0"/>
              <a:t>= total * 0.1; </a:t>
            </a:r>
            <a:r>
              <a:rPr lang="en-US" sz="2400" dirty="0" smtClean="0"/>
              <a:t>		//</a:t>
            </a:r>
            <a:r>
              <a:rPr lang="en-US" sz="2400" dirty="0"/>
              <a:t>disc 10%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printf</a:t>
            </a:r>
            <a:r>
              <a:rPr lang="en-US" sz="2400" dirty="0"/>
              <a:t>(“Total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dibayar</a:t>
            </a:r>
            <a:r>
              <a:rPr lang="en-US" sz="2400" dirty="0"/>
              <a:t> : %8.2f\n”,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total </a:t>
            </a:r>
            <a:r>
              <a:rPr lang="en-US" sz="2400" dirty="0"/>
              <a:t>– </a:t>
            </a:r>
            <a:r>
              <a:rPr lang="en-US" sz="2400" dirty="0" err="1"/>
              <a:t>diskon</a:t>
            </a:r>
            <a:r>
              <a:rPr lang="en-US" sz="2400" dirty="0"/>
              <a:t>);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} </a:t>
            </a:r>
            <a:endParaRPr lang="en-US" sz="24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005392"/>
              </a:buClr>
              <a:buSzPts val="3200"/>
            </a:pPr>
            <a:r>
              <a:rPr lang="en-US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Contoh</a:t>
            </a:r>
            <a:endParaRPr sz="3200" b="0" u="none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12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9746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427017" y="1506043"/>
            <a:ext cx="9337964" cy="41549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Untuk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pernyataan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if yang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diikuti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dengan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pernyataan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majemuk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bentuknya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adalah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sebagai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berikut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:</a:t>
            </a:r>
            <a:b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if 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(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kondisi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)</a:t>
            </a:r>
            <a:b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{ 		//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tanda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awal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pernyataan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majemuk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/>
            </a:r>
            <a:b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  pernyataan_1;</a:t>
            </a:r>
            <a:b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  pernyataan_2;</a:t>
            </a:r>
            <a:b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  .</a:t>
            </a:r>
            <a:b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  .</a:t>
            </a:r>
            <a:b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  </a:t>
            </a: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pernyataan_n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;</a:t>
            </a:r>
            <a:b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} 		//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tanda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akhir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pernyataan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majemuk</a:t>
            </a:r>
            <a:endParaRPr lang="en-US" sz="22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Pernyataan-pernyataan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yang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berada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di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antara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tanda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kurung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{ </a:t>
            </a: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dan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}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akan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dijalankan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hanya</a:t>
            </a:r>
            <a:r>
              <a:rPr lang="en-US" sz="2200" b="1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jika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kondisi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i="1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if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bernilai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TRUE</a:t>
            </a:r>
            <a:endParaRPr lang="en-US" sz="22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005392"/>
              </a:buClr>
              <a:buSzPts val="3200"/>
            </a:pPr>
            <a:r>
              <a:rPr lang="en-US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Pernyataan</a:t>
            </a:r>
            <a:r>
              <a:rPr lang="en-US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US" sz="3200" i="1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if</a:t>
            </a:r>
            <a:endParaRPr sz="3200" b="0" u="none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13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986" y="5261417"/>
            <a:ext cx="405481" cy="31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23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427017" y="1506043"/>
            <a:ext cx="9337964" cy="280072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Pernyataan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if else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bentuk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umumnya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:</a:t>
            </a:r>
            <a:b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if 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(</a:t>
            </a: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kondisi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)</a:t>
            </a:r>
            <a:b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	pernyataan_1; </a:t>
            </a:r>
            <a:b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else</a:t>
            </a:r>
            <a:b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	pernyataan_2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200" b="1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Kondisi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diuji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dulu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nilainya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TRUE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ataukah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FALSE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Jika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nilainya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TRUE,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maka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pernyataan_1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akan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dieksekusi</a:t>
            </a:r>
            <a:endParaRPr lang="en-US" sz="22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Jika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nilai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FALSE,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maka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pernyataan_2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akan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dieksekusi</a:t>
            </a:r>
            <a:endParaRPr lang="en-US" sz="22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005392"/>
              </a:buClr>
              <a:buSzPts val="3200"/>
            </a:pPr>
            <a:r>
              <a:rPr lang="en-US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Pernyataan</a:t>
            </a:r>
            <a:r>
              <a:rPr lang="en-US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US" sz="3200" i="1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if else</a:t>
            </a:r>
            <a:endParaRPr sz="3200" b="0" u="none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14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430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427017" y="1250190"/>
            <a:ext cx="9337964" cy="440116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Pernyataan</a:t>
            </a:r>
            <a:r>
              <a:rPr lang="en-US" sz="17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if else juga </a:t>
            </a:r>
            <a:r>
              <a:rPr lang="en-US" sz="17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bisa</a:t>
            </a:r>
            <a:r>
              <a:rPr lang="en-US" sz="17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diikuti</a:t>
            </a:r>
            <a:r>
              <a:rPr lang="en-US" sz="17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dengan</a:t>
            </a:r>
            <a:r>
              <a:rPr lang="en-US" sz="17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pernyataan</a:t>
            </a:r>
            <a:r>
              <a:rPr lang="en-US" sz="17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majemuk</a:t>
            </a:r>
            <a:r>
              <a:rPr lang="en-US" sz="17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7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:</a:t>
            </a:r>
            <a:br>
              <a:rPr lang="en-US" sz="17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17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if </a:t>
            </a:r>
            <a:r>
              <a:rPr lang="en-US" sz="17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(</a:t>
            </a:r>
            <a:r>
              <a:rPr lang="en-US" sz="17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kondisi</a:t>
            </a:r>
            <a:r>
              <a:rPr lang="en-US" sz="17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7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)</a:t>
            </a:r>
            <a:r>
              <a:rPr lang="en-US" sz="20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/>
            </a:r>
            <a:br>
              <a:rPr lang="en-US" sz="20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15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{			//</a:t>
            </a:r>
            <a:r>
              <a:rPr lang="en-US" sz="15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tanda</a:t>
            </a:r>
            <a:r>
              <a:rPr lang="en-US" sz="15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awal</a:t>
            </a:r>
            <a:r>
              <a:rPr lang="en-US" sz="15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blok</a:t>
            </a:r>
            <a:r>
              <a:rPr lang="en-US" sz="15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5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if</a:t>
            </a:r>
            <a:br>
              <a:rPr lang="en-US" sz="15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15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pernyataan_1;</a:t>
            </a:r>
            <a:br>
              <a:rPr lang="en-US" sz="15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15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.</a:t>
            </a:r>
            <a:br>
              <a:rPr lang="en-US" sz="15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15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. </a:t>
            </a:r>
            <a:br>
              <a:rPr lang="en-US" sz="15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15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</a:t>
            </a:r>
            <a:r>
              <a:rPr lang="en-US" sz="15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pernyataan_n</a:t>
            </a:r>
            <a:r>
              <a:rPr lang="en-US" sz="15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;</a:t>
            </a:r>
            <a:br>
              <a:rPr lang="en-US" sz="15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15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} 			//</a:t>
            </a:r>
            <a:r>
              <a:rPr lang="en-US" sz="15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tanda</a:t>
            </a:r>
            <a:r>
              <a:rPr lang="en-US" sz="15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akhir</a:t>
            </a:r>
            <a:r>
              <a:rPr lang="en-US" sz="15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blok</a:t>
            </a:r>
            <a:r>
              <a:rPr lang="en-US" sz="15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5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if</a:t>
            </a:r>
            <a:br>
              <a:rPr lang="en-US" sz="15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15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else</a:t>
            </a:r>
            <a:br>
              <a:rPr lang="en-US" sz="15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15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{ 			//</a:t>
            </a:r>
            <a:r>
              <a:rPr lang="en-US" sz="15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tanda</a:t>
            </a:r>
            <a:r>
              <a:rPr lang="en-US" sz="15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awal</a:t>
            </a:r>
            <a:r>
              <a:rPr lang="en-US" sz="15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blok</a:t>
            </a:r>
            <a:r>
              <a:rPr lang="en-US" sz="15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5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else</a:t>
            </a:r>
            <a:br>
              <a:rPr lang="en-US" sz="15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15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pernyataan_1;</a:t>
            </a:r>
            <a:br>
              <a:rPr lang="en-US" sz="15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15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.</a:t>
            </a:r>
            <a:br>
              <a:rPr lang="en-US" sz="15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15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.</a:t>
            </a:r>
            <a:br>
              <a:rPr lang="en-US" sz="15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15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</a:t>
            </a:r>
            <a:r>
              <a:rPr lang="en-US" sz="15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pernyataan_n</a:t>
            </a:r>
            <a:r>
              <a:rPr lang="en-US" sz="15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;</a:t>
            </a:r>
            <a:br>
              <a:rPr lang="en-US" sz="15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15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}</a:t>
            </a:r>
            <a:r>
              <a:rPr lang="en-US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		//</a:t>
            </a:r>
            <a:r>
              <a:rPr lang="en-US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tanda</a:t>
            </a:r>
            <a:r>
              <a:rPr lang="en-US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akhir</a:t>
            </a:r>
            <a:r>
              <a:rPr lang="en-US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blok</a:t>
            </a:r>
            <a:r>
              <a:rPr lang="en-US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else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17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Pernyataan-pernyataan</a:t>
            </a:r>
            <a:r>
              <a:rPr lang="en-US" sz="17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pada</a:t>
            </a:r>
            <a:r>
              <a:rPr lang="en-US" sz="17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blok</a:t>
            </a:r>
            <a:r>
              <a:rPr lang="en-US" sz="17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if </a:t>
            </a:r>
            <a:r>
              <a:rPr lang="en-US" sz="17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akan</a:t>
            </a:r>
            <a:r>
              <a:rPr lang="en-US" sz="17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dijalankan</a:t>
            </a:r>
            <a:r>
              <a:rPr lang="en-US" sz="17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hanya</a:t>
            </a:r>
            <a:r>
              <a:rPr lang="en-US" sz="17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jika</a:t>
            </a:r>
            <a:r>
              <a:rPr lang="en-US" sz="17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kondisi</a:t>
            </a:r>
            <a:r>
              <a:rPr lang="en-US" sz="17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7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if </a:t>
            </a:r>
            <a:r>
              <a:rPr lang="en-US" sz="17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bernilai</a:t>
            </a:r>
            <a:r>
              <a:rPr lang="en-US" sz="17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7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TRUE.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17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Pernyataan-pernyataan</a:t>
            </a:r>
            <a:r>
              <a:rPr lang="en-US" sz="17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pada</a:t>
            </a:r>
            <a:r>
              <a:rPr lang="en-US" sz="17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blok</a:t>
            </a:r>
            <a:r>
              <a:rPr lang="en-US" sz="17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else </a:t>
            </a:r>
            <a:r>
              <a:rPr lang="en-US" sz="17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akan</a:t>
            </a:r>
            <a:r>
              <a:rPr lang="en-US" sz="17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dijalankan</a:t>
            </a:r>
            <a:r>
              <a:rPr lang="en-US" sz="17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hanya</a:t>
            </a:r>
            <a:r>
              <a:rPr lang="en-US" sz="17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jika</a:t>
            </a:r>
            <a:r>
              <a:rPr lang="en-US" sz="17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kondisi</a:t>
            </a:r>
            <a:r>
              <a:rPr lang="en-US" sz="17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7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if </a:t>
            </a:r>
            <a:r>
              <a:rPr lang="en-US" sz="17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bernilai</a:t>
            </a:r>
            <a:r>
              <a:rPr lang="en-US" sz="17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7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FALSE.</a:t>
            </a:r>
          </a:p>
        </p:txBody>
      </p:sp>
      <p:sp>
        <p:nvSpPr>
          <p:cNvPr id="97" name="Google Shape;97;p2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005392"/>
              </a:buClr>
              <a:buSzPts val="3200"/>
            </a:pPr>
            <a:r>
              <a:rPr lang="en-US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Pernyataan</a:t>
            </a:r>
            <a:r>
              <a:rPr lang="en-US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US" sz="3200" i="1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if else</a:t>
            </a:r>
            <a:endParaRPr sz="3200" b="0" u="none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15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8900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427017" y="1449807"/>
            <a:ext cx="9337964" cy="39702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18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Buat</a:t>
            </a:r>
            <a: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program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untuk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menginputkan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sebuah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bilangan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kemudian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cetak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ke</a:t>
            </a:r>
            <a: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layar</a:t>
            </a:r>
            <a: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bilangan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tersebut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dan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beri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komentar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apakah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bilangan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tersebut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ganjil</a:t>
            </a:r>
            <a: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atau</a:t>
            </a:r>
            <a: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genap</a:t>
            </a:r>
            <a: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.</a:t>
            </a:r>
            <a:b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</a:t>
            </a:r>
            <a:r>
              <a:rPr lang="en-US" sz="18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Contoh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: input = </a:t>
            </a:r>
            <a: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15</a:t>
            </a:r>
            <a:b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	Output 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=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Bilangan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diinputkan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adalah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15.</a:t>
            </a:r>
            <a:b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		</a:t>
            </a:r>
            <a:r>
              <a:rPr lang="en-US" sz="18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Bilangan</a:t>
            </a:r>
            <a: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tersebut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adalah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bilangan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ganjil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Buat</a:t>
            </a:r>
            <a: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program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menggunaan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pernyataan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if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adalah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untuk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menentukan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besarnya</a:t>
            </a:r>
            <a: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potongan</a:t>
            </a:r>
            <a: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harga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diterima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oleh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seorang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pembeli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berdasarkan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kriteria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:</a:t>
            </a:r>
            <a:b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–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tidak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ada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potongan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harga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jika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total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pembelian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kurang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dari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Rp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. </a:t>
            </a:r>
            <a: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100.000 	   (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hal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ini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potongan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harga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diinisialisasi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nol</a:t>
            </a:r>
            <a: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). </a:t>
            </a:r>
            <a:b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–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bila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total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pembelian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lebih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dari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atau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sama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Rp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. 100.000</a:t>
            </a:r>
            <a: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,  	     	   </a:t>
            </a:r>
            <a:r>
              <a:rPr lang="en-US" sz="18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potongan</a:t>
            </a:r>
            <a: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harga</a:t>
            </a:r>
            <a: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yang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diterima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dirubah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menjadi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sebesar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5%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dari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total </a:t>
            </a:r>
            <a: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 	 	   </a:t>
            </a:r>
            <a:r>
              <a:rPr lang="en-US" sz="18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pembelian</a:t>
            </a:r>
            <a: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. </a:t>
            </a:r>
            <a:b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18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Contoh</a:t>
            </a:r>
            <a: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input = </a:t>
            </a:r>
            <a: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50.000</a:t>
            </a:r>
            <a:b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Output 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= Total yang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harus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dibayar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adalah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Rp</a:t>
            </a:r>
            <a:r>
              <a:rPr lang="en-US" sz="18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. </a:t>
            </a:r>
            <a:r>
              <a:rPr lang="en-US" sz="18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50.000</a:t>
            </a:r>
            <a:endParaRPr lang="en-US" sz="18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005392"/>
              </a:buClr>
              <a:buSzPts val="3200"/>
            </a:pPr>
            <a:r>
              <a:rPr lang="en-US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Latihan</a:t>
            </a:r>
            <a:endParaRPr sz="3200" b="0" u="none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16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986" y="5261417"/>
            <a:ext cx="405481" cy="31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19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427017" y="1506043"/>
            <a:ext cx="9337964" cy="38163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+mj-lt"/>
              <a:buAutoNum type="arabicPeriod" startAt="3"/>
            </a:pP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Gunakan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pernyataan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if… else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untuk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membuat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program 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yang </a:t>
            </a: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menerima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2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buah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bilangan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bulat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masukan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Tampilkan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hasil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dari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pembagian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bilangan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pertama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dengan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bilangan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kedua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, </a:t>
            </a: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dengan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ketelitian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3 </a:t>
            </a: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desimal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.</a:t>
            </a:r>
            <a:b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Input 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: bil1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bil2</a:t>
            </a:r>
            <a:b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Output 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: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hasil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bagi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bil1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dengan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bil2</a:t>
            </a:r>
            <a:b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/>
            </a:r>
            <a:b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200" u="sng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Nilai</a:t>
            </a:r>
            <a:r>
              <a:rPr lang="en-US" sz="2200" u="sng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u="sng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tambah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: program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bisa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mengecek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pembagian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dengan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nol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,  </a:t>
            </a: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yaitu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jika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bilangan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kedua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adalah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nol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maka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tidak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dilakukan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proses </a:t>
            </a: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pembagian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namun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ditampilkan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pesan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kesalahannya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(</a:t>
            </a:r>
            <a:r>
              <a:rPr lang="en-US" sz="2200" i="1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division by zero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).</a:t>
            </a:r>
          </a:p>
        </p:txBody>
      </p:sp>
      <p:sp>
        <p:nvSpPr>
          <p:cNvPr id="97" name="Google Shape;97;p2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005392"/>
              </a:buClr>
              <a:buSzPts val="3200"/>
            </a:pPr>
            <a:r>
              <a:rPr lang="en-US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Pernyataan</a:t>
            </a:r>
            <a:r>
              <a:rPr lang="en-US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US" sz="3200" i="1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if</a:t>
            </a:r>
            <a:endParaRPr sz="3200" b="0" u="none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17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6004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/>
        </p:nvSpPr>
        <p:spPr>
          <a:xfrm>
            <a:off x="6931469" y="4915174"/>
            <a:ext cx="507703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Kampus PENS, Jl. Raya ITS, Sukolilo, Surabaya 60111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Jawa Timur, Indonesia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56139"/>
          <a:stretch/>
        </p:blipFill>
        <p:spPr>
          <a:xfrm>
            <a:off x="819095" y="4354601"/>
            <a:ext cx="4315583" cy="75839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/>
          <p:nvPr/>
        </p:nvSpPr>
        <p:spPr>
          <a:xfrm>
            <a:off x="819095" y="3989872"/>
            <a:ext cx="186781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Social Media :</a:t>
            </a: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8612763" y="4364464"/>
            <a:ext cx="17144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www.pens.ac.id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t="79029"/>
          <a:stretch/>
        </p:blipFill>
        <p:spPr>
          <a:xfrm>
            <a:off x="819095" y="5124044"/>
            <a:ext cx="4473813" cy="37590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2994850" y="1708206"/>
            <a:ext cx="6202299" cy="1703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4400"/>
              <a:buFont typeface="Roboto Black"/>
              <a:buNone/>
            </a:pPr>
            <a:r>
              <a:rPr lang="en-ID" sz="440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Terima Kasih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2800"/>
              <a:buFont typeface="Roboto Black"/>
              <a:buNone/>
            </a:pPr>
            <a:r>
              <a:rPr lang="en-ID" sz="2800" i="1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(email presenter)</a:t>
            </a:r>
            <a:endParaRPr sz="2800" i="1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427017" y="1585555"/>
            <a:ext cx="9337964" cy="26776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nb-NO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Kondisi &amp; Operator </a:t>
            </a:r>
            <a:r>
              <a:rPr lang="nb-NO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Kondisi</a:t>
            </a:r>
            <a:br>
              <a:rPr lang="nb-NO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nb-NO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Operator Relasi</a:t>
            </a:r>
            <a:br>
              <a:rPr lang="nb-NO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nb-NO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Operator Logika</a:t>
            </a:r>
            <a:br>
              <a:rPr lang="nb-NO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nb-NO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Prioritas </a:t>
            </a:r>
            <a:r>
              <a:rPr lang="nb-NO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Operator Relasi &amp; Logika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nb-NO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 </a:t>
            </a:r>
            <a:r>
              <a:rPr lang="nb-NO" sz="28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if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nb-NO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 </a:t>
            </a:r>
            <a:r>
              <a:rPr lang="nb-NO" sz="28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if else</a:t>
            </a:r>
            <a:endParaRPr sz="28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005392"/>
              </a:buClr>
              <a:buSzPts val="3200"/>
            </a:pPr>
            <a:r>
              <a:rPr lang="en-US" sz="320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Overview</a:t>
            </a:r>
            <a:endParaRPr sz="3200" b="0" u="none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585555"/>
            <a:ext cx="9337964" cy="37856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Banyak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persoalan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diselesaikan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komputer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memerlukan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sebuah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pengambilan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keputusan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b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misalnya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menyimpulkan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bahwa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suatu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bilangan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genap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ganjil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menyediakan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beberapa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jenis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berupa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b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if-else</a:t>
            </a:r>
            <a:b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switch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Pernyataan-pernyataan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tersebut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memerlukan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suatu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KONDISI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sebagai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basis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pengambilan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keputusan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Kondisi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3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585555"/>
            <a:ext cx="9337964" cy="35393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kondisi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yang </a:t>
            </a:r>
            <a:r>
              <a:rPr lang="en-US" sz="2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bernilai</a:t>
            </a:r>
            <a:r>
              <a:rPr lang="en-US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TRUE (</a:t>
            </a:r>
            <a:r>
              <a:rPr lang="en-US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benar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-US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FALSE (</a:t>
            </a:r>
            <a:r>
              <a:rPr lang="en-US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salah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Dibentuk</a:t>
            </a:r>
            <a:r>
              <a:rPr lang="en-US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oleh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operator </a:t>
            </a:r>
            <a:r>
              <a:rPr lang="en-US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kondisi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yaitu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operator </a:t>
            </a:r>
            <a:r>
              <a:rPr lang="en-US" sz="2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relasi</a:t>
            </a:r>
            <a:r>
              <a:rPr lang="en-US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digabung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operator </a:t>
            </a:r>
            <a:r>
              <a:rPr lang="en-US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logika</a:t>
            </a:r>
            <a:endParaRPr lang="en-US" sz="2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Pada</a:t>
            </a:r>
            <a:r>
              <a:rPr lang="en-US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 </a:t>
            </a:r>
            <a:r>
              <a:rPr lang="en-US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hasil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sebuah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</a:t>
            </a:r>
            <a:r>
              <a:rPr lang="en-US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kondisi</a:t>
            </a:r>
            <a:r>
              <a:rPr lang="en-US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jika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dinyatakan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angka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US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en-US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FALSE  </a:t>
            </a:r>
            <a:r>
              <a:rPr lang="en-US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r>
              <a:rPr lang="en-US" sz="2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US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lang="en-US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br>
              <a:rPr lang="en-US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TRUE </a:t>
            </a:r>
            <a:r>
              <a:rPr lang="en-US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-US" sz="2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US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!= 0 (</a:t>
            </a:r>
            <a:r>
              <a:rPr lang="en-US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misalnya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1)</a:t>
            </a:r>
            <a:endParaRPr sz="2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Kondisi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&amp; Operator </a:t>
            </a: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Kondisi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4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298" y="4264191"/>
            <a:ext cx="405481" cy="3173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323" y="4694568"/>
            <a:ext cx="405481" cy="31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9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427017" y="1585555"/>
            <a:ext cx="9337964" cy="38163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Operator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relasi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digunakan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untuk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membandingkan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dua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buah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nilai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Hasil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pembandingan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berupa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keadaan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TRUE </a:t>
            </a: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atau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FALSE</a:t>
            </a:r>
            <a:endParaRPr lang="en-US" sz="22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Tabel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operator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relasi</a:t>
            </a:r>
            <a:endParaRPr lang="en-US" sz="22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lvl="0"/>
            <a:endParaRPr lang="en-US" sz="2200" dirty="0" smtClean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Operator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relasi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sama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dengan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(==)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harap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dibedakan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2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dengan</a:t>
            </a:r>
            <a:r>
              <a:rPr lang="en-US" sz="22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operator 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(=) yang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merupakan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operator </a:t>
            </a:r>
            <a:r>
              <a:rPr lang="en-US" sz="22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penugasan</a:t>
            </a:r>
            <a:r>
              <a:rPr lang="en-US" sz="2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(assignment).</a:t>
            </a:r>
          </a:p>
        </p:txBody>
      </p:sp>
      <p:sp>
        <p:nvSpPr>
          <p:cNvPr id="97" name="Google Shape;97;p2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005392"/>
              </a:buClr>
              <a:buSzPts val="3200"/>
            </a:pPr>
            <a:r>
              <a:rPr lang="en-US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Operator </a:t>
            </a:r>
            <a:r>
              <a:rPr lang="en-US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Relasi</a:t>
            </a:r>
            <a:endParaRPr sz="3200" b="0" u="none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5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790" y="2664684"/>
            <a:ext cx="3934418" cy="202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427017" y="1506043"/>
            <a:ext cx="9337964" cy="41549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Beberapa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contoh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pemakaian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operator </a:t>
            </a:r>
            <a:r>
              <a:rPr lang="en-US" sz="24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relasi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/>
            </a:r>
            <a:b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400" b="1" u="sng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Kondisi</a:t>
            </a:r>
            <a:r>
              <a:rPr lang="en-US" sz="2400" b="1" u="sng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b="1" u="sng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Hasil</a:t>
            </a:r>
            <a:endParaRPr lang="en-US" sz="2400" b="1" u="sng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1 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&gt; 2 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FALSE		</a:t>
            </a:r>
            <a:r>
              <a:rPr lang="en-US" sz="24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dibaca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: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apakah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1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lebih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dari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2 ?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1 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&lt; 2 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TRUE		</a:t>
            </a:r>
            <a:r>
              <a:rPr lang="en-US" sz="24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apakah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1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kurang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dari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2 ?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 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== 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1			</a:t>
            </a:r>
            <a:r>
              <a:rPr lang="en-US" sz="24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apakah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 = 1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?</a:t>
            </a:r>
            <a:b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TRUE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jika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A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bernilai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1; FALSE,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jika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A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tidak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bernilai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1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'A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' &lt; 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'B‘			</a:t>
            </a:r>
            <a:r>
              <a:rPr lang="en-US" sz="24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apakah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'A'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kurang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dari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‘B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‘? </a:t>
            </a:r>
            <a:b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TRUE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karena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kode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ASCII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untuk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karakter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'A'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kurang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dari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kode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ASCII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untuk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karakter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'B'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jawab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== 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'Y‘		</a:t>
            </a:r>
            <a:r>
              <a:rPr lang="en-US" sz="24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apakah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jawab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== 'Y' 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? </a:t>
            </a:r>
            <a:b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TRUE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jika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kar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berisi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'Y'; FALSE,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jika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kar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tidak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berisi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'Y'</a:t>
            </a:r>
            <a:endParaRPr sz="24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005392"/>
              </a:buClr>
              <a:buSzPts val="3200"/>
            </a:pPr>
            <a:r>
              <a:rPr lang="en-US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Operator </a:t>
            </a:r>
            <a:r>
              <a:rPr lang="en-US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Relasi</a:t>
            </a:r>
            <a:endParaRPr sz="3200" b="0" u="none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6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88" y="2316121"/>
            <a:ext cx="405481" cy="3173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87" y="2690768"/>
            <a:ext cx="405481" cy="3173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87" y="3048215"/>
            <a:ext cx="405481" cy="3173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86" y="4880417"/>
            <a:ext cx="405481" cy="3173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86" y="3785593"/>
            <a:ext cx="405481" cy="31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2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427017" y="1506043"/>
            <a:ext cx="9337964" cy="41549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Operator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logika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dipakai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untuk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menghubungkan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ekspresi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relasi</a:t>
            </a:r>
            <a:endParaRPr lang="en-US" sz="24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Tabel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Operator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Logika</a:t>
            </a:r>
            <a:endParaRPr lang="en-US" sz="24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lvl="0"/>
            <a:endParaRPr lang="en-US" sz="2400" dirty="0" smtClean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Bentuk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pemakaian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operator &amp;&amp;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dan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|| </a:t>
            </a:r>
            <a:r>
              <a:rPr lang="en-US" sz="24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adalah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b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</a:t>
            </a:r>
            <a:r>
              <a:rPr lang="en-US" sz="2400" b="1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operand1 </a:t>
            </a:r>
            <a:r>
              <a:rPr lang="en-US" sz="2400" b="1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operator operand2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Baik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operand1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maupun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operand2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dapat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berupa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ekspresi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relasi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ataupun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ekspresi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logika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Hasil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pernyataannya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bisa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bernilai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TRUE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atau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FALSE.</a:t>
            </a:r>
            <a:endParaRPr sz="24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005392"/>
              </a:buClr>
              <a:buSzPts val="3200"/>
            </a:pPr>
            <a:r>
              <a:rPr lang="en-US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Operator </a:t>
            </a:r>
            <a:r>
              <a:rPr lang="en-US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Logika</a:t>
            </a:r>
            <a:endParaRPr sz="3200" b="0" u="none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7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701" y="2344391"/>
            <a:ext cx="3538952" cy="139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7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427017" y="1320515"/>
            <a:ext cx="9337964" cy="433960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3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Tabel</a:t>
            </a:r>
            <a:r>
              <a:rPr lang="en-US" sz="23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di </a:t>
            </a:r>
            <a:r>
              <a:rPr lang="en-US" sz="23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bawah</a:t>
            </a:r>
            <a:r>
              <a:rPr lang="en-US" sz="23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3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ini</a:t>
            </a:r>
            <a:r>
              <a:rPr lang="en-US" sz="23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3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memberikan</a:t>
            </a:r>
            <a:r>
              <a:rPr lang="en-US" sz="23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3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penjelasan</a:t>
            </a:r>
            <a:r>
              <a:rPr lang="en-US" sz="23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3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hasil</a:t>
            </a:r>
            <a:r>
              <a:rPr lang="en-US" sz="23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3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operasi</a:t>
            </a:r>
            <a:r>
              <a:rPr lang="en-US" sz="23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3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ekspresi</a:t>
            </a:r>
            <a:r>
              <a:rPr lang="en-US" sz="23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3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logika</a:t>
            </a:r>
            <a:r>
              <a:rPr lang="en-US" sz="23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yang </a:t>
            </a:r>
            <a:r>
              <a:rPr lang="en-US" sz="23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menggunakan</a:t>
            </a:r>
            <a:r>
              <a:rPr lang="en-US" sz="23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operator &amp;&amp; </a:t>
            </a:r>
            <a:r>
              <a:rPr lang="en-US" sz="23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maupun</a:t>
            </a:r>
            <a:r>
              <a:rPr lang="en-US" sz="23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3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|| </a:t>
            </a:r>
            <a:r>
              <a:rPr lang="en-US" sz="23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untuk</a:t>
            </a:r>
            <a:r>
              <a:rPr lang="en-US" sz="23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3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berbagai</a:t>
            </a:r>
            <a:r>
              <a:rPr lang="en-US" sz="23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3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kemungkinan</a:t>
            </a:r>
            <a:r>
              <a:rPr lang="en-US" sz="23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3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keadaan</a:t>
            </a:r>
            <a:r>
              <a:rPr lang="en-US" sz="23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operand-</a:t>
            </a:r>
            <a:r>
              <a:rPr lang="en-US" sz="23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nya</a:t>
            </a:r>
            <a:r>
              <a:rPr lang="en-US" sz="23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.</a:t>
            </a:r>
          </a:p>
          <a:p>
            <a:pPr lvl="0"/>
            <a:endParaRPr lang="en-US" sz="23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lvl="0"/>
            <a:endParaRPr lang="en-US" sz="2300" dirty="0" smtClean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lvl="0"/>
            <a:endParaRPr lang="en-US" sz="2300" dirty="0" smtClean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lvl="0"/>
            <a:endParaRPr lang="en-US" sz="23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lvl="0"/>
            <a:endParaRPr lang="en-US" sz="23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3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Tampak</a:t>
            </a:r>
            <a:r>
              <a:rPr lang="en-US" sz="23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3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bahwa</a:t>
            </a:r>
            <a:r>
              <a:rPr lang="en-US" sz="23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operator </a:t>
            </a:r>
            <a:r>
              <a:rPr lang="en-US" sz="23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atau</a:t>
            </a:r>
            <a:r>
              <a:rPr lang="en-US" sz="23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(||) </a:t>
            </a:r>
            <a:r>
              <a:rPr lang="en-US" sz="23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menghasilkan</a:t>
            </a:r>
            <a:r>
              <a:rPr lang="en-US" sz="23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3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nilai</a:t>
            </a:r>
            <a:r>
              <a:rPr lang="en-US" sz="23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1 </a:t>
            </a:r>
            <a:r>
              <a:rPr lang="en-US" sz="23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jika</a:t>
            </a:r>
            <a:r>
              <a:rPr lang="en-US" sz="23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3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ada</a:t>
            </a:r>
            <a:r>
              <a:rPr lang="en-US" sz="23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3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operand yang TRUE </a:t>
            </a:r>
            <a:r>
              <a:rPr lang="en-US" sz="23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dan</a:t>
            </a:r>
            <a:r>
              <a:rPr lang="en-US" sz="23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3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nilai</a:t>
            </a:r>
            <a:r>
              <a:rPr lang="en-US" sz="23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0 </a:t>
            </a:r>
            <a:r>
              <a:rPr lang="en-US" sz="23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jika</a:t>
            </a:r>
            <a:r>
              <a:rPr lang="en-US" sz="23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3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semua</a:t>
            </a:r>
            <a:r>
              <a:rPr lang="en-US" sz="23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operand </a:t>
            </a:r>
            <a:r>
              <a:rPr lang="en-US" sz="23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adalah</a:t>
            </a:r>
            <a:r>
              <a:rPr lang="en-US" sz="23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3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salah</a:t>
            </a:r>
            <a:r>
              <a:rPr lang="en-US" sz="23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3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Adapun</a:t>
            </a:r>
            <a:r>
              <a:rPr lang="en-US" sz="23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3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operator </a:t>
            </a:r>
            <a:r>
              <a:rPr lang="en-US" sz="23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logika</a:t>
            </a:r>
            <a:r>
              <a:rPr lang="en-US" sz="23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3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dan</a:t>
            </a:r>
            <a:r>
              <a:rPr lang="en-US" sz="23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(&amp;&amp;) </a:t>
            </a:r>
            <a:r>
              <a:rPr lang="en-US" sz="23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memberikan</a:t>
            </a:r>
            <a:r>
              <a:rPr lang="en-US" sz="23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3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hasil</a:t>
            </a:r>
            <a:r>
              <a:rPr lang="en-US" sz="23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1 </a:t>
            </a:r>
            <a:r>
              <a:rPr lang="en-US" sz="23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hanya</a:t>
            </a:r>
            <a:r>
              <a:rPr lang="en-US" sz="23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3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jika</a:t>
            </a:r>
            <a:r>
              <a:rPr lang="en-US" sz="23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3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kedua</a:t>
            </a:r>
            <a:r>
              <a:rPr lang="en-US" sz="23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operand </a:t>
            </a:r>
            <a:r>
              <a:rPr lang="en-US" sz="23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adalah</a:t>
            </a:r>
            <a:r>
              <a:rPr lang="en-US" sz="23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3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benar</a:t>
            </a:r>
            <a:r>
              <a:rPr lang="en-US" sz="23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.</a:t>
            </a:r>
            <a:endParaRPr sz="23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005392"/>
              </a:buClr>
              <a:buSzPts val="3200"/>
            </a:pPr>
            <a:r>
              <a:rPr lang="en-US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Operator </a:t>
            </a:r>
            <a:r>
              <a:rPr lang="en-US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Logika</a:t>
            </a:r>
            <a:endParaRPr sz="3200" b="0" u="none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8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850" y="2463249"/>
            <a:ext cx="3994226" cy="167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427017" y="1506043"/>
            <a:ext cx="9337964" cy="41549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Contoh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ekspresi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logika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di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antaranya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kar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&gt;='A') &amp;&amp; (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kar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&lt;= 'Z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')</a:t>
            </a:r>
            <a:b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</a:t>
            </a:r>
            <a:r>
              <a:rPr lang="en-US" sz="24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Hasil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operasi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logika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&amp;&amp;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adalah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TRUE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hanya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jika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kar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&gt; 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'A'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dan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</a:t>
            </a:r>
            <a:r>
              <a:rPr lang="en-US" sz="24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kar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&lt; 'Z' (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dalam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hal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ini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yang </a:t>
            </a:r>
            <a:r>
              <a:rPr lang="en-US" sz="24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diperbandingkan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adalah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kode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ASCII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dari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karakter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tsb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).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jawab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== 'Y') || (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jawab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== 'y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')</a:t>
            </a:r>
            <a:b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</a:t>
            </a:r>
            <a:r>
              <a:rPr lang="en-US" sz="24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Hasil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operasi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logika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||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adalah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TRUE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jika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jawab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berupa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b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	'Y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'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atau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'y‘</a:t>
            </a:r>
            <a:b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4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Catatan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Kode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ASCII: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0      48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, 1 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    49 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s/d 9 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    57</a:t>
            </a:r>
            <a:endParaRPr lang="en-US" sz="24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      65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, Z 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    90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, a 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    97</a:t>
            </a:r>
            <a:r>
              <a:rPr lang="en-US" sz="24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, z </a:t>
            </a:r>
            <a:r>
              <a:rPr lang="en-US" sz="24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    122</a:t>
            </a:r>
            <a:endParaRPr sz="24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005392"/>
              </a:buClr>
              <a:buSzPts val="3200"/>
            </a:pPr>
            <a:r>
              <a:rPr lang="en-US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Operator </a:t>
            </a:r>
            <a:r>
              <a:rPr lang="en-US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Relasi</a:t>
            </a:r>
            <a:endParaRPr sz="3200" b="0" u="none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9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17" y="4862471"/>
            <a:ext cx="405481" cy="3173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467" y="5236471"/>
            <a:ext cx="405481" cy="3173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498" y="4860676"/>
            <a:ext cx="405481" cy="3173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46" y="5236471"/>
            <a:ext cx="405481" cy="3173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517" y="4860676"/>
            <a:ext cx="405481" cy="3173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475" y="5236471"/>
            <a:ext cx="405481" cy="3173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693" y="5236471"/>
            <a:ext cx="405481" cy="31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6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539</Words>
  <Application>Microsoft Office PowerPoint</Application>
  <PresentationFormat>Widescreen</PresentationFormat>
  <Paragraphs>132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Roboto</vt:lpstr>
      <vt:lpstr>Arial</vt:lpstr>
      <vt:lpstr>Wingdings</vt:lpstr>
      <vt:lpstr>Roboto Medium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Humas PENS</dc:creator>
  <cp:lastModifiedBy>jauari</cp:lastModifiedBy>
  <cp:revision>9</cp:revision>
  <dcterms:created xsi:type="dcterms:W3CDTF">2021-03-08T02:43:30Z</dcterms:created>
  <dcterms:modified xsi:type="dcterms:W3CDTF">2024-08-27T14:51:02Z</dcterms:modified>
</cp:coreProperties>
</file>