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Roboto Medium" panose="020B0604020202020204" charset="0"/>
      <p:regular r:id="rId23"/>
      <p:bold r:id="rId24"/>
      <p:italic r:id="rId25"/>
      <p:boldItalic r:id="rId26"/>
    </p:embeddedFont>
    <p:embeddedFont>
      <p:font typeface="Roboto Black" panose="020B0604020202020204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VCJxRH3Iektu6Acxr9v0GueW0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10099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3010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2681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614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3757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6025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1387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7008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097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0614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618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3809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3683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482437" y="1889036"/>
            <a:ext cx="8686800" cy="1569782"/>
          </a:xfrm>
          <a:prstGeom prst="roundRect">
            <a:avLst>
              <a:gd name="adj" fmla="val 16667"/>
            </a:avLst>
          </a:prstGeom>
          <a:solidFill>
            <a:srgbClr val="FFFFFF">
              <a:alpha val="7764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40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Bab 4. Decision 2</a:t>
            </a:r>
            <a:br>
              <a:rPr lang="en-US" sz="40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40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4000" b="1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Pengambilan</a:t>
            </a:r>
            <a:r>
              <a:rPr lang="en-US" sz="40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Keputusan</a:t>
            </a:r>
            <a:r>
              <a:rPr lang="en-US" sz="40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4000" b="1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6539345" y="3560620"/>
            <a:ext cx="3629892" cy="734291"/>
          </a:xfrm>
          <a:prstGeom prst="roundRect">
            <a:avLst>
              <a:gd name="adj" fmla="val 16667"/>
            </a:avLst>
          </a:prstGeom>
          <a:solidFill>
            <a:srgbClr val="FFFFFF">
              <a:alpha val="7764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i="0" u="none" strike="noStrike" cap="none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Presented by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i="0" u="none" strike="noStrike" cap="none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-Name-</a:t>
            </a:r>
            <a:endParaRPr sz="2400" b="1" i="0" u="none" strike="noStrike" cap="none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5825837" y="5458691"/>
            <a:ext cx="3629892" cy="734291"/>
          </a:xfrm>
          <a:prstGeom prst="roundRect">
            <a:avLst>
              <a:gd name="adj" fmla="val 16667"/>
            </a:avLst>
          </a:prstGeom>
          <a:solidFill>
            <a:srgbClr val="FFFFFF">
              <a:alpha val="7764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i="0" u="none" strike="noStrike" cap="none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Date of Presentation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i="0" u="none" strike="noStrike" cap="none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Location of Presentantion</a:t>
            </a:r>
            <a:endParaRPr sz="1800" b="1" i="0" u="none" strike="noStrike" cap="none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424544" y="415636"/>
            <a:ext cx="1371603" cy="76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316052"/>
            <a:ext cx="9337964" cy="42934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lvl="0" indent="-228600">
              <a:buFont typeface="+mj-lt"/>
              <a:buAutoNum type="arabicPeriod" startAt="5"/>
            </a:pP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Ubahlah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program di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bawah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implementasikan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kembali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menggunakan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pernyataan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switch</a:t>
            </a:r>
            <a:b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main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 </a:t>
            </a: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b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sz="13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valid_operator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1; </a:t>
            </a: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//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valid_operator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diinisialisasi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dg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logika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1 char operator</a:t>
            </a: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b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float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number1, number2, result</a:t>
            </a: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b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sz="13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printf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("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Masukkan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2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buah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bilangan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&amp;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sebuah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operator\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ndengan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format : number1 operator number2\n\n</a:t>
            </a: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");</a:t>
            </a:r>
            <a:b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sz="13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scanf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("%f %c %f", &amp;number1, &amp;operator, &amp;number2</a:t>
            </a: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b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if(operator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== </a:t>
            </a: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'*')</a:t>
            </a:r>
            <a:b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    result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number1 * number2</a:t>
            </a: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b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else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if(operator == </a:t>
            </a: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'/')</a:t>
            </a:r>
            <a:b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    result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number1 / number2</a:t>
            </a: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 </a:t>
            </a:r>
            <a:b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else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if(operator == </a:t>
            </a: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'+') </a:t>
            </a:r>
            <a:b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    result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number1 + number2</a:t>
            </a: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b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else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if(operator == </a:t>
            </a: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'-') </a:t>
            </a:r>
            <a:b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    result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number1 - number2</a:t>
            </a: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b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else</a:t>
            </a:r>
            <a:b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    </a:t>
            </a:r>
            <a:r>
              <a:rPr lang="en-US" sz="13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valid_operator</a:t>
            </a: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0</a:t>
            </a: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b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if(</a:t>
            </a:r>
            <a:r>
              <a:rPr lang="en-US" sz="13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valid_operator</a:t>
            </a: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b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    </a:t>
            </a:r>
            <a:r>
              <a:rPr lang="en-US" sz="13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printf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("\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n%g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%c %g is %g\n", number1, operator, number2, result </a:t>
            </a: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b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else</a:t>
            </a:r>
            <a:b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    </a:t>
            </a:r>
            <a:r>
              <a:rPr lang="en-US" sz="13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printf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("Invalid operator!\n</a:t>
            </a: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");</a:t>
            </a:r>
            <a:b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}</a:t>
            </a:r>
            <a:endParaRPr lang="en-US"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Latihan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10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9566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511800"/>
            <a:ext cx="9337964" cy="403183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buFont typeface="+mj-lt"/>
              <a:buAutoNum type="arabicPeriod" startAt="6"/>
            </a:pP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Buatlah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program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menampilkan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menu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melakukan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proses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sbb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Menu 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1.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Menghitung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volume </a:t>
            </a:r>
            <a:r>
              <a:rPr lang="en-US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kubus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 2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Menghitung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luas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lingkaran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 3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Menghitung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volume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silinder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pilihan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user (1, 2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3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Jika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pilihan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1,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maka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Input 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panjang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sisi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kubus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Output 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Volume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kubus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vol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sisi3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Jika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pilihan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2,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maka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Input 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panjang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jari-jari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lingkaran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Output 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Luas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lingkaran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luas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3.14 * r2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Jika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pilihan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3,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maka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Input 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panjang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jari-jari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lingkaran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&amp;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tinggi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silinder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Output 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Volume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silinder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vol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3.14 * r2 * t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Jika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pilihan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selain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1, 2 &amp; 3 (default) : </a:t>
            </a:r>
            <a:r>
              <a:rPr lang="en-US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Tampilkan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pesan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kesalahan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Petunjuk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-US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gunakan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switch-case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Latihan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11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2056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/>
        </p:nvSpPr>
        <p:spPr>
          <a:xfrm>
            <a:off x="6931469" y="4915174"/>
            <a:ext cx="507703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Kampus PENS, Jl. Raya ITS, Sukolilo, Surabaya 60111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Jawa Timur, Indonesia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56139"/>
          <a:stretch/>
        </p:blipFill>
        <p:spPr>
          <a:xfrm>
            <a:off x="819095" y="4354601"/>
            <a:ext cx="4315583" cy="75839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/>
          <p:nvPr/>
        </p:nvSpPr>
        <p:spPr>
          <a:xfrm>
            <a:off x="819095" y="3989872"/>
            <a:ext cx="186781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Social Media :</a:t>
            </a:r>
            <a:endParaRPr sz="1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8612763" y="4364464"/>
            <a:ext cx="17144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www.pens.ac.id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t="79029"/>
          <a:stretch/>
        </p:blipFill>
        <p:spPr>
          <a:xfrm>
            <a:off x="819095" y="5124044"/>
            <a:ext cx="4473813" cy="37590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2994850" y="1708206"/>
            <a:ext cx="6202299" cy="1703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4400"/>
              <a:buFont typeface="Roboto Black"/>
              <a:buNone/>
            </a:pPr>
            <a:r>
              <a:rPr lang="en-ID" sz="440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Terima Kasih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2800"/>
              <a:buFont typeface="Roboto Black"/>
              <a:buNone/>
            </a:pPr>
            <a:r>
              <a:rPr lang="en-ID" sz="2800" i="1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(email presenter)</a:t>
            </a:r>
            <a:endParaRPr sz="2800" i="1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427017" y="1585555"/>
            <a:ext cx="9337964" cy="138495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Nested 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(if </a:t>
            </a:r>
            <a:r>
              <a:rPr lang="en-US" sz="2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bersarang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Pernyataan</a:t>
            </a:r>
            <a:r>
              <a:rPr lang="en-US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else if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Pernyataan</a:t>
            </a:r>
            <a:r>
              <a:rPr lang="en-US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switch</a:t>
            </a:r>
            <a:endParaRPr lang="en-US" sz="2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b="0" u="none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Overview</a:t>
            </a:r>
            <a:endParaRPr sz="3200" b="0" u="none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585555"/>
            <a:ext cx="9337964" cy="40933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Digunakan</a:t>
            </a:r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mengimplementasikan</a:t>
            </a: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kasus</a:t>
            </a: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melibatkan</a:t>
            </a: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banyak</a:t>
            </a:r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SYARAT</a:t>
            </a:r>
            <a:r>
              <a:rPr lang="en-US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(kondisi_1</a:t>
            </a:r>
            <a: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b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if 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(kondisi_2</a:t>
            </a:r>
            <a: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b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.</a:t>
            </a:r>
            <a:b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.</a:t>
            </a:r>
            <a:b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if 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kondisi_n</a:t>
            </a:r>
            <a: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b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     </a:t>
            </a:r>
            <a:r>
              <a:rPr lang="en-US" sz="12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pernyataan_n</a:t>
            </a:r>
            <a: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 </a:t>
            </a:r>
            <a:b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else</a:t>
            </a:r>
            <a:b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     </a:t>
            </a:r>
            <a:r>
              <a:rPr lang="en-US" sz="12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pernyataan</a:t>
            </a:r>
            <a: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b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.</a:t>
            </a:r>
            <a:b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. </a:t>
            </a:r>
            <a:b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else</a:t>
            </a:r>
            <a:b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     </a:t>
            </a:r>
            <a:r>
              <a:rPr lang="en-US" sz="12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pernyataan</a:t>
            </a:r>
            <a: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 </a:t>
            </a:r>
            <a:b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else</a:t>
            </a:r>
            <a:b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     </a:t>
            </a:r>
            <a:r>
              <a:rPr lang="en-US" sz="12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pernyataan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lang="en-US"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Jika</a:t>
            </a:r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kondisi</a:t>
            </a: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</a:t>
            </a:r>
            <a:r>
              <a:rPr lang="en-US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bernilai</a:t>
            </a: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TRUE, </a:t>
            </a:r>
            <a:r>
              <a:rPr lang="en-US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maka</a:t>
            </a: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akan</a:t>
            </a: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dicek</a:t>
            </a: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kondisi</a:t>
            </a: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pada</a:t>
            </a: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</a:t>
            </a:r>
            <a:r>
              <a:rPr lang="en-US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berikutnya</a:t>
            </a:r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5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demikian</a:t>
            </a:r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sampai</a:t>
            </a: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yang </a:t>
            </a:r>
            <a:r>
              <a:rPr lang="en-US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terdalam</a:t>
            </a: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jika</a:t>
            </a: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senantiasa</a:t>
            </a: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bernilai</a:t>
            </a: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TRUE, </a:t>
            </a:r>
            <a:r>
              <a:rPr lang="en-US" sz="15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maka</a:t>
            </a:r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pernyataan_n</a:t>
            </a:r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akan</a:t>
            </a: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diproses</a:t>
            </a: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Jika</a:t>
            </a:r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kondisi</a:t>
            </a: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</a:t>
            </a:r>
            <a:r>
              <a:rPr lang="en-US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bernilai</a:t>
            </a: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FALSE, </a:t>
            </a:r>
            <a:r>
              <a:rPr lang="en-US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maka</a:t>
            </a: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akan</a:t>
            </a: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diproses</a:t>
            </a: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pernyataan</a:t>
            </a:r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</a:t>
            </a: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pada</a:t>
            </a: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else </a:t>
            </a:r>
            <a:r>
              <a:rPr lang="en-US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pasangannya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85859"/>
            <a:ext cx="6202299" cy="999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lnSpc>
                <a:spcPct val="90000"/>
              </a:lnSpc>
              <a:buClr>
                <a:srgbClr val="005392"/>
              </a:buClr>
              <a:buSzPts val="3200"/>
            </a:pP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Nested </a:t>
            </a:r>
            <a:r>
              <a:rPr lang="en-ID" sz="3200" i="1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i</a:t>
            </a:r>
            <a:r>
              <a:rPr lang="en-ID" sz="3200" i="1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f</a:t>
            </a:r>
            <a:br>
              <a:rPr lang="en-ID" sz="3200" i="1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</a:br>
            <a:r>
              <a:rPr lang="en-US" sz="2800" i="1" dirty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(if yang </a:t>
            </a:r>
            <a:r>
              <a:rPr lang="en-US" sz="2800" i="1" dirty="0" err="1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bersarang</a:t>
            </a:r>
            <a:r>
              <a:rPr lang="en-US" sz="2800" i="1" dirty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US" sz="2800" i="1" dirty="0" err="1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dalam</a:t>
            </a:r>
            <a:r>
              <a:rPr lang="en-US" sz="2800" i="1" dirty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if yang lain)</a:t>
            </a:r>
            <a:endParaRPr sz="3200" i="1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3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427162"/>
            <a:ext cx="9337964" cy="4201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Digunakan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mengimplementasikan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kasus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17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memiliki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 b="1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banyak</a:t>
            </a:r>
            <a:r>
              <a:rPr lang="en-US" sz="17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17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7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ALTERNATIF </a:t>
            </a:r>
            <a:r>
              <a:rPr lang="en-US" sz="17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 </a:t>
            </a:r>
            <a:r>
              <a:rPr lang="en-US" sz="17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OPTION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(kondisi_1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pernyataan_1;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else 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(kondisi_2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pernyataan_2;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.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.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else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pernyataan_n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lang="en-US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7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Contoh</a:t>
            </a:r>
            <a:r>
              <a:rPr lang="en-US" sz="17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implementasi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else if </a:t>
            </a:r>
            <a:r>
              <a:rPr lang="en-US" sz="17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misalnya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pembuatan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sebuah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program </a:t>
            </a:r>
            <a:r>
              <a:rPr lang="en-US" sz="17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kalkulator</a:t>
            </a:r>
            <a:r>
              <a:rPr lang="en-US" sz="17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sederhana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</a:t>
            </a:r>
            <a:r>
              <a:rPr lang="en-US" sz="17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memberikan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masukan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format : </a:t>
            </a:r>
            <a:r>
              <a:rPr lang="en-US" sz="17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operand1 operator operand2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7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Hasil</a:t>
            </a:r>
            <a:r>
              <a:rPr lang="en-US" sz="17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operasi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bergantung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pada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jenis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operator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17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dimasukkan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oleh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user. </a:t>
            </a:r>
            <a:r>
              <a:rPr lang="en-US" sz="17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Oleh</a:t>
            </a:r>
            <a:r>
              <a:rPr lang="en-US" sz="17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karena</a:t>
            </a:r>
            <a:r>
              <a:rPr lang="en-US" sz="17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itu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program </a:t>
            </a:r>
            <a:r>
              <a:rPr lang="en-US" sz="17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akan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mengecek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apakah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operator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berupa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tanda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‘*’, ‘/’, ‘%’, </a:t>
            </a:r>
            <a:r>
              <a:rPr lang="en-US" sz="17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‘+’, </a:t>
            </a:r>
            <a:r>
              <a:rPr lang="en-US" sz="17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ataukah</a:t>
            </a:r>
            <a:r>
              <a:rPr lang="en-US" sz="17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tanda</a:t>
            </a:r>
            <a:r>
              <a:rPr lang="en-US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‘-‘.</a:t>
            </a:r>
            <a:endParaRPr sz="17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Pernyataan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ID" sz="3200" i="1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else if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4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293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585555"/>
            <a:ext cx="9337964" cy="403183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mengimplementasikan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kasus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banyak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ALTERNATIF/OPTION</a:t>
            </a:r>
            <a:endParaRPr lang="en-US"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switch case statement is a better way of writing a program when 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series 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 if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elses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occurs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switch 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ekspresi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case 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value1: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pernyataan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n-US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pernyataan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...... 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break;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......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case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valuen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pernyataan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.......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break;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default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pernyataan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lang="en-US"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Pernyataan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ID" sz="3200" i="1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switch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5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826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585555"/>
            <a:ext cx="9337964" cy="38163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2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Aturan-aturan</a:t>
            </a:r>
            <a:r>
              <a:rPr lang="en-US" sz="2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pada</a:t>
            </a:r>
            <a:r>
              <a:rPr lang="en-US" sz="2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pernyataan</a:t>
            </a:r>
            <a:r>
              <a:rPr lang="en-US" sz="2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switch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Ekspresi</a:t>
            </a:r>
            <a:r>
              <a:rPr lang="en-US" sz="2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pada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switch (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serta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value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pada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case)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harus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berupa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US" sz="2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integer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karakter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-US" sz="22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lang="en-US" sz="2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boleh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float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boleh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range (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seperti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pada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kasus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konversi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angka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huruf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Urutan</a:t>
            </a:r>
            <a:r>
              <a:rPr lang="en-US" sz="2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pernyataan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case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penting</a:t>
            </a:r>
            <a:endParaRPr lang="en-US" sz="2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Klausa</a:t>
            </a:r>
            <a:r>
              <a:rPr lang="en-US" sz="2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default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boleh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diletakkan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awal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secara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konvensi</a:t>
            </a:r>
            <a:r>
              <a:rPr lang="en-US" sz="2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diletakkan</a:t>
            </a:r>
            <a:r>
              <a:rPr lang="en-US" sz="2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terakhir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Keyword 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break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HARUS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disertakan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pada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akhir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setiap</a:t>
            </a:r>
            <a:r>
              <a:rPr lang="en-US" sz="2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pernyataan</a:t>
            </a:r>
            <a:r>
              <a:rPr lang="en-US" sz="2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case,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digunakan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melompat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akhir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blok</a:t>
            </a:r>
            <a:r>
              <a:rPr lang="en-US" sz="2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switch</a:t>
            </a:r>
            <a:endParaRPr lang="en-US" sz="2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Klausa</a:t>
            </a:r>
            <a:r>
              <a:rPr lang="en-US" sz="2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default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bersifat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optional       </a:t>
            </a:r>
            <a:r>
              <a:rPr lang="en-US" sz="22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akan</a:t>
            </a:r>
            <a:r>
              <a:rPr lang="en-US" sz="2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dieksekusi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HANYA JIKA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satupun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case yang </a:t>
            </a:r>
            <a:r>
              <a:rPr lang="en-US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cocok</a:t>
            </a: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Pernyataan</a:t>
            </a:r>
            <a:r>
              <a:rPr lang="en-ID" sz="3200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ID" sz="3200" i="1" dirty="0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switch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6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219" y="4673434"/>
            <a:ext cx="405481" cy="3173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557" y="2334425"/>
            <a:ext cx="405481" cy="31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4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585555"/>
            <a:ext cx="9337964" cy="37856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Buatlah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program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menghitung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diskriminan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mencari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akar-akar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persamaan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kuadrat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 ax2 +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bx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c = 0 ,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ketentuan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sbb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 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b2 - 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4ac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–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Jika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 = 0 ,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maka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terdapat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2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akar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real yang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kembar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yaitu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 x1 = x2 = -b / 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2a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–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Jika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 &gt; 0 ,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maka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terdapat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2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akar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real yang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berlainan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yaitu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x1 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(-b +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sqrt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(D)) / 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2a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x2 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(-b -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sqrt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(D)) / 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2a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–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Jika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 &lt; 0 ,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maka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terdapat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2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akar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imaginair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berlainan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yaitu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x1 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-b / 2a + (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sqrt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(-D) / 2a) 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x2 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-b / 2a - (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sqrt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(-D) / 2a) 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Input 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a, b, c (float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Output 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Diskriminan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serta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akar-akar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persamaan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tsb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(x1&amp; x2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). 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Petunjuk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mencari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akar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x,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gunakan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sqrt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(x) yang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didefinisikan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pada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&lt;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math.h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&gt;. </a:t>
            </a:r>
            <a:b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gunakan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else if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Latihan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7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20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585555"/>
            <a:ext cx="9337964" cy="34778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+mj-lt"/>
              <a:buAutoNum type="arabicPeriod" startAt="2"/>
            </a:pP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menggunakan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pernyataan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else..if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,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buatlah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kalkulator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sederhana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mendapatkan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tanpilan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hasil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sebagai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berikut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Masukkan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bilangan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pertama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b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Masukkan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bilangan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kedua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b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Menu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Matematika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Penjumlahan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Pengurangan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Pembagian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Perkalian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Masukkan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pilihan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anda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b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Hasil</a:t>
            </a:r>
            <a:r>
              <a:rPr lang="en-ID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operasi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tersebut</a:t>
            </a:r>
            <a:r>
              <a:rPr lang="en-ID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15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 dirty="0" err="1" smtClean="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Latihan</a:t>
            </a:r>
            <a:endParaRPr sz="3200" dirty="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8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547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427017" y="1388690"/>
            <a:ext cx="9337964" cy="427805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buFont typeface="+mj-lt"/>
              <a:buAutoNum type="arabicPeriod" startAt="3"/>
            </a:pP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Buat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program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mengkonversikan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angka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huruf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Petunjuk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	</a:t>
            </a: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nilai_angka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&lt;=40 = 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b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40&lt;</a:t>
            </a: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nilai_angka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&lt;=55 = 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b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55&lt;</a:t>
            </a: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nilai_angka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&lt;=60 = 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b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60&lt;</a:t>
            </a: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nilai_angka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&lt;=80 = 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b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80&lt;</a:t>
            </a: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nilai_angka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&lt;=100= 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b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Input 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nilai_angka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62</a:t>
            </a:r>
            <a:b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Output 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huruf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</a:t>
            </a:r>
          </a:p>
          <a:p>
            <a:pPr marL="342900" lvl="0" indent="-342900">
              <a:buFont typeface="+mj-lt"/>
              <a:buAutoNum type="arabicPeriod" startAt="4"/>
            </a:pP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Tulislah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kembali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pernyataan-pernyataan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bawah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menggunakan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pernyataan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switch</a:t>
            </a:r>
            <a:b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if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 letter == 'X' 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b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sum 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0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b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else 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( letter == 'Z' 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b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valid_flag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1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b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else 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if( letter == 'A' 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b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sum 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1</a:t>
            </a: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 </a:t>
            </a:r>
            <a:b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else</a:t>
            </a:r>
            <a:b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D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ID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printf</a:t>
            </a:r>
            <a:r>
              <a:rPr lang="en-ID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("Unknown letter --&gt;%c\n", letter );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994850" y="585860"/>
            <a:ext cx="6202299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3200"/>
              <a:buFont typeface="Roboto Black"/>
              <a:buNone/>
            </a:pPr>
            <a:r>
              <a:rPr lang="en-ID" sz="3200">
                <a:solidFill>
                  <a:srgbClr val="005392"/>
                </a:solidFill>
                <a:latin typeface="Roboto Black"/>
                <a:ea typeface="Roboto Black"/>
                <a:cs typeface="Roboto Black"/>
                <a:sym typeface="Roboto Black"/>
              </a:rPr>
              <a:t>Judul Slide</a:t>
            </a:r>
            <a:endParaRPr sz="3200">
              <a:solidFill>
                <a:srgbClr val="00539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905999" y="5990298"/>
            <a:ext cx="481446" cy="4866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9949295" y="6051069"/>
            <a:ext cx="3948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4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9</a:t>
            </a:fld>
            <a:endParaRPr sz="16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9905999" y="303136"/>
            <a:ext cx="1371603" cy="762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 Logo Unit Terkait (proportional size)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17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359</Words>
  <Application>Microsoft Office PowerPoint</Application>
  <PresentationFormat>Widescreen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Roboto</vt:lpstr>
      <vt:lpstr>Arial</vt:lpstr>
      <vt:lpstr>Wingdings</vt:lpstr>
      <vt:lpstr>Roboto Medium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Humas PENS</dc:creator>
  <cp:lastModifiedBy>jauari</cp:lastModifiedBy>
  <cp:revision>5</cp:revision>
  <dcterms:created xsi:type="dcterms:W3CDTF">2021-03-08T02:43:30Z</dcterms:created>
  <dcterms:modified xsi:type="dcterms:W3CDTF">2024-08-27T15:17:25Z</dcterms:modified>
</cp:coreProperties>
</file>