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Raleway"/>
      <p:regular r:id="rId27"/>
      <p:bold r:id="rId28"/>
      <p:italic r:id="rId29"/>
      <p:boldItalic r:id="rId30"/>
    </p:embeddedFont>
    <p:embeddedFont>
      <p:font typeface="Lato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Raleway-bold.fntdata"/><Relationship Id="rId27" Type="http://schemas.openxmlformats.org/officeDocument/2006/relationships/font" Target="fonts/Raleway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aleway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regular.fntdata"/><Relationship Id="rId30" Type="http://schemas.openxmlformats.org/officeDocument/2006/relationships/font" Target="fonts/Raleway-boldItalic.fntdata"/><Relationship Id="rId11" Type="http://schemas.openxmlformats.org/officeDocument/2006/relationships/slide" Target="slides/slide6.xml"/><Relationship Id="rId33" Type="http://schemas.openxmlformats.org/officeDocument/2006/relationships/font" Target="fonts/Lato-italic.fntdata"/><Relationship Id="rId10" Type="http://schemas.openxmlformats.org/officeDocument/2006/relationships/slide" Target="slides/slide5.xml"/><Relationship Id="rId32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Lato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9fbad4fc10_0_3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9fbad4fc10_0_3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627864e8d2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627864e8d2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625a23a197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625a23a197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625a23a197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625a23a197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7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625a23a197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625a23a197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6274d8525f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6274d8525f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9f2778451a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9f2778451a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9fbad4fc10_0_4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9fbad4fc10_0_4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9fbad4fc10_0_4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9fbad4fc10_0_4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627864e8d2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2627864e8d2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625a23a197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2625a23a197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62318c547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62318c547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625a23a197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2625a23a197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9fbad4fc10_0_4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29fbad4fc10_0_4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6266bcf8b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6266bcf8b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6266bcf8b5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6266bcf8b5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6266bcf8b5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6266bcf8b5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6266bcf8b5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6266bcf8b5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6289e2cd3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6289e2cd3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6274d8525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6274d8525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9fbad4fc10_0_4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9fbad4fc10_0_4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png"/><Relationship Id="rId4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uvahealth.com/services/diabetes-care/types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Relationship Id="rId4" Type="http://schemas.openxmlformats.org/officeDocument/2006/relationships/image" Target="../media/image3.jpg"/><Relationship Id="rId5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7950" y="1451275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3200"/>
              <a:t>Predictive Modeling for Diabetes Risk</a:t>
            </a:r>
            <a:endParaRPr sz="32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Using Machine Learning </a:t>
            </a:r>
            <a:endParaRPr sz="3200"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2139625" y="3115975"/>
            <a:ext cx="40032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2"/>
                </a:solidFill>
              </a:rPr>
              <a:t>Akwawo Ekpu and Aashi Vishnoi </a:t>
            </a:r>
            <a:endParaRPr sz="1900">
              <a:solidFill>
                <a:schemeClr val="dk2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2"/>
                </a:solidFill>
              </a:rPr>
              <a:t>BCH 339N</a:t>
            </a:r>
            <a:endParaRPr sz="1900">
              <a:solidFill>
                <a:schemeClr val="dk2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900">
                <a:solidFill>
                  <a:schemeClr val="dk2"/>
                </a:solidFill>
              </a:rPr>
              <a:t>November 29th, 2023</a:t>
            </a:r>
            <a:endParaRPr sz="1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2"/>
          <p:cNvSpPr txBox="1"/>
          <p:nvPr>
            <p:ph type="title"/>
          </p:nvPr>
        </p:nvSpPr>
        <p:spPr>
          <a:xfrm>
            <a:off x="729450" y="5852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Correlation Matrix</a:t>
            </a:r>
            <a:endParaRPr/>
          </a:p>
        </p:txBody>
      </p:sp>
      <p:pic>
        <p:nvPicPr>
          <p:cNvPr id="146" name="Google Shape;14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950" y="1887300"/>
            <a:ext cx="8839200" cy="2860614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2"/>
          <p:cNvSpPr txBox="1"/>
          <p:nvPr>
            <p:ph idx="1" type="body"/>
          </p:nvPr>
        </p:nvSpPr>
        <p:spPr>
          <a:xfrm>
            <a:off x="201950" y="1385163"/>
            <a:ext cx="7688700" cy="386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500"/>
              <a:t>Partial Snippet </a:t>
            </a:r>
            <a:endParaRPr sz="15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3"/>
          <p:cNvSpPr txBox="1"/>
          <p:nvPr>
            <p:ph type="title"/>
          </p:nvPr>
        </p:nvSpPr>
        <p:spPr>
          <a:xfrm>
            <a:off x="729450" y="5852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Heatmap</a:t>
            </a:r>
            <a:endParaRPr/>
          </a:p>
        </p:txBody>
      </p:sp>
      <p:pic>
        <p:nvPicPr>
          <p:cNvPr id="153" name="Google Shape;15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07125" y="585277"/>
            <a:ext cx="5216000" cy="4382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9450" y="2027000"/>
            <a:ext cx="2663625" cy="167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4"/>
          <p:cNvSpPr txBox="1"/>
          <p:nvPr>
            <p:ph type="title"/>
          </p:nvPr>
        </p:nvSpPr>
        <p:spPr>
          <a:xfrm>
            <a:off x="729450" y="5852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Heat Map Interpretation</a:t>
            </a:r>
            <a:endParaRPr/>
          </a:p>
        </p:txBody>
      </p:sp>
      <p:sp>
        <p:nvSpPr>
          <p:cNvPr id="160" name="Google Shape;160;p24"/>
          <p:cNvSpPr txBox="1"/>
          <p:nvPr>
            <p:ph idx="1" type="body"/>
          </p:nvPr>
        </p:nvSpPr>
        <p:spPr>
          <a:xfrm>
            <a:off x="727650" y="1441200"/>
            <a:ext cx="5142300" cy="334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88925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950"/>
              <a:buFont typeface="Arial"/>
              <a:buChar char="●"/>
            </a:pPr>
            <a:r>
              <a:rPr lang="en" sz="1500"/>
              <a:t>Positive Correlation</a:t>
            </a:r>
            <a:endParaRPr sz="1500"/>
          </a:p>
          <a:p>
            <a:pPr indent="-288925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50"/>
              <a:buFont typeface="Arial"/>
              <a:buChar char="○"/>
            </a:pPr>
            <a:r>
              <a:rPr lang="en" sz="1500"/>
              <a:t>Stroke</a:t>
            </a:r>
            <a:endParaRPr sz="1500"/>
          </a:p>
          <a:p>
            <a:pPr indent="-288925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50"/>
              <a:buFont typeface="Arial"/>
              <a:buChar char="○"/>
            </a:pPr>
            <a:r>
              <a:rPr lang="en" sz="1500"/>
              <a:t>Heart Disease or Attack</a:t>
            </a:r>
            <a:endParaRPr sz="1500"/>
          </a:p>
          <a:p>
            <a:pPr indent="-288925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50"/>
              <a:buFont typeface="Arial"/>
              <a:buChar char="○"/>
            </a:pPr>
            <a:r>
              <a:rPr lang="en" sz="1500"/>
              <a:t>Difficulty Walking</a:t>
            </a:r>
            <a:endParaRPr sz="1500"/>
          </a:p>
          <a:p>
            <a:pPr indent="-288925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50"/>
              <a:buFont typeface="Arial"/>
              <a:buChar char="○"/>
            </a:pPr>
            <a:r>
              <a:rPr lang="en" sz="1500"/>
              <a:t>Sex</a:t>
            </a:r>
            <a:endParaRPr sz="1500"/>
          </a:p>
          <a:p>
            <a:pPr indent="-288925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50"/>
              <a:buFont typeface="Arial"/>
              <a:buChar char="○"/>
            </a:pPr>
            <a:r>
              <a:rPr lang="en" sz="1500"/>
              <a:t>Age</a:t>
            </a:r>
            <a:endParaRPr sz="1500"/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288925" lvl="0" marL="457200" marR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950"/>
              <a:buFont typeface="Arial"/>
              <a:buChar char="●"/>
            </a:pPr>
            <a:r>
              <a:rPr lang="en" sz="1500"/>
              <a:t>Negative Correlation</a:t>
            </a:r>
            <a:endParaRPr sz="1500"/>
          </a:p>
          <a:p>
            <a:pPr indent="-288925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50"/>
              <a:buFont typeface="Arial"/>
              <a:buChar char="○"/>
            </a:pPr>
            <a:r>
              <a:rPr lang="en" sz="1500"/>
              <a:t>Income and general health</a:t>
            </a:r>
            <a:endParaRPr sz="1500"/>
          </a:p>
          <a:p>
            <a:pPr indent="0" lvl="0" marL="0" rtl="0" algn="l">
              <a:lnSpc>
                <a:spcPct val="170000"/>
              </a:lnSpc>
              <a:spcBef>
                <a:spcPts val="15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  <p:pic>
        <p:nvPicPr>
          <p:cNvPr id="161" name="Google Shape;16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02079" y="585276"/>
            <a:ext cx="3718345" cy="3070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11825" y="3838674"/>
            <a:ext cx="1898826" cy="11733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5"/>
          <p:cNvSpPr txBox="1"/>
          <p:nvPr>
            <p:ph type="title"/>
          </p:nvPr>
        </p:nvSpPr>
        <p:spPr>
          <a:xfrm>
            <a:off x="727650" y="6914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</a:t>
            </a:r>
            <a:r>
              <a:rPr lang="en"/>
              <a:t> Regression Model - Greatest Risk Factors</a:t>
            </a:r>
            <a:endParaRPr/>
          </a:p>
        </p:txBody>
      </p:sp>
      <p:sp>
        <p:nvSpPr>
          <p:cNvPr id="168" name="Google Shape;168;p25"/>
          <p:cNvSpPr txBox="1"/>
          <p:nvPr>
            <p:ph idx="1" type="body"/>
          </p:nvPr>
        </p:nvSpPr>
        <p:spPr>
          <a:xfrm>
            <a:off x="539375" y="1441200"/>
            <a:ext cx="4774500" cy="334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We used the logistic regression model because our outcome is binary in nature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More likely to be associated with the likelihood of diabetes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p&lt;0.05 = significant</a:t>
            </a:r>
            <a:endParaRPr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BMI, GenHlth, High Blood Pressure , Heart Disease or Attack, Age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Insignificant predictors in model</a:t>
            </a:r>
            <a:endParaRPr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Smoker, Physical Activity</a:t>
            </a:r>
            <a:endParaRPr sz="1300"/>
          </a:p>
        </p:txBody>
      </p:sp>
      <p:pic>
        <p:nvPicPr>
          <p:cNvPr id="169" name="Google Shape;16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2150" y="1441201"/>
            <a:ext cx="3342275" cy="293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6"/>
          <p:cNvSpPr txBox="1"/>
          <p:nvPr>
            <p:ph type="title"/>
          </p:nvPr>
        </p:nvSpPr>
        <p:spPr>
          <a:xfrm>
            <a:off x="727650" y="6953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ROC/AUC Plot</a:t>
            </a:r>
            <a:endParaRPr/>
          </a:p>
        </p:txBody>
      </p:sp>
      <p:sp>
        <p:nvSpPr>
          <p:cNvPr id="175" name="Google Shape;175;p26"/>
          <p:cNvSpPr txBox="1"/>
          <p:nvPr>
            <p:ph idx="1" type="body"/>
          </p:nvPr>
        </p:nvSpPr>
        <p:spPr>
          <a:xfrm>
            <a:off x="727650" y="1823338"/>
            <a:ext cx="495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Visualization of the </a:t>
            </a:r>
            <a:r>
              <a:rPr lang="en"/>
              <a:t>performance</a:t>
            </a:r>
            <a:r>
              <a:rPr lang="en"/>
              <a:t> of  our logistic regression model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Given that :</a:t>
            </a:r>
            <a:endParaRPr/>
          </a:p>
          <a:p>
            <a:pPr indent="-304958" lvl="0" marL="457200" rtl="0" algn="l">
              <a:spcBef>
                <a:spcPts val="120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The </a:t>
            </a:r>
            <a:r>
              <a:rPr lang="en"/>
              <a:t>curve rises steeply towards </a:t>
            </a:r>
            <a:r>
              <a:rPr lang="en"/>
              <a:t> hugs the upper left corner, </a:t>
            </a:r>
            <a:r>
              <a:rPr lang="en"/>
              <a:t>indicating</a:t>
            </a:r>
            <a:r>
              <a:rPr lang="en"/>
              <a:t> high </a:t>
            </a:r>
            <a:r>
              <a:rPr lang="en"/>
              <a:t>sensitivity</a:t>
            </a:r>
            <a:r>
              <a:rPr lang="en"/>
              <a:t> and low false positive rate.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1&gt;AUC &gt; 0.5 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The accuracy of our model came out to be about 0.83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We concluded that the accuracy was good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6" name="Google Shape;17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18775" y="1085375"/>
            <a:ext cx="2795325" cy="326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7"/>
          <p:cNvSpPr txBox="1"/>
          <p:nvPr>
            <p:ph type="title"/>
          </p:nvPr>
        </p:nvSpPr>
        <p:spPr>
          <a:xfrm>
            <a:off x="727650" y="6541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</a:t>
            </a:r>
            <a:r>
              <a:rPr lang="en"/>
              <a:t>orest</a:t>
            </a:r>
            <a:r>
              <a:rPr lang="en"/>
              <a:t> </a:t>
            </a:r>
            <a:endParaRPr/>
          </a:p>
        </p:txBody>
      </p:sp>
      <p:sp>
        <p:nvSpPr>
          <p:cNvPr id="182" name="Google Shape;182;p27"/>
          <p:cNvSpPr txBox="1"/>
          <p:nvPr>
            <p:ph idx="1" type="body"/>
          </p:nvPr>
        </p:nvSpPr>
        <p:spPr>
          <a:xfrm>
            <a:off x="4734325" y="1206300"/>
            <a:ext cx="4535700" cy="27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12700" rtl="0" algn="l">
              <a:spcBef>
                <a:spcPts val="1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Call:</a:t>
            </a:r>
            <a:endParaRPr sz="10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2700" rtl="0" algn="l">
              <a:spcBef>
                <a:spcPts val="1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randomForest(formula = Diabetes_binary ~ ., data = training,      mtry = 4, ntree = 501, importance = TRUE) </a:t>
            </a:r>
            <a:endParaRPr sz="10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2700" rtl="0" algn="l">
              <a:spcBef>
                <a:spcPts val="1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Type of random forest: classification</a:t>
            </a:r>
            <a:endParaRPr sz="10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2700" rtl="0" algn="l">
              <a:spcBef>
                <a:spcPts val="1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Number of trees: 501</a:t>
            </a:r>
            <a:endParaRPr sz="10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2700" rtl="0" algn="l">
              <a:spcBef>
                <a:spcPts val="1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No. of variables tried at each split: 4</a:t>
            </a:r>
            <a:endParaRPr sz="10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2700" rtl="0" algn="l"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2700" rtl="0" algn="l">
              <a:spcBef>
                <a:spcPts val="1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OOB estimate of  error rate: 25.23%</a:t>
            </a:r>
            <a:endParaRPr sz="10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2700" rtl="0" algn="l">
              <a:spcBef>
                <a:spcPts val="1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Confusion matrix:</a:t>
            </a:r>
            <a:endParaRPr sz="10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2700" rtl="0" algn="l">
              <a:spcBef>
                <a:spcPts val="1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0     1 class.error</a:t>
            </a:r>
            <a:endParaRPr sz="10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2700" rtl="0" algn="l">
              <a:spcBef>
                <a:spcPts val="1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0 20218  7989   0.2832276</a:t>
            </a:r>
            <a:endParaRPr sz="10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1  6281 22065   0.2215833</a:t>
            </a:r>
            <a:endParaRPr sz="10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2700" rtl="0" algn="l"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D5D5D5"/>
              </a:solidFill>
              <a:highlight>
                <a:srgbClr val="3838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000">
              <a:solidFill>
                <a:srgbClr val="D5D5D5"/>
              </a:solidFill>
              <a:highlight>
                <a:srgbClr val="383838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3" name="Google Shape;183;p27"/>
          <p:cNvSpPr txBox="1"/>
          <p:nvPr/>
        </p:nvSpPr>
        <p:spPr>
          <a:xfrm>
            <a:off x="198625" y="1614275"/>
            <a:ext cx="4535700" cy="23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This learning method that is used for both classification and regression tasks. We </a:t>
            </a:r>
            <a:r>
              <a:rPr lang="en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choice</a:t>
            </a:r>
            <a:r>
              <a:rPr lang="en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this method:</a:t>
            </a:r>
            <a:endParaRPr sz="12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●"/>
            </a:pPr>
            <a:r>
              <a:rPr lang="en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Can be used for both classification and regression task</a:t>
            </a:r>
            <a:endParaRPr sz="12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●"/>
            </a:pPr>
            <a:r>
              <a:rPr lang="en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It design for predicting categorical outcomes </a:t>
            </a:r>
            <a:endParaRPr sz="12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●"/>
            </a:pPr>
            <a:r>
              <a:rPr lang="en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Less</a:t>
            </a:r>
            <a:r>
              <a:rPr lang="en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prone</a:t>
            </a:r>
            <a:r>
              <a:rPr lang="en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to overfitting </a:t>
            </a:r>
            <a:endParaRPr sz="12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Accuracy = </a:t>
            </a: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0.7471742</a:t>
            </a:r>
            <a:endParaRPr sz="12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8"/>
          <p:cNvSpPr txBox="1"/>
          <p:nvPr>
            <p:ph type="title"/>
          </p:nvPr>
        </p:nvSpPr>
        <p:spPr>
          <a:xfrm>
            <a:off x="727650" y="5757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 </a:t>
            </a:r>
            <a:endParaRPr/>
          </a:p>
        </p:txBody>
      </p:sp>
      <p:pic>
        <p:nvPicPr>
          <p:cNvPr id="189" name="Google Shape;189;p28"/>
          <p:cNvPicPr preferRelativeResize="0"/>
          <p:nvPr/>
        </p:nvPicPr>
        <p:blipFill rotWithShape="1">
          <a:blip r:embed="rId3">
            <a:alphaModFix/>
          </a:blip>
          <a:srcRect b="32122" l="16120" r="16120" t="23915"/>
          <a:stretch/>
        </p:blipFill>
        <p:spPr>
          <a:xfrm>
            <a:off x="835500" y="1631750"/>
            <a:ext cx="4008826" cy="2941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28"/>
          <p:cNvPicPr preferRelativeResize="0"/>
          <p:nvPr/>
        </p:nvPicPr>
        <p:blipFill rotWithShape="1">
          <a:blip r:embed="rId4">
            <a:alphaModFix/>
          </a:blip>
          <a:srcRect b="30362" l="15990" r="16254" t="27183"/>
          <a:stretch/>
        </p:blipFill>
        <p:spPr>
          <a:xfrm>
            <a:off x="4951025" y="1670500"/>
            <a:ext cx="4008826" cy="2863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9"/>
          <p:cNvSpPr txBox="1"/>
          <p:nvPr>
            <p:ph type="title"/>
          </p:nvPr>
        </p:nvSpPr>
        <p:spPr>
          <a:xfrm>
            <a:off x="744288" y="5884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</a:t>
            </a:r>
            <a:r>
              <a:rPr lang="en"/>
              <a:t> Forest : Feature Importance </a:t>
            </a:r>
            <a:endParaRPr/>
          </a:p>
        </p:txBody>
      </p:sp>
      <p:pic>
        <p:nvPicPr>
          <p:cNvPr id="196" name="Google Shape;196;p29"/>
          <p:cNvPicPr preferRelativeResize="0"/>
          <p:nvPr/>
        </p:nvPicPr>
        <p:blipFill rotWithShape="1">
          <a:blip r:embed="rId3">
            <a:alphaModFix/>
          </a:blip>
          <a:srcRect b="0" l="0" r="0" t="9074"/>
          <a:stretch/>
        </p:blipFill>
        <p:spPr>
          <a:xfrm>
            <a:off x="941650" y="1123600"/>
            <a:ext cx="7293976" cy="3424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0"/>
          <p:cNvSpPr txBox="1"/>
          <p:nvPr>
            <p:ph type="title"/>
          </p:nvPr>
        </p:nvSpPr>
        <p:spPr>
          <a:xfrm>
            <a:off x="729450" y="5852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Comparing Models</a:t>
            </a:r>
            <a:endParaRPr/>
          </a:p>
        </p:txBody>
      </p:sp>
      <p:sp>
        <p:nvSpPr>
          <p:cNvPr id="202" name="Google Shape;202;p30"/>
          <p:cNvSpPr txBox="1"/>
          <p:nvPr>
            <p:ph idx="1" type="body"/>
          </p:nvPr>
        </p:nvSpPr>
        <p:spPr>
          <a:xfrm>
            <a:off x="348850" y="1398850"/>
            <a:ext cx="6835800" cy="370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Models						Accuracy Score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Logistic Regression	   			   0.83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Random Forest	 		                               0.7471742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00"/>
              <a:t>Best performing model was Logistic Regression with a score of 0.83</a:t>
            </a:r>
            <a:endParaRPr sz="14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1"/>
          <p:cNvSpPr txBox="1"/>
          <p:nvPr>
            <p:ph type="title"/>
          </p:nvPr>
        </p:nvSpPr>
        <p:spPr>
          <a:xfrm>
            <a:off x="729450" y="5852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Limitations &amp; Improvements</a:t>
            </a:r>
            <a:endParaRPr/>
          </a:p>
        </p:txBody>
      </p:sp>
      <p:sp>
        <p:nvSpPr>
          <p:cNvPr id="208" name="Google Shape;208;p31"/>
          <p:cNvSpPr txBox="1"/>
          <p:nvPr>
            <p:ph idx="1" type="body"/>
          </p:nvPr>
        </p:nvSpPr>
        <p:spPr>
          <a:xfrm>
            <a:off x="727650" y="1332200"/>
            <a:ext cx="7688700" cy="386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Limitations</a:t>
            </a:r>
            <a:endParaRPr sz="15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Selection bias - telephone interviews 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Self reported data by individuals 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Class imbalances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Improvements for Future Iterations </a:t>
            </a:r>
            <a:endParaRPr sz="15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Increasing the number of trees 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More representative data collection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Better handling of class imbalances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Introduce weighted classes - support underrepresented groups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Test </a:t>
            </a:r>
            <a:r>
              <a:rPr lang="en" sz="1500"/>
              <a:t>scalability</a:t>
            </a:r>
            <a:r>
              <a:rPr lang="en" sz="1500"/>
              <a:t> </a:t>
            </a:r>
            <a:r>
              <a:rPr lang="en" sz="1500"/>
              <a:t>across</a:t>
            </a:r>
            <a:r>
              <a:rPr lang="en" sz="1500"/>
              <a:t> </a:t>
            </a:r>
            <a:r>
              <a:rPr lang="en" sz="1500"/>
              <a:t>years</a:t>
            </a:r>
            <a:endParaRPr sz="1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7650" y="6051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7650" y="1546600"/>
            <a:ext cx="56424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Background 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Objective 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Dataset 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Risk Factors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Comparing Models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Limitations &amp; Improvements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Conclusion 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2"/>
          <p:cNvSpPr txBox="1"/>
          <p:nvPr>
            <p:ph type="title"/>
          </p:nvPr>
        </p:nvSpPr>
        <p:spPr>
          <a:xfrm>
            <a:off x="729450" y="5852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214" name="Google Shape;214;p32"/>
          <p:cNvSpPr txBox="1"/>
          <p:nvPr>
            <p:ph idx="1" type="body"/>
          </p:nvPr>
        </p:nvSpPr>
        <p:spPr>
          <a:xfrm>
            <a:off x="727650" y="1332200"/>
            <a:ext cx="7688700" cy="386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Significant factors that influence diabetes in the models:</a:t>
            </a:r>
            <a:endParaRPr sz="15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BMI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General Health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High Blood Pressure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Age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500"/>
              <a:t>Best performing/highest scoring model was Logistic Regression with a score of 0.83</a:t>
            </a:r>
            <a:endParaRPr sz="15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3"/>
          <p:cNvSpPr txBox="1"/>
          <p:nvPr>
            <p:ph type="title"/>
          </p:nvPr>
        </p:nvSpPr>
        <p:spPr>
          <a:xfrm>
            <a:off x="727650" y="5722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 </a:t>
            </a:r>
            <a:endParaRPr/>
          </a:p>
        </p:txBody>
      </p:sp>
      <p:sp>
        <p:nvSpPr>
          <p:cNvPr id="220" name="Google Shape;220;p33"/>
          <p:cNvSpPr txBox="1"/>
          <p:nvPr>
            <p:ph idx="1" type="body"/>
          </p:nvPr>
        </p:nvSpPr>
        <p:spPr>
          <a:xfrm>
            <a:off x="100750" y="1377700"/>
            <a:ext cx="8757900" cy="305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Times New Roman"/>
              <a:buAutoNum type="arabicPeriod"/>
            </a:pPr>
            <a:r>
              <a:rPr lang="en" sz="12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Centers for Disease Control and Prevention. (2023, September 5). What Is Diabetes? Centers for Disease Control and Prevention. https://www.cdc.gov/diabetes/basics/diabetes.html</a:t>
            </a:r>
            <a:endParaRPr sz="12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Times New Roman"/>
              <a:buAutoNum type="arabicPeriod"/>
            </a:pPr>
            <a:r>
              <a:rPr lang="en" sz="12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“Introduction to Random Forest in R.” Simplilearn.com, www.simplilearn.com/tutorials/data-science-tutorial/random-forest-in-r.</a:t>
            </a:r>
            <a:endParaRPr sz="12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Times New Roman"/>
              <a:buAutoNum type="arabicPeriod"/>
            </a:pPr>
            <a:r>
              <a:rPr lang="en" sz="12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UVA Health. (n.d.). Types of Diabetes. Retrieved from </a:t>
            </a:r>
            <a:r>
              <a:rPr lang="en" sz="1200">
                <a:solidFill>
                  <a:schemeClr val="dk2"/>
                </a:solidFill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https://uvahealth.com/services/diabetes-care/types</a:t>
            </a:r>
            <a:endParaRPr sz="12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Times New Roman"/>
              <a:buAutoNum type="arabicPeriod"/>
            </a:pPr>
            <a:r>
              <a:rPr lang="en" sz="12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Fregoso-Aparicio, L., Noguez, J., Montesinos, L., &amp; Garc&amp;iacute;a-Garc&amp;iacute;a, J. A. (2021, December 20). </a:t>
            </a:r>
            <a:r>
              <a:rPr i="1" lang="en" sz="12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Machine learning and deep learning predictive models for type 2 diabetes: A systematic review - diabetology &amp; metabolic syndrome</a:t>
            </a:r>
            <a:r>
              <a:rPr lang="en" sz="12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BioMed Central. https://dmsjournal.biomedcentral.com/articles/10.1186/s13098-021-00767-9 </a:t>
            </a:r>
            <a:endParaRPr sz="12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Times New Roman"/>
              <a:buAutoNum type="arabicPeriod"/>
            </a:pPr>
            <a:r>
              <a:rPr lang="en" sz="12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Nayak, L. (2022, March 22). </a:t>
            </a:r>
            <a:r>
              <a:rPr i="1" lang="en" sz="12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Predicting diabetes with random forest classifier</a:t>
            </a:r>
            <a:r>
              <a:rPr lang="en" sz="12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Medium. https://towardsdatascience.com/predicting-diabetes-with-random-forest-classifier-c62f2e319c6e </a:t>
            </a:r>
            <a:endParaRPr sz="12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Times New Roman"/>
              <a:buAutoNum type="arabicPeriod"/>
            </a:pPr>
            <a:r>
              <a:rPr i="1" lang="en" sz="12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is logistic regression?</a:t>
            </a:r>
            <a:r>
              <a:rPr lang="en" sz="12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IBM. (n.d.). https://www.ibm.com/topics/logistic-regression </a:t>
            </a:r>
            <a:endParaRPr sz="12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en"/>
              <a:t>‌</a:t>
            </a:r>
            <a:endParaRPr/>
          </a:p>
          <a:p>
            <a:pPr indent="0" lvl="0" marL="0" rtl="0" algn="l">
              <a:spcBef>
                <a:spcPts val="1500"/>
              </a:spcBef>
              <a:spcAft>
                <a:spcPts val="15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5852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 Information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7650" y="1441200"/>
            <a:ext cx="7688700" cy="334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Diabetes - chronic disease where individuals lose their ability to regulate levels of glucose. </a:t>
            </a:r>
            <a:r>
              <a:rPr lang="en" sz="1500"/>
              <a:t>There</a:t>
            </a:r>
            <a:r>
              <a:rPr lang="en" sz="1500"/>
              <a:t> are two types of diabete Type 1 and type 2.  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Type 1 - the pancreas does not produce insulin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Type 2 - the pancreas makes less insulin and body becomes resistant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Diabetes is a very complicated condition which may be </a:t>
            </a:r>
            <a:r>
              <a:rPr lang="en" sz="1500"/>
              <a:t>caused</a:t>
            </a:r>
            <a:r>
              <a:rPr lang="en" sz="1500"/>
              <a:t> by many given factors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Additionally there is no cure.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CDC (2018) - 34.2 million individuals in the USA have diabetes and 88 million have prediabetes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Estimate 8 in 10 </a:t>
            </a:r>
            <a:r>
              <a:rPr lang="en" sz="1500"/>
              <a:t>pre diabetics</a:t>
            </a:r>
            <a:r>
              <a:rPr lang="en" sz="1500"/>
              <a:t> are </a:t>
            </a:r>
            <a:r>
              <a:rPr lang="en" sz="1500"/>
              <a:t>unaware</a:t>
            </a:r>
            <a:r>
              <a:rPr lang="en" sz="1500"/>
              <a:t> of their risk factors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5852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 Information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7650" y="1481725"/>
            <a:ext cx="7688700" cy="47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Behavioral Risk Factor Surveillance System 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CDC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Health telephone survey 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Data collection regarding health-related risk behaviors, chronic health conditions, and use of preventative services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Completes more than 400,000 adult interviews per year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729450" y="5852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</a:t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362844" y="852898"/>
            <a:ext cx="8418300" cy="386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Kaggle - 2015</a:t>
            </a:r>
            <a:endParaRPr sz="1500"/>
          </a:p>
          <a:p>
            <a:pPr indent="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Original - 441,455 </a:t>
            </a:r>
            <a:r>
              <a:rPr lang="en" sz="1500"/>
              <a:t>individuals</a:t>
            </a:r>
            <a:r>
              <a:rPr lang="en" sz="1500"/>
              <a:t> with 330 features</a:t>
            </a:r>
            <a:endParaRPr sz="1500"/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Used - clean dataset with 253,680 individuals 21 features </a:t>
            </a:r>
            <a:endParaRPr sz="1500"/>
          </a:p>
          <a:p>
            <a:pPr indent="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Variable examples	</a:t>
            </a:r>
            <a:endParaRPr sz="1500"/>
          </a:p>
          <a:p>
            <a:pPr indent="-3238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Blood pressure</a:t>
            </a:r>
            <a:endParaRPr sz="1500"/>
          </a:p>
          <a:p>
            <a:pPr indent="-3238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Difficulty walking</a:t>
            </a:r>
            <a:endParaRPr sz="1500"/>
          </a:p>
          <a:p>
            <a:pPr indent="-3238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BMI </a:t>
            </a:r>
            <a:endParaRPr sz="15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729450" y="5852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Objectives</a:t>
            </a:r>
            <a:endParaRPr/>
          </a:p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727650" y="1441200"/>
            <a:ext cx="7688700" cy="334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Determine which factors are more significant/important to diabetes diagnosis</a:t>
            </a:r>
            <a:endParaRPr sz="15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Build a predictive model to determine diabetes diagnosis using various factors </a:t>
            </a:r>
            <a:endParaRPr sz="15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Compare models to determine which one is most efficient/effective for </a:t>
            </a:r>
            <a:r>
              <a:rPr lang="en" sz="1500"/>
              <a:t>diagnosis</a:t>
            </a:r>
            <a:r>
              <a:rPr lang="en" sz="1500"/>
              <a:t> prediction 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254863" y="551913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Visualization</a:t>
            </a:r>
            <a:endParaRPr/>
          </a:p>
        </p:txBody>
      </p:sp>
      <p:sp>
        <p:nvSpPr>
          <p:cNvPr id="123" name="Google Shape;123;p19"/>
          <p:cNvSpPr txBox="1"/>
          <p:nvPr>
            <p:ph idx="1" type="body"/>
          </p:nvPr>
        </p:nvSpPr>
        <p:spPr>
          <a:xfrm>
            <a:off x="251138" y="1504063"/>
            <a:ext cx="3699900" cy="26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No missing values </a:t>
            </a:r>
            <a:endParaRPr sz="1500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Few outliers </a:t>
            </a:r>
            <a:endParaRPr sz="1500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935"/>
              <a:buNone/>
            </a:pPr>
            <a:r>
              <a:t/>
            </a:r>
            <a:endParaRPr sz="1500"/>
          </a:p>
        </p:txBody>
      </p:sp>
      <p:pic>
        <p:nvPicPr>
          <p:cNvPr id="124" name="Google Shape;12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82887" y="560188"/>
            <a:ext cx="2509975" cy="2128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9"/>
          <p:cNvPicPr preferRelativeResize="0"/>
          <p:nvPr/>
        </p:nvPicPr>
        <p:blipFill rotWithShape="1">
          <a:blip r:embed="rId4">
            <a:alphaModFix/>
          </a:blip>
          <a:srcRect b="48935" l="0" r="0" t="0"/>
          <a:stretch/>
        </p:blipFill>
        <p:spPr>
          <a:xfrm>
            <a:off x="6667987" y="2689088"/>
            <a:ext cx="1939775" cy="190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9"/>
          <p:cNvPicPr preferRelativeResize="0"/>
          <p:nvPr/>
        </p:nvPicPr>
        <p:blipFill rotWithShape="1">
          <a:blip r:embed="rId5">
            <a:alphaModFix/>
          </a:blip>
          <a:srcRect b="50000" l="0" r="0" t="0"/>
          <a:stretch/>
        </p:blipFill>
        <p:spPr>
          <a:xfrm>
            <a:off x="3675763" y="660908"/>
            <a:ext cx="2509975" cy="1745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9"/>
          <p:cNvPicPr preferRelativeResize="0"/>
          <p:nvPr/>
        </p:nvPicPr>
        <p:blipFill rotWithShape="1">
          <a:blip r:embed="rId5">
            <a:alphaModFix/>
          </a:blip>
          <a:srcRect b="0" l="0" r="0" t="50000"/>
          <a:stretch/>
        </p:blipFill>
        <p:spPr>
          <a:xfrm>
            <a:off x="3841263" y="2510963"/>
            <a:ext cx="2632625" cy="19848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 txBox="1"/>
          <p:nvPr>
            <p:ph type="title"/>
          </p:nvPr>
        </p:nvSpPr>
        <p:spPr>
          <a:xfrm>
            <a:off x="727800" y="641325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Target Variable </a:t>
            </a:r>
            <a:endParaRPr/>
          </a:p>
        </p:txBody>
      </p:sp>
      <p:sp>
        <p:nvSpPr>
          <p:cNvPr id="133" name="Google Shape;133;p20"/>
          <p:cNvSpPr txBox="1"/>
          <p:nvPr/>
        </p:nvSpPr>
        <p:spPr>
          <a:xfrm>
            <a:off x="547375" y="1428475"/>
            <a:ext cx="4276200" cy="27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Outr target variable was Diabetes _binary </a:t>
            </a: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which</a:t>
            </a: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basically describes if you have diabetes . 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Yes= 1 , No = 0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We saved zeros in Non- Diabetic and the 1 in diabetic ]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Even distribution 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4" name="Google Shape;134;p20"/>
          <p:cNvPicPr preferRelativeResize="0"/>
          <p:nvPr/>
        </p:nvPicPr>
        <p:blipFill rotWithShape="1">
          <a:blip r:embed="rId3">
            <a:alphaModFix/>
          </a:blip>
          <a:srcRect b="0" l="0" r="0" t="7158"/>
          <a:stretch/>
        </p:blipFill>
        <p:spPr>
          <a:xfrm>
            <a:off x="5618800" y="1041375"/>
            <a:ext cx="2253650" cy="3400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 txBox="1"/>
          <p:nvPr>
            <p:ph type="title"/>
          </p:nvPr>
        </p:nvSpPr>
        <p:spPr>
          <a:xfrm>
            <a:off x="803525" y="6095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Correlation to Target Variable Diabetes_Binary</a:t>
            </a:r>
            <a:endParaRPr/>
          </a:p>
        </p:txBody>
      </p:sp>
      <p:pic>
        <p:nvPicPr>
          <p:cNvPr id="140" name="Google Shape;140;p21"/>
          <p:cNvPicPr preferRelativeResize="0"/>
          <p:nvPr/>
        </p:nvPicPr>
        <p:blipFill rotWithShape="1">
          <a:blip r:embed="rId3">
            <a:alphaModFix/>
          </a:blip>
          <a:srcRect b="68553" l="0" r="73523" t="0"/>
          <a:stretch/>
        </p:blipFill>
        <p:spPr>
          <a:xfrm>
            <a:off x="1193140" y="1602877"/>
            <a:ext cx="6442174" cy="319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