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3200"/>
            </a:lvl1pPr>
            <a:lvl2pPr marL="0" indent="228600">
              <a:spcBef>
                <a:spcPts val="0"/>
              </a:spcBef>
              <a:buSzTx/>
              <a:buNone/>
              <a:defRPr sz="3200"/>
            </a:lvl2pPr>
            <a:lvl3pPr marL="0" indent="457200">
              <a:spcBef>
                <a:spcPts val="0"/>
              </a:spcBef>
              <a:buSzTx/>
              <a:buNone/>
              <a:defRPr sz="3200"/>
            </a:lvl3pPr>
            <a:lvl4pPr marL="0" indent="685800">
              <a:spcBef>
                <a:spcPts val="0"/>
              </a:spcBef>
              <a:buSzTx/>
              <a:buNone/>
              <a:defRPr sz="3200"/>
            </a:lvl4pPr>
            <a:lvl5pPr marL="0" indent="914400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7747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>
              <a:spcBef>
                <a:spcPts val="0"/>
              </a:spcBef>
              <a:buSzTx/>
              <a:buNone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half" idx="14"/>
          </p:nvPr>
        </p:nvSpPr>
        <p:spPr>
          <a:xfrm>
            <a:off x="1270000" y="3149599"/>
            <a:ext cx="10464800" cy="29210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2400"/>
              </a:spcBef>
              <a:buSzTx/>
              <a:buNone/>
              <a:defRPr sz="8000">
                <a:latin typeface="+mj-lt"/>
                <a:ea typeface="+mj-ea"/>
                <a:cs typeface="+mj-cs"/>
                <a:sym typeface="Lantinghei SC Heavy"/>
              </a:defRPr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3200"/>
            </a:lvl1pPr>
            <a:lvl2pPr marL="0" indent="228600">
              <a:spcBef>
                <a:spcPts val="0"/>
              </a:spcBef>
              <a:buSzTx/>
              <a:buNone/>
              <a:defRPr sz="3200"/>
            </a:lvl2pPr>
            <a:lvl3pPr marL="0" indent="457200">
              <a:spcBef>
                <a:spcPts val="0"/>
              </a:spcBef>
              <a:buSzTx/>
              <a:buNone/>
              <a:defRPr sz="3200"/>
            </a:lvl3pPr>
            <a:lvl4pPr marL="0" indent="685800">
              <a:spcBef>
                <a:spcPts val="0"/>
              </a:spcBef>
              <a:buSzTx/>
              <a:buNone/>
              <a:defRPr sz="3200"/>
            </a:lvl4pPr>
            <a:lvl5pPr marL="0" indent="914400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3200"/>
            </a:lvl1pPr>
            <a:lvl2pPr marL="0" indent="228600">
              <a:spcBef>
                <a:spcPts val="0"/>
              </a:spcBef>
              <a:buSzTx/>
              <a:buNone/>
              <a:defRPr sz="3200"/>
            </a:lvl2pPr>
            <a:lvl3pPr marL="0" indent="457200">
              <a:spcBef>
                <a:spcPts val="0"/>
              </a:spcBef>
              <a:buSzTx/>
              <a:buNone/>
              <a:defRPr sz="3200"/>
            </a:lvl3pPr>
            <a:lvl4pPr marL="0" indent="685800">
              <a:spcBef>
                <a:spcPts val="0"/>
              </a:spcBef>
              <a:buSzTx/>
              <a:buNone/>
              <a:defRPr sz="3200"/>
            </a:lvl4pPr>
            <a:lvl5pPr marL="0" indent="914400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435428" indent="-435428">
              <a:spcBef>
                <a:spcPts val="3800"/>
              </a:spcBef>
              <a:defRPr sz="3200"/>
            </a:lvl1pPr>
            <a:lvl2pPr marL="816428" indent="-435428">
              <a:spcBef>
                <a:spcPts val="3800"/>
              </a:spcBef>
              <a:defRPr sz="3200"/>
            </a:lvl2pPr>
            <a:lvl3pPr marL="1197428" indent="-435428">
              <a:spcBef>
                <a:spcPts val="3800"/>
              </a:spcBef>
              <a:defRPr sz="3200"/>
            </a:lvl3pPr>
            <a:lvl4pPr marL="1578428" indent="-435428">
              <a:spcBef>
                <a:spcPts val="3800"/>
              </a:spcBef>
              <a:defRPr sz="3200"/>
            </a:lvl4pPr>
            <a:lvl5pPr marL="1959428" indent="-435428">
              <a:spcBef>
                <a:spcPts val="3800"/>
              </a:spcBef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Lantinghei SC Heavy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Lantinghei SC Heavy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Lantinghei SC Heavy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Lantinghei SC Heavy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Lantinghei SC Heavy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Lantinghei SC Heavy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Lantinghei SC Heavy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Lantinghei SC Heavy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Lantinghei SC Heavy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Lantinghei SC Demibold"/>
          <a:ea typeface="Lantinghei SC Demibold"/>
          <a:cs typeface="Lantinghei SC Demibold"/>
          <a:sym typeface="Lantinghei SC Demibold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Lantinghei SC Demibold"/>
          <a:ea typeface="Lantinghei SC Demibold"/>
          <a:cs typeface="Lantinghei SC Demibold"/>
          <a:sym typeface="Lantinghei SC Demibold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Lantinghei SC Demibold"/>
          <a:ea typeface="Lantinghei SC Demibold"/>
          <a:cs typeface="Lantinghei SC Demibold"/>
          <a:sym typeface="Lantinghei SC Demibold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Lantinghei SC Demibold"/>
          <a:ea typeface="Lantinghei SC Demibold"/>
          <a:cs typeface="Lantinghei SC Demibold"/>
          <a:sym typeface="Lantinghei SC Demibold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Lantinghei SC Demibold"/>
          <a:ea typeface="Lantinghei SC Demibold"/>
          <a:cs typeface="Lantinghei SC Demibold"/>
          <a:sym typeface="Lantinghei SC Demibold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Lantinghei SC Demibold"/>
          <a:ea typeface="Lantinghei SC Demibold"/>
          <a:cs typeface="Lantinghei SC Demibold"/>
          <a:sym typeface="Lantinghei SC Demibold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Lantinghei SC Demibold"/>
          <a:ea typeface="Lantinghei SC Demibold"/>
          <a:cs typeface="Lantinghei SC Demibold"/>
          <a:sym typeface="Lantinghei SC Demibold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Lantinghei SC Demibold"/>
          <a:ea typeface="Lantinghei SC Demibold"/>
          <a:cs typeface="Lantinghei SC Demibold"/>
          <a:sym typeface="Lantinghei SC Demibold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Lantinghei SC Demibold"/>
          <a:ea typeface="Lantinghei SC Demibold"/>
          <a:cs typeface="Lantinghei SC Demibold"/>
          <a:sym typeface="Lantinghei SC Demibold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Rockwell"/>
                <a:ea typeface="Rockwell"/>
                <a:cs typeface="Rockwell"/>
                <a:sym typeface="Rockwell"/>
              </a:defRPr>
            </a:pPr>
            <a:r>
              <a:t>Algorithm |</a:t>
            </a:r>
          </a:p>
          <a:p>
            <a:pPr>
              <a:defRPr b="1">
                <a:latin typeface="Rockwell"/>
                <a:ea typeface="Rockwell"/>
                <a:cs typeface="Rockwell"/>
                <a:sym typeface="Rockwell"/>
              </a:defRPr>
            </a:pPr>
            <a:r>
              <a:t>BitMap &amp; Sort |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比特图与排序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10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ID="10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4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9" grpId="1"/>
      <p:bldP build="whole" bldLvl="1" animBg="1" rev="0" advAuto="0" spid="120" grpId="3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40趟算法</a:t>
            </a:r>
          </a:p>
        </p:txBody>
      </p:sp>
      <p:sp>
        <p:nvSpPr>
          <p:cNvPr id="150" name="Shape 150"/>
          <p:cNvSpPr/>
          <p:nvPr>
            <p:ph type="body" sz="half" idx="1"/>
          </p:nvPr>
        </p:nvSpPr>
        <p:spPr>
          <a:xfrm>
            <a:off x="952500" y="2590800"/>
            <a:ext cx="11099800" cy="2662536"/>
          </a:xfrm>
          <a:prstGeom prst="rect">
            <a:avLst/>
          </a:prstGeom>
        </p:spPr>
        <p:txBody>
          <a:bodyPr/>
          <a:lstStyle/>
          <a:p>
            <a:pPr/>
            <a:r>
              <a:t>第一次读入0 - 249,999之间的整数，第二次读入250,000 - 499,999，以此类推</a:t>
            </a:r>
          </a:p>
          <a:p>
            <a:pPr/>
            <a:r>
              <a:t>20行代码，不必考虑中间文件。</a:t>
            </a:r>
          </a:p>
        </p:txBody>
      </p:sp>
      <p:sp>
        <p:nvSpPr>
          <p:cNvPr id="151" name="Shape 151"/>
          <p:cNvSpPr/>
          <p:nvPr/>
        </p:nvSpPr>
        <p:spPr>
          <a:xfrm>
            <a:off x="2033513" y="6286500"/>
            <a:ext cx="2067074" cy="1270000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lvl1pPr>
          </a:lstStyle>
          <a:p>
            <a:pPr/>
            <a:r>
              <a:t>输入文件</a:t>
            </a:r>
          </a:p>
        </p:txBody>
      </p:sp>
      <p:sp>
        <p:nvSpPr>
          <p:cNvPr id="152" name="Shape 152"/>
          <p:cNvSpPr/>
          <p:nvPr/>
        </p:nvSpPr>
        <p:spPr>
          <a:xfrm>
            <a:off x="8904213" y="6286500"/>
            <a:ext cx="2067074" cy="1270000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lvl1pPr>
          </a:lstStyle>
          <a:p>
            <a:pPr/>
            <a:r>
              <a:t>输入文件</a:t>
            </a:r>
          </a:p>
        </p:txBody>
      </p:sp>
      <p:sp>
        <p:nvSpPr>
          <p:cNvPr id="153" name="Shape 153"/>
          <p:cNvSpPr/>
          <p:nvPr/>
        </p:nvSpPr>
        <p:spPr>
          <a:xfrm>
            <a:off x="5467350" y="6286500"/>
            <a:ext cx="2070100" cy="1270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lvl1pPr>
          </a:lstStyle>
          <a:p>
            <a:pPr/>
            <a:r>
              <a:t>多趟排序</a:t>
            </a:r>
          </a:p>
        </p:txBody>
      </p:sp>
      <p:sp>
        <p:nvSpPr>
          <p:cNvPr id="154" name="Shape 154"/>
          <p:cNvSpPr/>
          <p:nvPr/>
        </p:nvSpPr>
        <p:spPr>
          <a:xfrm>
            <a:off x="4139057" y="6974956"/>
            <a:ext cx="1289823" cy="1"/>
          </a:xfrm>
          <a:prstGeom prst="line">
            <a:avLst/>
          </a:prstGeom>
          <a:ln w="762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pPr>
          </a:p>
        </p:txBody>
      </p:sp>
      <p:sp>
        <p:nvSpPr>
          <p:cNvPr id="155" name="Shape 155"/>
          <p:cNvSpPr/>
          <p:nvPr/>
        </p:nvSpPr>
        <p:spPr>
          <a:xfrm>
            <a:off x="7575919" y="6974956"/>
            <a:ext cx="1289824" cy="1"/>
          </a:xfrm>
          <a:prstGeom prst="line">
            <a:avLst/>
          </a:prstGeom>
          <a:ln w="762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pPr>
          </a:p>
        </p:txBody>
      </p:sp>
      <p:sp>
        <p:nvSpPr>
          <p:cNvPr id="156" name="Shape 156"/>
          <p:cNvSpPr/>
          <p:nvPr/>
        </p:nvSpPr>
        <p:spPr>
          <a:xfrm>
            <a:off x="4390466" y="6159500"/>
            <a:ext cx="78700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800">
                <a:latin typeface="Rockwell"/>
                <a:ea typeface="Rockwell"/>
                <a:cs typeface="Rockwell"/>
                <a:sym typeface="Rockwell"/>
              </a:defRPr>
            </a:lvl1pPr>
          </a:lstStyle>
          <a:p>
            <a:pPr/>
            <a:r>
              <a:t>40</a:t>
            </a:r>
          </a:p>
        </p:txBody>
      </p:sp>
      <p:sp>
        <p:nvSpPr>
          <p:cNvPr id="157" name="Shape 157"/>
          <p:cNvSpPr/>
          <p:nvPr/>
        </p:nvSpPr>
        <p:spPr>
          <a:xfrm>
            <a:off x="7995505" y="6159500"/>
            <a:ext cx="45065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800">
                <a:latin typeface="Rockwell"/>
                <a:ea typeface="Rockwell"/>
                <a:cs typeface="Rockwell"/>
                <a:sym typeface="Rockwell"/>
              </a:defRPr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理想算法</a:t>
            </a:r>
          </a:p>
        </p:txBody>
      </p:sp>
      <p:sp>
        <p:nvSpPr>
          <p:cNvPr id="160" name="Shape 160"/>
          <p:cNvSpPr/>
          <p:nvPr>
            <p:ph type="body" sz="half" idx="1"/>
          </p:nvPr>
        </p:nvSpPr>
        <p:spPr>
          <a:xfrm>
            <a:off x="952500" y="3075632"/>
            <a:ext cx="11099800" cy="2662536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 sz="15200">
                <a:latin typeface="A-OTF 新ゴ Pro"/>
                <a:ea typeface="A-OTF 新ゴ Pro"/>
                <a:cs typeface="A-OTF 新ゴ Pro"/>
                <a:sym typeface="A-OTF 新ゴ Pro"/>
              </a:defRPr>
            </a:lvl1pPr>
          </a:lstStyle>
          <a:p>
            <a:pPr/>
            <a:r>
              <a:t>？</a:t>
            </a:r>
          </a:p>
        </p:txBody>
      </p:sp>
      <p:sp>
        <p:nvSpPr>
          <p:cNvPr id="161" name="Shape 161"/>
          <p:cNvSpPr/>
          <p:nvPr/>
        </p:nvSpPr>
        <p:spPr>
          <a:xfrm>
            <a:off x="2033513" y="6286500"/>
            <a:ext cx="2067074" cy="1270000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lvl1pPr>
          </a:lstStyle>
          <a:p>
            <a:pPr/>
            <a:r>
              <a:t>输入文件</a:t>
            </a:r>
          </a:p>
        </p:txBody>
      </p:sp>
      <p:sp>
        <p:nvSpPr>
          <p:cNvPr id="162" name="Shape 162"/>
          <p:cNvSpPr/>
          <p:nvPr/>
        </p:nvSpPr>
        <p:spPr>
          <a:xfrm>
            <a:off x="8904213" y="6286500"/>
            <a:ext cx="2067074" cy="1270000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lvl1pPr>
          </a:lstStyle>
          <a:p>
            <a:pPr/>
            <a:r>
              <a:t>输入文件</a:t>
            </a:r>
          </a:p>
        </p:txBody>
      </p:sp>
      <p:sp>
        <p:nvSpPr>
          <p:cNvPr id="163" name="Shape 163"/>
          <p:cNvSpPr/>
          <p:nvPr/>
        </p:nvSpPr>
        <p:spPr>
          <a:xfrm>
            <a:off x="5467350" y="6286500"/>
            <a:ext cx="2070100" cy="1270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lvl1pPr>
          </a:lstStyle>
          <a:p>
            <a:pPr/>
            <a:r>
              <a:t>神奇排序</a:t>
            </a:r>
          </a:p>
        </p:txBody>
      </p:sp>
      <p:sp>
        <p:nvSpPr>
          <p:cNvPr id="164" name="Shape 164"/>
          <p:cNvSpPr/>
          <p:nvPr/>
        </p:nvSpPr>
        <p:spPr>
          <a:xfrm>
            <a:off x="4139057" y="6974956"/>
            <a:ext cx="1289823" cy="1"/>
          </a:xfrm>
          <a:prstGeom prst="line">
            <a:avLst/>
          </a:prstGeom>
          <a:ln w="762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pPr>
          </a:p>
        </p:txBody>
      </p:sp>
      <p:sp>
        <p:nvSpPr>
          <p:cNvPr id="165" name="Shape 165"/>
          <p:cNvSpPr/>
          <p:nvPr/>
        </p:nvSpPr>
        <p:spPr>
          <a:xfrm>
            <a:off x="7575919" y="6974956"/>
            <a:ext cx="1289824" cy="1"/>
          </a:xfrm>
          <a:prstGeom prst="line">
            <a:avLst/>
          </a:prstGeom>
          <a:ln w="762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pPr>
          </a:p>
        </p:txBody>
      </p:sp>
      <p:sp>
        <p:nvSpPr>
          <p:cNvPr id="166" name="Shape 166"/>
          <p:cNvSpPr/>
          <p:nvPr/>
        </p:nvSpPr>
        <p:spPr>
          <a:xfrm>
            <a:off x="4558642" y="6159500"/>
            <a:ext cx="45065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800">
                <a:latin typeface="Rockwell"/>
                <a:ea typeface="Rockwell"/>
                <a:cs typeface="Rockwell"/>
                <a:sym typeface="Rockwel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7" name="Shape 167"/>
          <p:cNvSpPr/>
          <p:nvPr/>
        </p:nvSpPr>
        <p:spPr>
          <a:xfrm>
            <a:off x="7995505" y="6159500"/>
            <a:ext cx="45065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800">
                <a:latin typeface="Rockwell"/>
                <a:ea typeface="Rockwell"/>
                <a:cs typeface="Rockwell"/>
                <a:sym typeface="Rockwell"/>
              </a:defRPr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body" idx="13"/>
          </p:nvPr>
        </p:nvSpPr>
        <p:spPr>
          <a:xfrm>
            <a:off x="1270000" y="6806045"/>
            <a:ext cx="10464800" cy="673101"/>
          </a:xfrm>
          <a:prstGeom prst="rect">
            <a:avLst/>
          </a:prstGeom>
        </p:spPr>
        <p:txBody>
          <a:bodyPr/>
          <a:lstStyle>
            <a:lvl1pPr>
              <a:defRPr b="1">
                <a:latin typeface="Rockwell"/>
                <a:ea typeface="Rockwell"/>
                <a:cs typeface="Rockwell"/>
                <a:sym typeface="Rockwell"/>
              </a:defRPr>
            </a:lvl1pPr>
          </a:lstStyle>
          <a:p>
            <a:pPr/>
            <a:r>
              <a:t>1 MB ≈ 1,000,000 Byte = 8,000,000 bit</a:t>
            </a:r>
          </a:p>
        </p:txBody>
      </p:sp>
      <p:sp>
        <p:nvSpPr>
          <p:cNvPr id="170" name="Shape 170"/>
          <p:cNvSpPr/>
          <p:nvPr>
            <p:ph type="body" idx="14"/>
          </p:nvPr>
        </p:nvSpPr>
        <p:spPr>
          <a:xfrm>
            <a:off x="1270000" y="1884048"/>
            <a:ext cx="10464800" cy="4330701"/>
          </a:xfrm>
          <a:prstGeom prst="rect">
            <a:avLst/>
          </a:prstGeom>
        </p:spPr>
        <p:txBody>
          <a:bodyPr/>
          <a:lstStyle/>
          <a:p>
            <a:pPr/>
            <a:r>
              <a:t>是否能够用大约800万个可用位来表示最多1,000万个互异的整数？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实现概要</a:t>
            </a:r>
          </a:p>
        </p:txBody>
      </p:sp>
      <p:sp>
        <p:nvSpPr>
          <p:cNvPr id="173" name="Shape 173"/>
          <p:cNvSpPr/>
          <p:nvPr>
            <p:ph type="body" idx="1"/>
          </p:nvPr>
        </p:nvSpPr>
        <p:spPr>
          <a:xfrm>
            <a:off x="952499" y="2590800"/>
            <a:ext cx="11247389" cy="62865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用20位的字符串来表示一个所有元素都小于20的简单正整数集合。</a:t>
            </a:r>
          </a:p>
          <a:p>
            <a:pPr marL="0" indent="0">
              <a:buSzTx/>
              <a:buNone/>
            </a:pPr>
            <a:r>
              <a:t>例: {1, 2, 3, 5, 8, 13}</a:t>
            </a:r>
          </a:p>
          <a:p>
            <a:pPr marL="0" indent="0">
              <a:buSzTx/>
              <a:buNone/>
            </a:pPr>
            <a:r>
              <a:t>0  1  1  1  0  1  0  0  1  0  0  0  0  1  0  0  0  0  0  0 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2324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Screen Shot 2017-03-16 at 11.41.1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081295" y="1259966"/>
            <a:ext cx="19612626" cy="72336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总结</a:t>
            </a:r>
          </a:p>
        </p:txBody>
      </p:sp>
      <p:sp>
        <p:nvSpPr>
          <p:cNvPr id="178" name="Shape 17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正确的问题</a:t>
            </a:r>
          </a:p>
          <a:p>
            <a:pPr/>
            <a:r>
              <a:t>位图数据结构</a:t>
            </a:r>
          </a:p>
          <a:p>
            <a:pPr/>
            <a:r>
              <a:t>多趟算法</a:t>
            </a:r>
          </a:p>
          <a:p>
            <a:pPr/>
            <a:r>
              <a:t>时间—空间折中与双赢</a:t>
            </a:r>
          </a:p>
          <a:p>
            <a:pPr/>
            <a:r>
              <a:t>简单的设计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14:rippl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zen-2040340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2609" t="0" r="12609" b="0"/>
          <a:stretch>
            <a:fillRect/>
          </a:stretch>
        </p:blipFill>
        <p:spPr>
          <a:xfrm>
            <a:off x="-1594263" y="-23164"/>
            <a:ext cx="16193265" cy="9800078"/>
          </a:xfrm>
          <a:prstGeom prst="rect">
            <a:avLst/>
          </a:prstGeom>
          <a:effectLst>
            <a:reflection blurRad="0" stA="49663" stPos="0" endA="0" endPos="40000" dist="0" dir="5400000" fadeDir="5400000" sx="100000" sy="-100000" kx="0" ky="0" algn="bl" rotWithShape="0"/>
          </a:effectLst>
        </p:spPr>
      </p:pic>
      <p:sp>
        <p:nvSpPr>
          <p:cNvPr id="181" name="Shape 181"/>
          <p:cNvSpPr/>
          <p:nvPr/>
        </p:nvSpPr>
        <p:spPr>
          <a:xfrm>
            <a:off x="-3854" y="-61259"/>
            <a:ext cx="13012508" cy="9942794"/>
          </a:xfrm>
          <a:prstGeom prst="rect">
            <a:avLst/>
          </a:prstGeom>
          <a:solidFill>
            <a:schemeClr val="accent6">
              <a:hueOff val="7068528"/>
              <a:satOff val="-63217"/>
              <a:lumOff val="21330"/>
              <a:alpha val="0"/>
            </a:schemeClr>
          </a:soli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chemeClr val="accent6">
                    <a:hueOff val="7068528"/>
                    <a:satOff val="-63217"/>
                    <a:lumOff val="21330"/>
                  </a:schemeClr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pPr>
          </a:p>
        </p:txBody>
      </p:sp>
      <p:sp>
        <p:nvSpPr>
          <p:cNvPr id="182" name="Shape 182"/>
          <p:cNvSpPr/>
          <p:nvPr>
            <p:ph type="title"/>
          </p:nvPr>
        </p:nvSpPr>
        <p:spPr>
          <a:xfrm>
            <a:off x="44280" y="4008055"/>
            <a:ext cx="12731394" cy="4132646"/>
          </a:xfrm>
          <a:prstGeom prst="rect">
            <a:avLst/>
          </a:prstGeom>
        </p:spPr>
        <p:txBody>
          <a:bodyPr/>
          <a:lstStyle/>
          <a:p>
            <a:pPr/>
            <a:r>
              <a:t>完美的设计 </a:t>
            </a:r>
          </a:p>
          <a:p>
            <a:pPr/>
            <a:r>
              <a:t>= 不能再减少任何东西</a:t>
            </a:r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xfrm>
            <a:off x="44280" y="7917668"/>
            <a:ext cx="12731395" cy="696753"/>
          </a:xfrm>
          <a:prstGeom prst="rect">
            <a:avLst/>
          </a:prstGeom>
        </p:spPr>
        <p:txBody>
          <a:bodyPr/>
          <a:lstStyle/>
          <a:p>
            <a:pPr/>
            <a:r>
              <a:t>简单的程序 = 更可靠、更安全、更健壮、更高效，且易于实现与维护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flip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xfrm>
            <a:off x="1270000" y="2856846"/>
            <a:ext cx="10464801" cy="4039908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问题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算法教材与简要思路</a:t>
            </a:r>
          </a:p>
          <a:p>
            <a:pPr/>
            <a:r>
              <a:t>200行代码</a:t>
            </a:r>
          </a:p>
          <a:p>
            <a:pPr/>
            <a:r>
              <a:t>十几个函数</a:t>
            </a:r>
          </a:p>
          <a:p>
            <a:pPr/>
            <a:r>
              <a:t>一周时间完成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blinds dir="vert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为什么非要自己编写排序程序？</a:t>
            </a:r>
          </a:p>
          <a:p>
            <a:pPr/>
            <a:r>
              <a:t>排序内容的内容，格式，总数？</a:t>
            </a:r>
          </a:p>
          <a:p>
            <a:pPr/>
            <a:r>
              <a:t>为什么要在磁盘上排序？</a:t>
            </a:r>
          </a:p>
          <a:p>
            <a:pPr/>
            <a:r>
              <a:t>其他特征？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最多一千万条记录</a:t>
            </a:r>
          </a:p>
          <a:p>
            <a:pPr/>
            <a:r>
              <a:t>1MB左右可用内存</a:t>
            </a:r>
          </a:p>
          <a:p>
            <a:pPr/>
            <a:r>
              <a:t>7位的正整数，且仅出现一次</a:t>
            </a:r>
          </a:p>
          <a:p>
            <a:pPr/>
            <a:r>
              <a:t>无关联数据</a:t>
            </a:r>
          </a:p>
          <a:p>
            <a:pPr/>
            <a:r>
              <a:t>输出升序排列的文件</a:t>
            </a:r>
          </a:p>
          <a:p>
            <a:pPr/>
            <a:r>
              <a:t>理想输出时间为10秒左右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准确的问题描述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14:prism dir="r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2437" indent="-452437"/>
            <a:r>
              <a:t>输入：一个最多包含n个正整数的文件，每个数都小于n，n=10^7。不重复，无关联</a:t>
            </a:r>
          </a:p>
          <a:p>
            <a:pPr marL="452437" indent="-452437"/>
            <a:r>
              <a:t>输出：按升序排列的整数列表</a:t>
            </a:r>
          </a:p>
          <a:p>
            <a:pPr marL="452437" indent="-452437"/>
            <a:r>
              <a:t>约束：1MB内存空间，磁盘空间不限。运行时间最多几分钟，10秒左右为佳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body" idx="14"/>
          </p:nvPr>
        </p:nvSpPr>
        <p:spPr>
          <a:xfrm>
            <a:off x="1270000" y="3854450"/>
            <a:ext cx="10464800" cy="15113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思考时间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flip dir="r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归并排序</a:t>
            </a:r>
          </a:p>
        </p:txBody>
      </p:sp>
      <p:sp>
        <p:nvSpPr>
          <p:cNvPr id="137" name="Shape 137"/>
          <p:cNvSpPr/>
          <p:nvPr>
            <p:ph type="body" sz="quarter" idx="1"/>
          </p:nvPr>
        </p:nvSpPr>
        <p:spPr>
          <a:xfrm>
            <a:off x="952500" y="2590800"/>
            <a:ext cx="11099800" cy="1683147"/>
          </a:xfrm>
          <a:prstGeom prst="rect">
            <a:avLst/>
          </a:prstGeom>
        </p:spPr>
        <p:txBody>
          <a:bodyPr/>
          <a:lstStyle/>
          <a:p>
            <a:pPr/>
            <a:r>
              <a:t>针对整数做调整，大约一百行代码。预计需要几天来完成</a:t>
            </a:r>
          </a:p>
        </p:txBody>
      </p:sp>
      <p:sp>
        <p:nvSpPr>
          <p:cNvPr id="138" name="Shape 138"/>
          <p:cNvSpPr/>
          <p:nvPr/>
        </p:nvSpPr>
        <p:spPr>
          <a:xfrm>
            <a:off x="5468863" y="4905573"/>
            <a:ext cx="2067074" cy="1270001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lvl1pPr>
          </a:lstStyle>
          <a:p>
            <a:pPr/>
            <a:r>
              <a:t>工作文件</a:t>
            </a:r>
          </a:p>
        </p:txBody>
      </p:sp>
      <p:sp>
        <p:nvSpPr>
          <p:cNvPr id="139" name="Shape 139"/>
          <p:cNvSpPr/>
          <p:nvPr/>
        </p:nvSpPr>
        <p:spPr>
          <a:xfrm>
            <a:off x="2033513" y="7035800"/>
            <a:ext cx="2067074" cy="1270000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lvl1pPr>
          </a:lstStyle>
          <a:p>
            <a:pPr/>
            <a:r>
              <a:t>输入文件</a:t>
            </a:r>
          </a:p>
        </p:txBody>
      </p:sp>
      <p:sp>
        <p:nvSpPr>
          <p:cNvPr id="140" name="Shape 140"/>
          <p:cNvSpPr/>
          <p:nvPr/>
        </p:nvSpPr>
        <p:spPr>
          <a:xfrm>
            <a:off x="8904213" y="7035800"/>
            <a:ext cx="2067074" cy="1270000"/>
          </a:xfrm>
          <a:prstGeom prst="roundRect">
            <a:avLst>
              <a:gd name="adj" fmla="val 15000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lvl1pPr>
          </a:lstStyle>
          <a:p>
            <a:pPr/>
            <a:r>
              <a:t>输出文件</a:t>
            </a:r>
          </a:p>
        </p:txBody>
      </p:sp>
      <p:sp>
        <p:nvSpPr>
          <p:cNvPr id="141" name="Shape 141"/>
          <p:cNvSpPr/>
          <p:nvPr/>
        </p:nvSpPr>
        <p:spPr>
          <a:xfrm>
            <a:off x="5467350" y="7035800"/>
            <a:ext cx="2070101" cy="1270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lvl1pPr>
          </a:lstStyle>
          <a:p>
            <a:pPr/>
            <a:r>
              <a:t>归并排序</a:t>
            </a:r>
          </a:p>
        </p:txBody>
      </p:sp>
      <p:sp>
        <p:nvSpPr>
          <p:cNvPr id="142" name="Shape 142"/>
          <p:cNvSpPr/>
          <p:nvPr/>
        </p:nvSpPr>
        <p:spPr>
          <a:xfrm>
            <a:off x="4139057" y="7724256"/>
            <a:ext cx="1289823" cy="1"/>
          </a:xfrm>
          <a:prstGeom prst="line">
            <a:avLst/>
          </a:prstGeom>
          <a:ln w="762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pPr>
          </a:p>
        </p:txBody>
      </p:sp>
      <p:sp>
        <p:nvSpPr>
          <p:cNvPr id="143" name="Shape 143"/>
          <p:cNvSpPr/>
          <p:nvPr/>
        </p:nvSpPr>
        <p:spPr>
          <a:xfrm flipV="1">
            <a:off x="6502400" y="6194424"/>
            <a:ext cx="1" cy="822525"/>
          </a:xfrm>
          <a:prstGeom prst="line">
            <a:avLst/>
          </a:prstGeom>
          <a:ln w="76200">
            <a:solidFill>
              <a:srgbClr val="FFFFFF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pPr>
          </a:p>
        </p:txBody>
      </p:sp>
      <p:sp>
        <p:nvSpPr>
          <p:cNvPr id="144" name="Shape 144"/>
          <p:cNvSpPr/>
          <p:nvPr/>
        </p:nvSpPr>
        <p:spPr>
          <a:xfrm>
            <a:off x="7575920" y="7724256"/>
            <a:ext cx="1289824" cy="1"/>
          </a:xfrm>
          <a:prstGeom prst="line">
            <a:avLst/>
          </a:prstGeom>
          <a:ln w="762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pPr>
          </a:p>
        </p:txBody>
      </p:sp>
      <p:sp>
        <p:nvSpPr>
          <p:cNvPr id="145" name="Shape 145"/>
          <p:cNvSpPr/>
          <p:nvPr/>
        </p:nvSpPr>
        <p:spPr>
          <a:xfrm>
            <a:off x="4558642" y="6908800"/>
            <a:ext cx="45065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800">
                <a:latin typeface="Rockwell"/>
                <a:ea typeface="Rockwell"/>
                <a:cs typeface="Rockwell"/>
                <a:sym typeface="Rockwel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46" name="Shape 146"/>
          <p:cNvSpPr/>
          <p:nvPr/>
        </p:nvSpPr>
        <p:spPr>
          <a:xfrm>
            <a:off x="7995505" y="6908800"/>
            <a:ext cx="45065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800">
                <a:latin typeface="Rockwell"/>
                <a:ea typeface="Rockwell"/>
                <a:cs typeface="Rockwell"/>
                <a:sym typeface="Rockwel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47" name="Shape 147"/>
          <p:cNvSpPr/>
          <p:nvPr/>
        </p:nvSpPr>
        <p:spPr>
          <a:xfrm>
            <a:off x="5837163" y="6199286"/>
            <a:ext cx="49530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800">
                <a:latin typeface="Rockwell"/>
                <a:ea typeface="Rockwell"/>
                <a:cs typeface="Rockwell"/>
                <a:sym typeface="Rockwell"/>
              </a:defRPr>
            </a:lvl1pPr>
          </a:lstStyle>
          <a:p>
            <a:pPr/>
            <a:r>
              <a:t>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fade thruBlk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Lantinghei SC Heavy"/>
        <a:ea typeface="Lantinghei SC Heavy"/>
        <a:cs typeface="Lantinghei SC Heavy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Lantinghei SC Demibold"/>
            <a:ea typeface="Lantinghei SC Demibold"/>
            <a:cs typeface="Lantinghei SC Demibold"/>
            <a:sym typeface="Lantinghei SC D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Lantinghei SC Heavy"/>
        <a:ea typeface="Lantinghei SC Heavy"/>
        <a:cs typeface="Lantinghei SC Heavy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Lantinghei SC Demibold"/>
            <a:ea typeface="Lantinghei SC Demibold"/>
            <a:cs typeface="Lantinghei SC Demibold"/>
            <a:sym typeface="Lantinghei SC D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