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7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0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804" r:id="rId6"/>
    <p:sldLayoutId id="2147483799" r:id="rId7"/>
    <p:sldLayoutId id="2147483800" r:id="rId8"/>
    <p:sldLayoutId id="2147483801" r:id="rId9"/>
    <p:sldLayoutId id="2147483803" r:id="rId10"/>
    <p:sldLayoutId id="21474838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B0A08E-C710-7C43-8CC8-3D8E6C3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72" y="3738594"/>
            <a:ext cx="6201736" cy="2582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FACILITY/ WAREHOUSE LOCATION </a:t>
            </a: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0323DF58-D08B-4A04-A601-EB21E948D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2" r="-2" b="32037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8A3763-29E8-0249-9B9F-8B2FEF30882E}"/>
              </a:ext>
            </a:extLst>
          </p:cNvPr>
          <p:cNvSpPr txBox="1"/>
          <p:nvPr/>
        </p:nvSpPr>
        <p:spPr>
          <a:xfrm>
            <a:off x="1500713" y="407403"/>
            <a:ext cx="9717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OPERATION RESEARCH 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55B3E-DEE5-CB45-99A8-549B90695976}"/>
              </a:ext>
            </a:extLst>
          </p:cNvPr>
          <p:cNvSpPr txBox="1"/>
          <p:nvPr/>
        </p:nvSpPr>
        <p:spPr>
          <a:xfrm>
            <a:off x="407779" y="6092750"/>
            <a:ext cx="310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:- AKASHDEEP BALU</a:t>
            </a:r>
          </a:p>
          <a:p>
            <a:r>
              <a:rPr lang="en-US" dirty="0"/>
              <a:t>DATE :- 14/ OCT/ 2020</a:t>
            </a:r>
          </a:p>
        </p:txBody>
      </p:sp>
    </p:spTree>
    <p:extLst>
      <p:ext uri="{BB962C8B-B14F-4D97-AF65-F5344CB8AC3E}">
        <p14:creationId xmlns:p14="http://schemas.microsoft.com/office/powerpoint/2010/main" val="24880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687C3-1AF2-3243-AABA-6656F08E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542D-E0DD-2549-B84D-B339138B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E-Commerce Company is planning to install </a:t>
            </a:r>
            <a:r>
              <a:rPr lang="en-US"/>
              <a:t>its 8 </a:t>
            </a:r>
            <a:r>
              <a:rPr lang="en-US" dirty="0"/>
              <a:t>facilities/warehouses based </a:t>
            </a:r>
            <a:r>
              <a:rPr lang="en-US"/>
              <a:t>on 14 </a:t>
            </a:r>
            <a:r>
              <a:rPr lang="en-US" dirty="0"/>
              <a:t>demand points in an area. The company has chosen a set of potential facility sites where a facility can be opened, and a set of demand points  that must be serviced. The warehouses are given on annual lease and has limited capacity. The goal is to pick a subset of facilities to open, to minimize the sum of distances from each demand point to its nearest facility, plus the sum of opening costs of the facilities.</a:t>
            </a:r>
          </a:p>
        </p:txBody>
      </p:sp>
    </p:spTree>
    <p:extLst>
      <p:ext uri="{BB962C8B-B14F-4D97-AF65-F5344CB8AC3E}">
        <p14:creationId xmlns:p14="http://schemas.microsoft.com/office/powerpoint/2010/main" val="239549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90B-007C-EE4D-9000-EBAB4C90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29185"/>
            <a:ext cx="1014984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5FC-C298-7A4B-B2F9-889F40C2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078993"/>
            <a:ext cx="10841736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sz="1600" dirty="0"/>
              <a:t>I=  demand points                                      F[j]= yearly activation cost                                   C[</a:t>
            </a:r>
            <a:r>
              <a:rPr lang="en-US" sz="1600" dirty="0" err="1"/>
              <a:t>i</a:t>
            </a:r>
            <a:r>
              <a:rPr lang="en-US" sz="1600" dirty="0"/>
              <a:t>][j]= transportation cost</a:t>
            </a:r>
          </a:p>
          <a:p>
            <a:pPr marL="0" indent="0">
              <a:buNone/>
            </a:pPr>
            <a:r>
              <a:rPr lang="en-US" sz="1600" dirty="0"/>
              <a:t>J=  facilities.                                                 D[</a:t>
            </a:r>
            <a:r>
              <a:rPr lang="en-US" sz="1600" dirty="0" err="1"/>
              <a:t>i</a:t>
            </a:r>
            <a:r>
              <a:rPr lang="en-US" sz="1600" dirty="0"/>
              <a:t>]= annual demands		    M[j]= warehouse capacity</a:t>
            </a:r>
          </a:p>
          <a:p>
            <a:pPr marL="0" indent="0">
              <a:buNone/>
            </a:pPr>
            <a:r>
              <a:rPr lang="en-US" dirty="0"/>
              <a:t>DECISION VARIABLES</a:t>
            </a:r>
          </a:p>
          <a:p>
            <a:pPr marL="0" indent="0">
              <a:buNone/>
            </a:pPr>
            <a:r>
              <a:rPr lang="en-US" sz="1600" dirty="0"/>
              <a:t>𝑦[𝑗]∈{0,1}   	…. 1 if opening a facility/ warehouse  otherwise 0.</a:t>
            </a:r>
          </a:p>
          <a:p>
            <a:pPr marL="0" indent="0">
              <a:buNone/>
            </a:pPr>
            <a:r>
              <a:rPr lang="en-US" dirty="0"/>
              <a:t>CONSTARINTS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sz="1800" dirty="0"/>
              <a:t>Minimize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6EE07-7A79-EF45-B428-19C0F3B1723E}"/>
                  </a:ext>
                </a:extLst>
              </p:cNvPr>
              <p:cNvSpPr txBox="1"/>
              <p:nvPr/>
            </p:nvSpPr>
            <p:spPr>
              <a:xfrm>
                <a:off x="658368" y="3950208"/>
                <a:ext cx="6821424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𝑦𝑗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     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Xij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&lt;= Di*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yj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       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Xij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6EE07-7A79-EF45-B428-19C0F3B1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" y="3950208"/>
                <a:ext cx="6821424" cy="1156855"/>
              </a:xfrm>
              <a:prstGeom prst="rect">
                <a:avLst/>
              </a:prstGeom>
              <a:blipFill>
                <a:blip r:embed="rId2"/>
                <a:stretch>
                  <a:fillRect l="-5762" t="-72826" b="-85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8ED09-DED0-B442-8138-CDA5C37BAA86}"/>
                  </a:ext>
                </a:extLst>
              </p:cNvPr>
              <p:cNvSpPr txBox="1"/>
              <p:nvPr/>
            </p:nvSpPr>
            <p:spPr>
              <a:xfrm>
                <a:off x="-676656" y="5944982"/>
                <a:ext cx="8759952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∗.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𝑋𝑖𝑗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8ED09-DED0-B442-8138-CDA5C37BA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656" y="5944982"/>
                <a:ext cx="8759952" cy="879856"/>
              </a:xfrm>
              <a:prstGeom prst="rect">
                <a:avLst/>
              </a:prstGeom>
              <a:blipFill>
                <a:blip r:embed="rId3"/>
                <a:stretch>
                  <a:fillRect t="-98551" b="-146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42A1-ADD3-7847-84D7-A799035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1" y="-223932"/>
            <a:ext cx="10515600" cy="100074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165E4-5D18-124E-9546-94FD17673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40286"/>
              </p:ext>
            </p:extLst>
          </p:nvPr>
        </p:nvGraphicFramePr>
        <p:xfrm>
          <a:off x="689814" y="4523564"/>
          <a:ext cx="103672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203">
                  <a:extLst>
                    <a:ext uri="{9D8B030D-6E8A-4147-A177-3AD203B41FA5}">
                      <a16:colId xmlns:a16="http://schemas.microsoft.com/office/drawing/2014/main" val="1885469830"/>
                    </a:ext>
                  </a:extLst>
                </a:gridCol>
                <a:gridCol w="934866">
                  <a:extLst>
                    <a:ext uri="{9D8B030D-6E8A-4147-A177-3AD203B41FA5}">
                      <a16:colId xmlns:a16="http://schemas.microsoft.com/office/drawing/2014/main" val="28493748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849229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656455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994571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232884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27696372"/>
                    </a:ext>
                  </a:extLst>
                </a:gridCol>
              </a:tblGrid>
              <a:tr h="325727">
                <a:tc rowSpan="2">
                  <a:txBody>
                    <a:bodyPr/>
                    <a:lstStyle/>
                    <a:p>
                      <a:r>
                        <a:rPr lang="en-US" dirty="0"/>
                        <a:t>Demand points/</a:t>
                      </a:r>
                    </a:p>
                    <a:p>
                      <a:r>
                        <a:rPr lang="en-US" dirty="0"/>
                        <a:t>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/>
                        <a:t>Yj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00406"/>
                  </a:ext>
                </a:extLst>
              </a:tr>
              <a:tr h="325727">
                <a:tc vMerge="1">
                  <a:txBody>
                    <a:bodyPr/>
                    <a:lstStyle/>
                    <a:p>
                      <a:r>
                        <a:rPr lang="en-US" dirty="0"/>
                        <a:t>facility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Volume transported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10015"/>
                  </a:ext>
                </a:extLst>
              </a:tr>
              <a:tr h="3257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21115"/>
                  </a:ext>
                </a:extLst>
              </a:tr>
              <a:tr h="32572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59693"/>
                  </a:ext>
                </a:extLst>
              </a:tr>
              <a:tr h="32572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441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44DFCA-E4C5-6D48-AD60-51DA7A55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9606"/>
              </p:ext>
            </p:extLst>
          </p:nvPr>
        </p:nvGraphicFramePr>
        <p:xfrm>
          <a:off x="689814" y="691327"/>
          <a:ext cx="763255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50">
                  <a:extLst>
                    <a:ext uri="{9D8B030D-6E8A-4147-A177-3AD203B41FA5}">
                      <a16:colId xmlns:a16="http://schemas.microsoft.com/office/drawing/2014/main" val="667829288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1666095276"/>
                    </a:ext>
                  </a:extLst>
                </a:gridCol>
                <a:gridCol w="836066">
                  <a:extLst>
                    <a:ext uri="{9D8B030D-6E8A-4147-A177-3AD203B41FA5}">
                      <a16:colId xmlns:a16="http://schemas.microsoft.com/office/drawing/2014/main" val="632511859"/>
                    </a:ext>
                  </a:extLst>
                </a:gridCol>
                <a:gridCol w="994241">
                  <a:extLst>
                    <a:ext uri="{9D8B030D-6E8A-4147-A177-3AD203B41FA5}">
                      <a16:colId xmlns:a16="http://schemas.microsoft.com/office/drawing/2014/main" val="1711615126"/>
                    </a:ext>
                  </a:extLst>
                </a:gridCol>
                <a:gridCol w="789619">
                  <a:extLst>
                    <a:ext uri="{9D8B030D-6E8A-4147-A177-3AD203B41FA5}">
                      <a16:colId xmlns:a16="http://schemas.microsoft.com/office/drawing/2014/main" val="2306029092"/>
                    </a:ext>
                  </a:extLst>
                </a:gridCol>
                <a:gridCol w="954070">
                  <a:extLst>
                    <a:ext uri="{9D8B030D-6E8A-4147-A177-3AD203B41FA5}">
                      <a16:colId xmlns:a16="http://schemas.microsoft.com/office/drawing/2014/main" val="2810503721"/>
                    </a:ext>
                  </a:extLst>
                </a:gridCol>
                <a:gridCol w="954070">
                  <a:extLst>
                    <a:ext uri="{9D8B030D-6E8A-4147-A177-3AD203B41FA5}">
                      <a16:colId xmlns:a16="http://schemas.microsoft.com/office/drawing/2014/main" val="1886054079"/>
                    </a:ext>
                  </a:extLst>
                </a:gridCol>
                <a:gridCol w="954070">
                  <a:extLst>
                    <a:ext uri="{9D8B030D-6E8A-4147-A177-3AD203B41FA5}">
                      <a16:colId xmlns:a16="http://schemas.microsoft.com/office/drawing/2014/main" val="1765448637"/>
                    </a:ext>
                  </a:extLst>
                </a:gridCol>
              </a:tblGrid>
              <a:tr h="303683">
                <a:tc>
                  <a:txBody>
                    <a:bodyPr/>
                    <a:lstStyle/>
                    <a:p>
                      <a:r>
                        <a:rPr lang="en-US" dirty="0"/>
                        <a:t>Customers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2768"/>
                  </a:ext>
                </a:extLst>
              </a:tr>
              <a:tr h="531446">
                <a:tc>
                  <a:txBody>
                    <a:bodyPr/>
                    <a:lstStyle/>
                    <a:p>
                      <a:r>
                        <a:rPr lang="en-US" dirty="0"/>
                        <a:t>Annual demand Di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24030"/>
                  </a:ext>
                </a:extLst>
              </a:tr>
              <a:tr h="303683">
                <a:tc>
                  <a:txBody>
                    <a:bodyPr/>
                    <a:lstStyle/>
                    <a:p>
                      <a:r>
                        <a:rPr lang="en-US" dirty="0"/>
                        <a:t>Facility 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 err="1"/>
                        <a:t>ij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63933"/>
                  </a:ext>
                </a:extLst>
              </a:tr>
              <a:tr h="3036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3753"/>
                  </a:ext>
                </a:extLst>
              </a:tr>
              <a:tr h="3036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14111"/>
                  </a:ext>
                </a:extLst>
              </a:tr>
              <a:tr h="3036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87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8C9838-192B-884A-9932-74655750BBB9}"/>
              </a:ext>
            </a:extLst>
          </p:cNvPr>
          <p:cNvSpPr txBox="1"/>
          <p:nvPr/>
        </p:nvSpPr>
        <p:spPr>
          <a:xfrm>
            <a:off x="8575085" y="691327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have created a small dataset to Implement integer programming model discussed before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3D292-B0FF-9C48-BF68-B59AF7AB2FF3}"/>
              </a:ext>
            </a:extLst>
          </p:cNvPr>
          <p:cNvSpPr txBox="1"/>
          <p:nvPr/>
        </p:nvSpPr>
        <p:spPr>
          <a:xfrm>
            <a:off x="609428" y="324172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Table has result for the problem. </a:t>
            </a:r>
            <a:r>
              <a:rPr lang="en-US" dirty="0" err="1"/>
              <a:t>Yj</a:t>
            </a:r>
            <a:r>
              <a:rPr lang="en-US" dirty="0"/>
              <a:t>=1 represents the establishment of the </a:t>
            </a:r>
            <a:r>
              <a:rPr lang="en-US" dirty="0" err="1"/>
              <a:t>facilty</a:t>
            </a:r>
            <a:r>
              <a:rPr lang="en-US" dirty="0"/>
              <a:t> / warehouse at the chosen location and 0 represents no warehouse needed.  The volume transported matrix tell us how much material is transported from </a:t>
            </a:r>
            <a:r>
              <a:rPr lang="en-US" dirty="0" err="1"/>
              <a:t>jth</a:t>
            </a:r>
            <a:r>
              <a:rPr lang="en-US" dirty="0"/>
              <a:t> facility to </a:t>
            </a:r>
            <a:r>
              <a:rPr lang="en-US" dirty="0" err="1"/>
              <a:t>ith</a:t>
            </a:r>
            <a:r>
              <a:rPr lang="en-US" dirty="0"/>
              <a:t> demand point. Demand point 3. is served by both facility 2. and 3.</a:t>
            </a:r>
          </a:p>
          <a:p>
            <a:r>
              <a:rPr lang="en-US" dirty="0"/>
              <a:t>The optimal cost of the process is 5610.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0881C-DCC0-7A44-B11E-A43959BB2824}"/>
              </a:ext>
            </a:extLst>
          </p:cNvPr>
          <p:cNvSpPr txBox="1"/>
          <p:nvPr/>
        </p:nvSpPr>
        <p:spPr>
          <a:xfrm>
            <a:off x="8575085" y="2168655"/>
            <a:ext cx="292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 Implementation to original data and sensitivity, scenario analysis is pending.</a:t>
            </a:r>
          </a:p>
        </p:txBody>
      </p:sp>
    </p:spTree>
    <p:extLst>
      <p:ext uri="{BB962C8B-B14F-4D97-AF65-F5344CB8AC3E}">
        <p14:creationId xmlns:p14="http://schemas.microsoft.com/office/powerpoint/2010/main" val="154802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8B098C-520F-FA4B-A8B8-2FAEC1107EBD}"/>
              </a:ext>
            </a:extLst>
          </p:cNvPr>
          <p:cNvSpPr txBox="1"/>
          <p:nvPr/>
        </p:nvSpPr>
        <p:spPr>
          <a:xfrm>
            <a:off x="994404" y="731041"/>
            <a:ext cx="10191942" cy="3173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28443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D55317"/>
      </a:accent1>
      <a:accent2>
        <a:srgbClr val="E7293D"/>
      </a:accent2>
      <a:accent3>
        <a:srgbClr val="C99D24"/>
      </a:accent3>
      <a:accent4>
        <a:srgbClr val="14B692"/>
      </a:accent4>
      <a:accent5>
        <a:srgbClr val="26B1D4"/>
      </a:accent5>
      <a:accent6>
        <a:srgbClr val="1760D5"/>
      </a:accent6>
      <a:hlink>
        <a:srgbClr val="3A8BB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393</Words>
  <Application>Microsoft Macintosh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AvenirNext LT Pro Medium</vt:lpstr>
      <vt:lpstr>Cambria Math</vt:lpstr>
      <vt:lpstr>Rockwell</vt:lpstr>
      <vt:lpstr>Segoe UI</vt:lpstr>
      <vt:lpstr>Segoe UI Semilight</vt:lpstr>
      <vt:lpstr>ExploreVTI</vt:lpstr>
      <vt:lpstr>FACILITY/ WAREHOUSE LOCATION </vt:lpstr>
      <vt:lpstr>PROBLEM STATEMENT</vt:lpstr>
      <vt:lpstr>MODEL STRUCTURE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FACILITY/ WAREHOUSE LOCATION </dc:title>
  <dc:creator>Akashdeep Balu</dc:creator>
  <cp:lastModifiedBy>Akashdeep Balu</cp:lastModifiedBy>
  <cp:revision>8</cp:revision>
  <dcterms:created xsi:type="dcterms:W3CDTF">2020-12-14T20:18:14Z</dcterms:created>
  <dcterms:modified xsi:type="dcterms:W3CDTF">2020-12-15T03:07:12Z</dcterms:modified>
</cp:coreProperties>
</file>