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63" r:id="rId8"/>
    <p:sldId id="264" r:id="rId9"/>
    <p:sldId id="265" r:id="rId10"/>
    <p:sldId id="266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9" r:id="rId19"/>
    <p:sldId id="27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CCCCC"/>
    <a:srgbClr val="F2F2F2"/>
    <a:srgbClr val="EBEBEB"/>
    <a:srgbClr val="F5F7F9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570" y="1708785"/>
            <a:ext cx="11232000" cy="2160000"/>
          </a:xfrm>
          <a:ln>
            <a:noFill/>
          </a:ln>
        </p:spPr>
        <p:txBody>
          <a:bodyPr anchor="ctr" anchorCtr="0">
            <a:normAutofit fontScale="90000"/>
          </a:bodyPr>
          <a:p>
            <a:pPr algn="ctr"/>
            <a:r>
              <a:rPr lang="en-US" altLang="zh-CN" sz="5335" b="1">
                <a:solidFill>
                  <a:srgbClr val="333333"/>
                </a:solidFill>
                <a:effectLst/>
              </a:rPr>
              <a:t>C++ </a:t>
            </a:r>
            <a:r>
              <a:rPr lang="zh-CN" altLang="en-US" sz="5335" b="1">
                <a:solidFill>
                  <a:srgbClr val="333333"/>
                </a:solidFill>
                <a:effectLst/>
              </a:rPr>
              <a:t>程序设计课程设计</a:t>
            </a:r>
            <a:br>
              <a:rPr lang="zh-CN" altLang="en-US" sz="5335" b="1">
                <a:solidFill>
                  <a:srgbClr val="333333"/>
                </a:solidFill>
                <a:effectLst/>
              </a:rPr>
            </a:br>
            <a:r>
              <a:rPr lang="en-US" altLang="zh-CN" sz="5335" b="1">
                <a:solidFill>
                  <a:srgbClr val="333333"/>
                </a:solidFill>
                <a:effectLst/>
              </a:rPr>
              <a:t>Shell</a:t>
            </a:r>
            <a:endParaRPr lang="en-US" altLang="zh-CN" sz="5335" b="1">
              <a:solidFill>
                <a:srgbClr val="333333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50040" y="4434205"/>
            <a:ext cx="1440000" cy="540000"/>
          </a:xfrm>
          <a:ln>
            <a:noFill/>
          </a:ln>
        </p:spPr>
        <p:txBody>
          <a:bodyPr anchor="ctr" anchorCtr="0">
            <a:normAutofit/>
          </a:bodyPr>
          <a:p>
            <a:pPr algn="ctr" fontAlgn="t"/>
            <a:r>
              <a:rPr lang="zh-CN" altLang="en-US">
                <a:ln>
                  <a:noFill/>
                </a:ln>
                <a:solidFill>
                  <a:srgbClr val="333333"/>
                </a:solidFill>
              </a:rPr>
              <a:t>文红霖</a:t>
            </a:r>
            <a:endParaRPr lang="zh-CN" altLang="en-US">
              <a:ln>
                <a:noFill/>
              </a:ln>
              <a:solidFill>
                <a:srgbClr val="33333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623510" y="4146550"/>
            <a:ext cx="11232000" cy="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128" y="4438650"/>
            <a:ext cx="433705" cy="4273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996440"/>
            <a:ext cx="6480175" cy="286067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handle.cpp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//处理重定向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handle_redirection(std::vector&lt;std::string&gt; &amp; arg_vec)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//处理管道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handle_pipe(std::vector&lt;std::vector&lt;std::string&gt;&gt; &amp; command_vec)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command.cpp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996440"/>
            <a:ext cx="6480175" cy="286067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//cd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builtin_cd(const std::vector&lt;std::string&gt; &amp; arg_vec)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//外部命令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external_command(const std::vector&lt;std::string&gt; &amp; arg_vec)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//运行命令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run_command(const std::vector&lt;std::string&gt; &amp; arg_vec)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技术难点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275080"/>
            <a:ext cx="6480175" cy="35820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创建子进程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创建子进程是实现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程序的基础。在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系统中，主要使用 fork() 函数来创建子进程。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理解进程模型：需要理解父进程和子进程的关系，以及 fork() 调用后代码的执行流。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fork() 函数使用：fork() 会复制当前进程，返回值用于区分父子进程。父进程得到子进程的PID，而子进程得到0。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错误处理：处理 fork() 的错误情况，例如资源不足导致的创建失败。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技术难点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41215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275080"/>
            <a:ext cx="6480175" cy="35820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管道命令用于将一个命令的输出作为另一个命令的输入。这通常通过 pipe()、dup2() 和 exec() 系列函数来实现。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pipe() 函数使用：创建一个管道，获得两个文件描述符，一个用于读取，一个用于写入。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文件描述符管理：需要使用 dup2() 将标准输入/输出重定向到管道的读/写端。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多进程协调：正确地在父进程和子进程之间设置和关闭文件描述符，以避免资源泄漏。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命令执行顺序：确保各个命令按照正确的顺序执行，并且管道的输出输入能够正确连接。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技术难点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275080"/>
            <a:ext cx="6480175" cy="35820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重定向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重定向涉及将标准输入、标准输出或标准错误重定向到文件或其他文件描述符。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解析命令行：识别出重定向符号（如 &gt;、&lt;、&gt;&gt;、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&lt;&lt;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等）并提取相应文件名。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文件操作：使用 open()、close()、dup2() 等系统调用进行文件操作。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文件描述符替换：将标准输入/输出重定向到指定的文件描述符，确保在执行命令时生效。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错误处理：处理文件操作过程中可能出现的各种错误，例如文件不存在、权限不足等。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技术难点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1275080"/>
            <a:ext cx="6480175" cy="35820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文件I/O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文件I/O操作包含读取和写入文件等基本操作。尽管在Shell实现中不会直接频繁涉及，但理解文件I/O是处理其他部分的重要基础。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基本操作：使用 open()、read()、write()、close() 等基本文件I/O函数。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缓冲区管理：处理缓冲区读取和写入数据，提高效率。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错误处理：处理文件打开失败、读写错误等情况。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800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总结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7620" y="1991360"/>
            <a:ext cx="6480175" cy="288861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学会使用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CMake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对项目进行构建和管理，提高程序开发效率。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学会使用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标准库提供的新特性和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的内置函数编写程序。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加强对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常用命令的熟悉，深入理解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程序执行流程。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570" y="1708785"/>
            <a:ext cx="11232000" cy="2160000"/>
          </a:xfrm>
          <a:ln>
            <a:noFill/>
          </a:ln>
        </p:spPr>
        <p:txBody>
          <a:bodyPr anchor="ctr" anchorCtr="0">
            <a:normAutofit/>
          </a:bodyPr>
          <a:p>
            <a:pPr algn="ctr"/>
            <a:r>
              <a:rPr lang="en-US" altLang="zh-CN" sz="4800" b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敬请批评指正</a:t>
            </a:r>
            <a:br>
              <a:rPr lang="en-US" altLang="zh-CN" sz="4800" b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3600" b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Please criticize and correct</a:t>
            </a:r>
            <a:endParaRPr lang="en-US" altLang="zh-CN" sz="3600" b="1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50040" y="4434205"/>
            <a:ext cx="1440000" cy="540000"/>
          </a:xfrm>
          <a:ln>
            <a:noFill/>
          </a:ln>
        </p:spPr>
        <p:txBody>
          <a:bodyPr anchor="ctr" anchorCtr="0">
            <a:normAutofit/>
          </a:bodyPr>
          <a:p>
            <a:pPr algn="ctr" fontAlgn="t"/>
            <a:r>
              <a:rPr lang="zh-CN" altLang="en-US">
                <a:ln>
                  <a:noFill/>
                </a:ln>
                <a:solidFill>
                  <a:srgbClr val="333333"/>
                </a:solidFill>
              </a:rPr>
              <a:t>文红霖</a:t>
            </a:r>
            <a:endParaRPr lang="zh-CN" altLang="en-US">
              <a:ln>
                <a:noFill/>
              </a:ln>
              <a:solidFill>
                <a:srgbClr val="33333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623510" y="4146550"/>
            <a:ext cx="11232000" cy="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128" y="4438650"/>
            <a:ext cx="433705" cy="4273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5398770" y="701675"/>
            <a:ext cx="3571875" cy="55422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057910" y="2262505"/>
            <a:ext cx="3171190" cy="233299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目录</a:t>
            </a:r>
            <a:r>
              <a:rPr lang="zh-CN" altLang="en-US" sz="36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Contents</a:t>
            </a:r>
            <a:endParaRPr lang="zh-CN" altLang="en-US" sz="36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99515" y="4149090"/>
            <a:ext cx="2884170" cy="63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96000" y="1260745"/>
            <a:ext cx="0" cy="4320000"/>
          </a:xfrm>
          <a:prstGeom prst="line">
            <a:avLst/>
          </a:prstGeom>
          <a:ln w="1270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815455" y="1323023"/>
            <a:ext cx="1440180" cy="4212590"/>
            <a:chOff x="10733" y="893"/>
            <a:chExt cx="2268" cy="6634"/>
          </a:xfrm>
        </p:grpSpPr>
        <p:sp>
          <p:nvSpPr>
            <p:cNvPr id="53" name="文本框 52"/>
            <p:cNvSpPr txBox="1"/>
            <p:nvPr/>
          </p:nvSpPr>
          <p:spPr>
            <a:xfrm>
              <a:off x="10733" y="4432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  <a:sym typeface="+mn-ea"/>
                </a:rPr>
                <a:t>核心内容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733" y="893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</a:rPr>
                <a:t>项目介绍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733" y="2070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</a:rPr>
                <a:t>技术选型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733" y="3247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  <a:sym typeface="+mn-ea"/>
                </a:rPr>
                <a:t>开发状态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733" y="5625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  <a:sym typeface="+mn-ea"/>
                </a:rPr>
                <a:t>技术难点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733" y="6802"/>
              <a:ext cx="22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+mj-ea"/>
                  <a:ea typeface="+mj-ea"/>
                </a:rPr>
                <a:t>总结</a:t>
              </a:r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916295" y="1361440"/>
            <a:ext cx="359410" cy="4117975"/>
            <a:chOff x="9317" y="2163"/>
            <a:chExt cx="566" cy="6485"/>
          </a:xfrm>
        </p:grpSpPr>
        <p:grpSp>
          <p:nvGrpSpPr>
            <p:cNvPr id="86" name="组合 85"/>
            <p:cNvGrpSpPr/>
            <p:nvPr/>
          </p:nvGrpSpPr>
          <p:grpSpPr>
            <a:xfrm>
              <a:off x="9317" y="8082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87" name="椭圆 86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9317" y="6959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90" name="椭圆 89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9317" y="5694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93" name="椭圆 92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317" y="4517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96" name="椭圆 95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9317" y="3340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99" name="椭圆 98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317" y="2163"/>
              <a:ext cx="567" cy="567"/>
              <a:chOff x="6221" y="1991"/>
              <a:chExt cx="1134" cy="1134"/>
            </a:xfrm>
            <a:solidFill>
              <a:srgbClr val="333333"/>
            </a:solidFill>
          </p:grpSpPr>
          <p:sp>
            <p:nvSpPr>
              <p:cNvPr id="102" name="椭圆 101"/>
              <p:cNvSpPr/>
              <p:nvPr/>
            </p:nvSpPr>
            <p:spPr>
              <a:xfrm>
                <a:off x="6221" y="1991"/>
                <a:ext cx="1134" cy="11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505" y="2275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项目介绍</a:t>
            </a:r>
            <a:endParaRPr lang="zh-CN" altLang="en-US" sz="4800">
              <a:latin typeface="+mj-ea"/>
              <a:ea typeface="+mj-ea"/>
              <a:cs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087620" y="2713355"/>
            <a:ext cx="6480175" cy="143256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本项目旨在模拟实现一个结合C++标准库和Linux系统调用的Shell程序。该程序能够提供命令的输入，执行并显示执行结果的功能；能够提供shel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编程的功能，能够执行简单的shell脚本；能够提供I/O重定向和管道的功能。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800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技术选型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89525" y="3968950"/>
            <a:ext cx="6480175" cy="4318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构建工具：CMake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087620" y="3267275"/>
            <a:ext cx="6480175" cy="4318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编译器：GCC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089525" y="2565400"/>
            <a:ext cx="6480175" cy="4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操作系统：Linux（开发时使用的是Ubuntu）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开发状态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890" y="2207895"/>
            <a:ext cx="6480175" cy="71310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完成项目环境的搭建、对程序的需求分析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84445" y="4044950"/>
            <a:ext cx="6480175" cy="72580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完成相关文档、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、视频的制作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82540" y="3107055"/>
            <a:ext cx="6480175" cy="73152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完成关键函数的编写、使得程序能按要求运行、进行了测试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80060" y="55054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2" descr="drawio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0858" y="1269683"/>
            <a:ext cx="5272405" cy="1763395"/>
          </a:xfrm>
          <a:prstGeom prst="rect">
            <a:avLst/>
          </a:prstGeom>
        </p:spPr>
      </p:pic>
      <p:sp>
        <p:nvSpPr>
          <p:cNvPr id="44" name="圆角矩形 43"/>
          <p:cNvSpPr/>
          <p:nvPr/>
        </p:nvSpPr>
        <p:spPr>
          <a:xfrm>
            <a:off x="5088255" y="3427730"/>
            <a:ext cx="6480175" cy="21469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基于模块化设计思想，程序分为四个模块：提示信息模块、解析模块、处理模块、执行模块。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提示信息模块主要提供Shell程序需要展示的必要信息。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解析模块对用于输入的命令进行分割、将它们分割为单个命令。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处理模块主要处理命令中的重定向和管道等特殊命令。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执行模块将处理好的命令根据情况分别执行。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3" descr="drawio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545" y="621030"/>
            <a:ext cx="1684655" cy="567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2710180"/>
            <a:ext cx="6480175" cy="21469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main.cpp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//执行命令行字符串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execute_line(const std::string &amp; str)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prompt.cpp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//获取系统信息 "主机名@用户名:当前目录$ "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std::string get_prompt_info()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79425" y="549275"/>
            <a:ext cx="11520170" cy="583200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51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6005" y="765175"/>
            <a:ext cx="2879725" cy="1440180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800" b="1">
                <a:solidFill>
                  <a:srgbClr val="333333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核心内容</a:t>
            </a:r>
            <a:endParaRPr lang="zh-CN" altLang="en-US" sz="4800" b="1">
              <a:solidFill>
                <a:srgbClr val="333333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6569710"/>
            <a:ext cx="12191365" cy="2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16200000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3850" cy="6841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2700000" algn="tl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0"/>
            <a:ext cx="12191365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25" y="1275080"/>
            <a:ext cx="143510" cy="720090"/>
            <a:chOff x="2797" y="865"/>
            <a:chExt cx="226" cy="1134"/>
          </a:xfrm>
        </p:grpSpPr>
        <p:sp>
          <p:nvSpPr>
            <p:cNvPr id="8" name="圆角矩形 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535" y="3068955"/>
            <a:ext cx="143510" cy="720090"/>
            <a:chOff x="2797" y="865"/>
            <a:chExt cx="226" cy="1134"/>
          </a:xfrm>
        </p:grpSpPr>
        <p:sp>
          <p:nvSpPr>
            <p:cNvPr id="28" name="圆角矩形 27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" y="4862830"/>
            <a:ext cx="143510" cy="720090"/>
            <a:chOff x="2797" y="865"/>
            <a:chExt cx="226" cy="1134"/>
          </a:xfrm>
        </p:grpSpPr>
        <p:sp>
          <p:nvSpPr>
            <p:cNvPr id="32" name="圆角矩形 31"/>
            <p:cNvSpPr/>
            <p:nvPr/>
          </p:nvSpPr>
          <p:spPr>
            <a:xfrm>
              <a:off x="2797" y="1319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797" y="1773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97" y="865"/>
              <a:ext cx="227" cy="2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199515" y="1988820"/>
            <a:ext cx="2592070" cy="6985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55820" y="621030"/>
            <a:ext cx="0" cy="5688330"/>
          </a:xfrm>
          <a:prstGeom prst="line">
            <a:avLst/>
          </a:prstGeom>
          <a:ln w="635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88255" y="2710180"/>
            <a:ext cx="6480175" cy="2146935"/>
          </a:xfrm>
          <a:prstGeom prst="roundRect">
            <a:avLst>
              <a:gd name="adj" fmla="val 4762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srgbClr val="CCCCC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parse.cpp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//解析命令行字符串，将其分割成单个命令参数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std::vector&lt;std::string&gt; parse_command(const std::string &amp; str)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//解析包含管道的命令行字符串，将其分割成多个命令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std::vector&lt;std::vector&lt;std::string&gt;&gt; parse_pipe(const std::string &amp; str)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演示</Application>
  <PresentationFormat>宽屏</PresentationFormat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Black</vt:lpstr>
      <vt:lpstr>Arial Unicode MS</vt:lpstr>
      <vt:lpstr>黑体</vt:lpstr>
      <vt:lpstr>Office 主题​​</vt:lpstr>
      <vt:lpstr>C++ 程序设计课程设计 Shell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敬请批评指正 Please criticize and correct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42</cp:revision>
  <dcterms:created xsi:type="dcterms:W3CDTF">2019-09-19T02:01:00Z</dcterms:created>
  <dcterms:modified xsi:type="dcterms:W3CDTF">2024-06-25T08:28:22Z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98BCF381D3044BDE83A9BC1AB0DAD4B7</vt:lpwstr>
  </property>
</Properties>
</file>