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75" r:id="rId3"/>
    <p:sldId id="257" r:id="rId4"/>
    <p:sldId id="259" r:id="rId5"/>
    <p:sldId id="262" r:id="rId6"/>
    <p:sldId id="263" r:id="rId7"/>
    <p:sldId id="260" r:id="rId8"/>
    <p:sldId id="258" r:id="rId9"/>
    <p:sldId id="264" r:id="rId10"/>
    <p:sldId id="265" r:id="rId11"/>
    <p:sldId id="266" r:id="rId12"/>
    <p:sldId id="267" r:id="rId13"/>
    <p:sldId id="261" r:id="rId14"/>
    <p:sldId id="268" r:id="rId15"/>
    <p:sldId id="270" r:id="rId16"/>
    <p:sldId id="269" r:id="rId17"/>
    <p:sldId id="271" r:id="rId18"/>
    <p:sldId id="272" r:id="rId19"/>
    <p:sldId id="276" r:id="rId20"/>
    <p:sldId id="273" r:id="rId21"/>
    <p:sldId id="274" r:id="rId22"/>
    <p:sldId id="280" r:id="rId23"/>
    <p:sldId id="278" r:id="rId24"/>
    <p:sldId id="279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3F85F5-8BF5-0D81-5FE8-9AA1B49B7371}" v="319" dt="2022-01-06T10:33:30.415"/>
    <p1510:client id="{60015418-0847-4F2E-B501-188D4C8E3FE1}" v="2496" dt="2020-10-11T19:18:16.366"/>
    <p1510:client id="{879213B4-D62D-02A3-C6FE-896557DD9021}" v="349" dt="2022-01-06T13:08:45.797"/>
    <p1510:client id="{B017FC65-680E-2498-D2BA-0219ED4B81DC}" v="712" dt="2020-10-11T13:43:53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29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92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92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72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61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71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14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2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75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74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1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33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0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17" r:id="rId6"/>
    <p:sldLayoutId id="2147483827" r:id="rId7"/>
    <p:sldLayoutId id="2147483826" r:id="rId8"/>
    <p:sldLayoutId id="2147483825" r:id="rId9"/>
    <p:sldLayoutId id="2147483815" r:id="rId10"/>
    <p:sldLayoutId id="2147483816" r:id="rId11"/>
    <p:sldLayoutId id="2147483818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tftime.org/" TargetMode="External"/><Relationship Id="rId2" Type="http://schemas.openxmlformats.org/officeDocument/2006/relationships/hyperlink" Target="https://www.vuln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ackthebox.eu/" TargetMode="External"/><Relationship Id="rId4" Type="http://schemas.openxmlformats.org/officeDocument/2006/relationships/hyperlink" Target="https://tryhackme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tftime.org/writeups" TargetMode="External"/><Relationship Id="rId2" Type="http://schemas.openxmlformats.org/officeDocument/2006/relationships/hyperlink" Target="https://www.hackingarticles.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youtube.com/c/LiveOverflowCTF/" TargetMode="External"/><Relationship Id="rId4" Type="http://schemas.openxmlformats.org/officeDocument/2006/relationships/hyperlink" Target="https://www.youtube.com/c/ippsec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Hn7aQqyPaC" TargetMode="External"/><Relationship Id="rId2" Type="http://schemas.openxmlformats.org/officeDocument/2006/relationships/hyperlink" Target="https://vegova.dragonsec.s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wasp.org/www-project-top-te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50636-3DFC-4558-84C4-97158A213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86" r="-2" b="15063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9315C39-09B3-4440-9971-D9DA2D042BD6}"/>
              </a:ext>
            </a:extLst>
          </p:cNvPr>
          <p:cNvGrpSpPr/>
          <p:nvPr/>
        </p:nvGrpSpPr>
        <p:grpSpPr>
          <a:xfrm>
            <a:off x="5673095" y="3335267"/>
            <a:ext cx="6214537" cy="4161392"/>
            <a:chOff x="4841031" y="3878086"/>
            <a:chExt cx="6136519" cy="41225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A72F4F-8346-4FF1-8F55-F4EFABCDBA81}"/>
                </a:ext>
              </a:extLst>
            </p:cNvPr>
            <p:cNvSpPr txBox="1"/>
            <p:nvPr/>
          </p:nvSpPr>
          <p:spPr>
            <a:xfrm>
              <a:off x="5587017" y="5165046"/>
              <a:ext cx="5390533" cy="283563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sl-SI" sz="4000" b="1" i="1">
                  <a:latin typeface="Copperplate Gothic Bold"/>
                </a:rPr>
                <a:t>Informacijska varnost skozi </a:t>
              </a:r>
              <a:r>
                <a:rPr lang="sl-SI" sz="4000" b="1" i="1" err="1">
                  <a:latin typeface="Copperplate Gothic Bold"/>
                </a:rPr>
                <a:t>ctf</a:t>
              </a:r>
              <a:endParaRPr lang="sl-SI" sz="4000" b="1" i="1">
                <a:latin typeface="Copperplate Gothic Bold"/>
              </a:endParaRPr>
            </a:p>
            <a:p>
              <a:pPr algn="ctr"/>
              <a:r>
                <a:rPr lang="sl-SI" sz="2000" b="1" i="1">
                  <a:latin typeface="Copperplate Gothic Bold"/>
                </a:rPr>
                <a:t>DRAGON_SEC SI</a:t>
              </a:r>
            </a:p>
            <a:p>
              <a:endParaRPr lang="sl-SI" sz="4000" b="1" i="1">
                <a:latin typeface="Copperplate Gothic Bold"/>
              </a:endParaRPr>
            </a:p>
            <a:p>
              <a:pPr lvl="1"/>
              <a:endParaRPr lang="sl-SI" sz="4000" b="1" i="1">
                <a:latin typeface="Copperplate Gothic Bold"/>
              </a:endParaRPr>
            </a:p>
          </p:txBody>
        </p:sp>
        <p:pic>
          <p:nvPicPr>
            <p:cNvPr id="8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D47840B-869C-47E2-9848-8C4371004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1031" y="3878086"/>
              <a:ext cx="1625257" cy="16305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218F-890A-4644-9BE9-12407C30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 (reverse engineering)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0EF94BDD-6F65-45C8-8361-757A20FC2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145" y="2499058"/>
            <a:ext cx="9994977" cy="1726812"/>
          </a:xfrm>
          <a:ln>
            <a:solidFill>
              <a:srgbClr val="4472C4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251369" y="3410993"/>
            <a:ext cx="498764" cy="5680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43558" y="3412379"/>
            <a:ext cx="498764" cy="5680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56510" y="3438701"/>
            <a:ext cx="498764" cy="5680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20982" y="3452554"/>
            <a:ext cx="498764" cy="5680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91494" y="3337568"/>
            <a:ext cx="498764" cy="5680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371600" y="3410992"/>
            <a:ext cx="498764" cy="5680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91494" y="3905605"/>
            <a:ext cx="1752597" cy="3059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43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908A1B40-380E-43D2-B633-550FBC5F5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423" b="8495"/>
          <a:stretch/>
        </p:blipFill>
        <p:spPr>
          <a:xfrm>
            <a:off x="-7319" y="-11709"/>
            <a:ext cx="5831409" cy="3672312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A9176592-F7E5-4502-A598-A2C5E4A64C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1" t="-194" r="-184" b="193"/>
          <a:stretch/>
        </p:blipFill>
        <p:spPr>
          <a:xfrm>
            <a:off x="7281528" y="2431467"/>
            <a:ext cx="4992006" cy="480146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29EDBD4-CED3-4D30-9F3E-AF4886F6194F}"/>
              </a:ext>
            </a:extLst>
          </p:cNvPr>
          <p:cNvSpPr/>
          <p:nvPr/>
        </p:nvSpPr>
        <p:spPr>
          <a:xfrm rot="5400000">
            <a:off x="2419404" y="4171707"/>
            <a:ext cx="975731" cy="48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3F5A98-CBBA-4437-BD9B-A677C66F289D}"/>
              </a:ext>
            </a:extLst>
          </p:cNvPr>
          <p:cNvCxnSpPr/>
          <p:nvPr/>
        </p:nvCxnSpPr>
        <p:spPr>
          <a:xfrm flipV="1">
            <a:off x="800796" y="1469869"/>
            <a:ext cx="854927" cy="9293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D0C013-41EE-4F4E-BC87-A915863A9855}"/>
              </a:ext>
            </a:extLst>
          </p:cNvPr>
          <p:cNvCxnSpPr>
            <a:cxnSpLocks/>
          </p:cNvCxnSpPr>
          <p:nvPr/>
        </p:nvCxnSpPr>
        <p:spPr>
          <a:xfrm>
            <a:off x="7417186" y="2826601"/>
            <a:ext cx="1468243" cy="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1536EF-86CB-4236-B28B-402E6053BB91}"/>
              </a:ext>
            </a:extLst>
          </p:cNvPr>
          <p:cNvCxnSpPr>
            <a:cxnSpLocks/>
          </p:cNvCxnSpPr>
          <p:nvPr/>
        </p:nvCxnSpPr>
        <p:spPr>
          <a:xfrm flipV="1">
            <a:off x="1116747" y="1674308"/>
            <a:ext cx="2025805" cy="9293"/>
          </a:xfrm>
          <a:prstGeom prst="straightConnector1">
            <a:avLst/>
          </a:prstGeom>
          <a:ln w="28575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7CB42A-9758-403A-B5B1-3FBCBA91CF0E}"/>
              </a:ext>
            </a:extLst>
          </p:cNvPr>
          <p:cNvCxnSpPr>
            <a:cxnSpLocks/>
          </p:cNvCxnSpPr>
          <p:nvPr/>
        </p:nvCxnSpPr>
        <p:spPr>
          <a:xfrm flipV="1">
            <a:off x="7417186" y="4350600"/>
            <a:ext cx="2025805" cy="9293"/>
          </a:xfrm>
          <a:prstGeom prst="straightConnector1">
            <a:avLst/>
          </a:prstGeom>
          <a:ln w="28575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51855F-4AF7-40A1-A3CE-5AC5FF218294}"/>
              </a:ext>
            </a:extLst>
          </p:cNvPr>
          <p:cNvCxnSpPr>
            <a:cxnSpLocks/>
          </p:cNvCxnSpPr>
          <p:nvPr/>
        </p:nvCxnSpPr>
        <p:spPr>
          <a:xfrm>
            <a:off x="1116747" y="2315503"/>
            <a:ext cx="4590585" cy="9291"/>
          </a:xfrm>
          <a:prstGeom prst="straightConnector1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4C94D3-2C60-4F58-9C91-ABB4199A0F21}"/>
              </a:ext>
            </a:extLst>
          </p:cNvPr>
          <p:cNvCxnSpPr>
            <a:cxnSpLocks/>
          </p:cNvCxnSpPr>
          <p:nvPr/>
        </p:nvCxnSpPr>
        <p:spPr>
          <a:xfrm>
            <a:off x="7500820" y="4694429"/>
            <a:ext cx="4042316" cy="9291"/>
          </a:xfrm>
          <a:prstGeom prst="straightConnector1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6F1CD6-645F-4D67-892F-F97D31F9D2D7}"/>
              </a:ext>
            </a:extLst>
          </p:cNvPr>
          <p:cNvSpPr txBox="1"/>
          <p:nvPr/>
        </p:nvSpPr>
        <p:spPr>
          <a:xfrm>
            <a:off x="1432467" y="32910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(mi tega nimamo!)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EE5E119-0A06-4197-B2A0-84D7721D1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00532" y="7120906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F023D63-C5BD-4B4D-A755-93F3ECD83AB5}"/>
              </a:ext>
            </a:extLst>
          </p:cNvPr>
          <p:cNvSpPr/>
          <p:nvPr/>
        </p:nvSpPr>
        <p:spPr>
          <a:xfrm>
            <a:off x="4175721" y="5351878"/>
            <a:ext cx="2351048" cy="48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3" descr="Shape&#10;&#10;Description automatically generated">
            <a:extLst>
              <a:ext uri="{FF2B5EF4-FFF2-40B4-BE49-F238E27FC236}">
                <a16:creationId xmlns:a16="http://schemas.microsoft.com/office/drawing/2014/main" id="{C14F4E47-9968-409A-920B-036004CF9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374" y="5151747"/>
            <a:ext cx="983863" cy="11636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67FD21C-E418-4883-9B68-B5F555BA3C77}"/>
              </a:ext>
            </a:extLst>
          </p:cNvPr>
          <p:cNvSpPr txBox="1"/>
          <p:nvPr/>
        </p:nvSpPr>
        <p:spPr>
          <a:xfrm>
            <a:off x="1656653" y="6321579"/>
            <a:ext cx="32357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program, ki ga dobimo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2ACE2B-37B6-4EE0-B48C-7FA68BE06A93}"/>
              </a:ext>
            </a:extLst>
          </p:cNvPr>
          <p:cNvSpPr txBox="1"/>
          <p:nvPr/>
        </p:nvSpPr>
        <p:spPr>
          <a:xfrm>
            <a:off x="7189695" y="2061882"/>
            <a:ext cx="53788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"razstavljen" program (približek izvorne kode)</a:t>
            </a:r>
          </a:p>
        </p:txBody>
      </p:sp>
      <p:pic>
        <p:nvPicPr>
          <p:cNvPr id="18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D47840B-869C-47E2-9848-8C4371004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753" y="5006808"/>
            <a:ext cx="599379" cy="59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95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E197-BA55-4EAB-9FED-8607C24A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Rev (reverse engineering)</a:t>
            </a:r>
            <a:endParaRPr lang="en-US" i="0">
              <a:ea typeface="+mj-lt"/>
              <a:cs typeface="+mj-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560FF25-C806-4516-B12F-08C730480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428" y="2679916"/>
            <a:ext cx="9319167" cy="1495192"/>
          </a:xfrm>
        </p:spPr>
      </p:pic>
      <p:sp>
        <p:nvSpPr>
          <p:cNvPr id="33" name="Rectangle 32"/>
          <p:cNvSpPr/>
          <p:nvPr/>
        </p:nvSpPr>
        <p:spPr>
          <a:xfrm>
            <a:off x="1385466" y="3463640"/>
            <a:ext cx="152389" cy="394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551721" y="3453250"/>
            <a:ext cx="374073" cy="394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711083" y="3418624"/>
            <a:ext cx="374073" cy="394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891193" y="3453251"/>
            <a:ext cx="374073" cy="394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064376" y="3418621"/>
            <a:ext cx="374073" cy="394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244486" y="3453252"/>
            <a:ext cx="374073" cy="394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431511" y="3418622"/>
            <a:ext cx="374073" cy="394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604694" y="3484430"/>
            <a:ext cx="374073" cy="394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777865" y="3418623"/>
            <a:ext cx="374073" cy="394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957975" y="3453253"/>
            <a:ext cx="374073" cy="394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131157" y="3463640"/>
            <a:ext cx="374073" cy="394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318194" y="3463640"/>
            <a:ext cx="374073" cy="394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484450" y="3453254"/>
            <a:ext cx="374073" cy="394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678413" y="3418624"/>
            <a:ext cx="374073" cy="394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858523" y="3453255"/>
            <a:ext cx="374073" cy="394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038621" y="3453256"/>
            <a:ext cx="374073" cy="394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191009" y="3453257"/>
            <a:ext cx="374073" cy="394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378057" y="3456717"/>
            <a:ext cx="374073" cy="394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558155" y="3453258"/>
            <a:ext cx="374073" cy="394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738265" y="3453259"/>
            <a:ext cx="374073" cy="394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911448" y="3456718"/>
            <a:ext cx="374073" cy="394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378539" y="3879285"/>
            <a:ext cx="2999506" cy="280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91862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8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900"/>
                            </p:stCondLst>
                            <p:childTnLst>
                              <p:par>
                                <p:cTn id="59" presetID="1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1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200"/>
                            </p:stCondLst>
                            <p:childTnLst>
                              <p:par>
                                <p:cTn id="6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BA20-E192-4DFE-84E2-AE3052A9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Pwn (binary exploitation)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D0B4C-BAE3-42B5-B93D-2DF5BD5C4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Tipično mixed</a:t>
            </a:r>
          </a:p>
          <a:p>
            <a:r>
              <a:rPr lang="en-US"/>
              <a:t>Dobimo kopijo programa, ki teče tudi na strežniku</a:t>
            </a:r>
          </a:p>
          <a:p>
            <a:r>
              <a:rPr lang="en-US"/>
              <a:t>Manipulacija spomina in obstoječe kode</a:t>
            </a:r>
          </a:p>
          <a:p>
            <a:r>
              <a:rPr lang="en-US"/>
              <a:t>Program prisilimo v nepredvideno delovanje</a:t>
            </a:r>
          </a:p>
        </p:txBody>
      </p:sp>
    </p:spTree>
    <p:extLst>
      <p:ext uri="{BB962C8B-B14F-4D97-AF65-F5344CB8AC3E}">
        <p14:creationId xmlns:p14="http://schemas.microsoft.com/office/powerpoint/2010/main" val="584655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FD47-0B2A-42E4-8B90-79B74AF5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Pwn (binary exploitation)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88B7C-8C58-428E-AFEA-DFE6FA272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Analiza programa</a:t>
            </a: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F68D180F-D14F-4462-85EF-30E273957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180" y="2993800"/>
            <a:ext cx="4703956" cy="3240034"/>
          </a:xfrm>
          <a:prstGeom prst="rect">
            <a:avLst/>
          </a:prstGeom>
        </p:spPr>
      </p:pic>
      <p:pic>
        <p:nvPicPr>
          <p:cNvPr id="10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389C53C9-0986-4BEE-A874-7E411F42F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702" y="3912685"/>
            <a:ext cx="1198988" cy="112348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9B2755B-9AE3-41A9-B16A-DBACFA34F17E}"/>
              </a:ext>
            </a:extLst>
          </p:cNvPr>
          <p:cNvSpPr/>
          <p:nvPr/>
        </p:nvSpPr>
        <p:spPr>
          <a:xfrm>
            <a:off x="4277941" y="4236756"/>
            <a:ext cx="135673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D47840B-869C-47E2-9848-8C4371004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916" y="3875048"/>
            <a:ext cx="599379" cy="59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7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FD47-0B2A-42E4-8B90-79B74AF5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Pwn (binary exploitation)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3CDCA-5517-45A4-84CE-8D7F0950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Detajli!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FC3EBDAC-A7D2-4A35-A921-6B0DFC026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059" y="2902219"/>
            <a:ext cx="5930590" cy="2763416"/>
          </a:xfrm>
          <a:prstGeom prst="rect">
            <a:avLst/>
          </a:prstGeom>
        </p:spPr>
      </p:pic>
      <p:pic>
        <p:nvPicPr>
          <p:cNvPr id="7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C80FC0FE-D469-418F-A09E-385D851A1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78" y="2898638"/>
            <a:ext cx="5345151" cy="275199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3EF246B-E0CA-414E-BCAA-B1B60C42DD97}"/>
              </a:ext>
            </a:extLst>
          </p:cNvPr>
          <p:cNvGrpSpPr/>
          <p:nvPr/>
        </p:nvGrpSpPr>
        <p:grpSpPr>
          <a:xfrm>
            <a:off x="1103971" y="4839629"/>
            <a:ext cx="8038169" cy="278780"/>
            <a:chOff x="1103971" y="4839629"/>
            <a:chExt cx="8038169" cy="2787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D843E7-A884-4093-B8E5-980DD3653BBD}"/>
                </a:ext>
              </a:extLst>
            </p:cNvPr>
            <p:cNvSpPr/>
            <p:nvPr/>
          </p:nvSpPr>
          <p:spPr>
            <a:xfrm>
              <a:off x="1103971" y="4839629"/>
              <a:ext cx="1756316" cy="27878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D93C28-AB97-4FBE-9551-95650185C464}"/>
                </a:ext>
              </a:extLst>
            </p:cNvPr>
            <p:cNvSpPr/>
            <p:nvPr/>
          </p:nvSpPr>
          <p:spPr>
            <a:xfrm>
              <a:off x="6967654" y="4839629"/>
              <a:ext cx="2174486" cy="27878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75D102A-1201-4B88-B18D-74E76C5CD034}"/>
              </a:ext>
            </a:extLst>
          </p:cNvPr>
          <p:cNvSpPr txBox="1"/>
          <p:nvPr/>
        </p:nvSpPr>
        <p:spPr>
          <a:xfrm>
            <a:off x="-4298795" y="72891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AF7D3ADE-AEB2-4710-B85C-E1920A905F55}"/>
              </a:ext>
            </a:extLst>
          </p:cNvPr>
          <p:cNvSpPr/>
          <p:nvPr/>
        </p:nvSpPr>
        <p:spPr>
          <a:xfrm>
            <a:off x="2560599" y="5794452"/>
            <a:ext cx="910682" cy="91068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B6F891C3-DF7E-4D0D-AE10-F8C08F272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863" y="5803764"/>
            <a:ext cx="1116981" cy="75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66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FD47-0B2A-42E4-8B90-79B74AF5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Pwn (binary exploitation)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3CDCA-5517-45A4-84CE-8D7F0950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Napišemo exploit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CEDB586-763D-46EB-9F3A-8CACAB299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09" y="2623442"/>
            <a:ext cx="8523248" cy="431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73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FD47-0B2A-42E4-8B90-79B74AF5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Pwn (binary exploitation)</a:t>
            </a:r>
          </a:p>
        </p:txBody>
      </p:sp>
      <p:pic>
        <p:nvPicPr>
          <p:cNvPr id="4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1E6AF69D-4048-4932-B262-8DC6DE822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5364" r="-143" b="260"/>
          <a:stretch/>
        </p:blipFill>
        <p:spPr>
          <a:xfrm>
            <a:off x="1481719" y="3091350"/>
            <a:ext cx="9563104" cy="1791415"/>
          </a:xfr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ECEC2F2-0CEC-42A1-986E-34D2C6E74E07}"/>
              </a:ext>
            </a:extLst>
          </p:cNvPr>
          <p:cNvSpPr/>
          <p:nvPr/>
        </p:nvSpPr>
        <p:spPr>
          <a:xfrm>
            <a:off x="746721" y="4301804"/>
            <a:ext cx="706244" cy="3252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70018D-04EE-4F65-BF57-CEEF53A45D4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54776E-2E20-4523-B650-0E901D91012C}"/>
              </a:ext>
            </a:extLst>
          </p:cNvPr>
          <p:cNvSpPr txBox="1"/>
          <p:nvPr/>
        </p:nvSpPr>
        <p:spPr>
          <a:xfrm>
            <a:off x="917885" y="2098056"/>
            <a:ext cx="549383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...in smo veseli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8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CEA2-13F7-4C52-ACF6-1FDECBC2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B9A1E-2E3F-4DC6-9F26-76AFACA78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Vse, kar drugam ne paše</a:t>
            </a:r>
          </a:p>
          <a:p>
            <a:r>
              <a:rPr lang="en-US"/>
              <a:t>OSINT</a:t>
            </a:r>
          </a:p>
          <a:p>
            <a:r>
              <a:rPr lang="en-US"/>
              <a:t>Forensics</a:t>
            </a:r>
          </a:p>
          <a:p>
            <a:r>
              <a:rPr lang="en-US">
                <a:ea typeface="+mn-lt"/>
                <a:cs typeface="+mn-lt"/>
              </a:rPr>
              <a:t>"sedemstokrat zazipan file"</a:t>
            </a:r>
            <a:endParaRPr lang="en-US"/>
          </a:p>
          <a:p>
            <a:r>
              <a:rPr lang="en-US"/>
              <a:t>… in ostalo brskanje po smeteh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96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88C4666-A319-4C86-B186-01904D22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/>
              <a:t>A/D CTF</a:t>
            </a:r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3445B64-E9BB-4E5B-977F-DC3017AFA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861898"/>
          </a:xfrm>
        </p:spPr>
        <p:txBody>
          <a:bodyPr>
            <a:normAutofit/>
          </a:bodyPr>
          <a:lstStyle/>
          <a:p>
            <a:r>
              <a:rPr lang="sl-SI" sz="2000" err="1"/>
              <a:t>Attack</a:t>
            </a:r>
            <a:r>
              <a:rPr lang="sl-SI" sz="2000"/>
              <a:t> </a:t>
            </a:r>
            <a:r>
              <a:rPr lang="sl-SI" sz="2000" err="1"/>
              <a:t>and</a:t>
            </a:r>
            <a:r>
              <a:rPr lang="sl-SI" sz="2000"/>
              <a:t> </a:t>
            </a:r>
            <a:r>
              <a:rPr lang="sl-SI" sz="2000" err="1"/>
              <a:t>Defence</a:t>
            </a:r>
            <a:endParaRPr lang="sl-SI" sz="2000"/>
          </a:p>
          <a:p>
            <a:r>
              <a:rPr lang="sl-SI" sz="2000"/>
              <a:t>Vsi začnejo na istem</a:t>
            </a:r>
          </a:p>
          <a:p>
            <a:r>
              <a:rPr lang="sl-SI" sz="2000"/>
              <a:t>Vsaka ekipa ima svoje omrežje </a:t>
            </a:r>
            <a:br>
              <a:rPr lang="sl-SI" sz="2000"/>
            </a:br>
            <a:r>
              <a:rPr lang="sl-SI" sz="2000"/>
              <a:t>z ranljivimi aplikacijami („</a:t>
            </a:r>
            <a:r>
              <a:rPr lang="sl-SI" sz="2000" err="1"/>
              <a:t>services</a:t>
            </a:r>
            <a:r>
              <a:rPr lang="sl-SI" sz="2000"/>
              <a:t>“)</a:t>
            </a:r>
          </a:p>
          <a:p>
            <a:r>
              <a:rPr lang="sl-SI" sz="2000"/>
              <a:t>Popravljanje in izkoriščanje ranljivosti</a:t>
            </a:r>
          </a:p>
          <a:p>
            <a:r>
              <a:rPr lang="en-US" sz="2000"/>
              <a:t>Primer </a:t>
            </a:r>
            <a:r>
              <a:rPr lang="en-US" sz="2000" err="1"/>
              <a:t>flaga</a:t>
            </a:r>
            <a:r>
              <a:rPr lang="en-US" sz="2000"/>
              <a:t>:</a:t>
            </a:r>
          </a:p>
          <a:p>
            <a:pPr marL="0" indent="0">
              <a:buNone/>
            </a:pPr>
            <a:r>
              <a:rPr lang="en-US" sz="2000" err="1">
                <a:ea typeface="+mn-lt"/>
                <a:cs typeface="+mn-lt"/>
              </a:rPr>
              <a:t>friCTF</a:t>
            </a:r>
            <a:r>
              <a:rPr lang="en-US" sz="2000">
                <a:ea typeface="+mn-lt"/>
                <a:cs typeface="+mn-lt"/>
              </a:rPr>
              <a:t>{RDzMC3NE959fN7Ap}</a:t>
            </a:r>
            <a:endParaRPr lang="en-US" sz="2000"/>
          </a:p>
          <a:p>
            <a:endParaRPr lang="sl-SI" sz="2000"/>
          </a:p>
        </p:txBody>
      </p:sp>
      <p:pic>
        <p:nvPicPr>
          <p:cNvPr id="5" name="Slika 4" descr="Slika, ki vsebuje besede monitor, zaslon, sedeče, televizija&#10;&#10;Opis je samodejno ustvarjen">
            <a:extLst>
              <a:ext uri="{FF2B5EF4-FFF2-40B4-BE49-F238E27FC236}">
                <a16:creationId xmlns:a16="http://schemas.microsoft.com/office/drawing/2014/main" id="{950ECA33-6B9E-435C-85BF-20E7DF8DC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601" y="1498051"/>
            <a:ext cx="7535410" cy="386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56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FEEDB23-DB62-40A0-B76E-5EB71B1B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sl-SI"/>
              <a:t>Ekipa Dragon_Sec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8D70BB9-5816-481D-9F2F-9D8F2FF3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sl-SI" sz="2000"/>
              <a:t>Tekmovanja CTF</a:t>
            </a:r>
          </a:p>
          <a:p>
            <a:r>
              <a:rPr lang="sl-SI" sz="2000"/>
              <a:t>Povezovanje z industrijo</a:t>
            </a:r>
          </a:p>
          <a:p>
            <a:r>
              <a:rPr lang="sl-SI" sz="2000"/>
              <a:t>Srečanja, kjer debatiramo o različnih vidikih varnosti</a:t>
            </a:r>
          </a:p>
        </p:txBody>
      </p:sp>
      <p:pic>
        <p:nvPicPr>
          <p:cNvPr id="5" name="Slika 4" descr="Slika, ki vsebuje besede oseba, miza, notranji, moški&#10;&#10;Opis je samodejno ustvarjen">
            <a:extLst>
              <a:ext uri="{FF2B5EF4-FFF2-40B4-BE49-F238E27FC236}">
                <a16:creationId xmlns:a16="http://schemas.microsoft.com/office/drawing/2014/main" id="{C00BF9DE-0041-4CE6-97EB-6496E23E2E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273" y="218628"/>
            <a:ext cx="3988992" cy="2991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Slika 6" descr="Slika, ki vsebuje besede notranji, strop, miza, pisarna&#10;&#10;Opis je samodejno ustvarjen">
            <a:extLst>
              <a:ext uri="{FF2B5EF4-FFF2-40B4-BE49-F238E27FC236}">
                <a16:creationId xmlns:a16="http://schemas.microsoft.com/office/drawing/2014/main" id="{67100ED4-1214-49DF-85BB-21DDA59758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273" y="3429000"/>
            <a:ext cx="3988992" cy="2991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109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Kje</a:t>
            </a:r>
            <a:r>
              <a:rPr lang="en-GB"/>
              <a:t> </a:t>
            </a:r>
            <a:r>
              <a:rPr lang="en-GB" err="1"/>
              <a:t>najdem</a:t>
            </a:r>
            <a:r>
              <a:rPr lang="en-GB"/>
              <a:t> CTF </a:t>
            </a:r>
            <a:r>
              <a:rPr lang="en-GB" err="1"/>
              <a:t>izzive</a:t>
            </a:r>
            <a:r>
              <a:rPr lang="en-GB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err="1"/>
              <a:t>Vulnhub</a:t>
            </a:r>
            <a:r>
              <a:rPr lang="en-GB"/>
              <a:t> (</a:t>
            </a:r>
            <a:r>
              <a:rPr lang="en-GB">
                <a:hlinkClick r:id="rId2"/>
              </a:rPr>
              <a:t>https://www.vulnhub.com/</a:t>
            </a:r>
            <a:r>
              <a:rPr lang="en-GB"/>
              <a:t>)</a:t>
            </a:r>
          </a:p>
          <a:p>
            <a:r>
              <a:rPr lang="en-GB" err="1"/>
              <a:t>CTFtime</a:t>
            </a:r>
            <a:r>
              <a:rPr lang="en-GB"/>
              <a:t> (</a:t>
            </a:r>
            <a:r>
              <a:rPr lang="en-GB">
                <a:hlinkClick r:id="rId3"/>
              </a:rPr>
              <a:t>https://ctftime.org/</a:t>
            </a:r>
            <a:r>
              <a:rPr lang="en-GB"/>
              <a:t>)</a:t>
            </a:r>
          </a:p>
          <a:p>
            <a:r>
              <a:rPr lang="en-GB" err="1"/>
              <a:t>TryHackMe</a:t>
            </a:r>
            <a:r>
              <a:rPr lang="en-GB"/>
              <a:t> (</a:t>
            </a:r>
            <a:r>
              <a:rPr lang="en-GB">
                <a:hlinkClick r:id="rId4"/>
              </a:rPr>
              <a:t>https://tryhackme.com/</a:t>
            </a:r>
            <a:r>
              <a:rPr lang="en-GB"/>
              <a:t>)</a:t>
            </a:r>
          </a:p>
          <a:p>
            <a:r>
              <a:rPr lang="en-GB" err="1"/>
              <a:t>HackTheBox</a:t>
            </a:r>
            <a:r>
              <a:rPr lang="en-GB"/>
              <a:t> (</a:t>
            </a:r>
            <a:r>
              <a:rPr lang="en-GB">
                <a:hlinkClick r:id="rId5"/>
              </a:rPr>
              <a:t>https://www.hackthebox.eu/</a:t>
            </a:r>
            <a:r>
              <a:rPr lang="en-GB"/>
              <a:t>)</a:t>
            </a:r>
          </a:p>
          <a:p>
            <a:pPr lvl="1"/>
            <a:r>
              <a:rPr lang="en-GB" err="1"/>
              <a:t>zahtevnejši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030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Kje</a:t>
            </a:r>
            <a:r>
              <a:rPr lang="en-GB"/>
              <a:t> se </a:t>
            </a:r>
            <a:r>
              <a:rPr lang="en-GB" err="1"/>
              <a:t>naučim</a:t>
            </a:r>
            <a:r>
              <a:rPr lang="en-GB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2011680"/>
            <a:ext cx="11214100" cy="4160520"/>
          </a:xfrm>
        </p:spPr>
        <p:txBody>
          <a:bodyPr/>
          <a:lstStyle/>
          <a:p>
            <a:r>
              <a:rPr lang="en-GB"/>
              <a:t>Hacking Articles (</a:t>
            </a:r>
            <a:r>
              <a:rPr lang="en-GB">
                <a:hlinkClick r:id="rId2"/>
              </a:rPr>
              <a:t>https://www.hackingarticles.in/</a:t>
            </a:r>
            <a:r>
              <a:rPr lang="en-GB"/>
              <a:t>)</a:t>
            </a:r>
          </a:p>
          <a:p>
            <a:r>
              <a:rPr lang="en-GB" err="1"/>
              <a:t>CTFtime</a:t>
            </a:r>
            <a:r>
              <a:rPr lang="en-GB"/>
              <a:t> </a:t>
            </a:r>
            <a:r>
              <a:rPr lang="en-GB" err="1"/>
              <a:t>writeups</a:t>
            </a:r>
            <a:r>
              <a:rPr lang="en-GB"/>
              <a:t> (</a:t>
            </a:r>
            <a:r>
              <a:rPr lang="en-GB">
                <a:hlinkClick r:id="rId3"/>
              </a:rPr>
              <a:t>https://ctftime.org/writeups</a:t>
            </a:r>
            <a:r>
              <a:rPr lang="en-GB"/>
              <a:t>)</a:t>
            </a:r>
          </a:p>
          <a:p>
            <a:r>
              <a:rPr lang="en-GB" err="1"/>
              <a:t>IppSec</a:t>
            </a:r>
            <a:r>
              <a:rPr lang="en-GB"/>
              <a:t> (</a:t>
            </a:r>
            <a:r>
              <a:rPr lang="en-GB">
                <a:hlinkClick r:id="rId4"/>
              </a:rPr>
              <a:t>https://www.youtube.com/c/ippsec/</a:t>
            </a:r>
            <a:r>
              <a:rPr lang="en-GB"/>
              <a:t>)</a:t>
            </a:r>
          </a:p>
          <a:p>
            <a:r>
              <a:rPr lang="en-GB" err="1"/>
              <a:t>LiveOverflow</a:t>
            </a:r>
            <a:r>
              <a:rPr lang="en-GB"/>
              <a:t> (</a:t>
            </a:r>
            <a:r>
              <a:rPr lang="en-GB">
                <a:hlinkClick r:id="rId5"/>
              </a:rPr>
              <a:t>https://www.youtube.com/c/LiveOverflowCTF/</a:t>
            </a:r>
            <a:r>
              <a:rPr lang="en-GB"/>
              <a:t>)</a:t>
            </a:r>
          </a:p>
          <a:p>
            <a:r>
              <a:rPr lang="en-GB"/>
              <a:t>…</a:t>
            </a:r>
          </a:p>
          <a:p>
            <a:r>
              <a:rPr lang="en-GB"/>
              <a:t>PRACTICE, PRACTICE, PRACTICE.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-596818" y="4759633"/>
            <a:ext cx="13459287" cy="1056579"/>
            <a:chOff x="-594187" y="4573877"/>
            <a:chExt cx="13459287" cy="1056579"/>
          </a:xfrm>
        </p:grpSpPr>
        <p:sp>
          <p:nvSpPr>
            <p:cNvPr id="5" name="Rectangle 4"/>
            <p:cNvSpPr/>
            <p:nvPr/>
          </p:nvSpPr>
          <p:spPr>
            <a:xfrm>
              <a:off x="-330118" y="4716056"/>
              <a:ext cx="1319521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D47840B-869C-47E2-9848-8C4371004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594187" y="4573877"/>
              <a:ext cx="599379" cy="5993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3005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81481E-6 L 0.93021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8AB2-6530-469A-9FC2-6A13D9368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759"/>
            <a:ext cx="10515600" cy="1325563"/>
          </a:xfrm>
        </p:spPr>
        <p:txBody>
          <a:bodyPr/>
          <a:lstStyle/>
          <a:p>
            <a:r>
              <a:rPr lang="en-US" err="1"/>
              <a:t>Naša</a:t>
            </a:r>
            <a:r>
              <a:rPr lang="en-US"/>
              <a:t> </a:t>
            </a:r>
            <a:r>
              <a:rPr lang="en-US" err="1"/>
              <a:t>platforma</a:t>
            </a:r>
            <a:r>
              <a:rPr lang="en-US"/>
              <a:t>(</a:t>
            </a:r>
            <a:r>
              <a:rPr lang="en-US" err="1"/>
              <a:t>hvala</a:t>
            </a:r>
            <a:r>
              <a:rPr lang="en-US"/>
              <a:t> Juvi &lt;3)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64CF-8B4B-49A7-B034-EF028762F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650"/>
            <a:ext cx="10515600" cy="38511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hlinkClick r:id="rId2"/>
              </a:rPr>
              <a:t>https://vegova.dragonsec.si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Naredi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račun</a:t>
            </a:r>
            <a:endParaRPr lang="en-US" sz="3200" dirty="0" err="1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Reši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prvo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testno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nalogo</a:t>
            </a:r>
            <a:r>
              <a:rPr lang="en-US" dirty="0">
                <a:ea typeface="+mn-lt"/>
                <a:cs typeface="+mn-lt"/>
              </a:rPr>
              <a:t>(z </a:t>
            </a:r>
            <a:r>
              <a:rPr lang="en-US" dirty="0" err="1">
                <a:ea typeface="+mn-lt"/>
                <a:cs typeface="+mn-lt"/>
              </a:rPr>
              <a:t>vsakim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srečanjem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nekaj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novih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r>
              <a:rPr lang="en-US" dirty="0">
                <a:ea typeface="+mn-lt"/>
                <a:cs typeface="+mn-lt"/>
              </a:rPr>
              <a:t>Format </a:t>
            </a:r>
            <a:r>
              <a:rPr lang="en-US" dirty="0" err="1">
                <a:ea typeface="+mn-lt"/>
                <a:cs typeface="+mn-lt"/>
              </a:rPr>
              <a:t>zastavice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vegovaCTF</a:t>
            </a:r>
            <a:r>
              <a:rPr lang="en-US" dirty="0">
                <a:ea typeface="+mn-lt"/>
                <a:cs typeface="+mn-lt"/>
              </a:rPr>
              <a:t>{...}</a:t>
            </a:r>
          </a:p>
          <a:p>
            <a:r>
              <a:rPr lang="en-US" dirty="0">
                <a:ea typeface="+mn-lt"/>
                <a:cs typeface="+mn-lt"/>
              </a:rPr>
              <a:t>Discord server za </a:t>
            </a:r>
            <a:r>
              <a:rPr lang="en-US" dirty="0" err="1">
                <a:ea typeface="+mn-lt"/>
                <a:cs typeface="+mn-lt"/>
              </a:rPr>
              <a:t>lažjo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komunikacijo</a:t>
            </a:r>
            <a:r>
              <a:rPr lang="en-US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  <a:hlinkClick r:id="rId3"/>
              </a:rPr>
              <a:t>https://discord.gg/Hn7aQqyPaC</a:t>
            </a:r>
            <a:endParaRPr lang="en-US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3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1696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CDD8E39-EA14-4679-9655-1BFF5A7B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644FFB4-A781-4A8F-9D92-A84AD112C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3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F58072-773F-46A7-9045-02E61F2C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709" y="3512557"/>
            <a:ext cx="5552090" cy="1191873"/>
          </a:xfrm>
        </p:spPr>
        <p:txBody>
          <a:bodyPr anchor="b">
            <a:normAutofit/>
          </a:bodyPr>
          <a:lstStyle/>
          <a:p>
            <a:r>
              <a:rPr lang="en-US" sz="3600"/>
              <a:t>Tudi zabavali se bomo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C621E-14E0-41CD-8750-23ED34A81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9" y="4781458"/>
            <a:ext cx="2466367" cy="15447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/>
              <a:t>Malware reversing</a:t>
            </a:r>
          </a:p>
          <a:p>
            <a:r>
              <a:rPr lang="en-US" sz="2000" err="1"/>
              <a:t>WiFi</a:t>
            </a:r>
            <a:r>
              <a:rPr lang="en-US" sz="2000"/>
              <a:t> Hacking</a:t>
            </a:r>
          </a:p>
          <a:p>
            <a:r>
              <a:rPr lang="en-US" sz="2000"/>
              <a:t>Bomb Defusal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A7E029-E1BF-43C1-AD48-AA0900DB2F53}"/>
              </a:ext>
            </a:extLst>
          </p:cNvPr>
          <p:cNvSpPr txBox="1">
            <a:spLocks/>
          </p:cNvSpPr>
          <p:nvPr/>
        </p:nvSpPr>
        <p:spPr>
          <a:xfrm>
            <a:off x="8270287" y="4782967"/>
            <a:ext cx="2466367" cy="15447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CTF </a:t>
            </a:r>
            <a:r>
              <a:rPr lang="en-US" sz="2000" err="1"/>
              <a:t>tekmovanja</a:t>
            </a:r>
            <a:endParaRPr lang="en-US" sz="2000"/>
          </a:p>
          <a:p>
            <a:r>
              <a:rPr lang="en-US" sz="2000"/>
              <a:t>IOT(</a:t>
            </a:r>
            <a:r>
              <a:rPr lang="en-US" sz="2000" err="1"/>
              <a:t>kamere,smart</a:t>
            </a:r>
            <a:r>
              <a:rPr lang="en-US" sz="2000"/>
              <a:t> locks...)</a:t>
            </a:r>
          </a:p>
          <a:p>
            <a:r>
              <a:rPr lang="en-US" sz="2000" err="1"/>
              <a:t>Vaše</a:t>
            </a:r>
            <a:r>
              <a:rPr lang="en-US" sz="2000"/>
              <a:t> </a:t>
            </a:r>
            <a:r>
              <a:rPr lang="en-US" sz="2000" err="1"/>
              <a:t>ideje</a:t>
            </a:r>
            <a:r>
              <a:rPr lang="en-US" sz="2000"/>
              <a:t>...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6123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11A0-00A6-4F6C-8D8A-910B6F8E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Izlet</a:t>
            </a:r>
            <a:r>
              <a:rPr lang="en-US"/>
              <a:t> v </a:t>
            </a:r>
            <a:r>
              <a:rPr lang="en-US" err="1"/>
              <a:t>Avstrijo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4D7A-5552-4679-AE99-170ACAC41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566" y="2366274"/>
            <a:ext cx="10515600" cy="4160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Na </a:t>
            </a:r>
            <a:r>
              <a:rPr lang="en-US" err="1"/>
              <a:t>koncu</a:t>
            </a:r>
            <a:r>
              <a:rPr lang="en-US"/>
              <a:t> </a:t>
            </a:r>
            <a:r>
              <a:rPr lang="en-US" err="1"/>
              <a:t>leta</a:t>
            </a:r>
            <a:r>
              <a:rPr lang="en-US"/>
              <a:t> </a:t>
            </a:r>
            <a:r>
              <a:rPr lang="en-US" err="1"/>
              <a:t>načrtujemo</a:t>
            </a:r>
            <a:r>
              <a:rPr lang="en-US"/>
              <a:t> </a:t>
            </a:r>
            <a:r>
              <a:rPr lang="en-US" err="1"/>
              <a:t>izlet</a:t>
            </a:r>
            <a:r>
              <a:rPr lang="en-US"/>
              <a:t> v </a:t>
            </a:r>
            <a:r>
              <a:rPr lang="en-US" err="1"/>
              <a:t>Avstrijo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tekmovanje</a:t>
            </a:r>
            <a:r>
              <a:rPr lang="en-US"/>
              <a:t> CTF</a:t>
            </a:r>
          </a:p>
          <a:p>
            <a:r>
              <a:rPr lang="en-US" err="1"/>
              <a:t>Izlet</a:t>
            </a:r>
            <a:r>
              <a:rPr lang="en-US"/>
              <a:t> je za </a:t>
            </a:r>
            <a:r>
              <a:rPr lang="en-US" err="1"/>
              <a:t>enkrat</a:t>
            </a:r>
            <a:r>
              <a:rPr lang="en-US"/>
              <a:t> </a:t>
            </a:r>
            <a:r>
              <a:rPr lang="en-US" err="1"/>
              <a:t>samo</a:t>
            </a:r>
            <a:r>
              <a:rPr lang="en-US"/>
              <a:t> </a:t>
            </a:r>
            <a:r>
              <a:rPr lang="en-US" err="1"/>
              <a:t>ideja</a:t>
            </a:r>
            <a:r>
              <a:rPr lang="en-US"/>
              <a:t>, </a:t>
            </a:r>
            <a:r>
              <a:rPr lang="en-US" err="1"/>
              <a:t>dogovori</a:t>
            </a:r>
            <a:r>
              <a:rPr lang="en-US"/>
              <a:t> </a:t>
            </a:r>
            <a:r>
              <a:rPr lang="en-US" err="1"/>
              <a:t>še</a:t>
            </a:r>
            <a:r>
              <a:rPr lang="en-US"/>
              <a:t> v </a:t>
            </a:r>
            <a:r>
              <a:rPr lang="en-US" err="1"/>
              <a:t>teku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3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rgbClr val="8A30E0"/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FF66F91-E742-4C3A-A09F-C7404945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948" y="1707095"/>
            <a:ext cx="5541054" cy="214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DOST ZA DONS :)</a:t>
            </a:r>
          </a:p>
        </p:txBody>
      </p:sp>
    </p:spTree>
    <p:extLst>
      <p:ext uri="{BB962C8B-B14F-4D97-AF65-F5344CB8AC3E}">
        <p14:creationId xmlns:p14="http://schemas.microsoft.com/office/powerpoint/2010/main" val="223967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E9E11-0FCD-4282-9944-E809C329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/>
              <a:t>Jeopardy</a:t>
            </a:r>
            <a:r>
              <a:rPr lang="sl-SI"/>
              <a:t> CTF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0429-0959-4184-B3BC-41E5B4180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4054812" cy="3553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err="1"/>
              <a:t>Kako</a:t>
            </a:r>
            <a:r>
              <a:rPr lang="en-US" sz="2000"/>
              <a:t> </a:t>
            </a:r>
            <a:r>
              <a:rPr lang="en-US" sz="2000" err="1"/>
              <a:t>deluje</a:t>
            </a:r>
            <a:r>
              <a:rPr lang="en-US" sz="2000"/>
              <a:t>?</a:t>
            </a:r>
          </a:p>
          <a:p>
            <a:r>
              <a:rPr lang="en-US" sz="2000">
                <a:ea typeface="+mn-lt"/>
                <a:cs typeface="+mn-lt"/>
              </a:rPr>
              <a:t>3 </a:t>
            </a:r>
            <a:r>
              <a:rPr lang="en-US" sz="2000" err="1">
                <a:ea typeface="+mn-lt"/>
                <a:cs typeface="+mn-lt"/>
              </a:rPr>
              <a:t>vrste</a:t>
            </a:r>
            <a:r>
              <a:rPr lang="en-US" sz="2000">
                <a:ea typeface="+mn-lt"/>
                <a:cs typeface="+mn-lt"/>
              </a:rPr>
              <a:t> (</a:t>
            </a:r>
            <a:r>
              <a:rPr lang="en-US" sz="2000" err="1">
                <a:ea typeface="+mn-lt"/>
                <a:cs typeface="+mn-lt"/>
              </a:rPr>
              <a:t>local,server,mixed</a:t>
            </a:r>
            <a:r>
              <a:rPr lang="en-US" sz="2000">
                <a:ea typeface="+mn-lt"/>
                <a:cs typeface="+mn-lt"/>
              </a:rPr>
              <a:t>)</a:t>
            </a:r>
            <a:endParaRPr lang="en-US" sz="2000"/>
          </a:p>
          <a:p>
            <a:r>
              <a:rPr lang="en-US" sz="2000" err="1"/>
              <a:t>Različne</a:t>
            </a:r>
            <a:r>
              <a:rPr lang="en-US" sz="2000"/>
              <a:t> </a:t>
            </a:r>
            <a:r>
              <a:rPr lang="en-US" sz="2000" err="1"/>
              <a:t>kategorije</a:t>
            </a:r>
            <a:r>
              <a:rPr lang="en-US" sz="2000"/>
              <a:t>/discipline(</a:t>
            </a:r>
            <a:r>
              <a:rPr lang="en-US" sz="2000" err="1"/>
              <a:t>rev,pwn,web,crypto,misc</a:t>
            </a:r>
            <a:r>
              <a:rPr lang="en-US" sz="2000"/>
              <a:t>...)</a:t>
            </a:r>
          </a:p>
          <a:p>
            <a:r>
              <a:rPr lang="en-US" sz="2000"/>
              <a:t>Primer </a:t>
            </a:r>
            <a:r>
              <a:rPr lang="en-US" sz="2000" err="1"/>
              <a:t>flaga</a:t>
            </a:r>
            <a:r>
              <a:rPr lang="en-US" sz="2000"/>
              <a:t>:</a:t>
            </a:r>
          </a:p>
          <a:p>
            <a:pPr marL="0" indent="0">
              <a:buNone/>
            </a:pPr>
            <a:r>
              <a:rPr lang="en-US" sz="2000" err="1">
                <a:ea typeface="+mn-lt"/>
                <a:cs typeface="+mn-lt"/>
              </a:rPr>
              <a:t>friCTF</a:t>
            </a:r>
            <a:r>
              <a:rPr lang="en-US" sz="2000">
                <a:ea typeface="+mn-lt"/>
                <a:cs typeface="+mn-lt"/>
              </a:rPr>
              <a:t>{thi5_i5_4_t3st_f14g}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  <p:pic>
        <p:nvPicPr>
          <p:cNvPr id="4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7C3F8B3E-4F28-40E0-ABA8-20D4027E5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6" y="1123887"/>
            <a:ext cx="5817320" cy="4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85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A6BE-FC52-4FFE-A130-2989D505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7A1C-8D06-4B2A-9062-7133BA33D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Tipično server</a:t>
            </a:r>
          </a:p>
          <a:p>
            <a:r>
              <a:rPr lang="en-US"/>
              <a:t>Povezava na oddaljen strežnik</a:t>
            </a:r>
          </a:p>
          <a:p>
            <a:r>
              <a:rPr lang="en-US"/>
              <a:t>Iščemo znane ranljivosti:</a:t>
            </a:r>
          </a:p>
          <a:p>
            <a:pPr lvl="1"/>
            <a:r>
              <a:rPr lang="en-US">
                <a:ea typeface="+mn-lt"/>
                <a:cs typeface="+mn-lt"/>
                <a:hlinkClick r:id="rId2"/>
              </a:rPr>
              <a:t>https://owasp.org/www-project-top-ten/</a:t>
            </a:r>
            <a:r>
              <a:rPr lang="en-US">
                <a:ea typeface="+mn-lt"/>
                <a:cs typeface="+mn-lt"/>
              </a:rPr>
              <a:t> (OWASP top 10)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Ranljivosti v jezikih PHP, Javascript...</a:t>
            </a:r>
          </a:p>
          <a:p>
            <a:pPr lvl="1"/>
            <a:r>
              <a:rPr lang="en-US">
                <a:ea typeface="+mn-lt"/>
                <a:cs typeface="+mn-lt"/>
              </a:rPr>
              <a:t>V orodjih Node.js, React...</a:t>
            </a:r>
          </a:p>
          <a:p>
            <a:pPr lvl="1"/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4587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67C0-D937-42C4-9AE6-361C04AD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Web</a:t>
            </a:r>
            <a:endParaRPr lang="en-US"/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1694119-7CA1-4C9C-91FD-AF7A662B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835" y="1631336"/>
            <a:ext cx="8666938" cy="4662324"/>
          </a:xfrm>
        </p:spPr>
      </p:pic>
    </p:spTree>
    <p:extLst>
      <p:ext uri="{BB962C8B-B14F-4D97-AF65-F5344CB8AC3E}">
        <p14:creationId xmlns:p14="http://schemas.microsoft.com/office/powerpoint/2010/main" val="3447161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F2279-6199-4DCA-835B-EB85CD86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1170465-B120-4F98-B6BF-19D868DE2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988" y="1695728"/>
            <a:ext cx="8070024" cy="4931812"/>
          </a:xfrm>
          <a:ln>
            <a:solidFill>
              <a:srgbClr val="4472C4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E61B35-64D2-4B20-95F1-B5C14538DF71}"/>
              </a:ext>
            </a:extLst>
          </p:cNvPr>
          <p:cNvSpPr/>
          <p:nvPr/>
        </p:nvSpPr>
        <p:spPr>
          <a:xfrm>
            <a:off x="2677919" y="1832285"/>
            <a:ext cx="3326780" cy="111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7CDE-989F-4F17-B814-950C26CC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5BBCE-87E2-4170-B2F1-65E1FFD86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Tipično local</a:t>
            </a:r>
          </a:p>
          <a:p>
            <a:r>
              <a:rPr lang="en-US">
                <a:ea typeface="+mn-lt"/>
                <a:cs typeface="+mn-lt"/>
              </a:rPr>
              <a:t>Dobimo kriptogram (vse od nizov pa do kriptiranih diskov)</a:t>
            </a:r>
          </a:p>
          <a:p>
            <a:r>
              <a:rPr lang="en-US">
                <a:ea typeface="+mn-lt"/>
                <a:cs typeface="+mn-lt"/>
              </a:rPr>
              <a:t>Primer:</a:t>
            </a:r>
          </a:p>
          <a:p>
            <a:pPr lvl="1"/>
            <a:r>
              <a:rPr lang="en-US">
                <a:ea typeface="+mn-lt"/>
                <a:cs typeface="+mn-lt"/>
              </a:rPr>
              <a:t>wizTKW{nvct0d3_k0_tipgk0} </a:t>
            </a:r>
          </a:p>
          <a:p>
            <a:pPr lvl="1"/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2b967640793d1e97a3b7d22b12d37b61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4B2E5-9727-4CE1-AE54-8CC57F3B8F33}"/>
              </a:ext>
            </a:extLst>
          </p:cNvPr>
          <p:cNvSpPr txBox="1"/>
          <p:nvPr/>
        </p:nvSpPr>
        <p:spPr>
          <a:xfrm>
            <a:off x="2447693" y="5179741"/>
            <a:ext cx="540090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FE004F-5543-44C9-A2FD-3EF645C2F2B2}"/>
              </a:ext>
            </a:extLst>
          </p:cNvPr>
          <p:cNvSpPr txBox="1"/>
          <p:nvPr/>
        </p:nvSpPr>
        <p:spPr>
          <a:xfrm>
            <a:off x="6490010" y="3609279"/>
            <a:ext cx="5512419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friCTF{welc0m3_t0_crypt0}</a:t>
            </a:r>
          </a:p>
          <a:p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EF09C1D-6D7A-4003-B4A5-6CA1BCF7A1A5}"/>
              </a:ext>
            </a:extLst>
          </p:cNvPr>
          <p:cNvSpPr/>
          <p:nvPr/>
        </p:nvSpPr>
        <p:spPr>
          <a:xfrm>
            <a:off x="5824011" y="3747729"/>
            <a:ext cx="538975" cy="167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2AE25-560D-4164-86CA-8DC630E87D36}"/>
              </a:ext>
            </a:extLst>
          </p:cNvPr>
          <p:cNvSpPr txBox="1"/>
          <p:nvPr/>
        </p:nvSpPr>
        <p:spPr>
          <a:xfrm>
            <a:off x="8439150" y="441541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/>
              <a:t>iloveponies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B88B5CE-DF92-4237-9CE7-9CF8A4731C35}"/>
              </a:ext>
            </a:extLst>
          </p:cNvPr>
          <p:cNvSpPr/>
          <p:nvPr/>
        </p:nvSpPr>
        <p:spPr>
          <a:xfrm>
            <a:off x="7682547" y="4593363"/>
            <a:ext cx="538975" cy="167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20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8683-167E-4C1C-B849-63C30FC2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 (reverse engineering)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EC707-EBAB-4DF9-97DC-20B3FB012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Tipično local</a:t>
            </a:r>
          </a:p>
          <a:p>
            <a:r>
              <a:rPr lang="en-US"/>
              <a:t>Dobimo neznan program (brez izvorne kode)</a:t>
            </a:r>
          </a:p>
          <a:p>
            <a:r>
              <a:rPr lang="en-US"/>
              <a:t>Cilj je ugotoviti, kaj program počne</a:t>
            </a:r>
          </a:p>
        </p:txBody>
      </p:sp>
    </p:spTree>
    <p:extLst>
      <p:ext uri="{BB962C8B-B14F-4D97-AF65-F5344CB8AC3E}">
        <p14:creationId xmlns:p14="http://schemas.microsoft.com/office/powerpoint/2010/main" val="647401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5F3D-C5DF-4045-A6AD-AE6E7344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Rev (reverse engineering)</a:t>
            </a:r>
            <a:endParaRPr lang="en-US" i="0">
              <a:ea typeface="+mj-lt"/>
              <a:cs typeface="+mj-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C0C47F9-6898-4F79-8D07-9FE9799D0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680" y="2288148"/>
            <a:ext cx="10137387" cy="2025572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01C0BD-DC66-4CA1-B5AC-4E02609AAEF0}"/>
              </a:ext>
            </a:extLst>
          </p:cNvPr>
          <p:cNvSpPr/>
          <p:nvPr/>
        </p:nvSpPr>
        <p:spPr>
          <a:xfrm>
            <a:off x="9086384" y="3845311"/>
            <a:ext cx="1412487" cy="381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82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1B3029"/>
      </a:dk2>
      <a:lt2>
        <a:srgbClr val="F2F3F0"/>
      </a:lt2>
      <a:accent1>
        <a:srgbClr val="8A30E0"/>
      </a:accent1>
      <a:accent2>
        <a:srgbClr val="4F41D5"/>
      </a:accent2>
      <a:accent3>
        <a:srgbClr val="3069E0"/>
      </a:accent3>
      <a:accent4>
        <a:srgbClr val="1EA0CE"/>
      </a:accent4>
      <a:accent5>
        <a:srgbClr val="2AC2AB"/>
      </a:accent5>
      <a:accent6>
        <a:srgbClr val="1DC665"/>
      </a:accent6>
      <a:hlink>
        <a:srgbClr val="659933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BrushVTI</vt:lpstr>
      <vt:lpstr>PowerPoint Presentation</vt:lpstr>
      <vt:lpstr>Ekipa Dragon_Sec</vt:lpstr>
      <vt:lpstr>Jeopardy CTF</vt:lpstr>
      <vt:lpstr>Web</vt:lpstr>
      <vt:lpstr>Web</vt:lpstr>
      <vt:lpstr>Web</vt:lpstr>
      <vt:lpstr>Crypto</vt:lpstr>
      <vt:lpstr>Rev (reverse engineering)</vt:lpstr>
      <vt:lpstr>Rev (reverse engineering)</vt:lpstr>
      <vt:lpstr>Rev (reverse engineering)</vt:lpstr>
      <vt:lpstr>PowerPoint Presentation</vt:lpstr>
      <vt:lpstr>Rev (reverse engineering)</vt:lpstr>
      <vt:lpstr>Pwn (binary exploitation)</vt:lpstr>
      <vt:lpstr>Pwn (binary exploitation)</vt:lpstr>
      <vt:lpstr>Pwn (binary exploitation)</vt:lpstr>
      <vt:lpstr>Pwn (binary exploitation)</vt:lpstr>
      <vt:lpstr>Pwn (binary exploitation)</vt:lpstr>
      <vt:lpstr>Misc.</vt:lpstr>
      <vt:lpstr>A/D CTF</vt:lpstr>
      <vt:lpstr>Kje najdem CTF izzive?</vt:lpstr>
      <vt:lpstr>Kje se naučim?</vt:lpstr>
      <vt:lpstr>Naša platforma(hvala Juvi &lt;3)</vt:lpstr>
      <vt:lpstr>Tudi zabavali se bomo</vt:lpstr>
      <vt:lpstr>Izlet v Avstrijo</vt:lpstr>
      <vt:lpstr>DOST ZA DONS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Urban</dc:creator>
  <cp:revision>4</cp:revision>
  <dcterms:created xsi:type="dcterms:W3CDTF">2020-10-14T13:22:53Z</dcterms:created>
  <dcterms:modified xsi:type="dcterms:W3CDTF">2022-01-06T13:08:47Z</dcterms:modified>
</cp:coreProperties>
</file>