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6BD5-054A-48FB-81AA-9293C9F10E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302-5B5D-4794-BEAB-F9145C2E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302-5B5D-4794-BEAB-F9145C2ED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586CB59-9D01-4B7A-90C6-017193C7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035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Міністерство освіти та науки України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НТУ «Дніпровська політехніка»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Інститут електроенергетики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Кафедра програмного забезпечення комп’ютерних систем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195" y="1376343"/>
            <a:ext cx="61603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white"/>
                </a:solidFill>
                <a:cs typeface="Helvetica" panose="020B0604020202020204" pitchFamily="34" charset="0"/>
              </a:rPr>
              <a:t>КВАЛІФІКАЦІЙНА </a:t>
            </a: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РОБОТА</a:t>
            </a:r>
            <a: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  <a:t/>
            </a:r>
            <a:b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</a:b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бакалавра</a:t>
            </a:r>
            <a:endParaRPr lang="ru-RU" sz="28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A15ABA73-36AA-4ACF-9810-C44DBB33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22" y="3094628"/>
            <a:ext cx="8526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uk-UA" sz="2000" b="1" dirty="0" smtClean="0">
                <a:solidFill>
                  <a:prstClr val="white"/>
                </a:solidFill>
                <a:cs typeface="Helvetica"/>
              </a:rPr>
              <a:t>Розробка ігрового додатку для адаптації дій гравця з використанням бібліотек </a:t>
            </a:r>
            <a:r>
              <a:rPr lang="en-US" sz="2000" b="1" dirty="0" err="1" smtClean="0">
                <a:solidFill>
                  <a:prstClr val="white"/>
                </a:solidFill>
                <a:cs typeface="Helvetica"/>
              </a:rPr>
              <a:t>RayLib</a:t>
            </a:r>
            <a:r>
              <a:rPr lang="en-US" sz="2000" b="1" dirty="0" smtClean="0">
                <a:solidFill>
                  <a:prstClr val="white"/>
                </a:solidFill>
                <a:cs typeface="Helvetica"/>
              </a:rPr>
              <a:t> 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v3.5, </a:t>
            </a:r>
            <a:r>
              <a:rPr lang="en-US" sz="2000" b="1" dirty="0" err="1">
                <a:solidFill>
                  <a:prstClr val="white"/>
                </a:solidFill>
                <a:cs typeface="Helvetica"/>
              </a:rPr>
              <a:t>OpenMP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 2.0 </a:t>
            </a:r>
            <a:r>
              <a:rPr lang="ru-RU" sz="2000" b="1" dirty="0">
                <a:solidFill>
                  <a:prstClr val="white"/>
                </a:solidFill>
                <a:cs typeface="Helvetica"/>
              </a:rPr>
              <a:t>на </a:t>
            </a:r>
            <a:r>
              <a:rPr lang="uk-UA" sz="2000" b="1" dirty="0" smtClean="0">
                <a:solidFill>
                  <a:prstClr val="white"/>
                </a:solidFill>
                <a:cs typeface="Helvetica"/>
              </a:rPr>
              <a:t>мові</a:t>
            </a:r>
            <a:r>
              <a:rPr lang="ru-RU" sz="2000" b="1" dirty="0" smtClean="0">
                <a:solidFill>
                  <a:prstClr val="white"/>
                </a:solidFill>
                <a:cs typeface="Helvetica"/>
              </a:rPr>
              <a:t> 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C++</a:t>
            </a:r>
            <a:endParaRPr lang="uk-UA" sz="2000" b="1" dirty="0">
              <a:solidFill>
                <a:prstClr val="white"/>
              </a:solidFill>
              <a:cs typeface="Helvetica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1499EBC-696F-42FF-9192-04CE2EAF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637" y="4264287"/>
            <a:ext cx="28015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uk-UA" sz="1400" b="1" dirty="0">
                <a:solidFill>
                  <a:prstClr val="white"/>
                </a:solidFill>
                <a:cs typeface="Helvetica" panose="020B0604020202020204" pitchFamily="34" charset="0"/>
              </a:rPr>
              <a:t>Виконав:</a:t>
            </a:r>
            <a:r>
              <a:rPr lang="uk-UA" sz="1400" dirty="0">
                <a:solidFill>
                  <a:prstClr val="white"/>
                </a:solidFill>
                <a:cs typeface="Helvetica" panose="020B0604020202020204" pitchFamily="34" charset="0"/>
              </a:rPr>
              <a:t> </a:t>
            </a:r>
          </a:p>
          <a:p>
            <a:pPr>
              <a:defRPr/>
            </a:pPr>
            <a:r>
              <a:rPr lang="uk-UA" sz="1400" dirty="0">
                <a:solidFill>
                  <a:prstClr val="white"/>
                </a:solidFill>
                <a:cs typeface="Helvetica" panose="020B0604020202020204" pitchFamily="34" charset="0"/>
              </a:rPr>
              <a:t>студент групи </a:t>
            </a:r>
            <a:r>
              <a:rPr lang="uk-UA" sz="1400" dirty="0" smtClean="0">
                <a:solidFill>
                  <a:prstClr val="white"/>
                </a:solidFill>
                <a:cs typeface="Helvetica" panose="020B0604020202020204" pitchFamily="34" charset="0"/>
              </a:rPr>
              <a:t>122-17-3</a:t>
            </a:r>
            <a:endParaRPr lang="uk-UA" sz="1400" dirty="0">
              <a:solidFill>
                <a:prstClr val="white"/>
              </a:solidFill>
              <a:cs typeface="Helvetica" panose="020B0604020202020204" pitchFamily="34" charset="0"/>
            </a:endParaRPr>
          </a:p>
          <a:p>
            <a:pPr>
              <a:defRPr/>
            </a:pP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Бондар А.П.</a:t>
            </a:r>
            <a:endParaRPr lang="uk-UA" sz="1400" dirty="0">
              <a:solidFill>
                <a:prstClr val="white"/>
              </a:solidFill>
              <a:cs typeface="Helvetica"/>
            </a:endParaRPr>
          </a:p>
          <a:p>
            <a:pPr>
              <a:defRPr/>
            </a:pPr>
            <a:endParaRPr lang="uk-UA" sz="1400" dirty="0">
              <a:solidFill>
                <a:prstClr val="white"/>
              </a:solidFill>
              <a:cs typeface="Helvetica" panose="020B0604020202020204" pitchFamily="34" charset="0"/>
            </a:endParaRPr>
          </a:p>
          <a:p>
            <a:pPr>
              <a:defRPr/>
            </a:pPr>
            <a:r>
              <a:rPr lang="uk-UA" sz="1400" b="1" dirty="0">
                <a:solidFill>
                  <a:prstClr val="white"/>
                </a:solidFill>
                <a:cs typeface="Helvetica" panose="020B0604020202020204" pitchFamily="34" charset="0"/>
              </a:rPr>
              <a:t>Керівник:</a:t>
            </a:r>
          </a:p>
          <a:p>
            <a:pPr>
              <a:defRPr/>
            </a:pP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доц. </a:t>
            </a:r>
            <a:r>
              <a:rPr lang="uk-UA" sz="1400" dirty="0">
                <a:solidFill>
                  <a:prstClr val="white"/>
                </a:solidFill>
                <a:cs typeface="Helvetica"/>
              </a:rPr>
              <a:t>Бердник </a:t>
            </a: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М.Г.</a:t>
            </a:r>
            <a:endParaRPr lang="uk-UA" sz="1400" dirty="0">
              <a:solidFill>
                <a:prstClr val="white"/>
              </a:solidFill>
              <a:cs typeface="Helvetica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1FC20CA7-EB01-4E09-8516-81D267D3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647" y="6007614"/>
            <a:ext cx="79541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uk-UA" sz="1600" dirty="0">
                <a:solidFill>
                  <a:prstClr val="white"/>
                </a:solidFill>
                <a:cs typeface="Helvetica" panose="020B0604020202020204" pitchFamily="34" charset="0"/>
              </a:rPr>
              <a:t>Дніпро</a:t>
            </a:r>
          </a:p>
          <a:p>
            <a:pPr algn="ctr">
              <a:lnSpc>
                <a:spcPct val="90000"/>
              </a:lnSpc>
              <a:defRPr/>
            </a:pPr>
            <a:r>
              <a:rPr lang="uk-UA" sz="1600" dirty="0" smtClean="0">
                <a:solidFill>
                  <a:prstClr val="white"/>
                </a:solidFill>
                <a:cs typeface="Helvetica" panose="020B0604020202020204" pitchFamily="34" charset="0"/>
              </a:rPr>
              <a:t>2021</a:t>
            </a:r>
            <a:endParaRPr lang="uk-UA" sz="16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107CD-480A-45F8-B12E-60A177AED3F7}"/>
              </a:ext>
            </a:extLst>
          </p:cNvPr>
          <p:cNvSpPr txBox="1"/>
          <p:nvPr/>
        </p:nvSpPr>
        <p:spPr>
          <a:xfrm>
            <a:off x="2123852" y="2330450"/>
            <a:ext cx="8001000" cy="6155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uk-UA" dirty="0" smtClean="0">
                <a:solidFill>
                  <a:prstClr val="white"/>
                </a:solidFill>
                <a:cs typeface="Helvetica" panose="020B0604020202020204" pitchFamily="34" charset="0"/>
              </a:rPr>
              <a:t>напрям підготовки «</a:t>
            </a:r>
            <a:r>
              <a:rPr lang="ru-RU" dirty="0" smtClean="0">
                <a:solidFill>
                  <a:prstClr val="white"/>
                </a:solidFill>
                <a:cs typeface="Helvetica" panose="020B0604020202020204" pitchFamily="34" charset="0"/>
              </a:rPr>
              <a:t>12</a:t>
            </a:r>
            <a:r>
              <a:rPr lang="en-US" dirty="0" smtClean="0">
                <a:solidFill>
                  <a:prstClr val="white"/>
                </a:solidFill>
                <a:cs typeface="Helvetica" panose="020B0604020202020204" pitchFamily="34" charset="0"/>
              </a:rPr>
              <a:t>2</a:t>
            </a:r>
            <a:r>
              <a:rPr lang="uk-UA" dirty="0" smtClean="0">
                <a:solidFill>
                  <a:prstClr val="white"/>
                </a:solidFill>
                <a:cs typeface="Helvetica" panose="020B0604020202020204" pitchFamily="34" charset="0"/>
              </a:rPr>
              <a:t> Комп’ютерні науки»</a:t>
            </a:r>
          </a:p>
          <a:p>
            <a:pPr algn="ctr">
              <a:defRPr/>
            </a:pPr>
            <a:r>
              <a:rPr lang="uk-UA" sz="1600" dirty="0">
                <a:solidFill>
                  <a:prstClr val="white"/>
                </a:solidFill>
                <a:cs typeface="Helvetica" panose="020B0604020202020204" pitchFamily="34" charset="0"/>
              </a:rPr>
              <a:t>н</a:t>
            </a:r>
            <a:r>
              <a:rPr lang="uk-UA" sz="1600" dirty="0" smtClean="0">
                <a:solidFill>
                  <a:prstClr val="white"/>
                </a:solidFill>
                <a:cs typeface="Helvetica" panose="020B0604020202020204" pitchFamily="34" charset="0"/>
              </a:rPr>
              <a:t>а тему</a:t>
            </a:r>
            <a:endParaRPr lang="ru-RU" sz="16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9" name="Номер слайда 7">
            <a:extLst>
              <a:ext uri="{FF2B5EF4-FFF2-40B4-BE49-F238E27FC236}">
                <a16:creationId xmlns:a16="http://schemas.microsoft.com/office/drawing/2014/main" id="{763EB6FD-DEA9-47A8-99B5-28E061A40D71}"/>
              </a:ext>
            </a:extLst>
          </p:cNvPr>
          <p:cNvSpPr txBox="1">
            <a:spLocks/>
          </p:cNvSpPr>
          <p:nvPr/>
        </p:nvSpPr>
        <p:spPr>
          <a:xfrm>
            <a:off x="10359231" y="6110361"/>
            <a:ext cx="1096963" cy="274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7D958F24-3A41-4764-9211-EAC7E1208F8B}" type="slidenum">
              <a:rPr lang="ru-RU" altLang="en-US" sz="1400" smtClean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1</a:t>
            </a:fld>
            <a:endParaRPr lang="ru-RU" altLang="en-US" sz="140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282" y="307141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Предметна область</a:t>
            </a:r>
            <a:endParaRPr lang="ru-RU" sz="28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997"/>
            <a:ext cx="3778681" cy="50590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80" y="1798996"/>
            <a:ext cx="4425519" cy="50590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6051"/>
          <a:stretch/>
        </p:blipFill>
        <p:spPr>
          <a:xfrm>
            <a:off x="8204200" y="1803400"/>
            <a:ext cx="3987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199" y="27585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schemeClr val="bg1"/>
                </a:solidFill>
              </a:rPr>
              <a:t>Мета </a:t>
            </a:r>
            <a:r>
              <a:rPr lang="ru-RU" sz="2800" dirty="0" err="1">
                <a:solidFill>
                  <a:schemeClr val="bg1"/>
                </a:solidFill>
              </a:rPr>
              <a:t>кваліфікаційної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роботи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475" y="1002311"/>
            <a:ext cx="75383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ігрового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додатку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зі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штучним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інтелектом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що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зможе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адаптуватися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під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довільну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ігрову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ситуацію</a:t>
            </a:r>
            <a:r>
              <a:rPr lang="ru-RU" sz="2400" dirty="0">
                <a:solidFill>
                  <a:schemeClr val="bg1"/>
                </a:solidFill>
              </a:rPr>
              <a:t> та </a:t>
            </a:r>
            <a:r>
              <a:rPr lang="ru-RU" sz="2400" dirty="0" err="1">
                <a:solidFill>
                  <a:schemeClr val="bg1"/>
                </a:solidFill>
              </a:rPr>
              <a:t>допоможе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розвинути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стратегічне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мислення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гравця</a:t>
            </a:r>
            <a:endParaRPr lang="ru-RU" sz="24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647204"/>
            <a:ext cx="5376862" cy="42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17" y="49242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Постановка </a:t>
            </a:r>
            <a:r>
              <a:rPr lang="ru-RU" sz="2800" dirty="0" err="1" smtClean="0">
                <a:solidFill>
                  <a:schemeClr val="bg1"/>
                </a:solidFill>
              </a:rPr>
              <a:t>завдання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1754" y="1592239"/>
            <a:ext cx="8810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Процедурна генерація ландшафту;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Пошук шляху, базований на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 Vector</a:t>
            </a: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Flow Field;</a:t>
            </a:r>
            <a:endParaRPr lang="uk-UA" sz="2400" dirty="0" smtClean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Територіальна економічна складова стратегії;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Необхідність розвідки території мапи, що покрита «туманом війни»;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Розподілення ресурсів ШІ-агентом за допомогою </a:t>
            </a:r>
            <a:r>
              <a:rPr lang="uk-UA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перцептрону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3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17" y="49242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err="1" smtClean="0">
                <a:solidFill>
                  <a:schemeClr val="bg1"/>
                </a:solidFill>
              </a:rPr>
              <a:t>Використані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програмні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засоби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1754" y="1592239"/>
            <a:ext cx="8810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Мова програмування 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C++;</a:t>
            </a:r>
            <a:endParaRPr lang="uk-UA" sz="2400" dirty="0" smtClean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Бібліотека для створення ігрових додатків </a:t>
            </a:r>
            <a:r>
              <a:rPr lang="en-US" sz="2400" dirty="0" err="1" smtClean="0">
                <a:solidFill>
                  <a:schemeClr val="bg1"/>
                </a:solidFill>
                <a:ea typeface="Times New Roman" panose="02020603050405020304" pitchFamily="18" charset="0"/>
              </a:rPr>
              <a:t>RayLib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;</a:t>
            </a:r>
            <a:endParaRPr lang="uk-UA" sz="2400" dirty="0" smtClean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API 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для </a:t>
            </a:r>
            <a:r>
              <a:rPr lang="uk-UA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багатопоточних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 розрахунків </a:t>
            </a:r>
            <a:r>
              <a:rPr lang="en-US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OpenMP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;</a:t>
            </a:r>
            <a:endParaRPr lang="uk-UA" sz="24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Бібліотечна реалізація шуму </a:t>
            </a:r>
            <a:r>
              <a:rPr lang="uk-UA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Перліна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</a:rPr>
              <a:t>siv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</a:rPr>
              <a:t>::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</a:rPr>
              <a:t>PerlinNoise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;</a:t>
            </a:r>
            <a:endParaRPr lang="uk-UA" sz="24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Середа розробки</a:t>
            </a: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</a:rPr>
              <a:t>Microsoft Visual Studio 2019 </a:t>
            </a: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Community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Стандартна</a:t>
            </a: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ea typeface="Calibri" panose="020F0502020204030204" pitchFamily="34" charset="0"/>
              </a:rPr>
              <a:t>б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ібліотека контейнерів </a:t>
            </a: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STL.</a:t>
            </a:r>
            <a:endParaRPr lang="uk-UA" sz="2400" dirty="0" smtClean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17" y="49242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err="1" smtClean="0">
                <a:solidFill>
                  <a:schemeClr val="bg1"/>
                </a:solidFill>
              </a:rPr>
              <a:t>Використані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апаратні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засоби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3969" y="1781810"/>
            <a:ext cx="8810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Процесор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Intel Celeron N3350;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Монітор </a:t>
            </a:r>
            <a:r>
              <a:rPr lang="uk-UA" sz="2400" dirty="0">
                <a:solidFill>
                  <a:schemeClr val="bg1"/>
                </a:solidFill>
                <a:ea typeface="Times New Roman" panose="02020603050405020304" pitchFamily="18" charset="0"/>
              </a:rPr>
              <a:t>11 дюймів;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Відеоадаптер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Intel HD Graphics;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Оперативна </a:t>
            </a:r>
            <a:r>
              <a:rPr lang="uk-UA" sz="2400" dirty="0">
                <a:solidFill>
                  <a:schemeClr val="bg1"/>
                </a:solidFill>
                <a:ea typeface="Times New Roman" panose="02020603050405020304" pitchFamily="18" charset="0"/>
              </a:rPr>
              <a:t>пам’ять 4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GB RAM;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Накопичувач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HDD 500 GB;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Клавіатура</a:t>
            </a:r>
            <a:r>
              <a:rPr lang="uk-UA" sz="2400" dirty="0">
                <a:solidFill>
                  <a:schemeClr val="bg1"/>
                </a:solidFill>
                <a:ea typeface="Times New Roman" panose="02020603050405020304" pitchFamily="18" charset="0"/>
              </a:rPr>
              <a:t>, миша. </a:t>
            </a:r>
          </a:p>
        </p:txBody>
      </p:sp>
    </p:spTree>
    <p:extLst>
      <p:ext uri="{BB962C8B-B14F-4D97-AF65-F5344CB8AC3E}">
        <p14:creationId xmlns:p14="http://schemas.microsoft.com/office/powerpoint/2010/main" val="9809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200</Words>
  <Application>Microsoft Office PowerPoint</Application>
  <PresentationFormat>Широкоэкранный</PresentationFormat>
  <Paragraphs>41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23</cp:revision>
  <dcterms:created xsi:type="dcterms:W3CDTF">2021-06-20T10:46:17Z</dcterms:created>
  <dcterms:modified xsi:type="dcterms:W3CDTF">2021-06-21T10:07:30Z</dcterms:modified>
</cp:coreProperties>
</file>