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7" r:id="rId10"/>
    <p:sldId id="270" r:id="rId11"/>
    <p:sldId id="271" r:id="rId12"/>
    <p:sldId id="265" r:id="rId13"/>
    <p:sldId id="266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5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US\OneDrive\Desktop\Data\Social%20Buzz\Top_Catego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US\OneDrive\Desktop\Data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US\OneDrive\Desktop\Data\Task%203_Final%20Content%20Data%20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US\OneDrive\Desktop\Data\Task%203_Final%20Content%20Data%20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3200"/>
              <a:t>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Top_Category!$B$1</c:f>
              <c:strCache>
                <c:ptCount val="1"/>
                <c:pt idx="0">
                  <c:v>sum(Score)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Top_Category!$A$2:$A$6</c:f>
              <c:strCache>
                <c:ptCount val="5"/>
                <c:pt idx="0">
                  <c:v>travel</c:v>
                </c:pt>
                <c:pt idx="1">
                  <c:v>science</c:v>
                </c:pt>
                <c:pt idx="2">
                  <c:v>healthy eating</c:v>
                </c:pt>
                <c:pt idx="3">
                  <c:v>animals</c:v>
                </c:pt>
                <c:pt idx="4">
                  <c:v>cooking</c:v>
                </c:pt>
              </c:strCache>
            </c:strRef>
          </c:cat>
          <c:val>
            <c:numRef>
              <c:f>Top_Category!$B$2:$B$6</c:f>
              <c:numCache>
                <c:formatCode>General</c:formatCode>
                <c:ptCount val="5"/>
                <c:pt idx="0">
                  <c:v>58946</c:v>
                </c:pt>
                <c:pt idx="1">
                  <c:v>58566</c:v>
                </c:pt>
                <c:pt idx="2">
                  <c:v>58059</c:v>
                </c:pt>
                <c:pt idx="3">
                  <c:v>57418</c:v>
                </c:pt>
                <c:pt idx="4">
                  <c:v>54534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4-4D41-81B0-D73830E97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0587807"/>
        <c:axId val="1310591647"/>
      </c:barChart>
      <c:catAx>
        <c:axId val="131058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591647"/>
        <c:crosses val="autoZero"/>
        <c:auto val="1"/>
        <c:lblAlgn val="ctr"/>
        <c:lblOffset val="100"/>
        <c:noMultiLvlLbl val="0"/>
      </c:catAx>
      <c:valAx>
        <c:axId val="131059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58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/>
              <a:t>Top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Sheet2!$A$2:$A$13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6-46AE-8E67-DA8D9ED695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3052879"/>
        <c:axId val="533053839"/>
      </c:barChart>
      <c:catAx>
        <c:axId val="53305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53839"/>
        <c:crosses val="autoZero"/>
        <c:auto val="1"/>
        <c:lblAlgn val="ctr"/>
        <c:lblOffset val="100"/>
        <c:noMultiLvlLbl val="0"/>
      </c:catAx>
      <c:valAx>
        <c:axId val="53305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5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/>
              <a:t>TOP HOURS</a:t>
            </a:r>
          </a:p>
          <a:p>
            <a:pPr>
              <a:defRPr sz="2800"/>
            </a:pPr>
            <a:endParaRPr lang="en-IN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Sheet3!$B$2:$B$25</c:f>
              <c:numCache>
                <c:formatCode>General</c:formatCode>
                <c:ptCount val="24"/>
                <c:pt idx="0">
                  <c:v>1029</c:v>
                </c:pt>
                <c:pt idx="1">
                  <c:v>1017</c:v>
                </c:pt>
                <c:pt idx="2">
                  <c:v>975</c:v>
                </c:pt>
                <c:pt idx="3">
                  <c:v>1024</c:v>
                </c:pt>
                <c:pt idx="4">
                  <c:v>1011</c:v>
                </c:pt>
                <c:pt idx="5">
                  <c:v>1038</c:v>
                </c:pt>
                <c:pt idx="6">
                  <c:v>1087</c:v>
                </c:pt>
                <c:pt idx="7">
                  <c:v>1044</c:v>
                </c:pt>
                <c:pt idx="8">
                  <c:v>1060</c:v>
                </c:pt>
                <c:pt idx="9">
                  <c:v>1075</c:v>
                </c:pt>
                <c:pt idx="10">
                  <c:v>1001</c:v>
                </c:pt>
                <c:pt idx="11">
                  <c:v>1026</c:v>
                </c:pt>
                <c:pt idx="12">
                  <c:v>960</c:v>
                </c:pt>
                <c:pt idx="13">
                  <c:v>1013</c:v>
                </c:pt>
                <c:pt idx="14">
                  <c:v>1001</c:v>
                </c:pt>
                <c:pt idx="15">
                  <c:v>1021</c:v>
                </c:pt>
                <c:pt idx="16">
                  <c:v>1044</c:v>
                </c:pt>
                <c:pt idx="17">
                  <c:v>988</c:v>
                </c:pt>
                <c:pt idx="18">
                  <c:v>1013</c:v>
                </c:pt>
                <c:pt idx="19">
                  <c:v>1010</c:v>
                </c:pt>
                <c:pt idx="20">
                  <c:v>1024</c:v>
                </c:pt>
                <c:pt idx="21">
                  <c:v>1019</c:v>
                </c:pt>
                <c:pt idx="22">
                  <c:v>1021</c:v>
                </c:pt>
                <c:pt idx="23">
                  <c:v>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2-47D1-AB49-280DFCA5D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3455711"/>
        <c:axId val="4734533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Sheet3!$A$2:$A$25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722-47D1-AB49-280DFCA5D567}"/>
                  </c:ext>
                </c:extLst>
              </c15:ser>
            </c15:filteredBarSeries>
          </c:ext>
        </c:extLst>
      </c:barChart>
      <c:catAx>
        <c:axId val="4734557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53311"/>
        <c:crosses val="autoZero"/>
        <c:auto val="1"/>
        <c:lblAlgn val="ctr"/>
        <c:lblOffset val="100"/>
        <c:noMultiLvlLbl val="0"/>
      </c:catAx>
      <c:valAx>
        <c:axId val="47345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5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REACTIONS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Sheet4!$A$2:$A$17</c:f>
              <c:strCache>
                <c:ptCount val="16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  <c:pt idx="5">
                  <c:v>dislike</c:v>
                </c:pt>
                <c:pt idx="6">
                  <c:v>adore</c:v>
                </c:pt>
                <c:pt idx="7">
                  <c:v>want</c:v>
                </c:pt>
                <c:pt idx="8">
                  <c:v>love</c:v>
                </c:pt>
                <c:pt idx="9">
                  <c:v>disgust</c:v>
                </c:pt>
                <c:pt idx="10">
                  <c:v>like</c:v>
                </c:pt>
                <c:pt idx="11">
                  <c:v>super love</c:v>
                </c:pt>
                <c:pt idx="12">
                  <c:v>indifferent</c:v>
                </c:pt>
                <c:pt idx="13">
                  <c:v>cherish</c:v>
                </c:pt>
                <c:pt idx="14">
                  <c:v>worried</c:v>
                </c:pt>
                <c:pt idx="15">
                  <c:v>intrigued</c:v>
                </c:pt>
              </c:strCache>
            </c:strRef>
          </c:cat>
          <c:val>
            <c:numRef>
              <c:f>Sheet4!$B$2:$B$17</c:f>
              <c:numCache>
                <c:formatCode>General</c:formatCode>
                <c:ptCount val="16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  <c:pt idx="5">
                  <c:v>1548</c:v>
                </c:pt>
                <c:pt idx="6">
                  <c:v>1548</c:v>
                </c:pt>
                <c:pt idx="7">
                  <c:v>1539</c:v>
                </c:pt>
                <c:pt idx="8">
                  <c:v>1534</c:v>
                </c:pt>
                <c:pt idx="9">
                  <c:v>1526</c:v>
                </c:pt>
                <c:pt idx="10">
                  <c:v>1520</c:v>
                </c:pt>
                <c:pt idx="11">
                  <c:v>1519</c:v>
                </c:pt>
                <c:pt idx="12">
                  <c:v>1512</c:v>
                </c:pt>
                <c:pt idx="13">
                  <c:v>1501</c:v>
                </c:pt>
                <c:pt idx="14">
                  <c:v>1497</c:v>
                </c:pt>
                <c:pt idx="15">
                  <c:v>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3-42F9-86F2-1F291250F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2214879"/>
        <c:axId val="612213439"/>
      </c:barChart>
      <c:catAx>
        <c:axId val="61221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13439"/>
        <c:crosses val="autoZero"/>
        <c:auto val="1"/>
        <c:lblAlgn val="ctr"/>
        <c:lblOffset val="100"/>
        <c:noMultiLvlLbl val="0"/>
      </c:catAx>
      <c:valAx>
        <c:axId val="61221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14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9768-4348-9CEA-C0DA-14D550A6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DD033-B228-0B7A-947F-D6C3EB3520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9E3D-84EB-B901-1BB6-B3CEA2A780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665ED0-9FEC-BC6F-0ABD-7ACC62FDB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E08830C-0BEB-6D9F-8D83-E3F9A38E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3FF4-6751-BE38-28A2-602AF673D1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0B12-B8B1-7781-133E-C10E47605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901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DC15-03A0-AE18-B4C0-3B17E566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3BC0A-C5A7-3676-5088-110F2310C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5F28-FCE3-2C03-C373-3AB5F8DE6D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0570D77-4387-14BE-8430-A109649AD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FD4EE83-37F9-57D8-B1E2-7D6187E8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08E0-50B9-6BCA-61B9-09EA7FEC6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D565-38FA-333E-4F5C-AD3DE83D3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9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7F9AE-A74E-7B63-C462-DDFB7EBFA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BA12D5-17B8-5526-88FE-648B3D86CF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21E68-DB46-0EAD-9E98-969F80B4E2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3D3001-63DC-4E05-F80D-714BA47EF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B535E1-12FE-A4FE-6C1E-C03B6804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4431-80AD-5A84-8ECA-21004DA75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21F5-BEAF-A225-8DFA-D66286CBB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775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94D2-C612-0BA5-4859-D59172061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E6CA55-9211-F0AF-FB8A-0908A27600B1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CADBAD3-242E-4DC6-5A5F-7933D4FB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50C21BB-0F22-C60F-6295-C8E3CB29E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9228F4F-5B2C-3BBF-5C6F-CBA1D3E3B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56CAD23-EF75-42E5-9645-FFDFF2B7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FFB647D6-A1DF-9CA6-CEBC-79F36699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91AC9F7-ABFC-8307-ED4D-5878AA849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C512B09-CDD6-6AB8-8544-44AD4291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7DFCB6F-A4BE-FF49-2484-C58148D75180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3F37836-8748-E3EB-1D4A-64A28345D7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DC76A075-B29E-7698-E68C-C372E8D6895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19C65C3-ED04-31CC-9356-D5167BDB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885E57E-26F6-209A-09A1-4908727A7983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332DDB8-B25A-F50C-E342-F359DA97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E1F165D-64B3-4655-A739-0E189D73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6E1F6132-905C-E6DF-6767-912D6A0C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5C26DBC-9E3E-2E90-2255-7C7F45A5F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F7D705B0-55C2-E20D-36EF-B419141BD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4375A04-90C6-C826-2BBD-70B0E608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34685560-1A13-2EC5-14DE-626D2DBD7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AC6E61F1-59C4-B7DE-18F8-E96814F5E561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4C442F4E-60AF-C7F3-09D1-5119AF00B2BB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C78F0E42-7AE4-9F70-6593-CA8EFC5253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AD0F869A-FDFD-60FA-AED4-BF964DAD313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6FAC34E8-120A-14E1-7AEC-7010E12F8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E804FBD-C6F5-003E-80CE-F11D5F278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808427"/>
              </p:ext>
            </p:extLst>
          </p:nvPr>
        </p:nvGraphicFramePr>
        <p:xfrm>
          <a:off x="2724117" y="1383831"/>
          <a:ext cx="14725684" cy="7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6633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000A-C678-60D5-4EDA-94405B3F8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D7E35F7-1D10-9B49-6DE5-B15135876863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1EB9C8B-93EE-1D0C-49FB-97CEF4922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7BD73BF-47BD-CE0D-71C7-69D9CEBA2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927B4EAA-9594-3C1C-5174-893C08A7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C527CB33-BAB1-23A9-D09F-60801897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BB9E8F0-BF4E-9326-3009-285D4AC8D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14FA396-1A17-9941-331B-767F93D8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4EE1EAC-CF6C-FE3A-7AF7-46464BB7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380E4F1-9900-2C26-F99F-C805EEB13CB5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5FEE8330-B3D6-5824-9269-87CEE05AA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C93866B-4FAC-9FFE-9BEC-9FB147A53E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39C44B96-D601-8CCE-3AB2-9A560E62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4EF0E0F-424C-97D0-7430-AAED19AA7C56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F897AEC-9AE8-1761-C7AB-6B918CC2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4FD72566-8326-2EF5-71F5-6A4AC420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A6292EC-20C8-F794-A275-7AFC34E36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FB9D8BA-9044-7D0D-45EF-D0FE812D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CB84BBE-94A4-EDE9-3BA3-A44F83A2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B007D5FF-D362-49CB-84EE-6C220B60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46906009-EC0E-C4F1-0B7F-BEC27A56E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69539C9A-92F7-EFB8-A9CD-30CCD9B4BF63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1169ED6E-AF85-2E78-D7F6-D3D896E206BC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DE5AF7E5-4D76-3527-664E-818D755681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F1F6DCD8-7CB6-AACC-DC46-37865AC0968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51A3F80D-C2A5-67BA-3556-44191796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FA00BB0-0B2C-1DE7-5453-16864D995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387148"/>
              </p:ext>
            </p:extLst>
          </p:nvPr>
        </p:nvGraphicFramePr>
        <p:xfrm>
          <a:off x="2869536" y="1231449"/>
          <a:ext cx="14128764" cy="735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7460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ADDA731E-E637-509A-A739-75DB4856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0" y="1919209"/>
            <a:ext cx="753334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Categories: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Travel, Science, Healthy Eating, Animals, Cooking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 Unique Categories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showcasing diverse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in reactions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popular reaction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as the preferred content type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94749"/>
            <a:chOff x="0" y="0"/>
            <a:chExt cx="11564591" cy="74596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61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984DCCE2-B65D-351C-0AD3-9FE95C5B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198" y="2069208"/>
            <a:ext cx="14249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fast-growing technology unicorn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needing to adapt quickly on a global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Accenture is conducting a 3-month proof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concept (POC) with a focus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Auditing Social Buzz's big data practices.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Recommendations for a successful IPO.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Analyzing the top 5 most popular categories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+mj-lt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0AD4F29-75BF-2C8B-03EF-C82D8F8D6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51" y="5156200"/>
            <a:ext cx="78014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 100,000 posts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36.5 million pieces of content per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challenge: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to capitalize on such a vast amount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D357E7-FDD5-B198-596E-0503557FDDFF}"/>
              </a:ext>
            </a:extLst>
          </p:cNvPr>
          <p:cNvSpPr txBox="1"/>
          <p:nvPr/>
        </p:nvSpPr>
        <p:spPr>
          <a:xfrm>
            <a:off x="7469080" y="4567122"/>
            <a:ext cx="554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Modelling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5197A-39D8-090E-1A2C-C293177279F9}"/>
              </a:ext>
            </a:extLst>
          </p:cNvPr>
          <p:cNvSpPr txBox="1"/>
          <p:nvPr/>
        </p:nvSpPr>
        <p:spPr>
          <a:xfrm>
            <a:off x="5613717" y="2993410"/>
            <a:ext cx="554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D3394-6DAD-A3ED-81DE-92E942C91F84}"/>
              </a:ext>
            </a:extLst>
          </p:cNvPr>
          <p:cNvSpPr txBox="1"/>
          <p:nvPr/>
        </p:nvSpPr>
        <p:spPr>
          <a:xfrm>
            <a:off x="3910754" y="1404402"/>
            <a:ext cx="554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6072AC-2872-3130-777C-5C4FD7E47C85}"/>
              </a:ext>
            </a:extLst>
          </p:cNvPr>
          <p:cNvSpPr txBox="1"/>
          <p:nvPr/>
        </p:nvSpPr>
        <p:spPr>
          <a:xfrm>
            <a:off x="9399088" y="6146289"/>
            <a:ext cx="554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607AC-1712-424C-A5AB-009591A2013A}"/>
              </a:ext>
            </a:extLst>
          </p:cNvPr>
          <p:cNvSpPr txBox="1"/>
          <p:nvPr/>
        </p:nvSpPr>
        <p:spPr>
          <a:xfrm>
            <a:off x="11337710" y="7841819"/>
            <a:ext cx="554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User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76F96-5AC8-F3C1-0298-4B7DBC70C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9DCFA4-AB35-D753-78E5-F243693A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33816" y="1360615"/>
            <a:ext cx="6476999" cy="6129184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F420E71D-F3CA-E923-11FF-9AE089678E4D}"/>
              </a:ext>
            </a:extLst>
          </p:cNvPr>
          <p:cNvSpPr txBox="1"/>
          <p:nvPr/>
        </p:nvSpPr>
        <p:spPr>
          <a:xfrm>
            <a:off x="8038605" y="-350543"/>
            <a:ext cx="4636129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819C58D-AF5F-D775-7A9D-80B098D42E83}"/>
              </a:ext>
            </a:extLst>
          </p:cNvPr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9488FBDC-9B89-CFEB-2CC8-F9D5D89F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FC6195A-E8CE-EA86-590A-4CE178F3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6580725A-8B55-CD2D-E307-5320F0F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7842DEE-4622-B6EB-7011-C4F0CCC1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B5A6CEE1-D7E6-08B3-F7F9-081F59DE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5495CF8F-EE84-4748-CD11-F9ED0AEC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67D0E5B7-909F-866F-49E2-A5686BA9B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E37BEC5D-77C7-B50E-7EEC-A74C16F67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594168" y="708186"/>
            <a:ext cx="2972219" cy="881758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D63F64C-2703-FD35-8862-EBE23C59C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2904586" y="1360573"/>
            <a:ext cx="6477002" cy="6129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C4FBFC-36D1-A665-8132-2F8ADAD79C6D}"/>
              </a:ext>
            </a:extLst>
          </p:cNvPr>
          <p:cNvSpPr txBox="1"/>
          <p:nvPr/>
        </p:nvSpPr>
        <p:spPr>
          <a:xfrm>
            <a:off x="956052" y="3172928"/>
            <a:ext cx="1576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        The Top 5 Categories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84E1F-4EB1-37FA-D6CB-F39E5916BCEE}"/>
              </a:ext>
            </a:extLst>
          </p:cNvPr>
          <p:cNvSpPr txBox="1"/>
          <p:nvPr/>
        </p:nvSpPr>
        <p:spPr>
          <a:xfrm>
            <a:off x="4266177" y="4161418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Travel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Science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Healthy Eating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 Animals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Cooking</a:t>
            </a:r>
          </a:p>
        </p:txBody>
      </p:sp>
    </p:spTree>
    <p:extLst>
      <p:ext uri="{BB962C8B-B14F-4D97-AF65-F5344CB8AC3E}">
        <p14:creationId xmlns:p14="http://schemas.microsoft.com/office/powerpoint/2010/main" val="208023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467600" y="-65566"/>
            <a:ext cx="4636129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6393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56233" y="8613305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087839" y="8583984"/>
            <a:ext cx="2972219" cy="881758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82F6CF33-5CB1-7511-F191-ED3E1ED80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45148" y="8613305"/>
            <a:ext cx="2972219" cy="881758"/>
          </a:xfrm>
          <a:prstGeom prst="rect">
            <a:avLst/>
          </a:prstGeom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F54CE749-E86B-8B4C-16E3-EC8C2BD9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48" y="1060896"/>
            <a:ext cx="14859000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Diversity: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is spread across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 unique categories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diverse engagement opportunities.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Engagement Peak: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receives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reactions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seasonal trend in user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Engagement Time: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time with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reactions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early morning content releases yield better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Popular Reaction: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reaction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frequently used, highlighting emotional connection with the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Type Preference: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most frequently used content type, driving higher engagement compared to other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B88BDC5-C744-4768-6C17-055ECECE6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700514"/>
              </p:ext>
            </p:extLst>
          </p:nvPr>
        </p:nvGraphicFramePr>
        <p:xfrm>
          <a:off x="3506347" y="1691680"/>
          <a:ext cx="13802154" cy="735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A2FE8F6-F63C-6916-5E6F-073170F45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51932"/>
              </p:ext>
            </p:extLst>
          </p:nvPr>
        </p:nvGraphicFramePr>
        <p:xfrm>
          <a:off x="2824655" y="1231450"/>
          <a:ext cx="14396546" cy="735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311</Words>
  <Application>Microsoft Office PowerPoint</Application>
  <PresentationFormat>Custom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Akal Murugan</cp:lastModifiedBy>
  <cp:revision>12</cp:revision>
  <dcterms:created xsi:type="dcterms:W3CDTF">2006-08-16T00:00:00Z</dcterms:created>
  <dcterms:modified xsi:type="dcterms:W3CDTF">2025-05-24T09:58:26Z</dcterms:modified>
  <dc:identifier>DAEhDyfaYKE</dc:identifier>
</cp:coreProperties>
</file>