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2"/>
  </p:sldMasterIdLst>
  <p:notesMasterIdLst>
    <p:notesMasterId r:id="rId41"/>
  </p:notesMasterIdLst>
  <p:handoutMasterIdLst>
    <p:handoutMasterId r:id="rId42"/>
  </p:handoutMasterIdLst>
  <p:sldIdLst>
    <p:sldId id="258" r:id="rId3"/>
    <p:sldId id="259" r:id="rId4"/>
    <p:sldId id="260" r:id="rId5"/>
    <p:sldId id="261" r:id="rId6"/>
    <p:sldId id="391" r:id="rId7"/>
    <p:sldId id="416" r:id="rId8"/>
    <p:sldId id="265" r:id="rId9"/>
    <p:sldId id="263" r:id="rId10"/>
    <p:sldId id="266" r:id="rId11"/>
    <p:sldId id="273" r:id="rId12"/>
    <p:sldId id="274" r:id="rId13"/>
    <p:sldId id="275" r:id="rId14"/>
    <p:sldId id="276" r:id="rId15"/>
    <p:sldId id="417" r:id="rId16"/>
    <p:sldId id="404" r:id="rId17"/>
    <p:sldId id="381" r:id="rId18"/>
    <p:sldId id="319" r:id="rId19"/>
    <p:sldId id="407" r:id="rId20"/>
    <p:sldId id="440" r:id="rId21"/>
    <p:sldId id="441" r:id="rId22"/>
    <p:sldId id="430" r:id="rId23"/>
    <p:sldId id="393" r:id="rId24"/>
    <p:sldId id="394" r:id="rId25"/>
    <p:sldId id="433" r:id="rId26"/>
    <p:sldId id="426" r:id="rId27"/>
    <p:sldId id="434" r:id="rId28"/>
    <p:sldId id="427" r:id="rId29"/>
    <p:sldId id="431" r:id="rId30"/>
    <p:sldId id="435" r:id="rId31"/>
    <p:sldId id="428" r:id="rId32"/>
    <p:sldId id="436" r:id="rId33"/>
    <p:sldId id="309" r:id="rId34"/>
    <p:sldId id="375" r:id="rId35"/>
    <p:sldId id="307" r:id="rId36"/>
    <p:sldId id="439" r:id="rId37"/>
    <p:sldId id="402" r:id="rId38"/>
    <p:sldId id="272" r:id="rId39"/>
    <p:sldId id="442" r:id="rId40"/>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FB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61"/>
    <p:restoredTop sz="95865"/>
  </p:normalViewPr>
  <p:slideViewPr>
    <p:cSldViewPr snapToGrid="0">
      <p:cViewPr varScale="1">
        <p:scale>
          <a:sx n="113" d="100"/>
          <a:sy n="113" d="100"/>
        </p:scale>
        <p:origin x="84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52016" y="0"/>
            <a:ext cx="2945659" cy="496332"/>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sz="quarter" idx="1"/>
          </p:nvPr>
        </p:nvSpPr>
        <p:spPr>
          <a:xfrm>
            <a:off x="1574" y="0"/>
            <a:ext cx="2945659" cy="496332"/>
          </a:xfrm>
          <a:prstGeom prst="rect">
            <a:avLst/>
          </a:prstGeom>
        </p:spPr>
        <p:txBody>
          <a:bodyPr vert="horz" lIns="91440" tIns="45720" rIns="91440" bIns="45720" rtlCol="1"/>
          <a:lstStyle>
            <a:lvl1pPr algn="l">
              <a:defRPr sz="1200"/>
            </a:lvl1pPr>
          </a:lstStyle>
          <a:p>
            <a:fld id="{9753E0F6-025C-4ADF-BB65-9639AD44CE6E}" type="datetimeFigureOut">
              <a:rPr lang="ar-SA" smtClean="0"/>
              <a:t>17 ربيع الأول، 1443</a:t>
            </a:fld>
            <a:endParaRPr lang="ar-SA"/>
          </a:p>
        </p:txBody>
      </p:sp>
      <p:sp>
        <p:nvSpPr>
          <p:cNvPr id="4" name="عنصر نائب للتذييل 3"/>
          <p:cNvSpPr>
            <a:spLocks noGrp="1"/>
          </p:cNvSpPr>
          <p:nvPr>
            <p:ph type="ftr" sz="quarter" idx="2"/>
          </p:nvPr>
        </p:nvSpPr>
        <p:spPr>
          <a:xfrm>
            <a:off x="3852016" y="9428583"/>
            <a:ext cx="2945659" cy="496332"/>
          </a:xfrm>
          <a:prstGeom prst="rect">
            <a:avLst/>
          </a:prstGeom>
        </p:spPr>
        <p:txBody>
          <a:bodyPr vert="horz" lIns="91440" tIns="45720" rIns="91440" bIns="45720" rtlCol="1" anchor="b"/>
          <a:lstStyle>
            <a:lvl1pPr algn="r">
              <a:defRPr sz="1200"/>
            </a:lvl1pPr>
          </a:lstStyle>
          <a:p>
            <a:endParaRPr lang="ar-SA"/>
          </a:p>
        </p:txBody>
      </p:sp>
      <p:sp>
        <p:nvSpPr>
          <p:cNvPr id="5" name="عنصر نائب لرقم الشريحة 4"/>
          <p:cNvSpPr>
            <a:spLocks noGrp="1"/>
          </p:cNvSpPr>
          <p:nvPr>
            <p:ph type="sldNum" sz="quarter" idx="3"/>
          </p:nvPr>
        </p:nvSpPr>
        <p:spPr>
          <a:xfrm>
            <a:off x="1574" y="9428583"/>
            <a:ext cx="2945659" cy="496332"/>
          </a:xfrm>
          <a:prstGeom prst="rect">
            <a:avLst/>
          </a:prstGeom>
        </p:spPr>
        <p:txBody>
          <a:bodyPr vert="horz" lIns="91440" tIns="45720" rIns="91440" bIns="45720" rtlCol="1" anchor="b"/>
          <a:lstStyle>
            <a:lvl1pPr algn="l">
              <a:defRPr sz="1200"/>
            </a:lvl1pPr>
          </a:lstStyle>
          <a:p>
            <a:fld id="{5EF7EFD8-E8E2-46DE-AB46-46E08F9A13F4}" type="slidenum">
              <a:rPr lang="ar-SA" smtClean="0"/>
              <a:t>‹#›</a:t>
            </a:fld>
            <a:endParaRPr lang="ar-SA"/>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2016" y="0"/>
            <a:ext cx="2945659" cy="496332"/>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1574" y="0"/>
            <a:ext cx="2945659" cy="496332"/>
          </a:xfrm>
          <a:prstGeom prst="rect">
            <a:avLst/>
          </a:prstGeom>
        </p:spPr>
        <p:txBody>
          <a:bodyPr vert="horz" lIns="91440" tIns="45720" rIns="91440" bIns="45720" rtlCol="1"/>
          <a:lstStyle>
            <a:lvl1pPr algn="l">
              <a:defRPr sz="1200"/>
            </a:lvl1pPr>
          </a:lstStyle>
          <a:p>
            <a:fld id="{A9750BF4-F982-41DD-837D-690E8F253D7F}" type="datetimeFigureOut">
              <a:rPr lang="ar-SA" smtClean="0"/>
              <a:pPr/>
              <a:t>17 ربيع الأول، 1443</a:t>
            </a:fld>
            <a:endParaRPr lang="ar-SA"/>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3852016" y="9428583"/>
            <a:ext cx="2945659" cy="496332"/>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1574" y="9428583"/>
            <a:ext cx="2945659" cy="496332"/>
          </a:xfrm>
          <a:prstGeom prst="rect">
            <a:avLst/>
          </a:prstGeom>
        </p:spPr>
        <p:txBody>
          <a:bodyPr vert="horz" lIns="91440" tIns="45720" rIns="91440" bIns="45720" rtlCol="1" anchor="b"/>
          <a:lstStyle>
            <a:lvl1pPr algn="l">
              <a:defRPr sz="1200"/>
            </a:lvl1pPr>
          </a:lstStyle>
          <a:p>
            <a:fld id="{39C4133F-E53E-428E-BBA5-0AAA642C57F5}"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266300F-2F0B-4818-8863-C6EE1BA86299}" type="slidenum">
              <a:rPr lang="en-US" smtClean="0">
                <a:latin typeface="Arial" pitchFamily="34" charset="0"/>
              </a:rPr>
              <a:pPr/>
              <a:t>4</a:t>
            </a:fld>
            <a:endParaRPr lang="en-US">
              <a:latin typeface="Arial" pitchFamily="34" charset="0"/>
            </a:endParaRPr>
          </a:p>
        </p:txBody>
      </p:sp>
      <p:sp>
        <p:nvSpPr>
          <p:cNvPr id="136195" name="Rectangle 2"/>
          <p:cNvSpPr>
            <a:spLocks noGrp="1" noRot="1" noChangeAspect="1" noChangeArrowheads="1" noTextEdit="1"/>
          </p:cNvSpPr>
          <p:nvPr>
            <p:ph type="sldImg"/>
          </p:nvPr>
        </p:nvSpPr>
        <p:spPr>
          <a:xfrm>
            <a:off x="90488" y="744538"/>
            <a:ext cx="6616700" cy="3722687"/>
          </a:xfrm>
          <a:ln/>
        </p:spPr>
      </p:sp>
      <p:sp>
        <p:nvSpPr>
          <p:cNvPr id="136196"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266300F-2F0B-4818-8863-C6EE1BA86299}" type="slidenum">
              <a:rPr lang="en-US" smtClean="0">
                <a:latin typeface="Arial" pitchFamily="34" charset="0"/>
              </a:rPr>
              <a:pPr/>
              <a:t>15</a:t>
            </a:fld>
            <a:endParaRPr lang="en-US">
              <a:latin typeface="Arial" pitchFamily="34" charset="0"/>
            </a:endParaRPr>
          </a:p>
        </p:txBody>
      </p:sp>
      <p:sp>
        <p:nvSpPr>
          <p:cNvPr id="136195" name="Rectangle 2"/>
          <p:cNvSpPr>
            <a:spLocks noGrp="1" noRot="1" noChangeAspect="1" noChangeArrowheads="1" noTextEdit="1"/>
          </p:cNvSpPr>
          <p:nvPr>
            <p:ph type="sldImg"/>
          </p:nvPr>
        </p:nvSpPr>
        <p:spPr>
          <a:xfrm>
            <a:off x="90488" y="744538"/>
            <a:ext cx="6616700" cy="3722687"/>
          </a:xfrm>
          <a:ln/>
        </p:spPr>
      </p:sp>
      <p:sp>
        <p:nvSpPr>
          <p:cNvPr id="136196"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263366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16</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algn="l" rtl="0" eaLnBrk="1" hangingPunct="1"/>
            <a:endParaRPr lang="ar-SA">
              <a:latin typeface="Arial" pitchFamily="34" charset="0"/>
            </a:endParaRPr>
          </a:p>
        </p:txBody>
      </p:sp>
    </p:spTree>
    <p:extLst>
      <p:ext uri="{BB962C8B-B14F-4D97-AF65-F5344CB8AC3E}">
        <p14:creationId xmlns:p14="http://schemas.microsoft.com/office/powerpoint/2010/main" val="1225440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17</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2700980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90488" y="744538"/>
            <a:ext cx="6616700" cy="3722687"/>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algn="l" defTabSz="914400" rtl="0" eaLnBrk="1" latinLnBrk="0" hangingPunct="1"/>
            <a:endParaRPr lang="ar-SA" altLang="ar-SA" dirty="0"/>
          </a:p>
        </p:txBody>
      </p:sp>
      <p:sp>
        <p:nvSpPr>
          <p:cNvPr id="4915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6788"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6788"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6788"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6788"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2D13253-7842-43CE-B338-934FF18930D0}" type="slidenum">
              <a:rPr lang="en-US" altLang="ar-SA" sz="1300">
                <a:latin typeface="Verdana" panose="020B0604030504040204" pitchFamily="34" charset="0"/>
              </a:rPr>
              <a:pPr eaLnBrk="1" hangingPunct="1"/>
              <a:t>18</a:t>
            </a:fld>
            <a:endParaRPr lang="en-US" altLang="ar-SA" sz="1300">
              <a:latin typeface="Verdana" panose="020B0604030504040204" pitchFamily="34" charset="0"/>
            </a:endParaRPr>
          </a:p>
        </p:txBody>
      </p:sp>
    </p:spTree>
    <p:extLst>
      <p:ext uri="{BB962C8B-B14F-4D97-AF65-F5344CB8AC3E}">
        <p14:creationId xmlns:p14="http://schemas.microsoft.com/office/powerpoint/2010/main" val="3441528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266300F-2F0B-4818-8863-C6EE1BA86299}" type="slidenum">
              <a:rPr lang="en-US" smtClean="0">
                <a:latin typeface="Arial" pitchFamily="34" charset="0"/>
              </a:rPr>
              <a:pPr/>
              <a:t>22</a:t>
            </a:fld>
            <a:endParaRPr lang="en-US">
              <a:latin typeface="Arial" pitchFamily="34" charset="0"/>
            </a:endParaRPr>
          </a:p>
        </p:txBody>
      </p:sp>
      <p:sp>
        <p:nvSpPr>
          <p:cNvPr id="136195" name="Rectangle 2"/>
          <p:cNvSpPr>
            <a:spLocks noGrp="1" noRot="1" noChangeAspect="1" noChangeArrowheads="1" noTextEdit="1"/>
          </p:cNvSpPr>
          <p:nvPr>
            <p:ph type="sldImg"/>
          </p:nvPr>
        </p:nvSpPr>
        <p:spPr>
          <a:xfrm>
            <a:off x="90488" y="744538"/>
            <a:ext cx="6616700" cy="3722687"/>
          </a:xfrm>
          <a:ln/>
        </p:spPr>
      </p:sp>
      <p:sp>
        <p:nvSpPr>
          <p:cNvPr id="136196" name="Rectangle 3"/>
          <p:cNvSpPr>
            <a:spLocks noGrp="1" noChangeArrowheads="1"/>
          </p:cNvSpPr>
          <p:nvPr>
            <p:ph type="body" idx="1"/>
          </p:nvPr>
        </p:nvSpPr>
        <p:spPr>
          <a:noFill/>
          <a:ln/>
        </p:spPr>
        <p:txBody>
          <a:bodyPr/>
          <a:lstStyle/>
          <a:p>
            <a:pPr eaLnBrk="1" hangingPunct="1"/>
            <a:r>
              <a:rPr lang="en-GB" sz="1200" b="0" i="0" u="none" strike="noStrike" kern="1200">
                <a:solidFill>
                  <a:schemeClr val="tx1"/>
                </a:solidFill>
                <a:effectLst/>
                <a:latin typeface="+mn-lt"/>
                <a:ea typeface="+mn-ea"/>
                <a:cs typeface="+mn-cs"/>
              </a:rPr>
              <a:t>CSS </a:t>
            </a:r>
            <a:r>
              <a:rPr lang="en-GB" sz="1200" b="0" i="1" u="none" strike="noStrike" kern="1200">
                <a:solidFill>
                  <a:schemeClr val="tx1"/>
                </a:solidFill>
                <a:effectLst/>
                <a:latin typeface="+mn-lt"/>
                <a:ea typeface="+mn-ea"/>
                <a:cs typeface="+mn-cs"/>
              </a:rPr>
              <a:t>selectors</a:t>
            </a:r>
            <a:r>
              <a:rPr lang="en-GB" sz="1200" b="0" i="0" u="none" strike="noStrike" kern="1200">
                <a:solidFill>
                  <a:schemeClr val="tx1"/>
                </a:solidFill>
                <a:effectLst/>
                <a:latin typeface="+mn-lt"/>
                <a:ea typeface="+mn-ea"/>
                <a:cs typeface="+mn-cs"/>
              </a:rPr>
              <a:t> define the set of elements to which a CSS rule set applies. For instance, to select all </a:t>
            </a:r>
            <a:r>
              <a:rPr lang="en-GB"/>
              <a:t>&lt;p&gt;</a:t>
            </a:r>
            <a:r>
              <a:rPr lang="en-GB" sz="1200" b="0" i="0" u="none" strike="noStrike" kern="1200">
                <a:solidFill>
                  <a:schemeClr val="tx1"/>
                </a:solidFill>
                <a:effectLst/>
                <a:latin typeface="+mn-lt"/>
                <a:ea typeface="+mn-ea"/>
                <a:cs typeface="+mn-cs"/>
              </a:rPr>
              <a:t> elements, the </a:t>
            </a:r>
            <a:r>
              <a:rPr lang="en-GB"/>
              <a:t>p</a:t>
            </a:r>
            <a:r>
              <a:rPr lang="en-GB" sz="1200" b="0" i="0" u="none" strike="noStrike" kern="1200">
                <a:solidFill>
                  <a:schemeClr val="tx1"/>
                </a:solidFill>
                <a:effectLst/>
                <a:latin typeface="+mn-lt"/>
                <a:ea typeface="+mn-ea"/>
                <a:cs typeface="+mn-cs"/>
              </a:rPr>
              <a:t> selector can be used to create style rules.</a:t>
            </a:r>
            <a:endParaRPr lang="ar-SA">
              <a:latin typeface="Arial" pitchFamily="34" charset="0"/>
            </a:endParaRPr>
          </a:p>
        </p:txBody>
      </p:sp>
    </p:spTree>
    <p:extLst>
      <p:ext uri="{BB962C8B-B14F-4D97-AF65-F5344CB8AC3E}">
        <p14:creationId xmlns:p14="http://schemas.microsoft.com/office/powerpoint/2010/main" val="1939126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266300F-2F0B-4818-8863-C6EE1BA86299}" type="slidenum">
              <a:rPr lang="en-US" smtClean="0">
                <a:latin typeface="Arial" pitchFamily="34" charset="0"/>
              </a:rPr>
              <a:pPr/>
              <a:t>23</a:t>
            </a:fld>
            <a:endParaRPr lang="en-US">
              <a:latin typeface="Arial" pitchFamily="34" charset="0"/>
            </a:endParaRPr>
          </a:p>
        </p:txBody>
      </p:sp>
      <p:sp>
        <p:nvSpPr>
          <p:cNvPr id="136195" name="Rectangle 2"/>
          <p:cNvSpPr>
            <a:spLocks noGrp="1" noRot="1" noChangeAspect="1" noChangeArrowheads="1" noTextEdit="1"/>
          </p:cNvSpPr>
          <p:nvPr>
            <p:ph type="sldImg"/>
          </p:nvPr>
        </p:nvSpPr>
        <p:spPr>
          <a:xfrm>
            <a:off x="90488" y="744538"/>
            <a:ext cx="6616700" cy="3722687"/>
          </a:xfrm>
          <a:ln/>
        </p:spPr>
      </p:sp>
      <p:sp>
        <p:nvSpPr>
          <p:cNvPr id="136196"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73908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266300F-2F0B-4818-8863-C6EE1BA86299}" type="slidenum">
              <a:rPr lang="en-US" smtClean="0">
                <a:latin typeface="Arial" pitchFamily="34" charset="0"/>
              </a:rPr>
              <a:pPr/>
              <a:t>24</a:t>
            </a:fld>
            <a:endParaRPr lang="en-US">
              <a:latin typeface="Arial" pitchFamily="34" charset="0"/>
            </a:endParaRPr>
          </a:p>
        </p:txBody>
      </p:sp>
      <p:sp>
        <p:nvSpPr>
          <p:cNvPr id="136195" name="Rectangle 2"/>
          <p:cNvSpPr>
            <a:spLocks noGrp="1" noRot="1" noChangeAspect="1" noChangeArrowheads="1" noTextEdit="1"/>
          </p:cNvSpPr>
          <p:nvPr>
            <p:ph type="sldImg"/>
          </p:nvPr>
        </p:nvSpPr>
        <p:spPr>
          <a:xfrm>
            <a:off x="90488" y="744538"/>
            <a:ext cx="6616700" cy="3722687"/>
          </a:xfrm>
          <a:ln/>
        </p:spPr>
      </p:sp>
      <p:sp>
        <p:nvSpPr>
          <p:cNvPr id="136196"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3618824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266300F-2F0B-4818-8863-C6EE1BA86299}" type="slidenum">
              <a:rPr lang="en-US" smtClean="0">
                <a:latin typeface="Arial" pitchFamily="34" charset="0"/>
              </a:rPr>
              <a:pPr/>
              <a:t>25</a:t>
            </a:fld>
            <a:endParaRPr lang="en-US">
              <a:latin typeface="Arial" pitchFamily="34" charset="0"/>
            </a:endParaRPr>
          </a:p>
        </p:txBody>
      </p:sp>
      <p:sp>
        <p:nvSpPr>
          <p:cNvPr id="136195" name="Rectangle 2"/>
          <p:cNvSpPr>
            <a:spLocks noGrp="1" noRot="1" noChangeAspect="1" noChangeArrowheads="1" noTextEdit="1"/>
          </p:cNvSpPr>
          <p:nvPr>
            <p:ph type="sldImg"/>
          </p:nvPr>
        </p:nvSpPr>
        <p:spPr>
          <a:xfrm>
            <a:off x="90488" y="744538"/>
            <a:ext cx="6616700" cy="3722687"/>
          </a:xfrm>
          <a:ln/>
        </p:spPr>
      </p:sp>
      <p:sp>
        <p:nvSpPr>
          <p:cNvPr id="136196"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2911513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266300F-2F0B-4818-8863-C6EE1BA86299}" type="slidenum">
              <a:rPr lang="en-US" smtClean="0">
                <a:latin typeface="Arial" pitchFamily="34" charset="0"/>
              </a:rPr>
              <a:pPr/>
              <a:t>26</a:t>
            </a:fld>
            <a:endParaRPr lang="en-US">
              <a:latin typeface="Arial" pitchFamily="34" charset="0"/>
            </a:endParaRPr>
          </a:p>
        </p:txBody>
      </p:sp>
      <p:sp>
        <p:nvSpPr>
          <p:cNvPr id="136195" name="Rectangle 2"/>
          <p:cNvSpPr>
            <a:spLocks noGrp="1" noRot="1" noChangeAspect="1" noChangeArrowheads="1" noTextEdit="1"/>
          </p:cNvSpPr>
          <p:nvPr>
            <p:ph type="sldImg"/>
          </p:nvPr>
        </p:nvSpPr>
        <p:spPr>
          <a:xfrm>
            <a:off x="90488" y="744538"/>
            <a:ext cx="6616700" cy="3722687"/>
          </a:xfrm>
          <a:ln/>
        </p:spPr>
      </p:sp>
      <p:sp>
        <p:nvSpPr>
          <p:cNvPr id="136196"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897782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266300F-2F0B-4818-8863-C6EE1BA86299}" type="slidenum">
              <a:rPr lang="en-US" smtClean="0">
                <a:latin typeface="Arial" pitchFamily="34" charset="0"/>
              </a:rPr>
              <a:pPr/>
              <a:t>27</a:t>
            </a:fld>
            <a:endParaRPr lang="en-US">
              <a:latin typeface="Arial" pitchFamily="34" charset="0"/>
            </a:endParaRPr>
          </a:p>
        </p:txBody>
      </p:sp>
      <p:sp>
        <p:nvSpPr>
          <p:cNvPr id="136195" name="Rectangle 2"/>
          <p:cNvSpPr>
            <a:spLocks noGrp="1" noRot="1" noChangeAspect="1" noChangeArrowheads="1" noTextEdit="1"/>
          </p:cNvSpPr>
          <p:nvPr>
            <p:ph type="sldImg"/>
          </p:nvPr>
        </p:nvSpPr>
        <p:spPr>
          <a:xfrm>
            <a:off x="90488" y="744538"/>
            <a:ext cx="6616700" cy="3722687"/>
          </a:xfrm>
          <a:ln/>
        </p:spPr>
      </p:sp>
      <p:sp>
        <p:nvSpPr>
          <p:cNvPr id="136196"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509609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algn="l" rtl="0"/>
            <a:endParaRPr lang="en-GB"/>
          </a:p>
        </p:txBody>
      </p:sp>
      <p:sp>
        <p:nvSpPr>
          <p:cNvPr id="4" name="Slide Number Placeholder 3"/>
          <p:cNvSpPr>
            <a:spLocks noGrp="1"/>
          </p:cNvSpPr>
          <p:nvPr>
            <p:ph type="sldNum" sz="quarter" idx="5"/>
          </p:nvPr>
        </p:nvSpPr>
        <p:spPr/>
        <p:txBody>
          <a:bodyPr/>
          <a:lstStyle/>
          <a:p>
            <a:fld id="{39C4133F-E53E-428E-BBA5-0AAA642C57F5}" type="slidenum">
              <a:rPr lang="ar-SA" smtClean="0"/>
              <a:pPr/>
              <a:t>6</a:t>
            </a:fld>
            <a:endParaRPr lang="ar-SA"/>
          </a:p>
        </p:txBody>
      </p:sp>
    </p:spTree>
    <p:extLst>
      <p:ext uri="{BB962C8B-B14F-4D97-AF65-F5344CB8AC3E}">
        <p14:creationId xmlns:p14="http://schemas.microsoft.com/office/powerpoint/2010/main" val="3096743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9C4133F-E53E-428E-BBA5-0AAA642C57F5}" type="slidenum">
              <a:rPr lang="ar-SA" smtClean="0"/>
              <a:pPr/>
              <a:t>28</a:t>
            </a:fld>
            <a:endParaRPr lang="ar-SA"/>
          </a:p>
        </p:txBody>
      </p:sp>
    </p:spTree>
    <p:extLst>
      <p:ext uri="{BB962C8B-B14F-4D97-AF65-F5344CB8AC3E}">
        <p14:creationId xmlns:p14="http://schemas.microsoft.com/office/powerpoint/2010/main" val="2502792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algn="l" rtl="0"/>
            <a:endParaRPr lang="en-GB"/>
          </a:p>
        </p:txBody>
      </p:sp>
      <p:sp>
        <p:nvSpPr>
          <p:cNvPr id="4" name="Slide Number Placeholder 3"/>
          <p:cNvSpPr>
            <a:spLocks noGrp="1"/>
          </p:cNvSpPr>
          <p:nvPr>
            <p:ph type="sldNum" sz="quarter" idx="5"/>
          </p:nvPr>
        </p:nvSpPr>
        <p:spPr/>
        <p:txBody>
          <a:bodyPr/>
          <a:lstStyle/>
          <a:p>
            <a:fld id="{39C4133F-E53E-428E-BBA5-0AAA642C57F5}" type="slidenum">
              <a:rPr lang="ar-SA" smtClean="0"/>
              <a:pPr/>
              <a:t>29</a:t>
            </a:fld>
            <a:endParaRPr lang="ar-SA"/>
          </a:p>
        </p:txBody>
      </p:sp>
    </p:spTree>
    <p:extLst>
      <p:ext uri="{BB962C8B-B14F-4D97-AF65-F5344CB8AC3E}">
        <p14:creationId xmlns:p14="http://schemas.microsoft.com/office/powerpoint/2010/main" val="3811056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algn="l" rtl="0"/>
            <a:endParaRPr lang="en-GB"/>
          </a:p>
        </p:txBody>
      </p:sp>
      <p:sp>
        <p:nvSpPr>
          <p:cNvPr id="4" name="Slide Number Placeholder 3"/>
          <p:cNvSpPr>
            <a:spLocks noGrp="1"/>
          </p:cNvSpPr>
          <p:nvPr>
            <p:ph type="sldNum" sz="quarter" idx="5"/>
          </p:nvPr>
        </p:nvSpPr>
        <p:spPr/>
        <p:txBody>
          <a:bodyPr/>
          <a:lstStyle/>
          <a:p>
            <a:fld id="{39C4133F-E53E-428E-BBA5-0AAA642C57F5}" type="slidenum">
              <a:rPr lang="ar-SA" smtClean="0"/>
              <a:pPr/>
              <a:t>30</a:t>
            </a:fld>
            <a:endParaRPr lang="ar-SA"/>
          </a:p>
        </p:txBody>
      </p:sp>
    </p:spTree>
    <p:extLst>
      <p:ext uri="{BB962C8B-B14F-4D97-AF65-F5344CB8AC3E}">
        <p14:creationId xmlns:p14="http://schemas.microsoft.com/office/powerpoint/2010/main" val="392346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32</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588917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33</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a:p>
        </p:txBody>
      </p:sp>
    </p:spTree>
    <p:extLst>
      <p:ext uri="{BB962C8B-B14F-4D97-AF65-F5344CB8AC3E}">
        <p14:creationId xmlns:p14="http://schemas.microsoft.com/office/powerpoint/2010/main" val="318347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34</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2061888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35</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2487147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266300F-2F0B-4818-8863-C6EE1BA86299}" type="slidenum">
              <a:rPr lang="en-US" smtClean="0">
                <a:latin typeface="Arial" pitchFamily="34" charset="0"/>
              </a:rPr>
              <a:pPr/>
              <a:t>36</a:t>
            </a:fld>
            <a:endParaRPr lang="en-US">
              <a:latin typeface="Arial" pitchFamily="34" charset="0"/>
            </a:endParaRPr>
          </a:p>
        </p:txBody>
      </p:sp>
      <p:sp>
        <p:nvSpPr>
          <p:cNvPr id="136195" name="Rectangle 2"/>
          <p:cNvSpPr>
            <a:spLocks noGrp="1" noRot="1" noChangeAspect="1" noChangeArrowheads="1" noTextEdit="1"/>
          </p:cNvSpPr>
          <p:nvPr>
            <p:ph type="sldImg"/>
          </p:nvPr>
        </p:nvSpPr>
        <p:spPr>
          <a:xfrm>
            <a:off x="90488" y="744538"/>
            <a:ext cx="6616700" cy="3722687"/>
          </a:xfrm>
          <a:ln/>
        </p:spPr>
      </p:sp>
      <p:sp>
        <p:nvSpPr>
          <p:cNvPr id="136196"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1929335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A86968F-F98D-4C6B-9CBE-591615C61A69}" type="slidenum">
              <a:rPr lang="en-US" smtClean="0">
                <a:latin typeface="Arial" pitchFamily="34" charset="0"/>
              </a:rPr>
              <a:pPr/>
              <a:t>37</a:t>
            </a:fld>
            <a:endParaRPr lang="en-US">
              <a:latin typeface="Arial" pitchFamily="34" charset="0"/>
            </a:endParaRPr>
          </a:p>
        </p:txBody>
      </p:sp>
      <p:sp>
        <p:nvSpPr>
          <p:cNvPr id="138243" name="Rectangle 2"/>
          <p:cNvSpPr>
            <a:spLocks noGrp="1" noRot="1" noChangeAspect="1" noChangeArrowheads="1" noTextEdit="1"/>
          </p:cNvSpPr>
          <p:nvPr>
            <p:ph type="sldImg"/>
          </p:nvPr>
        </p:nvSpPr>
        <p:spPr>
          <a:xfrm>
            <a:off x="90488" y="744538"/>
            <a:ext cx="6616700" cy="3722687"/>
          </a:xfrm>
          <a:ln/>
        </p:spPr>
      </p:sp>
      <p:sp>
        <p:nvSpPr>
          <p:cNvPr id="138244"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159959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algn="l" rtl="0"/>
            <a:r>
              <a:rPr lang="en-US" b="1" dirty="0"/>
              <a:t> </a:t>
            </a:r>
            <a:r>
              <a:rPr lang="en-US" b="1" dirty="0">
                <a:solidFill>
                  <a:srgbClr val="FF0000"/>
                </a:solidFill>
              </a:rPr>
              <a:t>&lt;html&gt;</a:t>
            </a:r>
          </a:p>
          <a:p>
            <a:pPr algn="l" rtl="0"/>
            <a:r>
              <a:rPr lang="en-US" b="1" dirty="0">
                <a:solidFill>
                  <a:srgbClr val="FF0000"/>
                </a:solidFill>
              </a:rPr>
              <a:t>          &lt;head&gt;</a:t>
            </a:r>
          </a:p>
          <a:p>
            <a:pPr algn="l" rtl="0"/>
            <a:r>
              <a:rPr lang="en-US" b="1" dirty="0">
                <a:solidFill>
                  <a:srgbClr val="FF0000"/>
                </a:solidFill>
              </a:rPr>
              <a:t>                            &lt;title&gt;</a:t>
            </a:r>
            <a:r>
              <a:rPr lang="en-US" b="1" dirty="0"/>
              <a:t>Inline  Styles</a:t>
            </a:r>
            <a:r>
              <a:rPr lang="en-US" b="1" dirty="0">
                <a:solidFill>
                  <a:srgbClr val="FF0000"/>
                </a:solidFill>
              </a:rPr>
              <a:t>&lt;/title&gt;</a:t>
            </a:r>
          </a:p>
          <a:p>
            <a:pPr algn="l" rtl="0"/>
            <a:r>
              <a:rPr lang="en-US" b="1" dirty="0">
                <a:solidFill>
                  <a:srgbClr val="FF0000"/>
                </a:solidFill>
              </a:rPr>
              <a:t>          &lt;/head&gt;</a:t>
            </a:r>
          </a:p>
          <a:p>
            <a:pPr algn="l" rtl="0"/>
            <a:r>
              <a:rPr lang="en-US" b="1" dirty="0">
                <a:solidFill>
                  <a:srgbClr val="FF0000"/>
                </a:solidFill>
              </a:rPr>
              <a:t>&lt;body&gt;</a:t>
            </a:r>
          </a:p>
          <a:p>
            <a:pPr algn="l" rtl="0"/>
            <a:r>
              <a:rPr lang="en-US" b="1" dirty="0">
                <a:solidFill>
                  <a:srgbClr val="FF0000"/>
                </a:solidFill>
              </a:rPr>
              <a:t>             &lt;p&gt;</a:t>
            </a:r>
            <a:r>
              <a:rPr lang="en-US" b="1" dirty="0"/>
              <a:t>This text does not have any style applied to it.</a:t>
            </a:r>
            <a:r>
              <a:rPr lang="en-US" b="1" dirty="0">
                <a:solidFill>
                  <a:srgbClr val="FF0000"/>
                </a:solidFill>
              </a:rPr>
              <a:t>&lt;/p&gt;</a:t>
            </a:r>
          </a:p>
          <a:p>
            <a:pPr algn="l" rtl="0"/>
            <a:r>
              <a:rPr lang="en-US" b="1" dirty="0">
                <a:solidFill>
                  <a:srgbClr val="00B050"/>
                </a:solidFill>
              </a:rPr>
              <a:t>  &lt;p style = "font-size: 20pt;"&gt;</a:t>
            </a:r>
            <a:r>
              <a:rPr lang="en-US" b="1" dirty="0"/>
              <a:t> This text has the </a:t>
            </a:r>
            <a:r>
              <a:rPr lang="en-US" b="1" dirty="0">
                <a:solidFill>
                  <a:srgbClr val="FF0000"/>
                </a:solidFill>
              </a:rPr>
              <a:t>&lt;</a:t>
            </a:r>
            <a:r>
              <a:rPr lang="en-US" b="1" dirty="0" err="1">
                <a:solidFill>
                  <a:srgbClr val="FF0000"/>
                </a:solidFill>
              </a:rPr>
              <a:t>em</a:t>
            </a:r>
            <a:r>
              <a:rPr lang="en-US" b="1" dirty="0">
                <a:solidFill>
                  <a:srgbClr val="FF0000"/>
                </a:solidFill>
              </a:rPr>
              <a:t>&gt; </a:t>
            </a:r>
            <a:r>
              <a:rPr lang="en-US" b="1" dirty="0"/>
              <a:t>font-size</a:t>
            </a:r>
            <a:r>
              <a:rPr lang="en-US" b="1" dirty="0">
                <a:solidFill>
                  <a:srgbClr val="FF0000"/>
                </a:solidFill>
              </a:rPr>
              <a:t>&lt;/</a:t>
            </a:r>
            <a:r>
              <a:rPr lang="en-US" b="1" dirty="0" err="1">
                <a:solidFill>
                  <a:srgbClr val="FF0000"/>
                </a:solidFill>
              </a:rPr>
              <a:t>em</a:t>
            </a:r>
            <a:r>
              <a:rPr lang="en-US" b="1" dirty="0">
                <a:solidFill>
                  <a:srgbClr val="FF0000"/>
                </a:solidFill>
              </a:rPr>
              <a:t>&gt; </a:t>
            </a:r>
            <a:r>
              <a:rPr lang="en-US" b="1" dirty="0"/>
              <a:t>style applied to it, making it 20pt. </a:t>
            </a:r>
            <a:r>
              <a:rPr lang="en-US" b="1" dirty="0">
                <a:solidFill>
                  <a:srgbClr val="FF0000"/>
                </a:solidFill>
              </a:rPr>
              <a:t>&lt;/p&gt;</a:t>
            </a:r>
          </a:p>
          <a:p>
            <a:pPr algn="l" rtl="0"/>
            <a:r>
              <a:rPr lang="en-US" b="1" dirty="0">
                <a:solidFill>
                  <a:srgbClr val="00B050"/>
                </a:solidFill>
              </a:rPr>
              <a:t>  &lt;p style = "font-size: 20pt; color: </a:t>
            </a:r>
            <a:r>
              <a:rPr lang="en-US" b="1" dirty="0" err="1">
                <a:solidFill>
                  <a:srgbClr val="00B050"/>
                </a:solidFill>
              </a:rPr>
              <a:t>deepskyblue</a:t>
            </a:r>
            <a:r>
              <a:rPr lang="en-US" b="1" dirty="0">
                <a:solidFill>
                  <a:srgbClr val="00B050"/>
                </a:solidFill>
              </a:rPr>
              <a:t>;"&gt;</a:t>
            </a:r>
            <a:r>
              <a:rPr lang="en-US" b="1" dirty="0">
                <a:solidFill>
                  <a:srgbClr val="FF0000"/>
                </a:solidFill>
              </a:rPr>
              <a:t> </a:t>
            </a:r>
            <a:r>
              <a:rPr lang="en-US" b="1" dirty="0"/>
              <a:t>This text has the </a:t>
            </a:r>
            <a:r>
              <a:rPr lang="en-US" b="1" dirty="0">
                <a:solidFill>
                  <a:srgbClr val="FF0000"/>
                </a:solidFill>
              </a:rPr>
              <a:t>&lt;</a:t>
            </a:r>
            <a:r>
              <a:rPr lang="en-US" b="1" dirty="0" err="1">
                <a:solidFill>
                  <a:srgbClr val="FF0000"/>
                </a:solidFill>
              </a:rPr>
              <a:t>em</a:t>
            </a:r>
            <a:r>
              <a:rPr lang="en-US" b="1" dirty="0">
                <a:solidFill>
                  <a:srgbClr val="FF0000"/>
                </a:solidFill>
              </a:rPr>
              <a:t>&gt;</a:t>
            </a:r>
            <a:r>
              <a:rPr lang="en-US" b="1" dirty="0"/>
              <a:t>font-size</a:t>
            </a:r>
            <a:r>
              <a:rPr lang="en-US" b="1" dirty="0">
                <a:solidFill>
                  <a:srgbClr val="FF0000"/>
                </a:solidFill>
              </a:rPr>
              <a:t>&lt;/</a:t>
            </a:r>
            <a:r>
              <a:rPr lang="en-US" b="1" dirty="0" err="1">
                <a:solidFill>
                  <a:srgbClr val="FF0000"/>
                </a:solidFill>
              </a:rPr>
              <a:t>em</a:t>
            </a:r>
            <a:r>
              <a:rPr lang="en-US" b="1" dirty="0">
                <a:solidFill>
                  <a:srgbClr val="FF0000"/>
                </a:solidFill>
              </a:rPr>
              <a:t>&gt; </a:t>
            </a:r>
            <a:r>
              <a:rPr lang="en-US" b="1" dirty="0"/>
              <a:t>and </a:t>
            </a:r>
            <a:r>
              <a:rPr lang="en-US" b="1" dirty="0">
                <a:solidFill>
                  <a:srgbClr val="FF0000"/>
                </a:solidFill>
              </a:rPr>
              <a:t>&lt;</a:t>
            </a:r>
            <a:r>
              <a:rPr lang="en-US" b="1" dirty="0" err="1">
                <a:solidFill>
                  <a:srgbClr val="FF0000"/>
                </a:solidFill>
              </a:rPr>
              <a:t>em</a:t>
            </a:r>
            <a:r>
              <a:rPr lang="en-US" b="1" dirty="0">
                <a:solidFill>
                  <a:srgbClr val="FF0000"/>
                </a:solidFill>
              </a:rPr>
              <a:t>&gt;</a:t>
            </a:r>
            <a:r>
              <a:rPr lang="en-US" b="1" dirty="0"/>
              <a:t>color</a:t>
            </a:r>
            <a:r>
              <a:rPr lang="en-US" b="1" dirty="0">
                <a:solidFill>
                  <a:srgbClr val="FF0000"/>
                </a:solidFill>
              </a:rPr>
              <a:t>&lt;/</a:t>
            </a:r>
            <a:r>
              <a:rPr lang="en-US" b="1" dirty="0" err="1">
                <a:solidFill>
                  <a:srgbClr val="FF0000"/>
                </a:solidFill>
              </a:rPr>
              <a:t>em</a:t>
            </a:r>
            <a:r>
              <a:rPr lang="en-US" b="1" dirty="0">
                <a:solidFill>
                  <a:srgbClr val="FF0000"/>
                </a:solidFill>
              </a:rPr>
              <a:t>&gt; </a:t>
            </a:r>
            <a:r>
              <a:rPr lang="en-US" b="1" dirty="0"/>
              <a:t>styles applied to it, making it 20pt and deep sky blue</a:t>
            </a:r>
            <a:r>
              <a:rPr lang="en-US" b="1" dirty="0">
                <a:solidFill>
                  <a:srgbClr val="FF0000"/>
                </a:solidFill>
              </a:rPr>
              <a:t>.&lt;/p&gt;</a:t>
            </a:r>
          </a:p>
          <a:p>
            <a:pPr algn="l" rtl="0"/>
            <a:r>
              <a:rPr lang="en-US" b="1" dirty="0"/>
              <a:t> </a:t>
            </a:r>
            <a:r>
              <a:rPr lang="en-US" b="1" dirty="0">
                <a:solidFill>
                  <a:srgbClr val="FF0000"/>
                </a:solidFill>
              </a:rPr>
              <a:t>&lt;/body&gt;</a:t>
            </a:r>
          </a:p>
          <a:p>
            <a:pPr algn="l" rtl="0"/>
            <a:r>
              <a:rPr lang="en-US" b="1" dirty="0"/>
              <a:t> </a:t>
            </a:r>
            <a:r>
              <a:rPr lang="en-US" b="1" dirty="0">
                <a:solidFill>
                  <a:srgbClr val="FF0000"/>
                </a:solidFill>
              </a:rPr>
              <a:t>&lt;/html&gt;</a:t>
            </a:r>
            <a:endParaRPr lang="ar-SA" dirty="0">
              <a:solidFill>
                <a:srgbClr val="FF0000"/>
              </a:solidFill>
            </a:endParaRPr>
          </a:p>
          <a:p>
            <a:pPr algn="l" rtl="0"/>
            <a:endParaRPr lang="en-GB" dirty="0"/>
          </a:p>
        </p:txBody>
      </p:sp>
      <p:sp>
        <p:nvSpPr>
          <p:cNvPr id="4" name="Slide Number Placeholder 3"/>
          <p:cNvSpPr>
            <a:spLocks noGrp="1"/>
          </p:cNvSpPr>
          <p:nvPr>
            <p:ph type="sldNum" sz="quarter" idx="5"/>
          </p:nvPr>
        </p:nvSpPr>
        <p:spPr/>
        <p:txBody>
          <a:bodyPr/>
          <a:lstStyle/>
          <a:p>
            <a:fld id="{39C4133F-E53E-428E-BBA5-0AAA642C57F5}" type="slidenum">
              <a:rPr lang="ar-SA" smtClean="0"/>
              <a:pPr/>
              <a:t>7</a:t>
            </a:fld>
            <a:endParaRPr lang="ar-SA"/>
          </a:p>
        </p:txBody>
      </p:sp>
    </p:spTree>
    <p:extLst>
      <p:ext uri="{BB962C8B-B14F-4D97-AF65-F5344CB8AC3E}">
        <p14:creationId xmlns:p14="http://schemas.microsoft.com/office/powerpoint/2010/main" val="205883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566D77C5-296B-4B0C-B0C5-AF0F44B06AF2}" type="slidenum">
              <a:rPr lang="en-US" smtClean="0">
                <a:latin typeface="Arial" pitchFamily="34" charset="0"/>
              </a:rPr>
              <a:pPr/>
              <a:t>8</a:t>
            </a:fld>
            <a:endParaRPr lang="en-US">
              <a:latin typeface="Arial" pitchFamily="34" charset="0"/>
            </a:endParaRPr>
          </a:p>
        </p:txBody>
      </p:sp>
      <p:sp>
        <p:nvSpPr>
          <p:cNvPr id="137219" name="Rectangle 2"/>
          <p:cNvSpPr>
            <a:spLocks noGrp="1" noRot="1" noChangeAspect="1" noChangeArrowheads="1" noTextEdit="1"/>
          </p:cNvSpPr>
          <p:nvPr>
            <p:ph type="sldImg"/>
          </p:nvPr>
        </p:nvSpPr>
        <p:spPr>
          <a:xfrm>
            <a:off x="90488" y="744538"/>
            <a:ext cx="6616700" cy="3722687"/>
          </a:xfrm>
          <a:ln/>
        </p:spPr>
      </p:sp>
      <p:sp>
        <p:nvSpPr>
          <p:cNvPr id="137220"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335061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10</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263350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11</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algn="l" rtl="0"/>
            <a:r>
              <a:rPr lang="en-US" sz="1100" b="1" dirty="0"/>
              <a:t> </a:t>
            </a:r>
            <a:r>
              <a:rPr lang="en-US" sz="1200" b="1" dirty="0"/>
              <a:t>&lt;html&gt;</a:t>
            </a:r>
          </a:p>
          <a:p>
            <a:pPr algn="l" rtl="0"/>
            <a:r>
              <a:rPr lang="en-US" sz="1200" b="1" dirty="0"/>
              <a:t>        &lt;head&gt;</a:t>
            </a:r>
          </a:p>
          <a:p>
            <a:pPr algn="l" rtl="0"/>
            <a:r>
              <a:rPr lang="en-US" sz="1200" b="1" dirty="0"/>
              <a:t>                &lt;title&gt;</a:t>
            </a:r>
            <a:r>
              <a:rPr lang="en-US" sz="1200" b="1" dirty="0">
                <a:solidFill>
                  <a:schemeClr val="tx1"/>
                </a:solidFill>
              </a:rPr>
              <a:t>Embedded Style Sheet</a:t>
            </a:r>
            <a:r>
              <a:rPr lang="en-US" sz="1200" b="1" dirty="0"/>
              <a:t>&lt;/title&gt;</a:t>
            </a:r>
          </a:p>
          <a:p>
            <a:pPr algn="l" rtl="0"/>
            <a:r>
              <a:rPr lang="en-US" sz="1200" b="1" dirty="0">
                <a:solidFill>
                  <a:srgbClr val="00B050"/>
                </a:solidFill>
              </a:rPr>
              <a:t>        &lt;style type = "text/</a:t>
            </a:r>
            <a:r>
              <a:rPr lang="en-US" sz="1200" b="1" dirty="0" err="1">
                <a:solidFill>
                  <a:srgbClr val="00B050"/>
                </a:solidFill>
              </a:rPr>
              <a:t>css</a:t>
            </a:r>
            <a:r>
              <a:rPr lang="en-US" sz="1200" b="1" dirty="0">
                <a:solidFill>
                  <a:srgbClr val="00B050"/>
                </a:solidFill>
              </a:rPr>
              <a:t>"&gt; </a:t>
            </a:r>
            <a:r>
              <a:rPr lang="en-US" sz="1200" b="1" dirty="0" err="1">
                <a:solidFill>
                  <a:srgbClr val="00B050"/>
                </a:solidFill>
              </a:rPr>
              <a:t>em</a:t>
            </a:r>
            <a:r>
              <a:rPr lang="en-US" sz="1200" b="1" dirty="0">
                <a:solidFill>
                  <a:srgbClr val="00B050"/>
                </a:solidFill>
              </a:rPr>
              <a:t> { font-weight: bold; color: black; }</a:t>
            </a:r>
          </a:p>
          <a:p>
            <a:pPr algn="l" rtl="0"/>
            <a:r>
              <a:rPr lang="en-US" sz="1200" b="1" dirty="0">
                <a:solidFill>
                  <a:srgbClr val="00B050"/>
                </a:solidFill>
              </a:rPr>
              <a:t>             h1 { font-family: </a:t>
            </a:r>
            <a:r>
              <a:rPr lang="en-US" sz="1200" b="1" dirty="0" err="1">
                <a:solidFill>
                  <a:srgbClr val="00B050"/>
                </a:solidFill>
              </a:rPr>
              <a:t>tahoma</a:t>
            </a:r>
            <a:r>
              <a:rPr lang="en-US" sz="1200" b="1" dirty="0">
                <a:solidFill>
                  <a:srgbClr val="00B050"/>
                </a:solidFill>
              </a:rPr>
              <a:t>, </a:t>
            </a:r>
            <a:r>
              <a:rPr lang="en-US" sz="1200" b="1" dirty="0" err="1">
                <a:solidFill>
                  <a:srgbClr val="00B050"/>
                </a:solidFill>
              </a:rPr>
              <a:t>helvetica</a:t>
            </a:r>
            <a:r>
              <a:rPr lang="en-US" sz="1200" b="1" dirty="0">
                <a:solidFill>
                  <a:srgbClr val="00B050"/>
                </a:solidFill>
              </a:rPr>
              <a:t>, sans-serif; }</a:t>
            </a:r>
          </a:p>
          <a:p>
            <a:pPr algn="l" rtl="0"/>
            <a:r>
              <a:rPr lang="en-US" sz="1200" b="1" dirty="0">
                <a:solidFill>
                  <a:srgbClr val="00B050"/>
                </a:solidFill>
              </a:rPr>
              <a:t>             p { font-size: 12pt; font-family: arial, sans-serif; }</a:t>
            </a:r>
          </a:p>
          <a:p>
            <a:pPr algn="l" rtl="0"/>
            <a:r>
              <a:rPr lang="en-US" sz="1200" b="1" dirty="0">
                <a:solidFill>
                  <a:srgbClr val="00B050"/>
                </a:solidFill>
              </a:rPr>
              <a:t>                  .special { color: purple; }</a:t>
            </a:r>
          </a:p>
          <a:p>
            <a:pPr algn="l" rtl="0"/>
            <a:r>
              <a:rPr lang="en-US" sz="1200" b="1" dirty="0">
                <a:solidFill>
                  <a:srgbClr val="00B050"/>
                </a:solidFill>
              </a:rPr>
              <a:t>        &lt;/style&gt;</a:t>
            </a:r>
          </a:p>
          <a:p>
            <a:pPr algn="l" rtl="0"/>
            <a:r>
              <a:rPr lang="en-US" sz="1200" b="1" dirty="0"/>
              <a:t>     &lt;/head&gt;</a:t>
            </a:r>
          </a:p>
          <a:p>
            <a:pPr algn="l" rtl="0"/>
            <a:r>
              <a:rPr lang="en-US" sz="1100" b="1" dirty="0"/>
              <a:t>             </a:t>
            </a:r>
            <a:endParaRPr lang="ar-SA" dirty="0">
              <a:latin typeface="Arial" pitchFamily="34" charset="0"/>
            </a:endParaRPr>
          </a:p>
        </p:txBody>
      </p:sp>
    </p:spTree>
    <p:extLst>
      <p:ext uri="{BB962C8B-B14F-4D97-AF65-F5344CB8AC3E}">
        <p14:creationId xmlns:p14="http://schemas.microsoft.com/office/powerpoint/2010/main" val="3148235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12</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algn="l" rtl="0" eaLnBrk="1" hangingPunct="1"/>
            <a:r>
              <a:rPr lang="en-GB" dirty="0">
                <a:latin typeface="Arial" pitchFamily="34" charset="0"/>
              </a:rPr>
              <a:t>&lt;body&gt;</a:t>
            </a:r>
          </a:p>
          <a:p>
            <a:pPr algn="l" rtl="0" eaLnBrk="1" hangingPunct="1"/>
            <a:r>
              <a:rPr lang="en-GB" dirty="0">
                <a:latin typeface="Arial" pitchFamily="34" charset="0"/>
              </a:rPr>
              <a:t>&lt;!-- this attribute applies the .special style class --&gt; </a:t>
            </a:r>
          </a:p>
          <a:p>
            <a:pPr algn="l" rtl="0" eaLnBrk="1" hangingPunct="1"/>
            <a:r>
              <a:rPr lang="en-GB" dirty="0">
                <a:latin typeface="Arial" pitchFamily="34" charset="0"/>
              </a:rPr>
              <a:t>&lt;h1 class = "special"&gt;</a:t>
            </a:r>
            <a:r>
              <a:rPr lang="en-GB" dirty="0" err="1">
                <a:latin typeface="Arial" pitchFamily="34" charset="0"/>
              </a:rPr>
              <a:t>Deitel</a:t>
            </a:r>
            <a:r>
              <a:rPr lang="en-GB" dirty="0">
                <a:latin typeface="Arial" pitchFamily="34" charset="0"/>
              </a:rPr>
              <a:t> &amp; Associates, Inc.&lt;/h1&gt;</a:t>
            </a:r>
          </a:p>
          <a:p>
            <a:pPr algn="l" rtl="0" eaLnBrk="1" hangingPunct="1"/>
            <a:r>
              <a:rPr lang="en-GB" dirty="0">
                <a:latin typeface="Arial" pitchFamily="34" charset="0"/>
              </a:rPr>
              <a:t>&lt;p&gt;</a:t>
            </a:r>
            <a:r>
              <a:rPr lang="en-GB" dirty="0" err="1">
                <a:latin typeface="Arial" pitchFamily="34" charset="0"/>
              </a:rPr>
              <a:t>Deitel</a:t>
            </a:r>
            <a:r>
              <a:rPr lang="en-GB" dirty="0">
                <a:latin typeface="Arial" pitchFamily="34" charset="0"/>
              </a:rPr>
              <a:t> &amp; Associates, Inc. is an authoring and  corporate training organization specializing in programming languages, Internet and web technology, iPhone and Android app development, and object technology education.&lt;/p&gt; </a:t>
            </a:r>
          </a:p>
          <a:p>
            <a:pPr algn="l" rtl="0" eaLnBrk="1" hangingPunct="1"/>
            <a:r>
              <a:rPr lang="en-GB" dirty="0">
                <a:latin typeface="Arial" pitchFamily="34" charset="0"/>
              </a:rPr>
              <a:t>&lt;h1&gt;Clients&lt;/h1&gt;</a:t>
            </a:r>
          </a:p>
          <a:p>
            <a:pPr algn="l" rtl="0" eaLnBrk="1" hangingPunct="1"/>
            <a:r>
              <a:rPr lang="en-GB" dirty="0">
                <a:latin typeface="Arial" pitchFamily="34" charset="0"/>
              </a:rPr>
              <a:t>&lt;p class = "special"&gt; The company's clients include many  &lt;</a:t>
            </a:r>
            <a:r>
              <a:rPr lang="en-GB" dirty="0" err="1">
                <a:latin typeface="Arial" pitchFamily="34" charset="0"/>
              </a:rPr>
              <a:t>em</a:t>
            </a:r>
            <a:r>
              <a:rPr lang="en-GB" dirty="0">
                <a:latin typeface="Arial" pitchFamily="34" charset="0"/>
              </a:rPr>
              <a:t>&gt;Fortune 1000 companies&lt;/</a:t>
            </a:r>
            <a:r>
              <a:rPr lang="en-GB" dirty="0" err="1">
                <a:latin typeface="Arial" pitchFamily="34" charset="0"/>
              </a:rPr>
              <a:t>em</a:t>
            </a:r>
            <a:r>
              <a:rPr lang="en-GB" dirty="0">
                <a:latin typeface="Arial" pitchFamily="34" charset="0"/>
              </a:rPr>
              <a:t>&gt;, government agencies,  branches of the military and business organizations.&lt;/p&gt;</a:t>
            </a:r>
          </a:p>
          <a:p>
            <a:pPr algn="l" rtl="0" eaLnBrk="1" hangingPunct="1"/>
            <a:r>
              <a:rPr lang="en-GB" dirty="0">
                <a:latin typeface="Arial" pitchFamily="34" charset="0"/>
              </a:rPr>
              <a:t>&lt;/body&gt;</a:t>
            </a:r>
          </a:p>
          <a:p>
            <a:pPr algn="l" rtl="0" eaLnBrk="1" hangingPunct="1"/>
            <a:r>
              <a:rPr lang="en-GB" dirty="0">
                <a:latin typeface="Arial" pitchFamily="34" charset="0"/>
              </a:rPr>
              <a:t>&lt;/html&gt;</a:t>
            </a:r>
          </a:p>
          <a:p>
            <a:pPr algn="l" rtl="0" eaLnBrk="1" hangingPunct="1"/>
            <a:endParaRPr lang="ar-SA" dirty="0">
              <a:latin typeface="Arial" pitchFamily="34" charset="0"/>
            </a:endParaRPr>
          </a:p>
        </p:txBody>
      </p:sp>
    </p:spTree>
    <p:extLst>
      <p:ext uri="{BB962C8B-B14F-4D97-AF65-F5344CB8AC3E}">
        <p14:creationId xmlns:p14="http://schemas.microsoft.com/office/powerpoint/2010/main" val="1811750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13</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168716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D37179-3DF4-45DA-B38B-07380A547C54}" type="slidenum">
              <a:rPr lang="en-US" smtClean="0">
                <a:latin typeface="Arial" pitchFamily="34" charset="0"/>
              </a:rPr>
              <a:pPr/>
              <a:t>14</a:t>
            </a:fld>
            <a:endParaRPr lang="en-US">
              <a:latin typeface="Arial" pitchFamily="34" charset="0"/>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algn="l" rtl="0"/>
            <a:endParaRPr lang="ar-SA">
              <a:latin typeface="Arial" pitchFamily="34" charset="0"/>
            </a:endParaRPr>
          </a:p>
        </p:txBody>
      </p:sp>
    </p:spTree>
    <p:extLst>
      <p:ext uri="{BB962C8B-B14F-4D97-AF65-F5344CB8AC3E}">
        <p14:creationId xmlns:p14="http://schemas.microsoft.com/office/powerpoint/2010/main" val="246370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D0390347-D958-411D-AE8D-CDCBF770B256}"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5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68C52C-7090-4115-975A-CD4EDFE1322B}"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28640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E34FE3-7206-4CA7-B33D-1C025FB453C6}"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06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2800" y="1371600"/>
            <a:ext cx="52800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371600"/>
            <a:ext cx="52800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CB60E4-DFAE-4375-ADB5-41A863F29933}" type="datetime1">
              <a:rPr lang="en-US" smtClean="0"/>
              <a:t>10/23/21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sp>
        <p:nvSpPr>
          <p:cNvPr id="8" name="Title Placeholder 1">
            <a:extLst>
              <a:ext uri="{FF2B5EF4-FFF2-40B4-BE49-F238E27FC236}">
                <a16:creationId xmlns:a16="http://schemas.microsoft.com/office/drawing/2014/main" id="{B762D0B2-D32B-4D21-8D89-3B003AF36C02}"/>
              </a:ext>
            </a:extLst>
          </p:cNvPr>
          <p:cNvSpPr>
            <a:spLocks noGrp="1"/>
          </p:cNvSpPr>
          <p:nvPr>
            <p:ph type="title"/>
          </p:nvPr>
        </p:nvSpPr>
        <p:spPr>
          <a:xfrm>
            <a:off x="914399" y="304800"/>
            <a:ext cx="10667999" cy="914400"/>
          </a:xfrm>
          <a:prstGeom prst="rect">
            <a:avLst/>
          </a:prstGeom>
        </p:spPr>
        <p:txBody>
          <a:bodyPr vert="horz" lIns="91440" tIns="45720" rIns="91440" bIns="45720" rtlCol="0" anchor="ctr">
            <a:normAutofit/>
          </a:bodyPr>
          <a:lstStyle/>
          <a:p>
            <a:r>
              <a:rPr lang="en-US"/>
              <a:t>Click to edit Master title style</a:t>
            </a:r>
          </a:p>
        </p:txBody>
      </p:sp>
      <p:cxnSp>
        <p:nvCxnSpPr>
          <p:cNvPr id="9" name="Straight Connector 8">
            <a:extLst>
              <a:ext uri="{FF2B5EF4-FFF2-40B4-BE49-F238E27FC236}">
                <a16:creationId xmlns:a16="http://schemas.microsoft.com/office/drawing/2014/main" id="{EA84B580-3E1B-429D-AADE-C803446A15B7}"/>
              </a:ext>
            </a:extLst>
          </p:cNvPr>
          <p:cNvCxnSpPr/>
          <p:nvPr userDrawn="1"/>
        </p:nvCxnSpPr>
        <p:spPr>
          <a:xfrm flipV="1">
            <a:off x="762000" y="30480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9956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10896600" cy="890016"/>
          </a:xfrm>
        </p:spPr>
        <p:txBody>
          <a:bodyPr/>
          <a:lstStyle/>
          <a:p>
            <a:r>
              <a:rPr lang="en-US"/>
              <a:t>Click to edit Master title style</a:t>
            </a:r>
          </a:p>
        </p:txBody>
      </p:sp>
      <p:sp>
        <p:nvSpPr>
          <p:cNvPr id="3" name="Content Placeholder 2"/>
          <p:cNvSpPr>
            <a:spLocks noGrp="1"/>
          </p:cNvSpPr>
          <p:nvPr>
            <p:ph idx="1"/>
          </p:nvPr>
        </p:nvSpPr>
        <p:spPr>
          <a:xfrm>
            <a:off x="762000" y="1828800"/>
            <a:ext cx="11049000" cy="4480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00D11-260F-4605-9088-F1FF3D984E2A}"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28849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4432D-0770-4357-9409-06D060C641C8}"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49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CB60E4-DFAE-4375-ADB5-41A863F29933}" type="datetime1">
              <a:rPr lang="en-US" smtClean="0"/>
              <a:t>10/23/21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cxnSp>
        <p:nvCxnSpPr>
          <p:cNvPr id="8" name="Straight Connector 7">
            <a:extLst>
              <a:ext uri="{FF2B5EF4-FFF2-40B4-BE49-F238E27FC236}">
                <a16:creationId xmlns:a16="http://schemas.microsoft.com/office/drawing/2014/main" id="{6C0CD1A3-2039-44A3-8123-E66E916787ED}"/>
              </a:ext>
            </a:extLst>
          </p:cNvPr>
          <p:cNvCxnSpPr/>
          <p:nvPr userDrawn="1"/>
        </p:nvCxnSpPr>
        <p:spPr>
          <a:xfrm flipV="1">
            <a:off x="762000" y="30480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260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5C3595-1013-4C33-8B84-B9853F2B92C2}" type="datetime1">
              <a:rPr lang="en-US" smtClean="0"/>
              <a:t>10/23/21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188438194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9F8492-44C3-4302-831F-D9294A13953A}" type="datetime1">
              <a:rPr lang="en-US" smtClean="0"/>
              <a:t>10/23/21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150025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6B187-0BCE-49CD-8E92-BEEEE7CCC7F7}" type="datetime1">
              <a:rPr lang="en-US" smtClean="0"/>
              <a:t>10/23/21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34346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3595-1013-4C33-8B84-B9853F2B92C2}" type="datetime1">
              <a:rPr lang="en-US" smtClean="0"/>
              <a:t>10/23/21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157186895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CA1E91-0CF2-4B28-B169-0CF4447B2A7D}" type="datetime1">
              <a:rPr lang="en-US" smtClean="0"/>
              <a:t>10/23/21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81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1727" y="826324"/>
            <a:ext cx="10786859" cy="914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62000" y="1905000"/>
            <a:ext cx="10896598" cy="4404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5C3595-1013-4C33-8B84-B9853F2B92C2}" type="datetime1">
              <a:rPr lang="en-US" smtClean="0"/>
              <a:t>10/23/21</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3161EA-3838-4585-991A-9FE3F83376D8}"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E6BBA21-E92B-4FED-A55C-343F0C46B2E6}"/>
              </a:ext>
            </a:extLst>
          </p:cNvPr>
          <p:cNvPicPr>
            <a:picLocks noChangeAspect="1"/>
          </p:cNvPicPr>
          <p:nvPr userDrawn="1"/>
        </p:nvPicPr>
        <p:blipFill rotWithShape="1">
          <a:blip r:embed="rId14"/>
          <a:srcRect l="23333" t="26284" r="33333" b="69269"/>
          <a:stretch/>
        </p:blipFill>
        <p:spPr>
          <a:xfrm>
            <a:off x="2641601" y="0"/>
            <a:ext cx="5283200" cy="228600"/>
          </a:xfrm>
          <a:prstGeom prst="rect">
            <a:avLst/>
          </a:prstGeom>
        </p:spPr>
      </p:pic>
      <p:pic>
        <p:nvPicPr>
          <p:cNvPr id="9" name="Picture 8">
            <a:extLst>
              <a:ext uri="{FF2B5EF4-FFF2-40B4-BE49-F238E27FC236}">
                <a16:creationId xmlns:a16="http://schemas.microsoft.com/office/drawing/2014/main" id="{1EF8E305-F3B7-4755-959F-99C47510885B}"/>
              </a:ext>
            </a:extLst>
          </p:cNvPr>
          <p:cNvPicPr>
            <a:picLocks noChangeAspect="1"/>
          </p:cNvPicPr>
          <p:nvPr userDrawn="1"/>
        </p:nvPicPr>
        <p:blipFill rotWithShape="1">
          <a:blip r:embed="rId14"/>
          <a:srcRect l="23333" t="26284" r="33333" b="69269"/>
          <a:stretch/>
        </p:blipFill>
        <p:spPr>
          <a:xfrm>
            <a:off x="6908800" y="0"/>
            <a:ext cx="5283200" cy="228600"/>
          </a:xfrm>
          <a:prstGeom prst="rect">
            <a:avLst/>
          </a:prstGeom>
        </p:spPr>
      </p:pic>
      <p:pic>
        <p:nvPicPr>
          <p:cNvPr id="10" name="Picture 9">
            <a:extLst>
              <a:ext uri="{FF2B5EF4-FFF2-40B4-BE49-F238E27FC236}">
                <a16:creationId xmlns:a16="http://schemas.microsoft.com/office/drawing/2014/main" id="{7768AFFD-B672-4D8C-8B21-6450D8AC53B7}"/>
              </a:ext>
            </a:extLst>
          </p:cNvPr>
          <p:cNvPicPr>
            <a:picLocks noChangeAspect="1"/>
          </p:cNvPicPr>
          <p:nvPr userDrawn="1"/>
        </p:nvPicPr>
        <p:blipFill rotWithShape="1">
          <a:blip r:embed="rId14"/>
          <a:srcRect l="40597" t="26287" r="33333" b="69267"/>
          <a:stretch/>
        </p:blipFill>
        <p:spPr>
          <a:xfrm>
            <a:off x="0" y="0"/>
            <a:ext cx="3178269" cy="228600"/>
          </a:xfrm>
          <a:prstGeom prst="rect">
            <a:avLst/>
          </a:prstGeom>
        </p:spPr>
      </p:pic>
    </p:spTree>
    <p:extLst>
      <p:ext uri="{BB962C8B-B14F-4D97-AF65-F5344CB8AC3E}">
        <p14:creationId xmlns:p14="http://schemas.microsoft.com/office/powerpoint/2010/main" val="36836132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784" r:id="rId1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colorhunt.co/"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anhalpin.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817807B-13BD-4930-9F8E-DE66B4982A5F}"/>
              </a:ext>
            </a:extLst>
          </p:cNvPr>
          <p:cNvSpPr>
            <a:spLocks noGrp="1"/>
          </p:cNvSpPr>
          <p:nvPr>
            <p:ph type="ctrTitle"/>
          </p:nvPr>
        </p:nvSpPr>
        <p:spPr/>
        <p:style>
          <a:lnRef idx="2">
            <a:schemeClr val="accent2"/>
          </a:lnRef>
          <a:fillRef idx="1">
            <a:schemeClr val="lt1"/>
          </a:fillRef>
          <a:effectRef idx="0">
            <a:schemeClr val="accent2"/>
          </a:effectRef>
          <a:fontRef idx="minor">
            <a:schemeClr val="dk1"/>
          </a:fontRef>
        </p:style>
        <p:txBody>
          <a:bodyPr anchor="b">
            <a:normAutofit fontScale="90000"/>
          </a:bodyPr>
          <a:lstStyle/>
          <a:p>
            <a:pPr algn="ctr"/>
            <a:r>
              <a:rPr lang="en-US" sz="4200">
                <a:solidFill>
                  <a:schemeClr val="accent1">
                    <a:lumMod val="75000"/>
                  </a:schemeClr>
                </a:solidFill>
                <a:latin typeface="Aparajita" panose="02020603050405020304" pitchFamily="18" charset="0"/>
                <a:cs typeface="Aparajita" panose="02020603050405020304" pitchFamily="18" charset="0"/>
              </a:rPr>
              <a:t>Chapter</a:t>
            </a:r>
            <a:r>
              <a:rPr lang="en-US" sz="4000">
                <a:solidFill>
                  <a:schemeClr val="accent1">
                    <a:lumMod val="75000"/>
                  </a:schemeClr>
                </a:solidFill>
                <a:latin typeface="Aparajita" panose="02020603050405020304" pitchFamily="18" charset="0"/>
                <a:cs typeface="Aparajita" panose="02020603050405020304" pitchFamily="18" charset="0"/>
              </a:rPr>
              <a:t> 4</a:t>
            </a:r>
            <a:br>
              <a:rPr lang="en-US" sz="4000">
                <a:latin typeface="Aparajita" panose="02020603050405020304" pitchFamily="18" charset="0"/>
                <a:cs typeface="Aparajita" panose="02020603050405020304" pitchFamily="18" charset="0"/>
              </a:rPr>
            </a:br>
            <a:r>
              <a:rPr lang="en-US" sz="4000">
                <a:latin typeface="Aparajita" panose="02020603050405020304" pitchFamily="18" charset="0"/>
                <a:cs typeface="Aparajita" panose="02020603050405020304" pitchFamily="18" charset="0"/>
              </a:rPr>
              <a:t>Introduction to Cascading Style Sheets</a:t>
            </a:r>
            <a:br>
              <a:rPr lang="en-US" sz="4000">
                <a:latin typeface="Aparajita" panose="02020603050405020304" pitchFamily="18" charset="0"/>
                <a:cs typeface="Aparajita" panose="02020603050405020304" pitchFamily="18" charset="0"/>
              </a:rPr>
            </a:br>
            <a:r>
              <a:rPr lang="en-US" sz="4000">
                <a:latin typeface="Aparajita" panose="02020603050405020304" pitchFamily="18" charset="0"/>
                <a:cs typeface="Aparajita" panose="02020603050405020304" pitchFamily="18" charset="0"/>
              </a:rPr>
              <a:t>(CSS) - </a:t>
            </a:r>
            <a:r>
              <a:rPr lang="en-US" sz="4000" cap="none">
                <a:solidFill>
                  <a:schemeClr val="accent1"/>
                </a:solidFill>
                <a:latin typeface="Aparajita" panose="02020603050405020304" pitchFamily="18" charset="0"/>
                <a:cs typeface="Aparajita" panose="02020603050405020304" pitchFamily="18" charset="0"/>
              </a:rPr>
              <a:t>Part 1</a:t>
            </a:r>
            <a:endParaRPr lang="en-GB" sz="4200">
              <a:solidFill>
                <a:schemeClr val="accent1"/>
              </a:solidFill>
              <a:latin typeface="Aparajita" panose="02020603050405020304" pitchFamily="18" charset="0"/>
              <a:cs typeface="Aparajita" panose="02020603050405020304" pitchFamily="18" charset="0"/>
            </a:endParaRPr>
          </a:p>
        </p:txBody>
      </p:sp>
      <p:sp>
        <p:nvSpPr>
          <p:cNvPr id="11" name="Subtitle 10">
            <a:extLst>
              <a:ext uri="{FF2B5EF4-FFF2-40B4-BE49-F238E27FC236}">
                <a16:creationId xmlns:a16="http://schemas.microsoft.com/office/drawing/2014/main" id="{C327217E-D25F-4D21-BF19-CC7FB0A8BB17}"/>
              </a:ext>
            </a:extLst>
          </p:cNvPr>
          <p:cNvSpPr>
            <a:spLocks noGrp="1"/>
          </p:cNvSpPr>
          <p:nvPr>
            <p:ph type="subTitle" idx="1"/>
          </p:nvPr>
        </p:nvSpPr>
        <p:spPr/>
        <p:txBody>
          <a:bodyPr anchor="t">
            <a:normAutofit/>
          </a:bodyPr>
          <a:lstStyle/>
          <a:p>
            <a:r>
              <a:rPr lang="en-US" sz="1100">
                <a:solidFill>
                  <a:schemeClr val="bg1"/>
                </a:solidFill>
              </a:rPr>
              <a:t>IT 210 </a:t>
            </a:r>
            <a:br>
              <a:rPr lang="en-US">
                <a:solidFill>
                  <a:schemeClr val="bg1"/>
                </a:solidFill>
              </a:rPr>
            </a:br>
            <a:r>
              <a:rPr lang="en-US">
                <a:solidFill>
                  <a:schemeClr val="bg1"/>
                </a:solidFill>
              </a:rPr>
              <a:t>Web-Based Design</a:t>
            </a:r>
            <a:endParaRPr lang="en-GB">
              <a:solidFill>
                <a:schemeClr val="bg1"/>
              </a:solidFill>
            </a:endParaRPr>
          </a:p>
        </p:txBody>
      </p:sp>
      <p:sp>
        <p:nvSpPr>
          <p:cNvPr id="2" name="Slide Number Placeholder 1">
            <a:extLst>
              <a:ext uri="{FF2B5EF4-FFF2-40B4-BE49-F238E27FC236}">
                <a16:creationId xmlns:a16="http://schemas.microsoft.com/office/drawing/2014/main" id="{F22F11A5-6D1D-4AE4-B223-70D0A7D46E8A}"/>
              </a:ext>
            </a:extLst>
          </p:cNvPr>
          <p:cNvSpPr>
            <a:spLocks noGrp="1"/>
          </p:cNvSpPr>
          <p:nvPr>
            <p:ph type="sldNum" sz="quarter" idx="12"/>
          </p:nvPr>
        </p:nvSpPr>
        <p:spPr/>
        <p:txBody>
          <a:bodyPr>
            <a:normAutofit/>
          </a:bodyPr>
          <a:lstStyle/>
          <a:p>
            <a:pPr>
              <a:spcAft>
                <a:spcPts val="600"/>
              </a:spcAft>
            </a:pPr>
            <a:fld id="{103161EA-3838-4585-991A-9FE3F83376D8}" type="slidenum">
              <a:rPr lang="en-US" smtClean="0"/>
              <a:pPr>
                <a:spcAft>
                  <a:spcPts val="600"/>
                </a:spcAft>
              </a:pPr>
              <a:t>1</a:t>
            </a:fld>
            <a:endParaRPr lang="en-US"/>
          </a:p>
        </p:txBody>
      </p:sp>
      <p:pic>
        <p:nvPicPr>
          <p:cNvPr id="21" name="Picture 20">
            <a:extLst>
              <a:ext uri="{FF2B5EF4-FFF2-40B4-BE49-F238E27FC236}">
                <a16:creationId xmlns:a16="http://schemas.microsoft.com/office/drawing/2014/main" id="{EEC732EA-15AA-48BB-8B39-39568C9B06EC}"/>
              </a:ext>
            </a:extLst>
          </p:cNvPr>
          <p:cNvPicPr>
            <a:picLocks noChangeAspect="1"/>
          </p:cNvPicPr>
          <p:nvPr/>
        </p:nvPicPr>
        <p:blipFill>
          <a:blip r:embed="rId2">
            <a:duotone>
              <a:schemeClr val="accent1">
                <a:shade val="45000"/>
                <a:satMod val="135000"/>
              </a:schemeClr>
              <a:prstClr val="white"/>
            </a:duotone>
          </a:blip>
          <a:stretch>
            <a:fillRect/>
          </a:stretch>
        </p:blipFill>
        <p:spPr>
          <a:xfrm>
            <a:off x="8610600" y="4906432"/>
            <a:ext cx="3581400" cy="15084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24C48-3FDB-479B-AEA2-4AE65C565A60}"/>
              </a:ext>
            </a:extLst>
          </p:cNvPr>
          <p:cNvSpPr>
            <a:spLocks noGrp="1"/>
          </p:cNvSpPr>
          <p:nvPr>
            <p:ph type="title"/>
          </p:nvPr>
        </p:nvSpPr>
        <p:spPr/>
        <p:txBody>
          <a:bodyPr>
            <a:normAutofit/>
          </a:bodyPr>
          <a:lstStyle/>
          <a:p>
            <a:r>
              <a:rPr lang="en-GB"/>
              <a:t>Embedded (</a:t>
            </a:r>
            <a:r>
              <a:rPr lang="en-GB" cap="none"/>
              <a:t>internal</a:t>
            </a:r>
            <a:r>
              <a:rPr lang="en-GB"/>
              <a:t>) Style Sheets</a:t>
            </a:r>
          </a:p>
        </p:txBody>
      </p:sp>
      <p:sp>
        <p:nvSpPr>
          <p:cNvPr id="30722" name="Rectangle 3"/>
          <p:cNvSpPr>
            <a:spLocks noGrp="1" noChangeArrowheads="1"/>
          </p:cNvSpPr>
          <p:nvPr>
            <p:ph idx="1"/>
          </p:nvPr>
        </p:nvSpPr>
        <p:spPr/>
        <p:txBody>
          <a:bodyPr>
            <a:noAutofit/>
          </a:bodyPr>
          <a:lstStyle/>
          <a:p>
            <a:pPr marL="457200" lvl="2" indent="-457200" fontAlgn="base">
              <a:lnSpc>
                <a:spcPct val="150000"/>
              </a:lnSpc>
              <a:spcAft>
                <a:spcPct val="0"/>
              </a:spcAft>
              <a:buClr>
                <a:schemeClr val="accent3">
                  <a:lumMod val="75000"/>
                </a:schemeClr>
              </a:buClr>
              <a:buSzPct val="120000"/>
            </a:pPr>
            <a:r>
              <a:rPr lang="en-US" sz="2800"/>
              <a:t>A second technique for using style sheets is </a:t>
            </a:r>
            <a:r>
              <a:rPr lang="en-US" sz="2800">
                <a:solidFill>
                  <a:schemeClr val="tx2"/>
                </a:solidFill>
                <a:highlight>
                  <a:srgbClr val="C0C0C0"/>
                </a:highlight>
              </a:rPr>
              <a:t>embedded style sheets</a:t>
            </a:r>
            <a:r>
              <a:rPr lang="en-US" sz="2800"/>
              <a:t>, </a:t>
            </a:r>
            <a:r>
              <a:rPr lang="en-US" sz="2800">
                <a:solidFill>
                  <a:schemeClr val="accent1">
                    <a:lumMod val="50000"/>
                  </a:schemeClr>
                </a:solidFill>
              </a:rPr>
              <a:t>which enable you to embed a CSS3 codes in an HTML5 document’s head section. </a:t>
            </a:r>
          </a:p>
          <a:p>
            <a:pPr marL="457200" lvl="2" indent="-457200" fontAlgn="base">
              <a:lnSpc>
                <a:spcPct val="150000"/>
              </a:lnSpc>
              <a:spcAft>
                <a:spcPct val="0"/>
              </a:spcAft>
              <a:buClr>
                <a:schemeClr val="accent3">
                  <a:lumMod val="75000"/>
                </a:schemeClr>
              </a:buClr>
              <a:buSzPct val="120000"/>
            </a:pPr>
            <a:endParaRPr lang="en-US" sz="2800">
              <a:solidFill>
                <a:schemeClr val="accent1">
                  <a:lumMod val="50000"/>
                </a:schemeClr>
              </a:solidFill>
            </a:endParaRPr>
          </a:p>
        </p:txBody>
      </p:sp>
      <p:sp>
        <p:nvSpPr>
          <p:cNvPr id="2" name="Slide Number Placeholder 1">
            <a:extLst>
              <a:ext uri="{FF2B5EF4-FFF2-40B4-BE49-F238E27FC236}">
                <a16:creationId xmlns:a16="http://schemas.microsoft.com/office/drawing/2014/main" id="{FA79A646-655F-4C72-9AC0-5FD892CEB8F3}"/>
              </a:ext>
            </a:extLst>
          </p:cNvPr>
          <p:cNvSpPr>
            <a:spLocks noGrp="1"/>
          </p:cNvSpPr>
          <p:nvPr>
            <p:ph type="sldNum" sz="quarter" idx="12"/>
          </p:nvPr>
        </p:nvSpPr>
        <p:spPr/>
        <p:txBody>
          <a:bodyPr/>
          <a:lstStyle/>
          <a:p>
            <a:fld id="{103161EA-3838-4585-991A-9FE3F83376D8}" type="slidenum">
              <a:rPr lang="en-US" smtClean="0"/>
              <a:pPr/>
              <a:t>10</a:t>
            </a:fld>
            <a:endParaRPr lang="en-US"/>
          </a:p>
        </p:txBody>
      </p:sp>
    </p:spTree>
    <p:extLst>
      <p:ext uri="{BB962C8B-B14F-4D97-AF65-F5344CB8AC3E}">
        <p14:creationId xmlns:p14="http://schemas.microsoft.com/office/powerpoint/2010/main" val="21919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barn(inVertical)">
                                      <p:cBhvr>
                                        <p:cTn id="7" dur="500"/>
                                        <p:tgtEl>
                                          <p:spTgt spid="307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9B8A2B12-BD73-4554-BE4A-063CA47A70DD}"/>
              </a:ext>
            </a:extLst>
          </p:cNvPr>
          <p:cNvSpPr>
            <a:spLocks noGrp="1"/>
          </p:cNvSpPr>
          <p:nvPr>
            <p:ph type="title"/>
          </p:nvPr>
        </p:nvSpPr>
        <p:spPr/>
        <p:txBody>
          <a:bodyPr>
            <a:normAutofit/>
          </a:bodyPr>
          <a:lstStyle/>
          <a:p>
            <a:r>
              <a:rPr lang="en-GB" sz="3200"/>
              <a:t>Embedded Style Sheets</a:t>
            </a:r>
            <a:br>
              <a:rPr lang="en-GB" sz="3200"/>
            </a:br>
            <a:r>
              <a:rPr lang="en-GB" sz="3200"/>
              <a:t>Example (2)</a:t>
            </a:r>
          </a:p>
        </p:txBody>
      </p:sp>
      <p:sp>
        <p:nvSpPr>
          <p:cNvPr id="6" name="Content Placeholder 5"/>
          <p:cNvSpPr>
            <a:spLocks noGrp="1"/>
          </p:cNvSpPr>
          <p:nvPr>
            <p:ph idx="1"/>
          </p:nvPr>
        </p:nvSpPr>
        <p:spPr>
          <a:xfrm>
            <a:off x="762000" y="1828800"/>
            <a:ext cx="3429000" cy="4480560"/>
          </a:xfrm>
        </p:spPr>
        <p:txBody>
          <a:bodyPr>
            <a:normAutofit/>
          </a:bodyPr>
          <a:lstStyle/>
          <a:p>
            <a:pPr marL="0" indent="0">
              <a:buNone/>
            </a:pPr>
            <a:r>
              <a:rPr lang="en-US" b="1">
                <a:solidFill>
                  <a:schemeClr val="accent2">
                    <a:lumMod val="75000"/>
                  </a:schemeClr>
                </a:solidFill>
              </a:rPr>
              <a:t>In this example</a:t>
            </a:r>
            <a:r>
              <a:rPr lang="en-US" b="1">
                <a:ln w="19050">
                  <a:solidFill>
                    <a:schemeClr val="tx2">
                      <a:tint val="1000"/>
                    </a:schemeClr>
                  </a:solidFill>
                  <a:prstDash val="solid"/>
                </a:ln>
                <a:solidFill>
                  <a:schemeClr val="accent2">
                    <a:lumMod val="75000"/>
                  </a:schemeClr>
                </a:solidFill>
                <a:effectLst>
                  <a:glow rad="101600">
                    <a:schemeClr val="accent3">
                      <a:satMod val="175000"/>
                      <a:alpha val="40000"/>
                    </a:schemeClr>
                  </a:glow>
                  <a:outerShdw blurRad="50000" dist="50800" dir="7500000" algn="tl">
                    <a:srgbClr val="000000">
                      <a:shade val="5000"/>
                      <a:alpha val="35000"/>
                    </a:srgbClr>
                  </a:outerShdw>
                </a:effectLst>
              </a:rPr>
              <a:t> </a:t>
            </a:r>
            <a:r>
              <a:rPr lang="en-US" b="1">
                <a:solidFill>
                  <a:schemeClr val="accent2">
                    <a:lumMod val="75000"/>
                  </a:schemeClr>
                </a:solidFill>
              </a:rPr>
              <a:t>create an embedded style sheet containing four styles</a:t>
            </a:r>
            <a:r>
              <a:rPr lang="en-US">
                <a:solidFill>
                  <a:schemeClr val="accent2">
                    <a:lumMod val="75000"/>
                  </a:schemeClr>
                </a:solidFill>
              </a:rPr>
              <a:t>.</a:t>
            </a:r>
          </a:p>
          <a:p>
            <a:pPr rtl="0"/>
            <a:endParaRPr lang="ar-SA" sz="1400"/>
          </a:p>
        </p:txBody>
      </p:sp>
      <p:sp>
        <p:nvSpPr>
          <p:cNvPr id="2" name="Slide Number Placeholder 1">
            <a:extLst>
              <a:ext uri="{FF2B5EF4-FFF2-40B4-BE49-F238E27FC236}">
                <a16:creationId xmlns:a16="http://schemas.microsoft.com/office/drawing/2014/main" id="{CE189248-8F76-4B54-B9A8-EF015FDF64DB}"/>
              </a:ext>
            </a:extLst>
          </p:cNvPr>
          <p:cNvSpPr>
            <a:spLocks noGrp="1"/>
          </p:cNvSpPr>
          <p:nvPr>
            <p:ph type="sldNum" sz="quarter" idx="12"/>
          </p:nvPr>
        </p:nvSpPr>
        <p:spPr/>
        <p:txBody>
          <a:bodyPr>
            <a:normAutofit/>
          </a:bodyPr>
          <a:lstStyle/>
          <a:p>
            <a:pPr>
              <a:spcAft>
                <a:spcPts val="600"/>
              </a:spcAft>
            </a:pPr>
            <a:fld id="{103161EA-3838-4585-991A-9FE3F83376D8}" type="slidenum">
              <a:rPr lang="en-US" smtClean="0"/>
              <a:pPr>
                <a:spcAft>
                  <a:spcPts val="600"/>
                </a:spcAft>
              </a:pPr>
              <a:t>11</a:t>
            </a:fld>
            <a:endParaRPr lang="en-US"/>
          </a:p>
        </p:txBody>
      </p:sp>
      <p:pic>
        <p:nvPicPr>
          <p:cNvPr id="3" name="Picture 2">
            <a:extLst>
              <a:ext uri="{FF2B5EF4-FFF2-40B4-BE49-F238E27FC236}">
                <a16:creationId xmlns:a16="http://schemas.microsoft.com/office/drawing/2014/main" id="{65EA9A27-7732-4CC5-A17E-FA312AE6706E}"/>
              </a:ext>
            </a:extLst>
          </p:cNvPr>
          <p:cNvPicPr>
            <a:picLocks noChangeAspect="1"/>
          </p:cNvPicPr>
          <p:nvPr/>
        </p:nvPicPr>
        <p:blipFill rotWithShape="1">
          <a:blip r:embed="rId3"/>
          <a:srcRect l="23334" t="15910" r="25833" b="36660"/>
          <a:stretch/>
        </p:blipFill>
        <p:spPr>
          <a:xfrm>
            <a:off x="4267200" y="1447800"/>
            <a:ext cx="8418612" cy="5231321"/>
          </a:xfrm>
          <a:prstGeom prst="rect">
            <a:avLst/>
          </a:prstGeom>
        </p:spPr>
      </p:pic>
    </p:spTree>
    <p:extLst>
      <p:ext uri="{BB962C8B-B14F-4D97-AF65-F5344CB8AC3E}">
        <p14:creationId xmlns:p14="http://schemas.microsoft.com/office/powerpoint/2010/main" val="318000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9892D055-366F-48DB-9A09-9E328D4992E1}"/>
              </a:ext>
            </a:extLst>
          </p:cNvPr>
          <p:cNvSpPr>
            <a:spLocks noGrp="1"/>
          </p:cNvSpPr>
          <p:nvPr>
            <p:ph type="title"/>
          </p:nvPr>
        </p:nvSpPr>
        <p:spPr/>
        <p:txBody>
          <a:bodyPr>
            <a:normAutofit fontScale="90000"/>
          </a:bodyPr>
          <a:lstStyle/>
          <a:p>
            <a:r>
              <a:rPr lang="en-GB"/>
              <a:t>Embedded Style Sheets</a:t>
            </a:r>
            <a:br>
              <a:rPr lang="en-GB"/>
            </a:br>
            <a:r>
              <a:rPr lang="en-GB"/>
              <a:t>Example (2) cont..</a:t>
            </a:r>
          </a:p>
        </p:txBody>
      </p:sp>
      <p:pic>
        <p:nvPicPr>
          <p:cNvPr id="8" name="Content Placeholder 7">
            <a:extLst>
              <a:ext uri="{FF2B5EF4-FFF2-40B4-BE49-F238E27FC236}">
                <a16:creationId xmlns:a16="http://schemas.microsoft.com/office/drawing/2014/main" id="{0BB392FF-A13D-480C-A356-68421063A365}"/>
              </a:ext>
            </a:extLst>
          </p:cNvPr>
          <p:cNvPicPr>
            <a:picLocks noGrp="1" noChangeAspect="1"/>
          </p:cNvPicPr>
          <p:nvPr>
            <p:ph idx="1"/>
          </p:nvPr>
        </p:nvPicPr>
        <p:blipFill rotWithShape="1">
          <a:blip r:embed="rId3"/>
          <a:srcRect l="23803" t="62776" r="15649" b="11742"/>
          <a:stretch/>
        </p:blipFill>
        <p:spPr>
          <a:xfrm>
            <a:off x="927081" y="1840473"/>
            <a:ext cx="10397086" cy="2460177"/>
          </a:xfrm>
          <a:prstGeom prst="rect">
            <a:avLst/>
          </a:prstGeom>
        </p:spPr>
      </p:pic>
      <p:sp>
        <p:nvSpPr>
          <p:cNvPr id="2" name="Slide Number Placeholder 1">
            <a:extLst>
              <a:ext uri="{FF2B5EF4-FFF2-40B4-BE49-F238E27FC236}">
                <a16:creationId xmlns:a16="http://schemas.microsoft.com/office/drawing/2014/main" id="{D6602A58-3EC8-48A3-9AB1-0534385233CE}"/>
              </a:ext>
            </a:extLst>
          </p:cNvPr>
          <p:cNvSpPr>
            <a:spLocks noGrp="1"/>
          </p:cNvSpPr>
          <p:nvPr>
            <p:ph type="sldNum" sz="quarter" idx="12"/>
          </p:nvPr>
        </p:nvSpPr>
        <p:spPr/>
        <p:txBody>
          <a:bodyPr/>
          <a:lstStyle/>
          <a:p>
            <a:fld id="{103161EA-3838-4585-991A-9FE3F83376D8}" type="slidenum">
              <a:rPr lang="en-US" smtClean="0"/>
              <a:pPr/>
              <a:t>12</a:t>
            </a:fld>
            <a:endParaRPr lang="en-US"/>
          </a:p>
        </p:txBody>
      </p:sp>
      <p:pic>
        <p:nvPicPr>
          <p:cNvPr id="5" name="Picture 4">
            <a:extLst>
              <a:ext uri="{FF2B5EF4-FFF2-40B4-BE49-F238E27FC236}">
                <a16:creationId xmlns:a16="http://schemas.microsoft.com/office/drawing/2014/main" id="{DED59B2C-BD91-4324-AC60-9EA81239F5AD}"/>
              </a:ext>
            </a:extLst>
          </p:cNvPr>
          <p:cNvPicPr>
            <a:picLocks noChangeAspect="1"/>
          </p:cNvPicPr>
          <p:nvPr/>
        </p:nvPicPr>
        <p:blipFill rotWithShape="1">
          <a:blip r:embed="rId4"/>
          <a:srcRect l="5000" t="23320" r="15833" b="49420"/>
          <a:stretch/>
        </p:blipFill>
        <p:spPr>
          <a:xfrm>
            <a:off x="927081" y="4300650"/>
            <a:ext cx="8188525" cy="1890078"/>
          </a:xfrm>
          <a:prstGeom prst="rect">
            <a:avLst/>
          </a:prstGeom>
        </p:spPr>
      </p:pic>
    </p:spTree>
    <p:extLst>
      <p:ext uri="{BB962C8B-B14F-4D97-AF65-F5344CB8AC3E}">
        <p14:creationId xmlns:p14="http://schemas.microsoft.com/office/powerpoint/2010/main" val="201910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38400" y="5862936"/>
            <a:ext cx="7277100"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b="1">
                <a:solidFill>
                  <a:schemeClr val="accent1"/>
                </a:solidFill>
              </a:rPr>
              <a:t>Fig. 4.3 |</a:t>
            </a:r>
            <a:r>
              <a:rPr lang="en-US" sz="2400" b="1">
                <a:solidFill>
                  <a:srgbClr val="FF0000"/>
                </a:solidFill>
              </a:rPr>
              <a:t> </a:t>
            </a:r>
            <a:r>
              <a:rPr lang="en-US" sz="2200" b="1"/>
              <a:t>Embedded style sheet.</a:t>
            </a:r>
            <a:endParaRPr lang="ar-SA" sz="2200" b="1"/>
          </a:p>
        </p:txBody>
      </p:sp>
      <p:sp>
        <p:nvSpPr>
          <p:cNvPr id="7" name="Title 2">
            <a:extLst>
              <a:ext uri="{FF2B5EF4-FFF2-40B4-BE49-F238E27FC236}">
                <a16:creationId xmlns:a16="http://schemas.microsoft.com/office/drawing/2014/main" id="{BFCCD3DF-100D-444B-903A-0CE1E4ED19B2}"/>
              </a:ext>
            </a:extLst>
          </p:cNvPr>
          <p:cNvSpPr>
            <a:spLocks noGrp="1"/>
          </p:cNvSpPr>
          <p:nvPr>
            <p:ph type="title"/>
          </p:nvPr>
        </p:nvSpPr>
        <p:spPr/>
        <p:txBody>
          <a:bodyPr>
            <a:normAutofit fontScale="90000"/>
          </a:bodyPr>
          <a:lstStyle/>
          <a:p>
            <a:r>
              <a:rPr lang="en-GB"/>
              <a:t>Embedded Style Sheets</a:t>
            </a:r>
            <a:br>
              <a:rPr lang="en-GB"/>
            </a:br>
            <a:r>
              <a:rPr lang="en-GB"/>
              <a:t>Example (2) Output</a:t>
            </a:r>
          </a:p>
        </p:txBody>
      </p:sp>
      <p:sp>
        <p:nvSpPr>
          <p:cNvPr id="2" name="Slide Number Placeholder 1">
            <a:extLst>
              <a:ext uri="{FF2B5EF4-FFF2-40B4-BE49-F238E27FC236}">
                <a16:creationId xmlns:a16="http://schemas.microsoft.com/office/drawing/2014/main" id="{00FAE1E8-0473-487E-BBBE-E3C742420C14}"/>
              </a:ext>
            </a:extLst>
          </p:cNvPr>
          <p:cNvSpPr>
            <a:spLocks noGrp="1"/>
          </p:cNvSpPr>
          <p:nvPr>
            <p:ph type="sldNum" sz="quarter" idx="12"/>
          </p:nvPr>
        </p:nvSpPr>
        <p:spPr/>
        <p:txBody>
          <a:bodyPr/>
          <a:lstStyle/>
          <a:p>
            <a:fld id="{103161EA-3838-4585-991A-9FE3F83376D8}" type="slidenum">
              <a:rPr lang="en-US" smtClean="0"/>
              <a:pPr/>
              <a:t>13</a:t>
            </a:fld>
            <a:endParaRPr lang="en-US"/>
          </a:p>
        </p:txBody>
      </p:sp>
      <p:pic>
        <p:nvPicPr>
          <p:cNvPr id="3" name="Picture 2">
            <a:extLst>
              <a:ext uri="{FF2B5EF4-FFF2-40B4-BE49-F238E27FC236}">
                <a16:creationId xmlns:a16="http://schemas.microsoft.com/office/drawing/2014/main" id="{61F6CDB3-97C1-4350-85E0-875005BC4C24}"/>
              </a:ext>
            </a:extLst>
          </p:cNvPr>
          <p:cNvPicPr>
            <a:picLocks noChangeAspect="1"/>
          </p:cNvPicPr>
          <p:nvPr/>
        </p:nvPicPr>
        <p:blipFill rotWithShape="1">
          <a:blip r:embed="rId3"/>
          <a:srcRect b="20356"/>
          <a:stretch/>
        </p:blipFill>
        <p:spPr>
          <a:xfrm>
            <a:off x="2361470" y="1782508"/>
            <a:ext cx="7354031" cy="3292984"/>
          </a:xfrm>
          <a:prstGeom prst="rect">
            <a:avLst/>
          </a:prstGeom>
        </p:spPr>
      </p:pic>
    </p:spTree>
    <p:extLst>
      <p:ext uri="{BB962C8B-B14F-4D97-AF65-F5344CB8AC3E}">
        <p14:creationId xmlns:p14="http://schemas.microsoft.com/office/powerpoint/2010/main" val="6063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9B8A2B12-BD73-4554-BE4A-063CA47A70DD}"/>
              </a:ext>
            </a:extLst>
          </p:cNvPr>
          <p:cNvSpPr>
            <a:spLocks noGrp="1"/>
          </p:cNvSpPr>
          <p:nvPr>
            <p:ph type="title"/>
          </p:nvPr>
        </p:nvSpPr>
        <p:spPr/>
        <p:txBody>
          <a:bodyPr>
            <a:normAutofit/>
          </a:bodyPr>
          <a:lstStyle/>
          <a:p>
            <a:r>
              <a:rPr lang="en-GB" sz="3200" dirty="0"/>
              <a:t>Embedded Style Sheets</a:t>
            </a:r>
            <a:br>
              <a:rPr lang="en-GB" sz="3200" dirty="0"/>
            </a:br>
            <a:r>
              <a:rPr lang="en-GB" sz="3200" dirty="0"/>
              <a:t>Example (2): explaining line 11 to 18</a:t>
            </a:r>
          </a:p>
        </p:txBody>
      </p:sp>
      <p:sp>
        <p:nvSpPr>
          <p:cNvPr id="6" name="Content Placeholder 5"/>
          <p:cNvSpPr>
            <a:spLocks noGrp="1"/>
          </p:cNvSpPr>
          <p:nvPr>
            <p:ph idx="1"/>
          </p:nvPr>
        </p:nvSpPr>
        <p:spPr/>
        <p:txBody>
          <a:bodyPr>
            <a:normAutofit fontScale="92500" lnSpcReduction="10000"/>
          </a:bodyPr>
          <a:lstStyle/>
          <a:p>
            <a:pPr marL="0" indent="0">
              <a:buNone/>
            </a:pPr>
            <a:r>
              <a:rPr lang="en-GB" sz="2400" dirty="0"/>
              <a:t>Line 11: Styles placed in the </a:t>
            </a:r>
            <a:r>
              <a:rPr lang="en-GB" sz="2400" dirty="0">
                <a:solidFill>
                  <a:srgbClr val="C00000"/>
                </a:solidFill>
              </a:rPr>
              <a:t>head</a:t>
            </a:r>
            <a:r>
              <a:rPr lang="en-GB" sz="2400" dirty="0"/>
              <a:t> apply to matching elements wherever they appear in the body. The style element’s type attribute specifies the MIME (Multi purpose Internet Mail Extensions) type that describes the style element’s content.</a:t>
            </a:r>
          </a:p>
          <a:p>
            <a:pPr rtl="0"/>
            <a:endParaRPr lang="en-GB" sz="2400" dirty="0"/>
          </a:p>
          <a:p>
            <a:pPr rtl="0"/>
            <a:endParaRPr lang="en-GB" sz="2400" dirty="0"/>
          </a:p>
          <a:p>
            <a:pPr rtl="0"/>
            <a:endParaRPr lang="en-GB" sz="2400" dirty="0"/>
          </a:p>
          <a:p>
            <a:pPr rtl="0"/>
            <a:endParaRPr lang="en-GB" sz="2400" dirty="0"/>
          </a:p>
          <a:p>
            <a:pPr marL="0" indent="0">
              <a:buNone/>
            </a:pPr>
            <a:endParaRPr lang="en-GB" sz="2400" dirty="0"/>
          </a:p>
          <a:p>
            <a:pPr marL="0" indent="0">
              <a:buNone/>
            </a:pPr>
            <a:r>
              <a:rPr lang="ar-SA" sz="2400" dirty="0"/>
              <a:t>حفظ</a:t>
            </a:r>
          </a:p>
          <a:p>
            <a:pPr marL="0" indent="0">
              <a:buNone/>
            </a:pPr>
            <a:endParaRPr lang="en-GB" sz="2400" dirty="0"/>
          </a:p>
          <a:p>
            <a:pPr marL="0" indent="0">
              <a:buNone/>
            </a:pPr>
            <a:r>
              <a:rPr lang="en-GB" sz="2400" dirty="0"/>
              <a:t>lines 12–17: declares the CSS rules for the style sheet. </a:t>
            </a:r>
          </a:p>
        </p:txBody>
      </p:sp>
      <p:sp>
        <p:nvSpPr>
          <p:cNvPr id="2" name="Slide Number Placeholder 1">
            <a:extLst>
              <a:ext uri="{FF2B5EF4-FFF2-40B4-BE49-F238E27FC236}">
                <a16:creationId xmlns:a16="http://schemas.microsoft.com/office/drawing/2014/main" id="{CE189248-8F76-4B54-B9A8-EF015FDF64DB}"/>
              </a:ext>
            </a:extLst>
          </p:cNvPr>
          <p:cNvSpPr>
            <a:spLocks noGrp="1"/>
          </p:cNvSpPr>
          <p:nvPr>
            <p:ph type="sldNum" sz="quarter" idx="12"/>
          </p:nvPr>
        </p:nvSpPr>
        <p:spPr/>
        <p:txBody>
          <a:bodyPr>
            <a:normAutofit/>
          </a:bodyPr>
          <a:lstStyle/>
          <a:p>
            <a:pPr>
              <a:spcAft>
                <a:spcPts val="600"/>
              </a:spcAft>
            </a:pPr>
            <a:fld id="{103161EA-3838-4585-991A-9FE3F83376D8}" type="slidenum">
              <a:rPr lang="en-US" smtClean="0"/>
              <a:pPr>
                <a:spcAft>
                  <a:spcPts val="600"/>
                </a:spcAft>
              </a:pPr>
              <a:t>14</a:t>
            </a:fld>
            <a:endParaRPr lang="en-US"/>
          </a:p>
        </p:txBody>
      </p:sp>
      <p:pic>
        <p:nvPicPr>
          <p:cNvPr id="5" name="Picture 4">
            <a:extLst>
              <a:ext uri="{FF2B5EF4-FFF2-40B4-BE49-F238E27FC236}">
                <a16:creationId xmlns:a16="http://schemas.microsoft.com/office/drawing/2014/main" id="{805F46CF-4319-4BA3-B739-3EC25EB221D2}"/>
              </a:ext>
            </a:extLst>
          </p:cNvPr>
          <p:cNvPicPr>
            <a:picLocks noChangeAspect="1"/>
          </p:cNvPicPr>
          <p:nvPr/>
        </p:nvPicPr>
        <p:blipFill rotWithShape="1">
          <a:blip r:embed="rId3"/>
          <a:srcRect l="21667" t="20356" r="33333" b="32214"/>
          <a:stretch/>
        </p:blipFill>
        <p:spPr>
          <a:xfrm>
            <a:off x="4015290" y="2991852"/>
            <a:ext cx="4595310" cy="2723148"/>
          </a:xfrm>
          <a:prstGeom prst="rect">
            <a:avLst/>
          </a:prstGeom>
        </p:spPr>
      </p:pic>
      <p:sp>
        <p:nvSpPr>
          <p:cNvPr id="7" name="Speech Bubble: Rectangle with Corners Rounded 6">
            <a:extLst>
              <a:ext uri="{FF2B5EF4-FFF2-40B4-BE49-F238E27FC236}">
                <a16:creationId xmlns:a16="http://schemas.microsoft.com/office/drawing/2014/main" id="{D9AC6DDA-489C-48FD-9296-CF829C48D294}"/>
              </a:ext>
            </a:extLst>
          </p:cNvPr>
          <p:cNvSpPr/>
          <p:nvPr/>
        </p:nvSpPr>
        <p:spPr>
          <a:xfrm flipH="1">
            <a:off x="2057400" y="3048000"/>
            <a:ext cx="1447800" cy="1371600"/>
          </a:xfrm>
          <a:prstGeom prst="wedgeRoundRectCallout">
            <a:avLst>
              <a:gd name="adj1" fmla="val -93732"/>
              <a:gd name="adj2" fmla="val -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Default in HTML 5</a:t>
            </a:r>
          </a:p>
        </p:txBody>
      </p:sp>
    </p:spTree>
    <p:extLst>
      <p:ext uri="{BB962C8B-B14F-4D97-AF65-F5344CB8AC3E}">
        <p14:creationId xmlns:p14="http://schemas.microsoft.com/office/powerpoint/2010/main" val="104980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barn(inVertical)">
                                      <p:cBhvr>
                                        <p:cTn id="12" dur="500"/>
                                        <p:tgtEl>
                                          <p:spTgt spid="6">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Effect transition="in" filter="barn(inVertical)">
                                      <p:cBhvr>
                                        <p:cTn id="1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E94472-7C35-4EA8-8411-1C13D4DE651A}"/>
              </a:ext>
            </a:extLst>
          </p:cNvPr>
          <p:cNvSpPr>
            <a:spLocks noGrp="1"/>
          </p:cNvSpPr>
          <p:nvPr>
            <p:ph type="title"/>
          </p:nvPr>
        </p:nvSpPr>
        <p:spPr/>
        <p:txBody>
          <a:bodyPr>
            <a:normAutofit/>
          </a:bodyPr>
          <a:lstStyle/>
          <a:p>
            <a:r>
              <a:rPr lang="en-GB"/>
              <a:t>Writing CSS code in separate files</a:t>
            </a:r>
          </a:p>
        </p:txBody>
      </p:sp>
      <p:sp>
        <p:nvSpPr>
          <p:cNvPr id="23554" name="Rectangle 3"/>
          <p:cNvSpPr>
            <a:spLocks noGrp="1" noChangeArrowheads="1"/>
          </p:cNvSpPr>
          <p:nvPr>
            <p:ph idx="1"/>
          </p:nvPr>
        </p:nvSpPr>
        <p:spPr/>
        <p:txBody>
          <a:bodyPr>
            <a:noAutofit/>
          </a:bodyPr>
          <a:lstStyle/>
          <a:p>
            <a:pPr marL="457200" lvl="3" indent="0" fontAlgn="base">
              <a:spcAft>
                <a:spcPct val="0"/>
              </a:spcAft>
              <a:buClr>
                <a:schemeClr val="accent2">
                  <a:lumMod val="75000"/>
                </a:schemeClr>
              </a:buClr>
              <a:buSzPct val="100000"/>
              <a:buNone/>
            </a:pPr>
            <a:r>
              <a:rPr lang="en-GB" sz="2600" dirty="0"/>
              <a:t>CSS code can be written in its own files to keep it separate from the HTML code. The extension for CSS files is .</a:t>
            </a:r>
            <a:r>
              <a:rPr lang="en-GB" sz="2600" dirty="0" err="1"/>
              <a:t>css</a:t>
            </a:r>
            <a:r>
              <a:rPr lang="en-GB" sz="2600" dirty="0"/>
              <a:t>. These can be linked to an HTML file using a &lt;link&gt; tag in the &lt;head&gt; section.</a:t>
            </a:r>
            <a:endParaRPr lang="en-US" sz="2600" dirty="0"/>
          </a:p>
          <a:p>
            <a:pPr marL="457200" lvl="3" indent="0" fontAlgn="base">
              <a:spcAft>
                <a:spcPct val="0"/>
              </a:spcAft>
              <a:buClr>
                <a:schemeClr val="accent2">
                  <a:lumMod val="75000"/>
                </a:schemeClr>
              </a:buClr>
              <a:buSzPct val="100000"/>
              <a:buNone/>
            </a:pPr>
            <a:r>
              <a:rPr lang="en-US" sz="2600" dirty="0"/>
              <a:t>That called as </a:t>
            </a:r>
            <a:r>
              <a:rPr lang="en-US" sz="2600" b="1" dirty="0"/>
              <a:t>External Style (highly recommended </a:t>
            </a:r>
            <a:r>
              <a:rPr lang="en-US" sz="2600" b="1" dirty="0">
                <a:solidFill>
                  <a:schemeClr val="accent3">
                    <a:lumMod val="75000"/>
                  </a:schemeClr>
                </a:solidFill>
              </a:rPr>
              <a:t>)</a:t>
            </a:r>
          </a:p>
          <a:p>
            <a:pPr marL="457200" lvl="3" indent="0" fontAlgn="base">
              <a:spcAft>
                <a:spcPct val="0"/>
              </a:spcAft>
              <a:buClr>
                <a:schemeClr val="accent2">
                  <a:lumMod val="75000"/>
                </a:schemeClr>
              </a:buClr>
              <a:buSzPct val="100000"/>
              <a:buNone/>
            </a:pPr>
            <a:endParaRPr lang="en-US" sz="2600" b="1" dirty="0">
              <a:solidFill>
                <a:schemeClr val="accent1">
                  <a:lumMod val="75000"/>
                </a:schemeClr>
              </a:solidFill>
            </a:endParaRPr>
          </a:p>
          <a:p>
            <a:pPr marL="457200" lvl="3" indent="0" fontAlgn="base">
              <a:spcAft>
                <a:spcPct val="0"/>
              </a:spcAft>
              <a:buClr>
                <a:schemeClr val="accent2">
                  <a:lumMod val="75000"/>
                </a:schemeClr>
              </a:buClr>
              <a:buSzPct val="100000"/>
              <a:buNone/>
            </a:pPr>
            <a:r>
              <a:rPr lang="en-US" sz="2600" b="1" dirty="0">
                <a:solidFill>
                  <a:schemeClr val="accent1">
                    <a:lumMod val="75000"/>
                  </a:schemeClr>
                </a:solidFill>
              </a:rPr>
              <a:t>CSS rules in separate file .</a:t>
            </a:r>
            <a:r>
              <a:rPr lang="en-US" sz="2600" b="1" dirty="0" err="1">
                <a:solidFill>
                  <a:schemeClr val="accent1">
                    <a:lumMod val="75000"/>
                  </a:schemeClr>
                </a:solidFill>
              </a:rPr>
              <a:t>css</a:t>
            </a:r>
            <a:r>
              <a:rPr lang="en-US" sz="2600" b="1" dirty="0">
                <a:solidFill>
                  <a:schemeClr val="accent1">
                    <a:lumMod val="75000"/>
                  </a:schemeClr>
                </a:solidFill>
              </a:rPr>
              <a:t> extension linked via </a:t>
            </a:r>
          </a:p>
          <a:p>
            <a:pPr marL="1371600" lvl="5" indent="0" fontAlgn="base">
              <a:spcAft>
                <a:spcPct val="0"/>
              </a:spcAft>
              <a:buClr>
                <a:schemeClr val="accent2">
                  <a:lumMod val="75000"/>
                </a:schemeClr>
              </a:buClr>
              <a:buSzPct val="100000"/>
              <a:buNone/>
            </a:pPr>
            <a:r>
              <a:rPr lang="en-US" sz="2600" b="1" dirty="0">
                <a:solidFill>
                  <a:srgbClr val="C00000"/>
                </a:solidFill>
              </a:rPr>
              <a:t>&lt;link </a:t>
            </a:r>
            <a:r>
              <a:rPr lang="en-US" sz="2600" b="1" dirty="0" err="1">
                <a:solidFill>
                  <a:srgbClr val="C00000"/>
                </a:solidFill>
              </a:rPr>
              <a:t>rel</a:t>
            </a:r>
            <a:r>
              <a:rPr lang="en-US" sz="2600" b="1" dirty="0">
                <a:solidFill>
                  <a:srgbClr val="C00000"/>
                </a:solidFill>
              </a:rPr>
              <a:t>="stylesheet" </a:t>
            </a:r>
            <a:r>
              <a:rPr lang="en-US" sz="2600" b="1" dirty="0" err="1">
                <a:solidFill>
                  <a:srgbClr val="C00000"/>
                </a:solidFill>
              </a:rPr>
              <a:t>href</a:t>
            </a:r>
            <a:r>
              <a:rPr lang="en-US" sz="2600" b="1" dirty="0">
                <a:solidFill>
                  <a:srgbClr val="C00000"/>
                </a:solidFill>
              </a:rPr>
              <a:t>=…&gt; tag </a:t>
            </a:r>
          </a:p>
          <a:p>
            <a:pPr marL="1828800" lvl="5" indent="-457200" fontAlgn="base">
              <a:spcAft>
                <a:spcPct val="0"/>
              </a:spcAft>
              <a:buClr>
                <a:schemeClr val="accent2">
                  <a:lumMod val="75000"/>
                </a:schemeClr>
              </a:buClr>
              <a:buSzPct val="100000"/>
              <a:buFont typeface="+mj-lt"/>
              <a:buAutoNum type="arabicPeriod"/>
            </a:pPr>
            <a:endParaRPr lang="en-US" sz="2600" b="1" dirty="0">
              <a:solidFill>
                <a:srgbClr val="C00000"/>
              </a:solidFill>
            </a:endParaRPr>
          </a:p>
          <a:p>
            <a:pPr marL="1828800" lvl="5" indent="-457200" fontAlgn="base">
              <a:spcAft>
                <a:spcPct val="0"/>
              </a:spcAft>
              <a:buClr>
                <a:schemeClr val="accent2">
                  <a:lumMod val="75000"/>
                </a:schemeClr>
              </a:buClr>
              <a:buSzPct val="100000"/>
              <a:buFont typeface="+mj-lt"/>
              <a:buAutoNum type="arabicPeriod"/>
            </a:pPr>
            <a:endParaRPr lang="en-US" sz="2600" b="1" dirty="0">
              <a:solidFill>
                <a:srgbClr val="C00000"/>
              </a:solidFill>
            </a:endParaRPr>
          </a:p>
        </p:txBody>
      </p:sp>
      <p:sp>
        <p:nvSpPr>
          <p:cNvPr id="2" name="Slide Number Placeholder 1">
            <a:extLst>
              <a:ext uri="{FF2B5EF4-FFF2-40B4-BE49-F238E27FC236}">
                <a16:creationId xmlns:a16="http://schemas.microsoft.com/office/drawing/2014/main" id="{49B51837-8BE6-4EBE-B44A-49B51E0C4F54}"/>
              </a:ext>
            </a:extLst>
          </p:cNvPr>
          <p:cNvSpPr>
            <a:spLocks noGrp="1"/>
          </p:cNvSpPr>
          <p:nvPr>
            <p:ph type="sldNum" sz="quarter" idx="12"/>
          </p:nvPr>
        </p:nvSpPr>
        <p:spPr/>
        <p:txBody>
          <a:bodyPr/>
          <a:lstStyle/>
          <a:p>
            <a:fld id="{103161EA-3838-4585-991A-9FE3F83376D8}" type="slidenum">
              <a:rPr lang="en-US" smtClean="0"/>
              <a:pPr/>
              <a:t>15</a:t>
            </a:fld>
            <a:endParaRPr lang="en-US"/>
          </a:p>
        </p:txBody>
      </p:sp>
    </p:spTree>
    <p:extLst>
      <p:ext uri="{BB962C8B-B14F-4D97-AF65-F5344CB8AC3E}">
        <p14:creationId xmlns:p14="http://schemas.microsoft.com/office/powerpoint/2010/main" val="247325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Effect transition="in" filter="barn(inVertical)">
                                      <p:cBhvr>
                                        <p:cTn id="7" dur="500"/>
                                        <p:tgtEl>
                                          <p:spTgt spid="23554">
                                            <p:txEl>
                                              <p:pRg st="1" end="1"/>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3554">
                                            <p:txEl>
                                              <p:pRg st="3" end="3"/>
                                            </p:txEl>
                                          </p:spTgt>
                                        </p:tgtEl>
                                        <p:attrNameLst>
                                          <p:attrName>style.visibility</p:attrName>
                                        </p:attrNameLst>
                                      </p:cBhvr>
                                      <p:to>
                                        <p:strVal val="visible"/>
                                      </p:to>
                                    </p:set>
                                    <p:animEffect transition="in" filter="barn(inVertical)">
                                      <p:cBhvr>
                                        <p:cTn id="11" dur="500"/>
                                        <p:tgtEl>
                                          <p:spTgt spid="23554">
                                            <p:txEl>
                                              <p:pRg st="3" end="3"/>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3554">
                                            <p:txEl>
                                              <p:pRg st="0" end="0"/>
                                            </p:txEl>
                                          </p:spTgt>
                                        </p:tgtEl>
                                        <p:attrNameLst>
                                          <p:attrName>style.visibility</p:attrName>
                                        </p:attrNameLst>
                                      </p:cBhvr>
                                      <p:to>
                                        <p:strVal val="visible"/>
                                      </p:to>
                                    </p:set>
                                    <p:animEffect transition="in" filter="barn(inVertical)">
                                      <p:cBhvr>
                                        <p:cTn id="15" dur="500"/>
                                        <p:tgtEl>
                                          <p:spTgt spid="23554">
                                            <p:txEl>
                                              <p:pRg st="0" end="0"/>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3554">
                                            <p:txEl>
                                              <p:pRg st="4" end="4"/>
                                            </p:txEl>
                                          </p:spTgt>
                                        </p:tgtEl>
                                        <p:attrNameLst>
                                          <p:attrName>style.visibility</p:attrName>
                                        </p:attrNameLst>
                                      </p:cBhvr>
                                      <p:to>
                                        <p:strVal val="visible"/>
                                      </p:to>
                                    </p:set>
                                    <p:animEffect transition="in" filter="barn(inVertical)">
                                      <p:cBhvr>
                                        <p:cTn id="19" dur="500"/>
                                        <p:tgtEl>
                                          <p:spTgt spid="235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81D6C19E-3B39-48BE-8EFF-F543B8B4946B}"/>
              </a:ext>
            </a:extLst>
          </p:cNvPr>
          <p:cNvSpPr>
            <a:spLocks noGrp="1"/>
          </p:cNvSpPr>
          <p:nvPr>
            <p:ph type="title"/>
          </p:nvPr>
        </p:nvSpPr>
        <p:spPr/>
        <p:txBody>
          <a:bodyPr>
            <a:normAutofit fontScale="90000"/>
          </a:bodyPr>
          <a:lstStyle/>
          <a:p>
            <a:r>
              <a:rPr lang="en-GB"/>
              <a:t>Writing CSS code in separate files</a:t>
            </a:r>
            <a:br>
              <a:rPr lang="en-GB"/>
            </a:br>
            <a:r>
              <a:rPr lang="en-GB"/>
              <a:t>&lt;link&gt; tag</a:t>
            </a:r>
          </a:p>
        </p:txBody>
      </p:sp>
      <p:sp>
        <p:nvSpPr>
          <p:cNvPr id="8" name="Rectangle 3"/>
          <p:cNvSpPr>
            <a:spLocks noGrp="1" noChangeArrowheads="1"/>
          </p:cNvSpPr>
          <p:nvPr>
            <p:ph idx="1"/>
          </p:nvPr>
        </p:nvSpPr>
        <p:spPr/>
        <p:txBody>
          <a:bodyPr>
            <a:normAutofit/>
          </a:bodyPr>
          <a:lstStyle/>
          <a:p>
            <a:pPr marL="274320" indent="0" fontAlgn="base">
              <a:lnSpc>
                <a:spcPct val="80000"/>
              </a:lnSpc>
              <a:spcAft>
                <a:spcPct val="0"/>
              </a:spcAft>
              <a:buClr>
                <a:schemeClr val="accent3">
                  <a:lumMod val="75000"/>
                </a:schemeClr>
              </a:buClr>
              <a:buSzPct val="120000"/>
              <a:buNone/>
              <a:defRPr/>
            </a:pPr>
            <a:r>
              <a:rPr lang="en-US" sz="2400" b="1">
                <a:solidFill>
                  <a:srgbClr val="C00000"/>
                </a:solidFill>
              </a:rPr>
              <a:t>To link an external style sheet in html documents we use &lt;link&gt; tag.</a:t>
            </a:r>
          </a:p>
          <a:p>
            <a:pPr marL="274320" indent="0" fontAlgn="base">
              <a:lnSpc>
                <a:spcPct val="80000"/>
              </a:lnSpc>
              <a:spcAft>
                <a:spcPct val="0"/>
              </a:spcAft>
              <a:buClr>
                <a:schemeClr val="accent3">
                  <a:lumMod val="75000"/>
                </a:schemeClr>
              </a:buClr>
              <a:buSzPct val="120000"/>
              <a:buNone/>
              <a:defRPr/>
            </a:pPr>
            <a:r>
              <a:rPr lang="en-US" sz="2400" b="1"/>
              <a:t>Note: Link tag is void. (No need to close it)</a:t>
            </a:r>
          </a:p>
          <a:p>
            <a:pPr marL="617220" indent="-342900" fontAlgn="base">
              <a:lnSpc>
                <a:spcPct val="80000"/>
              </a:lnSpc>
              <a:spcAft>
                <a:spcPct val="0"/>
              </a:spcAft>
              <a:buClr>
                <a:schemeClr val="accent3">
                  <a:lumMod val="75000"/>
                </a:schemeClr>
              </a:buClr>
              <a:buSzPct val="120000"/>
              <a:buFont typeface="Courier New" panose="02070309020205020404" pitchFamily="49" charset="0"/>
              <a:buChar char="o"/>
              <a:defRPr/>
            </a:pPr>
            <a:r>
              <a:rPr lang="en-US" sz="2400" b="1"/>
              <a:t>link  tag has many elements some of them are:</a:t>
            </a:r>
          </a:p>
        </p:txBody>
      </p:sp>
      <p:sp>
        <p:nvSpPr>
          <p:cNvPr id="2" name="Slide Number Placeholder 1">
            <a:extLst>
              <a:ext uri="{FF2B5EF4-FFF2-40B4-BE49-F238E27FC236}">
                <a16:creationId xmlns:a16="http://schemas.microsoft.com/office/drawing/2014/main" id="{DE440A73-9C4A-4751-A3C4-CC9418721EB9}"/>
              </a:ext>
            </a:extLst>
          </p:cNvPr>
          <p:cNvSpPr>
            <a:spLocks noGrp="1"/>
          </p:cNvSpPr>
          <p:nvPr>
            <p:ph type="sldNum" sz="quarter" idx="12"/>
          </p:nvPr>
        </p:nvSpPr>
        <p:spPr/>
        <p:txBody>
          <a:bodyPr/>
          <a:lstStyle/>
          <a:p>
            <a:fld id="{103161EA-3838-4585-991A-9FE3F83376D8}" type="slidenum">
              <a:rPr lang="en-US" smtClean="0"/>
              <a:pPr/>
              <a:t>16</a:t>
            </a:fld>
            <a:endParaRPr lang="en-US"/>
          </a:p>
        </p:txBody>
      </p:sp>
      <p:graphicFrame>
        <p:nvGraphicFramePr>
          <p:cNvPr id="3" name="Table 2">
            <a:extLst>
              <a:ext uri="{FF2B5EF4-FFF2-40B4-BE49-F238E27FC236}">
                <a16:creationId xmlns:a16="http://schemas.microsoft.com/office/drawing/2014/main" id="{9E8F7985-9228-4FCF-A939-E2BD5F92DFFC}"/>
              </a:ext>
            </a:extLst>
          </p:cNvPr>
          <p:cNvGraphicFramePr>
            <a:graphicFrameLocks noGrp="1"/>
          </p:cNvGraphicFramePr>
          <p:nvPr>
            <p:extLst>
              <p:ext uri="{D42A27DB-BD31-4B8C-83A1-F6EECF244321}">
                <p14:modId xmlns:p14="http://schemas.microsoft.com/office/powerpoint/2010/main" val="1791427033"/>
              </p:ext>
            </p:extLst>
          </p:nvPr>
        </p:nvGraphicFramePr>
        <p:xfrm>
          <a:off x="1981200" y="3276600"/>
          <a:ext cx="8401050" cy="3243256"/>
        </p:xfrm>
        <a:graphic>
          <a:graphicData uri="http://schemas.openxmlformats.org/drawingml/2006/table">
            <a:tbl>
              <a:tblPr firstRow="1" bandRow="1">
                <a:tableStyleId>{5C22544A-7EE6-4342-B048-85BDC9FD1C3A}</a:tableStyleId>
              </a:tblPr>
              <a:tblGrid>
                <a:gridCol w="1659467">
                  <a:extLst>
                    <a:ext uri="{9D8B030D-6E8A-4147-A177-3AD203B41FA5}">
                      <a16:colId xmlns:a16="http://schemas.microsoft.com/office/drawing/2014/main" val="2592893302"/>
                    </a:ext>
                  </a:extLst>
                </a:gridCol>
                <a:gridCol w="6741583">
                  <a:extLst>
                    <a:ext uri="{9D8B030D-6E8A-4147-A177-3AD203B41FA5}">
                      <a16:colId xmlns:a16="http://schemas.microsoft.com/office/drawing/2014/main" val="449856242"/>
                    </a:ext>
                  </a:extLst>
                </a:gridCol>
              </a:tblGrid>
              <a:tr h="714460">
                <a:tc>
                  <a:txBody>
                    <a:bodyPr/>
                    <a:lstStyle/>
                    <a:p>
                      <a:r>
                        <a:rPr lang="en-GB" sz="2600"/>
                        <a:t>Element (Attribute) </a:t>
                      </a:r>
                    </a:p>
                  </a:txBody>
                  <a:tcPr/>
                </a:tc>
                <a:tc>
                  <a:txBody>
                    <a:bodyPr/>
                    <a:lstStyle/>
                    <a:p>
                      <a:r>
                        <a:rPr lang="en-GB" sz="2600"/>
                        <a:t>Description </a:t>
                      </a:r>
                    </a:p>
                  </a:txBody>
                  <a:tcPr/>
                </a:tc>
                <a:extLst>
                  <a:ext uri="{0D108BD9-81ED-4DB2-BD59-A6C34878D82A}">
                    <a16:rowId xmlns:a16="http://schemas.microsoft.com/office/drawing/2014/main" val="3711258938"/>
                  </a:ext>
                </a:extLst>
              </a:tr>
              <a:tr h="760956">
                <a:tc>
                  <a:txBody>
                    <a:bodyPr/>
                    <a:lstStyle/>
                    <a:p>
                      <a:r>
                        <a:rPr lang="en-US" sz="2600" err="1"/>
                        <a:t>rel</a:t>
                      </a:r>
                      <a:endParaRPr lang="en-GB" sz="2600"/>
                    </a:p>
                  </a:txBody>
                  <a:tcPr/>
                </a:tc>
                <a:tc>
                  <a:txBody>
                    <a:bodyPr/>
                    <a:lstStyle/>
                    <a:p>
                      <a:pPr marL="0" lvl="0" indent="-178308" fontAlgn="base">
                        <a:lnSpc>
                          <a:spcPct val="80000"/>
                        </a:lnSpc>
                        <a:spcAft>
                          <a:spcPct val="0"/>
                        </a:spcAft>
                        <a:buClr>
                          <a:schemeClr val="accent3">
                            <a:lumMod val="75000"/>
                          </a:schemeClr>
                        </a:buClr>
                        <a:buSzPct val="120000"/>
                        <a:buFont typeface="Courier New" panose="02070309020205020404" pitchFamily="49" charset="0"/>
                        <a:buNone/>
                        <a:defRPr/>
                      </a:pPr>
                      <a:r>
                        <a:rPr lang="en-US" sz="2600"/>
                        <a:t>specify a relationship between two documents</a:t>
                      </a:r>
                      <a:endParaRPr lang="en-GB" sz="2600"/>
                    </a:p>
                  </a:txBody>
                  <a:tcPr/>
                </a:tc>
                <a:extLst>
                  <a:ext uri="{0D108BD9-81ED-4DB2-BD59-A6C34878D82A}">
                    <a16:rowId xmlns:a16="http://schemas.microsoft.com/office/drawing/2014/main" val="388833757"/>
                  </a:ext>
                </a:extLst>
              </a:tr>
              <a:tr h="714460">
                <a:tc>
                  <a:txBody>
                    <a:bodyPr/>
                    <a:lstStyle/>
                    <a:p>
                      <a:r>
                        <a:rPr lang="en-GB" sz="2600"/>
                        <a:t>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a:t>specifies the MIME type of the related document</a:t>
                      </a:r>
                      <a:endParaRPr lang="en-US" sz="2600" b="1">
                        <a:solidFill>
                          <a:srgbClr val="C00000"/>
                        </a:solidFill>
                      </a:endParaRPr>
                    </a:p>
                  </a:txBody>
                  <a:tcPr/>
                </a:tc>
                <a:extLst>
                  <a:ext uri="{0D108BD9-81ED-4DB2-BD59-A6C34878D82A}">
                    <a16:rowId xmlns:a16="http://schemas.microsoft.com/office/drawing/2014/main" val="2706562696"/>
                  </a:ext>
                </a:extLst>
              </a:tr>
              <a:tr h="714460">
                <a:tc>
                  <a:txBody>
                    <a:bodyPr/>
                    <a:lstStyle/>
                    <a:p>
                      <a:r>
                        <a:rPr lang="en-US" sz="2600" err="1"/>
                        <a:t>href</a:t>
                      </a:r>
                      <a:endParaRPr lang="en-GB" sz="2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a:t>provides the URL for the document containing the style sheet</a:t>
                      </a:r>
                      <a:endParaRPr lang="en-US" sz="2600" b="1">
                        <a:solidFill>
                          <a:srgbClr val="C00000"/>
                        </a:solidFill>
                      </a:endParaRPr>
                    </a:p>
                  </a:txBody>
                  <a:tcPr/>
                </a:tc>
                <a:extLst>
                  <a:ext uri="{0D108BD9-81ED-4DB2-BD59-A6C34878D82A}">
                    <a16:rowId xmlns:a16="http://schemas.microsoft.com/office/drawing/2014/main" val="1295211700"/>
                  </a:ext>
                </a:extLst>
              </a:tr>
            </a:tbl>
          </a:graphicData>
        </a:graphic>
      </p:graphicFrame>
    </p:spTree>
    <p:extLst>
      <p:ext uri="{BB962C8B-B14F-4D97-AF65-F5344CB8AC3E}">
        <p14:creationId xmlns:p14="http://schemas.microsoft.com/office/powerpoint/2010/main" val="370305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arn(inVertical)">
                                      <p:cBhvr>
                                        <p:cTn id="7" dur="500"/>
                                        <p:tgtEl>
                                          <p:spTgt spid="8">
                                            <p:txEl>
                                              <p:pRg st="2" end="2"/>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arn(inVertical)">
                                      <p:cBhvr>
                                        <p:cTn id="11" dur="500"/>
                                        <p:tgtEl>
                                          <p:spTgt spid="8">
                                            <p:txEl>
                                              <p:pRg st="0" end="0"/>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arn(inVertical)">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B23DE2-E4A8-4933-BBA6-2A2995512999}"/>
              </a:ext>
            </a:extLst>
          </p:cNvPr>
          <p:cNvSpPr>
            <a:spLocks noGrp="1"/>
          </p:cNvSpPr>
          <p:nvPr>
            <p:ph type="title"/>
          </p:nvPr>
        </p:nvSpPr>
        <p:spPr/>
        <p:txBody>
          <a:bodyPr>
            <a:normAutofit/>
          </a:bodyPr>
          <a:lstStyle/>
          <a:p>
            <a:r>
              <a:rPr lang="en-GB"/>
              <a:t>Writing CSS code in separate files</a:t>
            </a:r>
          </a:p>
        </p:txBody>
      </p:sp>
      <p:sp>
        <p:nvSpPr>
          <p:cNvPr id="8" name="Rectangle 3"/>
          <p:cNvSpPr>
            <a:spLocks noGrp="1" noChangeArrowheads="1"/>
          </p:cNvSpPr>
          <p:nvPr>
            <p:ph idx="1"/>
          </p:nvPr>
        </p:nvSpPr>
        <p:spPr/>
        <p:txBody>
          <a:bodyPr>
            <a:noAutofit/>
          </a:bodyPr>
          <a:lstStyle/>
          <a:p>
            <a:pPr marL="457200" lvl="2" indent="-457200" fontAlgn="base">
              <a:lnSpc>
                <a:spcPct val="80000"/>
              </a:lnSpc>
              <a:spcAft>
                <a:spcPct val="0"/>
              </a:spcAft>
              <a:buClr>
                <a:schemeClr val="accent3">
                  <a:lumMod val="75000"/>
                </a:schemeClr>
              </a:buClr>
              <a:buSzPct val="120000"/>
              <a:defRPr/>
            </a:pPr>
            <a:r>
              <a:rPr lang="en-US" sz="2800" b="1"/>
              <a:t>External style sheets are separate documents that contain </a:t>
            </a:r>
            <a:r>
              <a:rPr lang="en-US" sz="2800" b="1">
                <a:solidFill>
                  <a:srgbClr val="C00000"/>
                </a:solidFill>
              </a:rPr>
              <a:t>only CSS rules.</a:t>
            </a:r>
          </a:p>
          <a:p>
            <a:pPr marL="0" lvl="2" indent="0" fontAlgn="base">
              <a:lnSpc>
                <a:spcPct val="80000"/>
              </a:lnSpc>
              <a:spcAft>
                <a:spcPct val="0"/>
              </a:spcAft>
              <a:buClr>
                <a:schemeClr val="accent3">
                  <a:lumMod val="75000"/>
                </a:schemeClr>
              </a:buClr>
              <a:buSzPct val="120000"/>
              <a:buNone/>
              <a:defRPr/>
            </a:pPr>
            <a:endParaRPr lang="en-US" sz="2800" b="1">
              <a:solidFill>
                <a:srgbClr val="C00000"/>
              </a:solidFill>
            </a:endParaRPr>
          </a:p>
          <a:p>
            <a:pPr marL="457200" lvl="2" indent="-457200" fontAlgn="base">
              <a:lnSpc>
                <a:spcPct val="80000"/>
              </a:lnSpc>
              <a:spcAft>
                <a:spcPct val="0"/>
              </a:spcAft>
              <a:buClr>
                <a:schemeClr val="accent3">
                  <a:lumMod val="75000"/>
                </a:schemeClr>
              </a:buClr>
              <a:buSzPct val="120000"/>
              <a:defRPr/>
            </a:pPr>
            <a:r>
              <a:rPr lang="en-US" sz="2800" b="1" u="sng">
                <a:solidFill>
                  <a:srgbClr val="C00000"/>
                </a:solidFill>
              </a:rPr>
              <a:t>Help create a uniform look for a website:</a:t>
            </a:r>
          </a:p>
          <a:p>
            <a:pPr lvl="3" algn="l" rtl="0" fontAlgn="base">
              <a:lnSpc>
                <a:spcPct val="80000"/>
              </a:lnSpc>
              <a:spcAft>
                <a:spcPct val="0"/>
              </a:spcAft>
              <a:buClr>
                <a:schemeClr val="accent3">
                  <a:lumMod val="75000"/>
                </a:schemeClr>
              </a:buClr>
              <a:buSzPct val="120000"/>
              <a:buFont typeface="Courier New" panose="02070309020205020404" pitchFamily="49" charset="0"/>
              <a:buChar char="o"/>
              <a:defRPr/>
            </a:pPr>
            <a:r>
              <a:rPr lang="en-US" sz="2800"/>
              <a:t>Separate pages can all use the same styles.</a:t>
            </a:r>
          </a:p>
          <a:p>
            <a:pPr marL="457200" lvl="3" indent="0" fontAlgn="base">
              <a:lnSpc>
                <a:spcPct val="80000"/>
              </a:lnSpc>
              <a:spcAft>
                <a:spcPct val="0"/>
              </a:spcAft>
              <a:buClr>
                <a:schemeClr val="accent3">
                  <a:lumMod val="75000"/>
                </a:schemeClr>
              </a:buClr>
              <a:buSzPct val="120000"/>
              <a:buNone/>
              <a:defRPr/>
            </a:pPr>
            <a:r>
              <a:rPr lang="en-US" sz="2800"/>
              <a:t> </a:t>
            </a:r>
          </a:p>
          <a:p>
            <a:pPr lvl="3" algn="l" rtl="0" fontAlgn="base">
              <a:lnSpc>
                <a:spcPct val="80000"/>
              </a:lnSpc>
              <a:spcAft>
                <a:spcPct val="0"/>
              </a:spcAft>
              <a:buClr>
                <a:schemeClr val="accent3">
                  <a:lumMod val="75000"/>
                </a:schemeClr>
              </a:buClr>
              <a:buSzPct val="120000"/>
              <a:buFont typeface="Courier New" panose="02070309020205020404" pitchFamily="49" charset="0"/>
              <a:buChar char="o"/>
              <a:defRPr/>
            </a:pPr>
            <a:r>
              <a:rPr lang="en-US" sz="2800"/>
              <a:t>Modifying a single style-sheet file makes changes to styles across an entire website (or to a portion of one).</a:t>
            </a:r>
          </a:p>
          <a:p>
            <a:pPr marL="457200" lvl="2" indent="-457200" fontAlgn="base">
              <a:lnSpc>
                <a:spcPct val="80000"/>
              </a:lnSpc>
              <a:spcAft>
                <a:spcPct val="0"/>
              </a:spcAft>
              <a:buClr>
                <a:schemeClr val="accent3">
                  <a:lumMod val="75000"/>
                </a:schemeClr>
              </a:buClr>
              <a:buSzPct val="120000"/>
              <a:defRPr/>
            </a:pPr>
            <a:endParaRPr lang="en-US" sz="2800"/>
          </a:p>
          <a:p>
            <a:pPr marL="457200" lvl="2" indent="-457200" fontAlgn="base">
              <a:lnSpc>
                <a:spcPct val="80000"/>
              </a:lnSpc>
              <a:spcAft>
                <a:spcPct val="0"/>
              </a:spcAft>
              <a:buClr>
                <a:schemeClr val="accent3">
                  <a:lumMod val="75000"/>
                </a:schemeClr>
              </a:buClr>
              <a:buSzPct val="120000"/>
              <a:defRPr/>
            </a:pPr>
            <a:r>
              <a:rPr lang="en-US" sz="2800"/>
              <a:t>When changes to the styles are required, you need to modify only a single CSS file to make style changes across all the pages that use those styles. This concept is sometimes </a:t>
            </a:r>
            <a:r>
              <a:rPr lang="en-US" sz="2800">
                <a:solidFill>
                  <a:srgbClr val="C00000"/>
                </a:solidFill>
              </a:rPr>
              <a:t>known as </a:t>
            </a:r>
            <a:r>
              <a:rPr lang="en-US" sz="2800" u="sng">
                <a:solidFill>
                  <a:schemeClr val="accent6">
                    <a:lumMod val="20000"/>
                    <a:lumOff val="80000"/>
                  </a:schemeClr>
                </a:solidFill>
                <a:effectLst>
                  <a:outerShdw blurRad="38100" dist="38100" dir="2700000" algn="tl">
                    <a:srgbClr val="000000">
                      <a:alpha val="43137"/>
                    </a:srgbClr>
                  </a:outerShdw>
                </a:effectLst>
                <a:highlight>
                  <a:srgbClr val="9DBFBE"/>
                </a:highlight>
              </a:rPr>
              <a:t>skinning</a:t>
            </a:r>
            <a:r>
              <a:rPr lang="en-US" sz="2800">
                <a:solidFill>
                  <a:srgbClr val="C00000"/>
                </a:solidFill>
              </a:rPr>
              <a:t>. </a:t>
            </a:r>
          </a:p>
        </p:txBody>
      </p:sp>
      <p:sp>
        <p:nvSpPr>
          <p:cNvPr id="2" name="Slide Number Placeholder 1">
            <a:extLst>
              <a:ext uri="{FF2B5EF4-FFF2-40B4-BE49-F238E27FC236}">
                <a16:creationId xmlns:a16="http://schemas.microsoft.com/office/drawing/2014/main" id="{7A820E92-45FC-4841-A703-9053B0AC0D15}"/>
              </a:ext>
            </a:extLst>
          </p:cNvPr>
          <p:cNvSpPr>
            <a:spLocks noGrp="1"/>
          </p:cNvSpPr>
          <p:nvPr>
            <p:ph type="sldNum" sz="quarter" idx="12"/>
          </p:nvPr>
        </p:nvSpPr>
        <p:spPr/>
        <p:txBody>
          <a:bodyPr/>
          <a:lstStyle/>
          <a:p>
            <a:fld id="{103161EA-3838-4585-991A-9FE3F83376D8}" type="slidenum">
              <a:rPr lang="en-US" smtClean="0"/>
              <a:pPr/>
              <a:t>17</a:t>
            </a:fld>
            <a:endParaRPr lang="en-US"/>
          </a:p>
        </p:txBody>
      </p:sp>
    </p:spTree>
    <p:extLst>
      <p:ext uri="{BB962C8B-B14F-4D97-AF65-F5344CB8AC3E}">
        <p14:creationId xmlns:p14="http://schemas.microsoft.com/office/powerpoint/2010/main" val="126880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barn(inVertical)">
                                      <p:cBhvr>
                                        <p:cTn id="11" dur="500"/>
                                        <p:tgtEl>
                                          <p:spTgt spid="8">
                                            <p:txEl>
                                              <p:pRg st="2" end="2"/>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barn(inVertical)">
                                      <p:cBhvr>
                                        <p:cTn id="15" dur="500"/>
                                        <p:tgtEl>
                                          <p:spTgt spid="8">
                                            <p:txEl>
                                              <p:pRg st="3" end="3"/>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barn(inVertical)">
                                      <p:cBhvr>
                                        <p:cTn id="19" dur="500"/>
                                        <p:tgtEl>
                                          <p:spTgt spid="8">
                                            <p:txEl>
                                              <p:pRg st="4" end="4"/>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barn(inVertical)">
                                      <p:cBhvr>
                                        <p:cTn id="23" dur="500"/>
                                        <p:tgtEl>
                                          <p:spTgt spid="8">
                                            <p:txEl>
                                              <p:pRg st="5" end="5"/>
                                            </p:txEl>
                                          </p:spTgt>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arn(inVertical)">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2175" y="1552575"/>
            <a:ext cx="8274050" cy="4848225"/>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243726" name="Text Box 14"/>
          <p:cNvSpPr txBox="1">
            <a:spLocks noChangeArrowheads="1"/>
          </p:cNvSpPr>
          <p:nvPr/>
        </p:nvSpPr>
        <p:spPr bwMode="auto">
          <a:xfrm>
            <a:off x="2162175" y="3654426"/>
            <a:ext cx="3996000" cy="1323439"/>
          </a:xfrm>
          <a:prstGeom prst="rect">
            <a:avLst/>
          </a:prstGeom>
          <a:ln>
            <a:noFill/>
            <a:headEnd/>
            <a:tailEnd/>
          </a:ln>
        </p:spPr>
        <p:style>
          <a:lnRef idx="3">
            <a:schemeClr val="lt1"/>
          </a:lnRef>
          <a:fillRef idx="1">
            <a:schemeClr val="accent3"/>
          </a:fillRef>
          <a:effectRef idx="1">
            <a:schemeClr val="accent3"/>
          </a:effectRef>
          <a:fontRef idx="minor">
            <a:schemeClr val="lt1"/>
          </a:fontRef>
        </p:style>
        <p:txBody>
          <a:bodyPr>
            <a:spAutoFit/>
          </a:bodyPr>
          <a:lstStyle/>
          <a:p>
            <a:pPr>
              <a:defRPr/>
            </a:pPr>
            <a:r>
              <a:rPr lang="en-US" sz="2000" b="1">
                <a:cs typeface="Arial" charset="0"/>
              </a:rPr>
              <a:t>body { background-color: #E6E6FA;</a:t>
            </a:r>
          </a:p>
          <a:p>
            <a:pPr>
              <a:defRPr/>
            </a:pPr>
            <a:r>
              <a:rPr lang="en-US" sz="2000" b="1">
                <a:cs typeface="Arial" charset="0"/>
              </a:rPr>
              <a:t>            color: #000000;}</a:t>
            </a:r>
          </a:p>
          <a:p>
            <a:pPr>
              <a:defRPr/>
            </a:pPr>
            <a:endParaRPr lang="en-US" sz="2000" b="1">
              <a:cs typeface="Arial" charset="0"/>
            </a:endParaRPr>
          </a:p>
          <a:p>
            <a:pPr>
              <a:defRPr/>
            </a:pPr>
            <a:r>
              <a:rPr lang="en-US" sz="2000" b="1">
                <a:cs typeface="Arial" charset="0"/>
              </a:rPr>
              <a:t>h2 {  color: #003366; }</a:t>
            </a:r>
          </a:p>
        </p:txBody>
      </p:sp>
      <p:sp>
        <p:nvSpPr>
          <p:cNvPr id="14" name="Title 2">
            <a:extLst>
              <a:ext uri="{FF2B5EF4-FFF2-40B4-BE49-F238E27FC236}">
                <a16:creationId xmlns:a16="http://schemas.microsoft.com/office/drawing/2014/main" id="{07E70493-A8A2-488A-AEB8-D2D2E4F2BE92}"/>
              </a:ext>
            </a:extLst>
          </p:cNvPr>
          <p:cNvSpPr>
            <a:spLocks noGrp="1"/>
          </p:cNvSpPr>
          <p:nvPr>
            <p:ph type="title"/>
          </p:nvPr>
        </p:nvSpPr>
        <p:spPr/>
        <p:txBody>
          <a:bodyPr>
            <a:normAutofit/>
          </a:bodyPr>
          <a:lstStyle/>
          <a:p>
            <a:r>
              <a:rPr lang="en-GB" dirty="0"/>
              <a:t>Linking External Style Sheets</a:t>
            </a:r>
          </a:p>
        </p:txBody>
      </p:sp>
      <p:sp>
        <p:nvSpPr>
          <p:cNvPr id="34821" name="Rectangle 3"/>
          <p:cNvSpPr>
            <a:spLocks noGrp="1" noChangeArrowheads="1"/>
          </p:cNvSpPr>
          <p:nvPr>
            <p:ph idx="1"/>
          </p:nvPr>
        </p:nvSpPr>
        <p:spPr>
          <a:xfrm>
            <a:off x="762000" y="1552575"/>
            <a:ext cx="11049000" cy="4480560"/>
          </a:xfrm>
          <a:noFill/>
          <a:ln>
            <a:solidFill>
              <a:schemeClr val="bg1"/>
            </a:solidFill>
          </a:ln>
        </p:spPr>
        <p:style>
          <a:lnRef idx="2">
            <a:schemeClr val="dk1"/>
          </a:lnRef>
          <a:fillRef idx="1">
            <a:schemeClr val="lt1"/>
          </a:fillRef>
          <a:effectRef idx="0">
            <a:schemeClr val="dk1"/>
          </a:effectRef>
          <a:fontRef idx="minor">
            <a:schemeClr val="dk1"/>
          </a:fontRef>
        </p:style>
        <p:txBody>
          <a:bodyPr rtlCol="1">
            <a:normAutofit/>
          </a:bodyPr>
          <a:lstStyle/>
          <a:p>
            <a:pPr lvl="1" indent="0">
              <a:spcAft>
                <a:spcPts val="0"/>
              </a:spcAft>
              <a:buNone/>
              <a:defRPr/>
            </a:pPr>
            <a:r>
              <a:rPr lang="en-US" sz="2800">
                <a:solidFill>
                  <a:schemeClr val="accent1">
                    <a:lumMod val="50000"/>
                  </a:schemeClr>
                </a:solidFill>
                <a:cs typeface="Arial" pitchFamily="34" charset="0"/>
              </a:rPr>
              <a:t>Multiple web pages can associate with the same external style sheet file.</a:t>
            </a:r>
          </a:p>
        </p:txBody>
      </p:sp>
      <p:sp>
        <p:nvSpPr>
          <p:cNvPr id="276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1CA73D32-18F1-47D5-9615-A8088A244FCA}" type="slidenum">
              <a:rPr lang="en-US" altLang="ar-SA" sz="1200"/>
              <a:pPr eaLnBrk="1" hangingPunct="1"/>
              <a:t>18</a:t>
            </a:fld>
            <a:endParaRPr lang="en-US" altLang="ar-SA" sz="1200"/>
          </a:p>
        </p:txBody>
      </p:sp>
      <p:sp>
        <p:nvSpPr>
          <p:cNvPr id="27655" name="Text Box 13"/>
          <p:cNvSpPr txBox="1">
            <a:spLocks noChangeArrowheads="1"/>
          </p:cNvSpPr>
          <p:nvPr/>
        </p:nvSpPr>
        <p:spPr bwMode="auto">
          <a:xfrm>
            <a:off x="3736975" y="2974975"/>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ar-SA"/>
              <a:t>site.css</a:t>
            </a:r>
          </a:p>
        </p:txBody>
      </p:sp>
      <p:sp>
        <p:nvSpPr>
          <p:cNvPr id="39938" name="AutoShape 16"/>
          <p:cNvSpPr>
            <a:spLocks noChangeArrowheads="1"/>
          </p:cNvSpPr>
          <p:nvPr/>
        </p:nvSpPr>
        <p:spPr bwMode="auto">
          <a:xfrm>
            <a:off x="6092825" y="2362200"/>
            <a:ext cx="4343400" cy="4032000"/>
          </a:xfrm>
          <a:prstGeom prst="leftArrowCallout">
            <a:avLst>
              <a:gd name="adj1" fmla="val 25000"/>
              <a:gd name="adj2" fmla="val 25000"/>
              <a:gd name="adj3" fmla="val 19137"/>
              <a:gd name="adj4" fmla="val 66667"/>
            </a:avLst>
          </a:prstGeom>
          <a:solidFill>
            <a:schemeClr val="tx2">
              <a:lumMod val="25000"/>
              <a:alpha val="59000"/>
            </a:schemeClr>
          </a:solidFill>
          <a:ln w="28575">
            <a:noFill/>
            <a:miter lim="800000"/>
            <a:headEnd/>
            <a:tailEnd/>
          </a:ln>
        </p:spPr>
        <p:txBody>
          <a:bodyPr wrap="none" anchor="ctr"/>
          <a:lstStyle/>
          <a:p>
            <a:pPr>
              <a:defRPr/>
            </a:pPr>
            <a:endParaRPr lang="en-US">
              <a:cs typeface="Arial" charset="0"/>
            </a:endParaRPr>
          </a:p>
        </p:txBody>
      </p:sp>
      <p:sp>
        <p:nvSpPr>
          <p:cNvPr id="27657" name="AutoShape 11"/>
          <p:cNvSpPr>
            <a:spLocks noChangeArrowheads="1"/>
          </p:cNvSpPr>
          <p:nvPr/>
        </p:nvSpPr>
        <p:spPr bwMode="auto">
          <a:xfrm>
            <a:off x="8991600" y="5029200"/>
            <a:ext cx="1295400" cy="121920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endParaRPr lang="ar-SA" altLang="ar-SA" sz="1800"/>
          </a:p>
        </p:txBody>
      </p:sp>
      <p:sp>
        <p:nvSpPr>
          <p:cNvPr id="27658" name="AutoShape 6"/>
          <p:cNvSpPr>
            <a:spLocks noChangeArrowheads="1"/>
          </p:cNvSpPr>
          <p:nvPr/>
        </p:nvSpPr>
        <p:spPr bwMode="auto">
          <a:xfrm>
            <a:off x="7696200" y="2667000"/>
            <a:ext cx="1295400" cy="106680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ar-SA" sz="1800"/>
              <a:t>index.html</a:t>
            </a:r>
          </a:p>
        </p:txBody>
      </p:sp>
      <p:sp>
        <p:nvSpPr>
          <p:cNvPr id="27659" name="AutoShape 7"/>
          <p:cNvSpPr>
            <a:spLocks noChangeArrowheads="1"/>
          </p:cNvSpPr>
          <p:nvPr/>
        </p:nvSpPr>
        <p:spPr bwMode="auto">
          <a:xfrm>
            <a:off x="8153400" y="3581400"/>
            <a:ext cx="1219200" cy="106680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ar-SA" sz="1800"/>
              <a:t>clients.html</a:t>
            </a:r>
          </a:p>
        </p:txBody>
      </p:sp>
      <p:sp>
        <p:nvSpPr>
          <p:cNvPr id="27660" name="AutoShape 8"/>
          <p:cNvSpPr>
            <a:spLocks noChangeArrowheads="1"/>
          </p:cNvSpPr>
          <p:nvPr/>
        </p:nvSpPr>
        <p:spPr bwMode="auto">
          <a:xfrm>
            <a:off x="8686800" y="4419600"/>
            <a:ext cx="1219200" cy="106680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ar-SA" sz="1800"/>
              <a:t>about.html</a:t>
            </a:r>
          </a:p>
        </p:txBody>
      </p:sp>
      <p:sp>
        <p:nvSpPr>
          <p:cNvPr id="27661" name="Text Box 17"/>
          <p:cNvSpPr txBox="1">
            <a:spLocks noChangeArrowheads="1"/>
          </p:cNvSpPr>
          <p:nvPr/>
        </p:nvSpPr>
        <p:spPr bwMode="auto">
          <a:xfrm>
            <a:off x="9296401" y="5638800"/>
            <a:ext cx="89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ar-SA"/>
              <a:t>Etc…</a:t>
            </a:r>
          </a:p>
        </p:txBody>
      </p:sp>
    </p:spTree>
    <p:extLst>
      <p:ext uri="{BB962C8B-B14F-4D97-AF65-F5344CB8AC3E}">
        <p14:creationId xmlns:p14="http://schemas.microsoft.com/office/powerpoint/2010/main" val="42799291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Linking External Style Sheets Example (3) html</a:t>
            </a:r>
            <a:endParaRPr lang="en-US" dirty="0"/>
          </a:p>
        </p:txBody>
      </p:sp>
      <p:sp>
        <p:nvSpPr>
          <p:cNvPr id="4" name="Slide Number Placeholder 3"/>
          <p:cNvSpPr>
            <a:spLocks noGrp="1"/>
          </p:cNvSpPr>
          <p:nvPr>
            <p:ph type="sldNum" sz="quarter" idx="12"/>
          </p:nvPr>
        </p:nvSpPr>
        <p:spPr/>
        <p:txBody>
          <a:bodyPr/>
          <a:lstStyle/>
          <a:p>
            <a:fld id="{103161EA-3838-4585-991A-9FE3F83376D8}" type="slidenum">
              <a:rPr lang="en-US" smtClean="0"/>
              <a:pPr/>
              <a:t>19</a:t>
            </a:fld>
            <a:endParaRPr 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rotWithShape="1">
          <a:blip r:embed="rId2"/>
          <a:srcRect l="37" t="10896" r="15171" b="22622"/>
          <a:stretch/>
        </p:blipFill>
        <p:spPr>
          <a:xfrm>
            <a:off x="762000" y="1889560"/>
            <a:ext cx="10735064" cy="4734506"/>
          </a:xfrm>
          <a:prstGeom prst="rect">
            <a:avLst/>
          </a:prstGeom>
          <a:ln>
            <a:solidFill>
              <a:schemeClr val="tx1"/>
            </a:solidFill>
          </a:ln>
        </p:spPr>
      </p:pic>
    </p:spTree>
    <p:extLst>
      <p:ext uri="{BB962C8B-B14F-4D97-AF65-F5344CB8AC3E}">
        <p14:creationId xmlns:p14="http://schemas.microsoft.com/office/powerpoint/2010/main" val="248053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610CEE-F536-4A54-9E65-4F373E4EC3DB}"/>
              </a:ext>
            </a:extLst>
          </p:cNvPr>
          <p:cNvSpPr>
            <a:spLocks noGrp="1"/>
          </p:cNvSpPr>
          <p:nvPr>
            <p:ph type="title"/>
          </p:nvPr>
        </p:nvSpPr>
        <p:spPr/>
        <p:txBody>
          <a:bodyPr/>
          <a:lstStyle/>
          <a:p>
            <a:r>
              <a:rPr lang="pt-BR" b="1"/>
              <a:t>O b j e c t i v e s</a:t>
            </a:r>
            <a:endParaRPr lang="en-GB" b="1"/>
          </a:p>
        </p:txBody>
      </p:sp>
      <p:sp>
        <p:nvSpPr>
          <p:cNvPr id="7" name="Content Placeholder 6">
            <a:extLst>
              <a:ext uri="{FF2B5EF4-FFF2-40B4-BE49-F238E27FC236}">
                <a16:creationId xmlns:a16="http://schemas.microsoft.com/office/drawing/2014/main" id="{561F1EC8-EFAD-4752-B146-9836328B0341}"/>
              </a:ext>
            </a:extLst>
          </p:cNvPr>
          <p:cNvSpPr>
            <a:spLocks noGrp="1"/>
          </p:cNvSpPr>
          <p:nvPr>
            <p:ph idx="1"/>
          </p:nvPr>
        </p:nvSpPr>
        <p:spPr>
          <a:noFill/>
        </p:spPr>
        <p:txBody>
          <a:bodyPr>
            <a:normAutofit/>
          </a:bodyPr>
          <a:lstStyle/>
          <a:p>
            <a:pPr>
              <a:buSzPct val="108000"/>
              <a:buFont typeface="Wingdings" panose="05000000000000000000" pitchFamily="2" charset="2"/>
              <a:buChar char="§"/>
            </a:pPr>
            <a:r>
              <a:rPr lang="en-US" sz="3200" b="1" dirty="0">
                <a:solidFill>
                  <a:schemeClr val="accent3"/>
                </a:solidFill>
              </a:rPr>
              <a:t>By the end of this chapter, you’ll be able to:</a:t>
            </a:r>
          </a:p>
          <a:p>
            <a:pPr lvl="2">
              <a:buSzPct val="108000"/>
              <a:buFont typeface="Wingdings" panose="05000000000000000000" pitchFamily="2" charset="2"/>
              <a:buChar char="§"/>
            </a:pPr>
            <a:r>
              <a:rPr lang="en-US" sz="2400" dirty="0"/>
              <a:t> Control a website’s appearance with style sheets.</a:t>
            </a:r>
          </a:p>
          <a:p>
            <a:pPr lvl="2">
              <a:buSzPct val="108000"/>
              <a:buFont typeface="Wingdings" panose="05000000000000000000" pitchFamily="2" charset="2"/>
              <a:buChar char="§"/>
            </a:pPr>
            <a:r>
              <a:rPr lang="en-US" sz="2400" dirty="0"/>
              <a:t> Use a style sheet to give all the pages of a website the same look and feel.</a:t>
            </a:r>
          </a:p>
          <a:p>
            <a:pPr lvl="2">
              <a:buSzPct val="108000"/>
              <a:buFont typeface="Wingdings" panose="05000000000000000000" pitchFamily="2" charset="2"/>
              <a:buChar char="§"/>
            </a:pPr>
            <a:r>
              <a:rPr lang="en-US" sz="2400" dirty="0"/>
              <a:t> Use the class attribute to apply styles.</a:t>
            </a:r>
          </a:p>
          <a:p>
            <a:pPr lvl="2">
              <a:buSzPct val="108000"/>
              <a:buFont typeface="Wingdings" panose="05000000000000000000" pitchFamily="2" charset="2"/>
              <a:buChar char="§"/>
            </a:pPr>
            <a:r>
              <a:rPr lang="en-US" sz="2400" dirty="0"/>
              <a:t> Specify the precise font, size, color and other properties of displayed </a:t>
            </a:r>
            <a:r>
              <a:rPr lang="en-US" sz="2400"/>
              <a:t>text.</a:t>
            </a:r>
            <a:endParaRPr lang="en-US" sz="2400" dirty="0"/>
          </a:p>
        </p:txBody>
      </p:sp>
      <p:sp>
        <p:nvSpPr>
          <p:cNvPr id="2" name="Slide Number Placeholder 1">
            <a:extLst>
              <a:ext uri="{FF2B5EF4-FFF2-40B4-BE49-F238E27FC236}">
                <a16:creationId xmlns:a16="http://schemas.microsoft.com/office/drawing/2014/main" id="{944C0162-CEA9-4AB1-A6D9-CECDAAE9A6B5}"/>
              </a:ext>
            </a:extLst>
          </p:cNvPr>
          <p:cNvSpPr>
            <a:spLocks noGrp="1"/>
          </p:cNvSpPr>
          <p:nvPr>
            <p:ph type="sldNum" sz="quarter" idx="12"/>
          </p:nvPr>
        </p:nvSpPr>
        <p:spPr/>
        <p:txBody>
          <a:bodyPr/>
          <a:lstStyle/>
          <a:p>
            <a:fld id="{103161EA-3838-4585-991A-9FE3F83376D8}"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576"/>
    </mc:Choice>
    <mc:Fallback xmlns="">
      <p:transition spd="slow" advTm="1157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Linking External Style Sheets Example (3) </a:t>
            </a:r>
            <a:r>
              <a:rPr lang="en-GB" dirty="0" err="1"/>
              <a:t>Css</a:t>
            </a:r>
            <a:r>
              <a:rPr lang="en-GB" dirty="0"/>
              <a:t> </a:t>
            </a:r>
            <a:endParaRPr lang="en-US" dirty="0"/>
          </a:p>
        </p:txBody>
      </p:sp>
      <p:pic>
        <p:nvPicPr>
          <p:cNvPr id="5" name="Content Placeholder 4"/>
          <p:cNvPicPr>
            <a:picLocks noGrp="1" noChangeAspect="1"/>
          </p:cNvPicPr>
          <p:nvPr>
            <p:ph idx="1"/>
          </p:nvPr>
        </p:nvPicPr>
        <p:blipFill rotWithShape="1">
          <a:blip r:embed="rId2"/>
          <a:srcRect t="10583" b="55902"/>
          <a:stretch/>
        </p:blipFill>
        <p:spPr>
          <a:xfrm>
            <a:off x="722489" y="2393244"/>
            <a:ext cx="10521243" cy="4077459"/>
          </a:xfrm>
          <a:prstGeom prst="rect">
            <a:avLst/>
          </a:prstGeom>
          <a:ln>
            <a:solidFill>
              <a:schemeClr val="tx1"/>
            </a:solidFill>
          </a:ln>
        </p:spPr>
      </p:pic>
      <p:sp>
        <p:nvSpPr>
          <p:cNvPr id="4" name="Slide Number Placeholder 3"/>
          <p:cNvSpPr>
            <a:spLocks noGrp="1"/>
          </p:cNvSpPr>
          <p:nvPr>
            <p:ph type="sldNum" sz="quarter" idx="12"/>
          </p:nvPr>
        </p:nvSpPr>
        <p:spPr/>
        <p:txBody>
          <a:bodyPr/>
          <a:lstStyle/>
          <a:p>
            <a:fld id="{103161EA-3838-4585-991A-9FE3F83376D8}" type="slidenum">
              <a:rPr lang="en-US" smtClean="0"/>
              <a:pPr/>
              <a:t>20</a:t>
            </a:fld>
            <a:endParaRPr lang="en-US"/>
          </a:p>
        </p:txBody>
      </p:sp>
    </p:spTree>
    <p:extLst>
      <p:ext uri="{BB962C8B-B14F-4D97-AF65-F5344CB8AC3E}">
        <p14:creationId xmlns:p14="http://schemas.microsoft.com/office/powerpoint/2010/main" val="3335306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BF42-161F-41E1-B67C-9A3FE8091552}"/>
              </a:ext>
            </a:extLst>
          </p:cNvPr>
          <p:cNvSpPr>
            <a:spLocks noGrp="1"/>
          </p:cNvSpPr>
          <p:nvPr>
            <p:ph type="title"/>
          </p:nvPr>
        </p:nvSpPr>
        <p:spPr/>
        <p:txBody>
          <a:bodyPr vert="horz" lIns="91440" tIns="45720" rIns="91440" bIns="45720" rtlCol="0" anchor="ctr">
            <a:normAutofit/>
          </a:bodyPr>
          <a:lstStyle/>
          <a:p>
            <a:pPr algn="ctr"/>
            <a:r>
              <a:rPr lang="en-US" sz="2800" spc="100">
                <a:solidFill>
                  <a:schemeClr val="tx1">
                    <a:lumMod val="95000"/>
                    <a:lumOff val="5000"/>
                  </a:schemeClr>
                </a:solidFill>
              </a:rPr>
              <a:t>What is the preferred way of including CSS within a project? How do I know when to Use inline styles, the tags, or a .</a:t>
            </a:r>
            <a:r>
              <a:rPr lang="en-US" sz="2800" spc="100" err="1">
                <a:solidFill>
                  <a:schemeClr val="tx1">
                    <a:lumMod val="95000"/>
                    <a:lumOff val="5000"/>
                  </a:schemeClr>
                </a:solidFill>
              </a:rPr>
              <a:t>css</a:t>
            </a:r>
            <a:r>
              <a:rPr lang="en-US" sz="2800" spc="100">
                <a:solidFill>
                  <a:schemeClr val="tx1">
                    <a:lumMod val="95000"/>
                    <a:lumOff val="5000"/>
                  </a:schemeClr>
                </a:solidFill>
              </a:rPr>
              <a:t> file?</a:t>
            </a:r>
          </a:p>
        </p:txBody>
      </p:sp>
      <p:sp>
        <p:nvSpPr>
          <p:cNvPr id="6" name="Text Placeholder 5">
            <a:extLst>
              <a:ext uri="{FF2B5EF4-FFF2-40B4-BE49-F238E27FC236}">
                <a16:creationId xmlns:a16="http://schemas.microsoft.com/office/drawing/2014/main" id="{D0B2B96B-2131-42EB-9A0B-ABD8D2A50D0A}"/>
              </a:ext>
            </a:extLst>
          </p:cNvPr>
          <p:cNvSpPr>
            <a:spLocks noGrp="1"/>
          </p:cNvSpPr>
          <p:nvPr>
            <p:ph idx="1"/>
          </p:nvPr>
        </p:nvSpPr>
        <p:spPr/>
        <p:txBody>
          <a:bodyPr vert="horz" lIns="45720" tIns="45720" rIns="45720" bIns="45720" rtlCol="0" anchor="ctr">
            <a:normAutofit/>
          </a:bodyPr>
          <a:lstStyle/>
          <a:p>
            <a:pPr>
              <a:lnSpc>
                <a:spcPct val="90000"/>
              </a:lnSpc>
            </a:pPr>
            <a:r>
              <a:rPr lang="en-GB" sz="2400" dirty="0">
                <a:solidFill>
                  <a:schemeClr val="tx1"/>
                </a:solidFill>
              </a:rPr>
              <a:t>As a web developer, you will eventually come across HTML documents which include CSS either inline with style attributes or within the &lt;style&gt; tags at the head of the document. Hence, it is important to be aware of all the various ways to include CSS in a project.</a:t>
            </a:r>
          </a:p>
          <a:p>
            <a:pPr>
              <a:lnSpc>
                <a:spcPct val="90000"/>
              </a:lnSpc>
            </a:pPr>
            <a:r>
              <a:rPr lang="en-GB" sz="2400" dirty="0">
                <a:solidFill>
                  <a:schemeClr val="tx1"/>
                </a:solidFill>
              </a:rPr>
              <a:t>That having been said, mashing HTML and CSS together is not a great habit to get into. As developers we want to “separate our concerns” because this usually creates codebases that are more flexible, readable, and maintainable. As such, keeping our CSS contained within a separate .</a:t>
            </a:r>
            <a:r>
              <a:rPr lang="en-GB" sz="2400" dirty="0" err="1">
                <a:solidFill>
                  <a:schemeClr val="tx1"/>
                </a:solidFill>
              </a:rPr>
              <a:t>css</a:t>
            </a:r>
            <a:r>
              <a:rPr lang="en-GB" sz="2400" dirty="0">
                <a:solidFill>
                  <a:schemeClr val="tx1"/>
                </a:solidFill>
              </a:rPr>
              <a:t> file is the preferred way of including CSS within most projects.</a:t>
            </a:r>
            <a:endParaRPr lang="en-US" sz="2400" dirty="0">
              <a:solidFill>
                <a:schemeClr val="tx1"/>
              </a:solidFill>
            </a:endParaRPr>
          </a:p>
        </p:txBody>
      </p:sp>
      <p:sp>
        <p:nvSpPr>
          <p:cNvPr id="4" name="Slide Number Placeholder 3">
            <a:extLst>
              <a:ext uri="{FF2B5EF4-FFF2-40B4-BE49-F238E27FC236}">
                <a16:creationId xmlns:a16="http://schemas.microsoft.com/office/drawing/2014/main" id="{CE9BF0AE-9C9E-4660-A1F0-9CA6E4C7CC97}"/>
              </a:ext>
            </a:extLst>
          </p:cNvPr>
          <p:cNvSpPr>
            <a:spLocks noGrp="1"/>
          </p:cNvSpPr>
          <p:nvPr>
            <p:ph type="sldNum" sz="quarter" idx="12"/>
          </p:nvPr>
        </p:nvSpPr>
        <p:spPr/>
        <p:txBody>
          <a:bodyPr vert="horz" lIns="91440" tIns="45720" rIns="91440" bIns="45720" rtlCol="0" anchor="ctr">
            <a:normAutofit/>
          </a:bodyPr>
          <a:lstStyle/>
          <a:p>
            <a:pPr>
              <a:spcAft>
                <a:spcPts val="600"/>
              </a:spcAft>
            </a:pPr>
            <a:fld id="{103161EA-3838-4585-991A-9FE3F83376D8}" type="slidenum">
              <a:rPr lang="en-US" smtClean="0"/>
              <a:pPr>
                <a:spcAft>
                  <a:spcPts val="600"/>
                </a:spcAft>
              </a:pPr>
              <a:t>21</a:t>
            </a:fld>
            <a:endParaRPr lang="en-US"/>
          </a:p>
        </p:txBody>
      </p:sp>
    </p:spTree>
    <p:extLst>
      <p:ext uri="{BB962C8B-B14F-4D97-AF65-F5344CB8AC3E}">
        <p14:creationId xmlns:p14="http://schemas.microsoft.com/office/powerpoint/2010/main" val="1106334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D3C10C-6D08-4C7E-A01D-7432052F20C1}"/>
              </a:ext>
            </a:extLst>
          </p:cNvPr>
          <p:cNvSpPr>
            <a:spLocks noGrp="1"/>
          </p:cNvSpPr>
          <p:nvPr>
            <p:ph type="title"/>
          </p:nvPr>
        </p:nvSpPr>
        <p:spPr/>
        <p:txBody>
          <a:bodyPr/>
          <a:lstStyle/>
          <a:p>
            <a:r>
              <a:rPr lang="en-GB"/>
              <a:t>Style Sheets Syntax</a:t>
            </a:r>
          </a:p>
        </p:txBody>
      </p:sp>
      <p:sp>
        <p:nvSpPr>
          <p:cNvPr id="23554" name="Rectangle 3"/>
          <p:cNvSpPr>
            <a:spLocks noGrp="1" noChangeArrowheads="1"/>
          </p:cNvSpPr>
          <p:nvPr>
            <p:ph idx="1"/>
          </p:nvPr>
        </p:nvSpPr>
        <p:spPr/>
        <p:txBody>
          <a:bodyPr>
            <a:noAutofit/>
          </a:bodyPr>
          <a:lstStyle/>
          <a:p>
            <a:pPr marL="342900" lvl="2" indent="-342900" fontAlgn="base">
              <a:spcAft>
                <a:spcPct val="0"/>
              </a:spcAft>
              <a:buClr>
                <a:schemeClr val="accent3">
                  <a:lumMod val="50000"/>
                </a:schemeClr>
              </a:buClr>
              <a:buSzPct val="106000"/>
              <a:buFont typeface="Wingdings" panose="05000000000000000000" pitchFamily="2" charset="2"/>
              <a:buChar char="v"/>
            </a:pPr>
            <a:r>
              <a:rPr lang="en-US" sz="2400" b="1" dirty="0"/>
              <a:t>A style sheet consists of a </a:t>
            </a:r>
            <a:r>
              <a:rPr lang="en-US" sz="2400" b="1" dirty="0">
                <a:solidFill>
                  <a:srgbClr val="C00000"/>
                </a:solidFill>
                <a:highlight>
                  <a:srgbClr val="C0C0C0"/>
                </a:highlight>
              </a:rPr>
              <a:t>set of rules.</a:t>
            </a:r>
          </a:p>
          <a:p>
            <a:pPr marL="342900" lvl="2" indent="-342900" fontAlgn="base">
              <a:spcAft>
                <a:spcPct val="0"/>
              </a:spcAft>
              <a:buClr>
                <a:schemeClr val="accent3">
                  <a:lumMod val="50000"/>
                </a:schemeClr>
              </a:buClr>
              <a:buSzPct val="106000"/>
              <a:buFont typeface="Wingdings" panose="05000000000000000000" pitchFamily="2" charset="2"/>
              <a:buChar char="v"/>
            </a:pPr>
            <a:r>
              <a:rPr lang="en-US" sz="2400" b="1" dirty="0"/>
              <a:t>Each rule consists of one or more </a:t>
            </a:r>
            <a:r>
              <a:rPr lang="en-US" sz="2400" b="1" dirty="0">
                <a:solidFill>
                  <a:schemeClr val="accent3">
                    <a:lumMod val="50000"/>
                  </a:schemeClr>
                </a:solidFill>
              </a:rPr>
              <a:t>selectors</a:t>
            </a:r>
            <a:r>
              <a:rPr lang="en-US" sz="2400" b="1" dirty="0"/>
              <a:t> and a </a:t>
            </a:r>
            <a:r>
              <a:rPr lang="en-US" sz="2400" b="1" dirty="0">
                <a:solidFill>
                  <a:schemeClr val="accent3">
                    <a:lumMod val="50000"/>
                  </a:schemeClr>
                </a:solidFill>
              </a:rPr>
              <a:t>declaration</a:t>
            </a:r>
            <a:r>
              <a:rPr lang="en-US" sz="2400" b="1" dirty="0"/>
              <a:t> block.</a:t>
            </a:r>
          </a:p>
          <a:p>
            <a:pPr marL="342900" lvl="2" indent="-342900" fontAlgn="base">
              <a:spcAft>
                <a:spcPct val="0"/>
              </a:spcAft>
              <a:buClr>
                <a:schemeClr val="accent3">
                  <a:lumMod val="50000"/>
                </a:schemeClr>
              </a:buClr>
              <a:buSzPct val="106000"/>
              <a:buFont typeface="Wingdings" panose="05000000000000000000" pitchFamily="2" charset="2"/>
              <a:buChar char="v"/>
            </a:pPr>
            <a:endParaRPr lang="en-US" sz="2400" b="1" dirty="0"/>
          </a:p>
          <a:p>
            <a:pPr marL="342900" lvl="2" indent="-342900" fontAlgn="base">
              <a:spcAft>
                <a:spcPct val="0"/>
              </a:spcAft>
              <a:buClr>
                <a:schemeClr val="accent3">
                  <a:lumMod val="50000"/>
                </a:schemeClr>
              </a:buClr>
              <a:buSzPct val="106000"/>
              <a:buFont typeface="Wingdings" panose="05000000000000000000" pitchFamily="2" charset="2"/>
              <a:buChar char="v"/>
            </a:pPr>
            <a:endParaRPr lang="en-US" sz="2400" b="1" dirty="0"/>
          </a:p>
          <a:p>
            <a:pPr marL="342900" lvl="2" indent="-342900" fontAlgn="base">
              <a:spcAft>
                <a:spcPct val="0"/>
              </a:spcAft>
              <a:buClr>
                <a:schemeClr val="accent3">
                  <a:lumMod val="50000"/>
                </a:schemeClr>
              </a:buClr>
              <a:buSzPct val="106000"/>
              <a:buFont typeface="Wingdings" panose="05000000000000000000" pitchFamily="2" charset="2"/>
              <a:buChar char="v"/>
            </a:pPr>
            <a:endParaRPr lang="en-US" sz="2400" b="1" dirty="0"/>
          </a:p>
          <a:p>
            <a:pPr marL="342900" lvl="2" indent="-342900" fontAlgn="base">
              <a:spcAft>
                <a:spcPct val="0"/>
              </a:spcAft>
              <a:buClr>
                <a:schemeClr val="accent3">
                  <a:lumMod val="50000"/>
                </a:schemeClr>
              </a:buClr>
              <a:buSzPct val="106000"/>
              <a:buFont typeface="Wingdings" panose="05000000000000000000" pitchFamily="2" charset="2"/>
              <a:buChar char="v"/>
            </a:pPr>
            <a:endParaRPr lang="en-US" sz="2400" b="1" dirty="0"/>
          </a:p>
          <a:p>
            <a:pPr marL="342900" lvl="2" indent="-342900" fontAlgn="base">
              <a:spcAft>
                <a:spcPct val="0"/>
              </a:spcAft>
              <a:buClr>
                <a:schemeClr val="accent3">
                  <a:lumMod val="50000"/>
                </a:schemeClr>
              </a:buClr>
              <a:buSzPct val="106000"/>
              <a:buFont typeface="Wingdings" panose="05000000000000000000" pitchFamily="2" charset="2"/>
              <a:buChar char="v"/>
            </a:pPr>
            <a:endParaRPr lang="en-US" sz="2400" b="1" dirty="0"/>
          </a:p>
          <a:p>
            <a:pPr marL="342900" lvl="2" indent="-342900" fontAlgn="base">
              <a:spcAft>
                <a:spcPct val="0"/>
              </a:spcAft>
              <a:buClr>
                <a:schemeClr val="accent3">
                  <a:lumMod val="50000"/>
                </a:schemeClr>
              </a:buClr>
              <a:buSzPct val="106000"/>
              <a:buFont typeface="Wingdings" panose="05000000000000000000" pitchFamily="2" charset="2"/>
              <a:buChar char="v"/>
            </a:pPr>
            <a:endParaRPr lang="en-US" sz="2400" b="1" dirty="0"/>
          </a:p>
          <a:p>
            <a:pPr marL="342900" lvl="2" indent="-342900" fontAlgn="base">
              <a:spcAft>
                <a:spcPct val="0"/>
              </a:spcAft>
              <a:buClr>
                <a:schemeClr val="accent3">
                  <a:lumMod val="50000"/>
                </a:schemeClr>
              </a:buClr>
              <a:buSzPct val="106000"/>
              <a:buFont typeface="Wingdings" panose="05000000000000000000" pitchFamily="2" charset="2"/>
              <a:buChar char="v"/>
            </a:pPr>
            <a:r>
              <a:rPr lang="en-US" sz="2400" b="1" dirty="0"/>
              <a:t>Selectors are separated by </a:t>
            </a:r>
            <a:r>
              <a:rPr lang="en-US" sz="2400" b="1" dirty="0">
                <a:solidFill>
                  <a:schemeClr val="accent3">
                    <a:lumMod val="50000"/>
                  </a:schemeClr>
                </a:solidFill>
              </a:rPr>
              <a:t>commas</a:t>
            </a:r>
          </a:p>
          <a:p>
            <a:pPr marL="342900" lvl="2" indent="-342900" fontAlgn="base">
              <a:spcAft>
                <a:spcPct val="0"/>
              </a:spcAft>
              <a:buClr>
                <a:schemeClr val="accent3">
                  <a:lumMod val="50000"/>
                </a:schemeClr>
              </a:buClr>
              <a:buSzPct val="106000"/>
              <a:buFont typeface="Wingdings" panose="05000000000000000000" pitchFamily="2" charset="2"/>
              <a:buChar char="v"/>
            </a:pPr>
            <a:r>
              <a:rPr lang="en-US" sz="2400" b="1" dirty="0"/>
              <a:t>Declarations are separated by </a:t>
            </a:r>
            <a:r>
              <a:rPr lang="en-US" sz="2400" b="1" dirty="0">
                <a:solidFill>
                  <a:schemeClr val="accent3">
                    <a:lumMod val="50000"/>
                  </a:schemeClr>
                </a:solidFill>
              </a:rPr>
              <a:t>semicolons</a:t>
            </a:r>
          </a:p>
          <a:p>
            <a:pPr marL="342900" lvl="2" indent="-342900" fontAlgn="base">
              <a:spcAft>
                <a:spcPct val="0"/>
              </a:spcAft>
              <a:buClr>
                <a:schemeClr val="accent3">
                  <a:lumMod val="50000"/>
                </a:schemeClr>
              </a:buClr>
              <a:buSzPct val="106000"/>
              <a:buFont typeface="Wingdings" panose="05000000000000000000" pitchFamily="2" charset="2"/>
              <a:buChar char="v"/>
            </a:pPr>
            <a:r>
              <a:rPr lang="en-US" sz="2400" b="1" dirty="0"/>
              <a:t>Properties and values are separated by </a:t>
            </a:r>
            <a:r>
              <a:rPr lang="en-US" sz="2400" b="1" dirty="0">
                <a:solidFill>
                  <a:schemeClr val="accent3">
                    <a:lumMod val="50000"/>
                  </a:schemeClr>
                </a:solidFill>
              </a:rPr>
              <a:t>colons</a:t>
            </a:r>
          </a:p>
        </p:txBody>
      </p:sp>
      <p:sp>
        <p:nvSpPr>
          <p:cNvPr id="2" name="Slide Number Placeholder 1">
            <a:extLst>
              <a:ext uri="{FF2B5EF4-FFF2-40B4-BE49-F238E27FC236}">
                <a16:creationId xmlns:a16="http://schemas.microsoft.com/office/drawing/2014/main" id="{CBB0D1B3-67D6-4904-B0A3-9359CDAA0DFF}"/>
              </a:ext>
            </a:extLst>
          </p:cNvPr>
          <p:cNvSpPr>
            <a:spLocks noGrp="1"/>
          </p:cNvSpPr>
          <p:nvPr>
            <p:ph type="sldNum" sz="quarter" idx="12"/>
          </p:nvPr>
        </p:nvSpPr>
        <p:spPr/>
        <p:txBody>
          <a:bodyPr/>
          <a:lstStyle/>
          <a:p>
            <a:fld id="{103161EA-3838-4585-991A-9FE3F83376D8}" type="slidenum">
              <a:rPr lang="en-US" smtClean="0"/>
              <a:pPr/>
              <a:t>22</a:t>
            </a:fld>
            <a:endParaRPr lang="en-US"/>
          </a:p>
        </p:txBody>
      </p:sp>
      <p:pic>
        <p:nvPicPr>
          <p:cNvPr id="4" name="Picture 3"/>
          <p:cNvPicPr>
            <a:picLocks noChangeAspect="1" noChangeArrowheads="1"/>
          </p:cNvPicPr>
          <p:nvPr/>
        </p:nvPicPr>
        <p:blipFill>
          <a:blip r:embed="rId3" cstate="print"/>
          <a:srcRect/>
          <a:stretch>
            <a:fillRect/>
          </a:stretch>
        </p:blipFill>
        <p:spPr bwMode="auto">
          <a:xfrm>
            <a:off x="2849409" y="2819400"/>
            <a:ext cx="6026150" cy="1752600"/>
          </a:xfrm>
          <a:prstGeom prst="roundRect">
            <a:avLst>
              <a:gd name="adj" fmla="val 8862"/>
            </a:avLst>
          </a:prstGeom>
          <a:noFill/>
          <a:ln w="9525">
            <a:solidFill>
              <a:schemeClr val="tx2">
                <a:lumMod val="75000"/>
              </a:schemeClr>
            </a:solidFill>
            <a:miter lim="800000"/>
            <a:headEnd/>
            <a:tailEnd/>
          </a:ln>
        </p:spPr>
      </p:pic>
      <p:sp>
        <p:nvSpPr>
          <p:cNvPr id="6" name="Rectangle 4"/>
          <p:cNvSpPr>
            <a:spLocks noChangeArrowheads="1"/>
          </p:cNvSpPr>
          <p:nvPr/>
        </p:nvSpPr>
        <p:spPr bwMode="auto">
          <a:xfrm>
            <a:off x="2095500" y="6046113"/>
            <a:ext cx="7772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buClr>
                <a:schemeClr val="accent5">
                  <a:lumMod val="40000"/>
                  <a:lumOff val="60000"/>
                </a:schemeClr>
              </a:buClr>
              <a:buSzPct val="70000"/>
              <a:defRPr/>
            </a:pPr>
            <a:r>
              <a:rPr lang="en-US" sz="2200" b="1" noProof="1">
                <a:solidFill>
                  <a:srgbClr val="000000"/>
                </a:solidFill>
                <a:latin typeface="Consolas" pitchFamily="49" charset="0"/>
                <a:cs typeface="Consolas" pitchFamily="49" charset="0"/>
              </a:rPr>
              <a:t>h1,h2,h3 { color: green; font-weight: bold; }</a:t>
            </a:r>
          </a:p>
        </p:txBody>
      </p:sp>
    </p:spTree>
    <p:extLst>
      <p:ext uri="{BB962C8B-B14F-4D97-AF65-F5344CB8AC3E}">
        <p14:creationId xmlns:p14="http://schemas.microsoft.com/office/powerpoint/2010/main" val="116677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barn(inVertical)">
                                      <p:cBhvr>
                                        <p:cTn id="7" dur="500"/>
                                        <p:tgtEl>
                                          <p:spTgt spid="23554">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animEffect transition="in" filter="barn(inVertical)">
                                      <p:cBhvr>
                                        <p:cTn id="11" dur="500"/>
                                        <p:tgtEl>
                                          <p:spTgt spid="23554">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3554">
                                            <p:txEl>
                                              <p:pRg st="8" end="8"/>
                                            </p:txEl>
                                          </p:spTgt>
                                        </p:tgtEl>
                                        <p:attrNameLst>
                                          <p:attrName>style.visibility</p:attrName>
                                        </p:attrNameLst>
                                      </p:cBhvr>
                                      <p:to>
                                        <p:strVal val="visible"/>
                                      </p:to>
                                    </p:set>
                                    <p:animEffect transition="in" filter="barn(inVertical)">
                                      <p:cBhvr>
                                        <p:cTn id="19" dur="500"/>
                                        <p:tgtEl>
                                          <p:spTgt spid="23554">
                                            <p:txEl>
                                              <p:pRg st="8" end="8"/>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23554">
                                            <p:txEl>
                                              <p:pRg st="9" end="9"/>
                                            </p:txEl>
                                          </p:spTgt>
                                        </p:tgtEl>
                                        <p:attrNameLst>
                                          <p:attrName>style.visibility</p:attrName>
                                        </p:attrNameLst>
                                      </p:cBhvr>
                                      <p:to>
                                        <p:strVal val="visible"/>
                                      </p:to>
                                    </p:set>
                                    <p:animEffect transition="in" filter="barn(inVertical)">
                                      <p:cBhvr>
                                        <p:cTn id="23" dur="500"/>
                                        <p:tgtEl>
                                          <p:spTgt spid="23554">
                                            <p:txEl>
                                              <p:pRg st="9" end="9"/>
                                            </p:txEl>
                                          </p:spTgt>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23554">
                                            <p:txEl>
                                              <p:pRg st="10" end="10"/>
                                            </p:txEl>
                                          </p:spTgt>
                                        </p:tgtEl>
                                        <p:attrNameLst>
                                          <p:attrName>style.visibility</p:attrName>
                                        </p:attrNameLst>
                                      </p:cBhvr>
                                      <p:to>
                                        <p:strVal val="visible"/>
                                      </p:to>
                                    </p:set>
                                    <p:animEffect transition="in" filter="barn(inVertical)">
                                      <p:cBhvr>
                                        <p:cTn id="27" dur="500"/>
                                        <p:tgtEl>
                                          <p:spTgt spid="23554">
                                            <p:txEl>
                                              <p:pRg st="10" end="10"/>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61B231-C043-486B-B1ED-BE6080B3A49E}"/>
              </a:ext>
            </a:extLst>
          </p:cNvPr>
          <p:cNvSpPr>
            <a:spLocks noGrp="1"/>
          </p:cNvSpPr>
          <p:nvPr>
            <p:ph type="title"/>
          </p:nvPr>
        </p:nvSpPr>
        <p:spPr/>
        <p:txBody>
          <a:bodyPr/>
          <a:lstStyle/>
          <a:p>
            <a:r>
              <a:rPr lang="en-GB"/>
              <a:t>Selectors in CSS</a:t>
            </a:r>
          </a:p>
        </p:txBody>
      </p:sp>
      <p:sp>
        <p:nvSpPr>
          <p:cNvPr id="23554" name="Rectangle 3"/>
          <p:cNvSpPr>
            <a:spLocks noGrp="1" noChangeArrowheads="1"/>
          </p:cNvSpPr>
          <p:nvPr>
            <p:ph idx="1"/>
          </p:nvPr>
        </p:nvSpPr>
        <p:spPr/>
        <p:txBody>
          <a:bodyPr>
            <a:noAutofit/>
          </a:bodyPr>
          <a:lstStyle/>
          <a:p>
            <a:pPr marL="0" lvl="2" indent="0" fontAlgn="base">
              <a:spcAft>
                <a:spcPct val="0"/>
              </a:spcAft>
              <a:buClr>
                <a:schemeClr val="accent3">
                  <a:lumMod val="75000"/>
                </a:schemeClr>
              </a:buClr>
              <a:buSzPct val="120000"/>
              <a:buNone/>
            </a:pPr>
            <a:r>
              <a:rPr lang="en-GB" sz="3000" b="1" dirty="0"/>
              <a:t>1. CSS Type Selectors</a:t>
            </a:r>
          </a:p>
          <a:p>
            <a:pPr marL="374904" lvl="3" indent="-228600" fontAlgn="base">
              <a:spcAft>
                <a:spcPct val="0"/>
              </a:spcAft>
              <a:buClr>
                <a:schemeClr val="accent3">
                  <a:lumMod val="75000"/>
                </a:schemeClr>
              </a:buClr>
              <a:buSzPct val="120000"/>
            </a:pPr>
            <a:r>
              <a:rPr lang="en-GB" sz="3000" dirty="0"/>
              <a:t>used to match all elements of a given type or tag name</a:t>
            </a:r>
          </a:p>
          <a:p>
            <a:pPr marL="374904" lvl="3" indent="-228600" fontAlgn="base">
              <a:spcAft>
                <a:spcPct val="0"/>
              </a:spcAft>
              <a:buClr>
                <a:schemeClr val="accent3">
                  <a:lumMod val="75000"/>
                </a:schemeClr>
              </a:buClr>
              <a:buSzPct val="120000"/>
            </a:pPr>
            <a:r>
              <a:rPr lang="en-GB" sz="3000" dirty="0"/>
              <a:t>For example, in HTML, the tag for a paragraph element is &lt;p&gt;. The CSS syntax for selecting &lt;p&gt; elements is:</a:t>
            </a:r>
          </a:p>
          <a:p>
            <a:pPr marL="146304" lvl="3" indent="0" fontAlgn="base">
              <a:spcAft>
                <a:spcPct val="0"/>
              </a:spcAft>
              <a:buClr>
                <a:schemeClr val="accent3">
                  <a:lumMod val="75000"/>
                </a:schemeClr>
              </a:buClr>
              <a:buSzPct val="120000"/>
              <a:buNone/>
            </a:pPr>
            <a:r>
              <a:rPr lang="en-GB" sz="3000" dirty="0">
                <a:solidFill>
                  <a:srgbClr val="C00000"/>
                </a:solidFill>
              </a:rPr>
              <a:t>		p {</a:t>
            </a:r>
          </a:p>
          <a:p>
            <a:pPr marL="146304" lvl="3" indent="0" fontAlgn="base">
              <a:spcAft>
                <a:spcPct val="0"/>
              </a:spcAft>
              <a:buClr>
                <a:schemeClr val="accent3">
                  <a:lumMod val="75000"/>
                </a:schemeClr>
              </a:buClr>
              <a:buSzPct val="120000"/>
              <a:buNone/>
            </a:pPr>
            <a:r>
              <a:rPr lang="en-GB" sz="3000" dirty="0">
                <a:solidFill>
                  <a:srgbClr val="C00000"/>
                </a:solidFill>
              </a:rPr>
              <a:t>		     …..</a:t>
            </a:r>
          </a:p>
          <a:p>
            <a:pPr marL="146304" lvl="3" indent="0" fontAlgn="base">
              <a:spcAft>
                <a:spcPct val="0"/>
              </a:spcAft>
              <a:buClr>
                <a:schemeClr val="accent3">
                  <a:lumMod val="75000"/>
                </a:schemeClr>
              </a:buClr>
              <a:buSzPct val="120000"/>
              <a:buNone/>
            </a:pPr>
            <a:r>
              <a:rPr lang="en-GB" sz="3000" dirty="0">
                <a:solidFill>
                  <a:srgbClr val="C00000"/>
                </a:solidFill>
              </a:rPr>
              <a:t>			}</a:t>
            </a:r>
          </a:p>
          <a:p>
            <a:pPr marL="146304" lvl="3" indent="0" fontAlgn="base">
              <a:spcAft>
                <a:spcPct val="0"/>
              </a:spcAft>
              <a:buClr>
                <a:schemeClr val="accent3">
                  <a:lumMod val="75000"/>
                </a:schemeClr>
              </a:buClr>
              <a:buSzPct val="120000"/>
              <a:buNone/>
            </a:pPr>
            <a:endParaRPr lang="en-GB" sz="3000" b="1" dirty="0"/>
          </a:p>
          <a:p>
            <a:pPr marL="0" lvl="2" indent="0" fontAlgn="base">
              <a:spcAft>
                <a:spcPct val="0"/>
              </a:spcAft>
              <a:buClr>
                <a:schemeClr val="accent3">
                  <a:lumMod val="75000"/>
                </a:schemeClr>
              </a:buClr>
              <a:buSzPct val="120000"/>
              <a:buNone/>
            </a:pPr>
            <a:endParaRPr lang="en-GB" sz="3000" b="1" dirty="0"/>
          </a:p>
        </p:txBody>
      </p:sp>
      <p:sp>
        <p:nvSpPr>
          <p:cNvPr id="2" name="Slide Number Placeholder 1">
            <a:extLst>
              <a:ext uri="{FF2B5EF4-FFF2-40B4-BE49-F238E27FC236}">
                <a16:creationId xmlns:a16="http://schemas.microsoft.com/office/drawing/2014/main" id="{68D3EA20-B24C-49F3-B232-BD7545337F89}"/>
              </a:ext>
            </a:extLst>
          </p:cNvPr>
          <p:cNvSpPr>
            <a:spLocks noGrp="1"/>
          </p:cNvSpPr>
          <p:nvPr>
            <p:ph type="sldNum" sz="quarter" idx="12"/>
          </p:nvPr>
        </p:nvSpPr>
        <p:spPr/>
        <p:txBody>
          <a:bodyPr/>
          <a:lstStyle/>
          <a:p>
            <a:fld id="{103161EA-3838-4585-991A-9FE3F83376D8}" type="slidenum">
              <a:rPr lang="en-US" smtClean="0"/>
              <a:pPr/>
              <a:t>23</a:t>
            </a:fld>
            <a:endParaRPr lang="en-US"/>
          </a:p>
        </p:txBody>
      </p:sp>
    </p:spTree>
    <p:extLst>
      <p:ext uri="{BB962C8B-B14F-4D97-AF65-F5344CB8AC3E}">
        <p14:creationId xmlns:p14="http://schemas.microsoft.com/office/powerpoint/2010/main" val="350111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61B231-C043-486B-B1ED-BE6080B3A49E}"/>
              </a:ext>
            </a:extLst>
          </p:cNvPr>
          <p:cNvSpPr>
            <a:spLocks noGrp="1"/>
          </p:cNvSpPr>
          <p:nvPr>
            <p:ph type="title"/>
          </p:nvPr>
        </p:nvSpPr>
        <p:spPr/>
        <p:txBody>
          <a:bodyPr/>
          <a:lstStyle/>
          <a:p>
            <a:r>
              <a:rPr lang="en-GB"/>
              <a:t>Selectors in CSS</a:t>
            </a:r>
          </a:p>
        </p:txBody>
      </p:sp>
      <p:sp>
        <p:nvSpPr>
          <p:cNvPr id="23554" name="Rectangle 3"/>
          <p:cNvSpPr>
            <a:spLocks noGrp="1" noChangeArrowheads="1"/>
          </p:cNvSpPr>
          <p:nvPr>
            <p:ph idx="1"/>
          </p:nvPr>
        </p:nvSpPr>
        <p:spPr/>
        <p:txBody>
          <a:bodyPr>
            <a:noAutofit/>
          </a:bodyPr>
          <a:lstStyle/>
          <a:p>
            <a:pPr marL="0" lvl="2" indent="0" fontAlgn="base">
              <a:spcAft>
                <a:spcPct val="0"/>
              </a:spcAft>
              <a:buClr>
                <a:schemeClr val="accent3">
                  <a:lumMod val="75000"/>
                </a:schemeClr>
              </a:buClr>
              <a:buSzPct val="120000"/>
              <a:buNone/>
            </a:pPr>
            <a:r>
              <a:rPr lang="en-GB" sz="2800" b="1"/>
              <a:t>2. CSS class selectors</a:t>
            </a:r>
          </a:p>
          <a:p>
            <a:pPr marL="489204" lvl="3" indent="-342900" fontAlgn="base">
              <a:spcAft>
                <a:spcPct val="0"/>
              </a:spcAft>
              <a:buClr>
                <a:schemeClr val="accent3">
                  <a:lumMod val="75000"/>
                </a:schemeClr>
              </a:buClr>
              <a:buSzPct val="120000"/>
            </a:pPr>
            <a:r>
              <a:rPr lang="en-GB" sz="2800"/>
              <a:t>it matches elements based on the contents of their class attribute. a</a:t>
            </a:r>
            <a:r>
              <a:rPr lang="en-GB" sz="2800">
                <a:highlight>
                  <a:srgbClr val="FFFF00"/>
                </a:highlight>
              </a:rPr>
              <a:t>  .  </a:t>
            </a:r>
            <a:r>
              <a:rPr lang="en-GB" sz="2800"/>
              <a:t>needs to be prepended. </a:t>
            </a:r>
          </a:p>
        </p:txBody>
      </p:sp>
      <p:sp>
        <p:nvSpPr>
          <p:cNvPr id="2" name="Slide Number Placeholder 1">
            <a:extLst>
              <a:ext uri="{FF2B5EF4-FFF2-40B4-BE49-F238E27FC236}">
                <a16:creationId xmlns:a16="http://schemas.microsoft.com/office/drawing/2014/main" id="{68D3EA20-B24C-49F3-B232-BD7545337F89}"/>
              </a:ext>
            </a:extLst>
          </p:cNvPr>
          <p:cNvSpPr>
            <a:spLocks noGrp="1"/>
          </p:cNvSpPr>
          <p:nvPr>
            <p:ph type="sldNum" sz="quarter" idx="12"/>
          </p:nvPr>
        </p:nvSpPr>
        <p:spPr/>
        <p:txBody>
          <a:bodyPr/>
          <a:lstStyle/>
          <a:p>
            <a:fld id="{103161EA-3838-4585-991A-9FE3F83376D8}" type="slidenum">
              <a:rPr lang="en-US" smtClean="0"/>
              <a:pPr/>
              <a:t>24</a:t>
            </a:fld>
            <a:endParaRPr lang="en-US"/>
          </a:p>
        </p:txBody>
      </p:sp>
      <p:sp>
        <p:nvSpPr>
          <p:cNvPr id="4" name="Rectangle 1">
            <a:extLst>
              <a:ext uri="{FF2B5EF4-FFF2-40B4-BE49-F238E27FC236}">
                <a16:creationId xmlns:a16="http://schemas.microsoft.com/office/drawing/2014/main" id="{38FACB91-C77B-470F-B29E-428A59A68777}"/>
              </a:ext>
            </a:extLst>
          </p:cNvPr>
          <p:cNvSpPr>
            <a:spLocks noChangeArrowheads="1"/>
          </p:cNvSpPr>
          <p:nvPr/>
        </p:nvSpPr>
        <p:spPr bwMode="auto">
          <a:xfrm>
            <a:off x="1939927" y="3516050"/>
            <a:ext cx="8115299" cy="2954655"/>
          </a:xfrm>
          <a:prstGeom prst="rect">
            <a:avLst/>
          </a:prstGeom>
          <a:solidFill>
            <a:schemeClr val="accent3">
              <a:lumMod val="20000"/>
              <a:lumOff val="80000"/>
            </a:schemeClr>
          </a:solid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a:solidFill>
                  <a:srgbClr val="484848"/>
                </a:solidFill>
                <a:latin typeface="Nunito Sans"/>
              </a:rPr>
              <a:t>For example, consider the following HTML:</a:t>
            </a:r>
            <a:endParaRPr lang="en-US" altLang="en-US" sz="2400">
              <a:solidFill>
                <a:srgbClr val="15141F"/>
              </a:solidFill>
              <a:latin typeface="Monaco"/>
              <a:cs typeface="Courier New" panose="02070309020205020404" pitchFamily="49" charset="0"/>
            </a:endParaRPr>
          </a:p>
          <a:p>
            <a:pPr defTabSz="914400"/>
            <a:r>
              <a:rPr lang="en-US" altLang="en-US" sz="2400">
                <a:solidFill>
                  <a:srgbClr val="E85D7F"/>
                </a:solidFill>
                <a:highlight>
                  <a:srgbClr val="000000"/>
                </a:highlight>
                <a:latin typeface="Monaco"/>
                <a:cs typeface="Courier New" panose="02070309020205020404" pitchFamily="49" charset="0"/>
              </a:rPr>
              <a:t>&lt;p</a:t>
            </a:r>
            <a:r>
              <a:rPr lang="en-US" altLang="en-US" sz="2400">
                <a:solidFill>
                  <a:srgbClr val="FFFFFF"/>
                </a:solidFill>
                <a:highlight>
                  <a:srgbClr val="000000"/>
                </a:highlight>
                <a:latin typeface="Monaco"/>
                <a:cs typeface="Courier New" panose="02070309020205020404" pitchFamily="49" charset="0"/>
              </a:rPr>
              <a:t> </a:t>
            </a:r>
            <a:r>
              <a:rPr lang="en-US" altLang="en-US" sz="2400">
                <a:solidFill>
                  <a:srgbClr val="B4D353"/>
                </a:solidFill>
                <a:highlight>
                  <a:srgbClr val="000000"/>
                </a:highlight>
                <a:latin typeface="Monaco"/>
                <a:cs typeface="Courier New" panose="02070309020205020404" pitchFamily="49" charset="0"/>
              </a:rPr>
              <a:t>class</a:t>
            </a:r>
            <a:r>
              <a:rPr lang="en-US" altLang="en-US" sz="2400">
                <a:solidFill>
                  <a:srgbClr val="FFFFFF"/>
                </a:solidFill>
                <a:highlight>
                  <a:srgbClr val="000000"/>
                </a:highlight>
                <a:latin typeface="Monaco"/>
                <a:cs typeface="Courier New" panose="02070309020205020404" pitchFamily="49" charset="0"/>
              </a:rPr>
              <a:t>=</a:t>
            </a:r>
            <a:r>
              <a:rPr lang="en-US" altLang="en-US" sz="2400">
                <a:solidFill>
                  <a:srgbClr val="FFE083"/>
                </a:solidFill>
                <a:highlight>
                  <a:srgbClr val="000000"/>
                </a:highlight>
                <a:latin typeface="Monaco"/>
                <a:cs typeface="Courier New" panose="02070309020205020404" pitchFamily="49" charset="0"/>
              </a:rPr>
              <a:t>"brand"</a:t>
            </a:r>
            <a:r>
              <a:rPr lang="en-US" altLang="en-US" sz="2400">
                <a:solidFill>
                  <a:srgbClr val="E85D7F"/>
                </a:solidFill>
                <a:highlight>
                  <a:srgbClr val="000000"/>
                </a:highlight>
                <a:latin typeface="Monaco"/>
                <a:cs typeface="Courier New" panose="02070309020205020404" pitchFamily="49" charset="0"/>
              </a:rPr>
              <a:t>&gt;</a:t>
            </a:r>
            <a:r>
              <a:rPr lang="en-US" altLang="en-US" sz="2400">
                <a:solidFill>
                  <a:srgbClr val="FFFFFF"/>
                </a:solidFill>
                <a:highlight>
                  <a:srgbClr val="000000"/>
                </a:highlight>
                <a:latin typeface="Monaco"/>
                <a:cs typeface="Courier New" panose="02070309020205020404" pitchFamily="49" charset="0"/>
              </a:rPr>
              <a:t>Sole Shoe Company</a:t>
            </a:r>
            <a:r>
              <a:rPr lang="en-US" altLang="en-US" sz="2400">
                <a:solidFill>
                  <a:srgbClr val="E85D7F"/>
                </a:solidFill>
                <a:highlight>
                  <a:srgbClr val="000000"/>
                </a:highlight>
                <a:latin typeface="Monaco"/>
                <a:cs typeface="Courier New" panose="02070309020205020404" pitchFamily="49" charset="0"/>
              </a:rPr>
              <a:t>&lt;/p&gt;</a:t>
            </a:r>
            <a:endParaRPr lang="en-US" altLang="en-US" sz="2400">
              <a:highlight>
                <a:srgbClr val="000000"/>
              </a:highlight>
            </a:endParaRPr>
          </a:p>
          <a:p>
            <a:pPr defTabSz="914400"/>
            <a:r>
              <a:rPr lang="en-US" altLang="en-US" sz="2400">
                <a:solidFill>
                  <a:srgbClr val="484848"/>
                </a:solidFill>
                <a:latin typeface="Nunito Sans"/>
              </a:rPr>
              <a:t>The paragraph element in the example above has a </a:t>
            </a:r>
            <a:r>
              <a:rPr lang="en-US" altLang="en-US" sz="2400">
                <a:solidFill>
                  <a:srgbClr val="15141F"/>
                </a:solidFill>
                <a:latin typeface="Monaco"/>
              </a:rPr>
              <a:t>class</a:t>
            </a:r>
            <a:r>
              <a:rPr lang="en-US" altLang="en-US" sz="2400">
                <a:solidFill>
                  <a:srgbClr val="484848"/>
                </a:solidFill>
                <a:latin typeface="Nunito Sans"/>
              </a:rPr>
              <a:t> attribute within the </a:t>
            </a:r>
            <a:r>
              <a:rPr lang="en-US" altLang="en-US" sz="2400">
                <a:solidFill>
                  <a:srgbClr val="15141F"/>
                </a:solidFill>
                <a:latin typeface="Monaco"/>
              </a:rPr>
              <a:t>&lt;p&gt;</a:t>
            </a:r>
            <a:r>
              <a:rPr lang="en-US" altLang="en-US" sz="2400">
                <a:solidFill>
                  <a:srgbClr val="484848"/>
                </a:solidFill>
                <a:latin typeface="Nunito Sans"/>
              </a:rPr>
              <a:t> tag. </a:t>
            </a:r>
          </a:p>
          <a:p>
            <a:pPr defTabSz="914400"/>
            <a:r>
              <a:rPr lang="en-US" altLang="en-US" sz="2400">
                <a:solidFill>
                  <a:srgbClr val="484848"/>
                </a:solidFill>
                <a:latin typeface="Nunito Sans"/>
              </a:rPr>
              <a:t>The </a:t>
            </a:r>
            <a:r>
              <a:rPr lang="en-US" altLang="en-US" sz="2400">
                <a:solidFill>
                  <a:srgbClr val="15141F"/>
                </a:solidFill>
                <a:latin typeface="Monaco"/>
              </a:rPr>
              <a:t>class</a:t>
            </a:r>
            <a:r>
              <a:rPr lang="en-US" altLang="en-US" sz="2400">
                <a:solidFill>
                  <a:srgbClr val="484848"/>
                </a:solidFill>
                <a:latin typeface="Nunito Sans"/>
              </a:rPr>
              <a:t> attribute is set to </a:t>
            </a:r>
            <a:r>
              <a:rPr lang="en-US" altLang="en-US" sz="2400">
                <a:solidFill>
                  <a:srgbClr val="15141F"/>
                </a:solidFill>
                <a:latin typeface="Monaco"/>
              </a:rPr>
              <a:t>"brand"</a:t>
            </a:r>
            <a:r>
              <a:rPr lang="en-US" altLang="en-US" sz="2400">
                <a:solidFill>
                  <a:srgbClr val="484848"/>
                </a:solidFill>
                <a:latin typeface="Nunito Sans"/>
              </a:rPr>
              <a:t>. To select this element using CSS, we could use the following CSS selector:</a:t>
            </a:r>
          </a:p>
          <a:p>
            <a:pPr defTabSz="914400"/>
            <a:r>
              <a:rPr lang="en-US" altLang="en-US" sz="2400">
                <a:solidFill>
                  <a:srgbClr val="B4D353"/>
                </a:solidFill>
                <a:highlight>
                  <a:srgbClr val="000000"/>
                </a:highlight>
                <a:latin typeface="Monaco"/>
                <a:cs typeface="Courier New" panose="02070309020205020404" pitchFamily="49" charset="0"/>
              </a:rPr>
              <a:t>.brand</a:t>
            </a:r>
            <a:r>
              <a:rPr lang="en-US" altLang="en-US" sz="2400">
                <a:solidFill>
                  <a:srgbClr val="FFFFFF"/>
                </a:solidFill>
                <a:highlight>
                  <a:srgbClr val="000000"/>
                </a:highlight>
                <a:latin typeface="Monaco"/>
                <a:cs typeface="Courier New" panose="02070309020205020404" pitchFamily="49" charset="0"/>
              </a:rPr>
              <a:t> {</a:t>
            </a:r>
          </a:p>
          <a:p>
            <a:pPr defTabSz="914400"/>
            <a:r>
              <a:rPr lang="en-US" altLang="en-US" sz="2400">
                <a:solidFill>
                  <a:srgbClr val="FFFFFF"/>
                </a:solidFill>
                <a:highlight>
                  <a:srgbClr val="000000"/>
                </a:highlight>
                <a:latin typeface="Monaco"/>
                <a:cs typeface="Courier New" panose="02070309020205020404" pitchFamily="49" charset="0"/>
              </a:rPr>
              <a:t> }</a:t>
            </a:r>
            <a:endParaRPr lang="en-US" altLang="en-US" sz="2400">
              <a:highlight>
                <a:srgbClr val="000000"/>
              </a:highlight>
            </a:endParaRPr>
          </a:p>
        </p:txBody>
      </p:sp>
    </p:spTree>
    <p:extLst>
      <p:ext uri="{BB962C8B-B14F-4D97-AF65-F5344CB8AC3E}">
        <p14:creationId xmlns:p14="http://schemas.microsoft.com/office/powerpoint/2010/main" val="2169649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61B231-C043-486B-B1ED-BE6080B3A49E}"/>
              </a:ext>
            </a:extLst>
          </p:cNvPr>
          <p:cNvSpPr>
            <a:spLocks noGrp="1"/>
          </p:cNvSpPr>
          <p:nvPr>
            <p:ph type="title"/>
          </p:nvPr>
        </p:nvSpPr>
        <p:spPr/>
        <p:txBody>
          <a:bodyPr/>
          <a:lstStyle/>
          <a:p>
            <a:r>
              <a:rPr lang="en-GB"/>
              <a:t>Selectors in CSS</a:t>
            </a:r>
          </a:p>
        </p:txBody>
      </p:sp>
      <p:sp>
        <p:nvSpPr>
          <p:cNvPr id="23554" name="Rectangle 3"/>
          <p:cNvSpPr>
            <a:spLocks noGrp="1" noChangeArrowheads="1"/>
          </p:cNvSpPr>
          <p:nvPr>
            <p:ph idx="1"/>
          </p:nvPr>
        </p:nvSpPr>
        <p:spPr/>
        <p:txBody>
          <a:bodyPr>
            <a:noAutofit/>
          </a:bodyPr>
          <a:lstStyle/>
          <a:p>
            <a:pPr marL="0" lvl="2" indent="0" fontAlgn="base">
              <a:spcAft>
                <a:spcPct val="0"/>
              </a:spcAft>
              <a:buClr>
                <a:schemeClr val="accent3">
                  <a:lumMod val="75000"/>
                </a:schemeClr>
              </a:buClr>
              <a:buSzPct val="120000"/>
              <a:buNone/>
            </a:pPr>
            <a:r>
              <a:rPr lang="en-GB" sz="2400" dirty="0"/>
              <a:t>3. </a:t>
            </a:r>
            <a:r>
              <a:rPr lang="en-GB" sz="2400" b="1" dirty="0"/>
              <a:t>CSS ID selectors</a:t>
            </a:r>
          </a:p>
          <a:p>
            <a:pPr marL="489204" lvl="3" indent="-342900" fontAlgn="base">
              <a:spcAft>
                <a:spcPct val="0"/>
              </a:spcAft>
              <a:buClr>
                <a:schemeClr val="accent3">
                  <a:lumMod val="75000"/>
                </a:schemeClr>
              </a:buClr>
              <a:buSzPct val="120000"/>
            </a:pPr>
            <a:r>
              <a:rPr lang="en-GB" sz="2400" dirty="0"/>
              <a:t>It matches elements based on the contents of their id attribute. The values of </a:t>
            </a:r>
            <a:r>
              <a:rPr lang="en-GB" sz="2400" dirty="0">
                <a:solidFill>
                  <a:schemeClr val="accent2"/>
                </a:solidFill>
              </a:rPr>
              <a:t>id attribute should be unique</a:t>
            </a:r>
            <a:r>
              <a:rPr lang="en-GB" sz="2400" dirty="0"/>
              <a:t>. </a:t>
            </a:r>
            <a:endParaRPr lang="en-US" sz="4400" dirty="0">
              <a:solidFill>
                <a:srgbClr val="C00000"/>
              </a:solidFill>
            </a:endParaRPr>
          </a:p>
        </p:txBody>
      </p:sp>
      <p:sp>
        <p:nvSpPr>
          <p:cNvPr id="2" name="Slide Number Placeholder 1">
            <a:extLst>
              <a:ext uri="{FF2B5EF4-FFF2-40B4-BE49-F238E27FC236}">
                <a16:creationId xmlns:a16="http://schemas.microsoft.com/office/drawing/2014/main" id="{68D3EA20-B24C-49F3-B232-BD7545337F89}"/>
              </a:ext>
            </a:extLst>
          </p:cNvPr>
          <p:cNvSpPr>
            <a:spLocks noGrp="1"/>
          </p:cNvSpPr>
          <p:nvPr>
            <p:ph type="sldNum" sz="quarter" idx="12"/>
          </p:nvPr>
        </p:nvSpPr>
        <p:spPr/>
        <p:txBody>
          <a:bodyPr/>
          <a:lstStyle/>
          <a:p>
            <a:fld id="{103161EA-3838-4585-991A-9FE3F83376D8}" type="slidenum">
              <a:rPr lang="en-US" smtClean="0"/>
              <a:pPr/>
              <a:t>25</a:t>
            </a:fld>
            <a:endParaRPr lang="en-US"/>
          </a:p>
        </p:txBody>
      </p:sp>
      <p:sp>
        <p:nvSpPr>
          <p:cNvPr id="4" name="Rectangle 3">
            <a:extLst>
              <a:ext uri="{FF2B5EF4-FFF2-40B4-BE49-F238E27FC236}">
                <a16:creationId xmlns:a16="http://schemas.microsoft.com/office/drawing/2014/main" id="{DBCF8B3E-BD8B-4B73-8244-17282F214FBE}"/>
              </a:ext>
            </a:extLst>
          </p:cNvPr>
          <p:cNvSpPr/>
          <p:nvPr/>
        </p:nvSpPr>
        <p:spPr>
          <a:xfrm>
            <a:off x="914400" y="3054384"/>
            <a:ext cx="10196945" cy="3416320"/>
          </a:xfrm>
          <a:prstGeom prst="rect">
            <a:avLst/>
          </a:prstGeom>
          <a:solidFill>
            <a:schemeClr val="accent3">
              <a:lumMod val="20000"/>
              <a:lumOff val="80000"/>
            </a:schemeClr>
          </a:solidFill>
        </p:spPr>
        <p:txBody>
          <a:bodyPr wrap="square">
            <a:spAutoFit/>
          </a:bodyPr>
          <a:lstStyle/>
          <a:p>
            <a:r>
              <a:rPr lang="en-GB" sz="2400" dirty="0"/>
              <a:t>Explain: </a:t>
            </a:r>
          </a:p>
          <a:p>
            <a:r>
              <a:rPr lang="en-GB" sz="2400" dirty="0"/>
              <a:t>If an HTML element needs to be styled uniquely (no matter what classes are applied to the element), we can add an ID to the element to the tag: </a:t>
            </a:r>
          </a:p>
          <a:p>
            <a:pPr algn="ctr"/>
            <a:r>
              <a:rPr lang="en-GB" sz="2400" dirty="0">
                <a:solidFill>
                  <a:srgbClr val="E85D7F"/>
                </a:solidFill>
                <a:highlight>
                  <a:srgbClr val="000000"/>
                </a:highlight>
                <a:latin typeface="Monaco"/>
              </a:rPr>
              <a:t>&lt;h1</a:t>
            </a:r>
            <a:r>
              <a:rPr lang="en-GB" sz="2400" dirty="0">
                <a:solidFill>
                  <a:srgbClr val="FFFFFF"/>
                </a:solidFill>
                <a:highlight>
                  <a:srgbClr val="000000"/>
                </a:highlight>
                <a:latin typeface="Monaco"/>
              </a:rPr>
              <a:t> </a:t>
            </a:r>
            <a:r>
              <a:rPr lang="en-GB" sz="2400" dirty="0">
                <a:solidFill>
                  <a:srgbClr val="B4D353"/>
                </a:solidFill>
                <a:highlight>
                  <a:srgbClr val="000000"/>
                </a:highlight>
                <a:latin typeface="Monaco"/>
              </a:rPr>
              <a:t>id</a:t>
            </a:r>
            <a:r>
              <a:rPr lang="en-GB" sz="2400" dirty="0">
                <a:solidFill>
                  <a:srgbClr val="FFFFFF"/>
                </a:solidFill>
                <a:highlight>
                  <a:srgbClr val="000000"/>
                </a:highlight>
                <a:latin typeface="Monaco"/>
              </a:rPr>
              <a:t>=</a:t>
            </a:r>
            <a:r>
              <a:rPr lang="en-GB" sz="2400" dirty="0">
                <a:solidFill>
                  <a:srgbClr val="FFE083"/>
                </a:solidFill>
                <a:highlight>
                  <a:srgbClr val="000000"/>
                </a:highlight>
                <a:latin typeface="Monaco"/>
              </a:rPr>
              <a:t>"large-title"</a:t>
            </a:r>
            <a:r>
              <a:rPr lang="en-GB" sz="2400" dirty="0">
                <a:solidFill>
                  <a:srgbClr val="E85D7F"/>
                </a:solidFill>
                <a:highlight>
                  <a:srgbClr val="000000"/>
                </a:highlight>
                <a:latin typeface="Monaco"/>
              </a:rPr>
              <a:t>&gt;</a:t>
            </a:r>
            <a:r>
              <a:rPr lang="en-GB" sz="2400" dirty="0">
                <a:solidFill>
                  <a:srgbClr val="FFFFFF"/>
                </a:solidFill>
                <a:highlight>
                  <a:srgbClr val="000000"/>
                </a:highlight>
                <a:latin typeface="Monaco"/>
              </a:rPr>
              <a:t> ... </a:t>
            </a:r>
            <a:r>
              <a:rPr lang="en-GB" sz="2400" dirty="0">
                <a:solidFill>
                  <a:srgbClr val="E85D7F"/>
                </a:solidFill>
                <a:highlight>
                  <a:srgbClr val="000000"/>
                </a:highlight>
                <a:latin typeface="Monaco"/>
              </a:rPr>
              <a:t>&lt;/h1&gt;</a:t>
            </a:r>
            <a:endParaRPr lang="en-GB" sz="2400" dirty="0">
              <a:highlight>
                <a:srgbClr val="000000"/>
              </a:highlight>
            </a:endParaRPr>
          </a:p>
          <a:p>
            <a:r>
              <a:rPr lang="en-GB" sz="2400" dirty="0"/>
              <a:t>Then, CSS can select HTML elements by their </a:t>
            </a:r>
            <a:r>
              <a:rPr lang="en-GB" sz="2400" b="1" dirty="0"/>
              <a:t>id</a:t>
            </a:r>
            <a:r>
              <a:rPr lang="en-GB" sz="2400" dirty="0"/>
              <a:t> attribute. To select an id element, CSS prepends the id name with a hashtag (#). For instance, if we wanted to select the HTML element in the example above, it would look like this:</a:t>
            </a:r>
          </a:p>
          <a:p>
            <a:pPr algn="ctr"/>
            <a:r>
              <a:rPr lang="en-GB" sz="2400" dirty="0">
                <a:solidFill>
                  <a:schemeClr val="bg2"/>
                </a:solidFill>
                <a:highlight>
                  <a:srgbClr val="000000"/>
                </a:highlight>
              </a:rPr>
              <a:t>#large-title {</a:t>
            </a:r>
          </a:p>
          <a:p>
            <a:pPr algn="ctr"/>
            <a:r>
              <a:rPr lang="en-GB" sz="2400" dirty="0">
                <a:solidFill>
                  <a:schemeClr val="bg2"/>
                </a:solidFill>
                <a:highlight>
                  <a:srgbClr val="000000"/>
                </a:highlight>
              </a:rPr>
              <a:t>}</a:t>
            </a:r>
          </a:p>
        </p:txBody>
      </p:sp>
    </p:spTree>
    <p:extLst>
      <p:ext uri="{BB962C8B-B14F-4D97-AF65-F5344CB8AC3E}">
        <p14:creationId xmlns:p14="http://schemas.microsoft.com/office/powerpoint/2010/main" val="1832411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61B231-C043-486B-B1ED-BE6080B3A49E}"/>
              </a:ext>
            </a:extLst>
          </p:cNvPr>
          <p:cNvSpPr>
            <a:spLocks noGrp="1"/>
          </p:cNvSpPr>
          <p:nvPr>
            <p:ph type="title"/>
          </p:nvPr>
        </p:nvSpPr>
        <p:spPr/>
        <p:txBody>
          <a:bodyPr/>
          <a:lstStyle/>
          <a:p>
            <a:r>
              <a:rPr lang="en-GB"/>
              <a:t>Selectors in CSS</a:t>
            </a:r>
          </a:p>
        </p:txBody>
      </p:sp>
      <p:sp>
        <p:nvSpPr>
          <p:cNvPr id="23554" name="Rectangle 3"/>
          <p:cNvSpPr>
            <a:spLocks noGrp="1" noChangeArrowheads="1"/>
          </p:cNvSpPr>
          <p:nvPr>
            <p:ph idx="1"/>
          </p:nvPr>
        </p:nvSpPr>
        <p:spPr/>
        <p:txBody>
          <a:bodyPr>
            <a:noAutofit/>
          </a:bodyPr>
          <a:lstStyle/>
          <a:p>
            <a:pPr marL="0" lvl="2" indent="0" fontAlgn="base">
              <a:spcAft>
                <a:spcPct val="0"/>
              </a:spcAft>
              <a:buClr>
                <a:schemeClr val="accent3">
                  <a:lumMod val="75000"/>
                </a:schemeClr>
              </a:buClr>
              <a:buSzPct val="120000"/>
              <a:buNone/>
            </a:pPr>
            <a:r>
              <a:rPr lang="en-GB" sz="2800" b="1" dirty="0"/>
              <a:t>4. Groups of CSS Selectors</a:t>
            </a:r>
          </a:p>
          <a:p>
            <a:pPr marL="489204" lvl="3" indent="-342900" fontAlgn="base">
              <a:spcAft>
                <a:spcPct val="0"/>
              </a:spcAft>
              <a:buClr>
                <a:schemeClr val="accent3">
                  <a:lumMod val="75000"/>
                </a:schemeClr>
              </a:buClr>
              <a:buSzPct val="120000"/>
            </a:pPr>
            <a:r>
              <a:rPr lang="en-GB" sz="2800" dirty="0"/>
              <a:t>Match multiple selectors to the same CSS rule, using a comma-separated list. In this example, the text for both h1 and h2 is set to red.</a:t>
            </a:r>
          </a:p>
          <a:p>
            <a:pPr marL="146304" lvl="3" indent="0" fontAlgn="base">
              <a:spcAft>
                <a:spcPct val="0"/>
              </a:spcAft>
              <a:buClr>
                <a:schemeClr val="accent3">
                  <a:lumMod val="75000"/>
                </a:schemeClr>
              </a:buClr>
              <a:buSzPct val="120000"/>
              <a:buNone/>
            </a:pPr>
            <a:r>
              <a:rPr lang="en-GB" sz="2800" b="1" dirty="0">
                <a:solidFill>
                  <a:srgbClr val="000000"/>
                </a:solidFill>
              </a:rPr>
              <a:t>Example:</a:t>
            </a:r>
          </a:p>
          <a:p>
            <a:pPr marL="329184" lvl="4" indent="0" fontAlgn="base">
              <a:spcAft>
                <a:spcPct val="0"/>
              </a:spcAft>
              <a:buClr>
                <a:schemeClr val="accent3">
                  <a:lumMod val="75000"/>
                </a:schemeClr>
              </a:buClr>
              <a:buSzPct val="120000"/>
              <a:buNone/>
            </a:pPr>
            <a:r>
              <a:rPr lang="en-GB" sz="2800" dirty="0">
                <a:solidFill>
                  <a:srgbClr val="C00000"/>
                </a:solidFill>
              </a:rPr>
              <a:t>	 h1, h2 {</a:t>
            </a:r>
          </a:p>
          <a:p>
            <a:pPr marL="146304" lvl="3" indent="0" fontAlgn="base">
              <a:spcAft>
                <a:spcPct val="0"/>
              </a:spcAft>
              <a:buClr>
                <a:schemeClr val="accent3">
                  <a:lumMod val="75000"/>
                </a:schemeClr>
              </a:buClr>
              <a:buSzPct val="120000"/>
              <a:buNone/>
            </a:pPr>
            <a:r>
              <a:rPr lang="en-GB" sz="2800" dirty="0">
                <a:solidFill>
                  <a:srgbClr val="C00000"/>
                </a:solidFill>
              </a:rPr>
              <a:t>  	</a:t>
            </a:r>
            <a:r>
              <a:rPr lang="en-GB" sz="2800" dirty="0" err="1">
                <a:solidFill>
                  <a:srgbClr val="C00000"/>
                </a:solidFill>
              </a:rPr>
              <a:t>color</a:t>
            </a:r>
            <a:r>
              <a:rPr lang="en-GB" sz="2800" dirty="0">
                <a:solidFill>
                  <a:srgbClr val="C00000"/>
                </a:solidFill>
              </a:rPr>
              <a:t>: red; </a:t>
            </a:r>
            <a:endParaRPr lang="ar-SA" sz="2800" dirty="0">
              <a:solidFill>
                <a:srgbClr val="C00000"/>
              </a:solidFill>
            </a:endParaRPr>
          </a:p>
          <a:p>
            <a:pPr marL="146304" lvl="3" indent="0" fontAlgn="base">
              <a:spcAft>
                <a:spcPct val="0"/>
              </a:spcAft>
              <a:buClr>
                <a:schemeClr val="accent3">
                  <a:lumMod val="75000"/>
                </a:schemeClr>
              </a:buClr>
              <a:buSzPct val="120000"/>
              <a:buNone/>
            </a:pPr>
            <a:r>
              <a:rPr lang="ar-SA" sz="2800" dirty="0">
                <a:solidFill>
                  <a:srgbClr val="C00000"/>
                </a:solidFill>
              </a:rPr>
              <a:t>        </a:t>
            </a:r>
            <a:r>
              <a:rPr lang="en-GB" sz="2800" dirty="0">
                <a:solidFill>
                  <a:srgbClr val="C00000"/>
                </a:solidFill>
              </a:rPr>
              <a:t>}</a:t>
            </a:r>
          </a:p>
          <a:p>
            <a:pPr marL="146304" lvl="3" indent="0" fontAlgn="base">
              <a:spcAft>
                <a:spcPct val="0"/>
              </a:spcAft>
              <a:buClr>
                <a:schemeClr val="accent3">
                  <a:lumMod val="75000"/>
                </a:schemeClr>
              </a:buClr>
              <a:buSzPct val="120000"/>
              <a:buNone/>
            </a:pPr>
            <a:endParaRPr lang="en-US" sz="4800" dirty="0">
              <a:solidFill>
                <a:srgbClr val="C00000"/>
              </a:solidFill>
            </a:endParaRPr>
          </a:p>
        </p:txBody>
      </p:sp>
      <p:sp>
        <p:nvSpPr>
          <p:cNvPr id="2" name="Slide Number Placeholder 1">
            <a:extLst>
              <a:ext uri="{FF2B5EF4-FFF2-40B4-BE49-F238E27FC236}">
                <a16:creationId xmlns:a16="http://schemas.microsoft.com/office/drawing/2014/main" id="{68D3EA20-B24C-49F3-B232-BD7545337F89}"/>
              </a:ext>
            </a:extLst>
          </p:cNvPr>
          <p:cNvSpPr>
            <a:spLocks noGrp="1"/>
          </p:cNvSpPr>
          <p:nvPr>
            <p:ph type="sldNum" sz="quarter" idx="12"/>
          </p:nvPr>
        </p:nvSpPr>
        <p:spPr/>
        <p:txBody>
          <a:bodyPr/>
          <a:lstStyle/>
          <a:p>
            <a:fld id="{103161EA-3838-4585-991A-9FE3F83376D8}" type="slidenum">
              <a:rPr lang="en-US" smtClean="0"/>
              <a:pPr/>
              <a:t>26</a:t>
            </a:fld>
            <a:endParaRPr lang="en-US"/>
          </a:p>
        </p:txBody>
      </p:sp>
    </p:spTree>
    <p:extLst>
      <p:ext uri="{BB962C8B-B14F-4D97-AF65-F5344CB8AC3E}">
        <p14:creationId xmlns:p14="http://schemas.microsoft.com/office/powerpoint/2010/main" val="622635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61B231-C043-486B-B1ED-BE6080B3A49E}"/>
              </a:ext>
            </a:extLst>
          </p:cNvPr>
          <p:cNvSpPr>
            <a:spLocks noGrp="1"/>
          </p:cNvSpPr>
          <p:nvPr>
            <p:ph type="title"/>
          </p:nvPr>
        </p:nvSpPr>
        <p:spPr/>
        <p:txBody>
          <a:bodyPr>
            <a:normAutofit fontScale="90000"/>
          </a:bodyPr>
          <a:lstStyle/>
          <a:p>
            <a:r>
              <a:rPr lang="en-GB" dirty="0"/>
              <a:t>Selectors in CSS </a:t>
            </a:r>
            <a:r>
              <a:rPr lang="en-GB" sz="8000" dirty="0">
                <a:solidFill>
                  <a:srgbClr val="FF0000"/>
                </a:solidFill>
              </a:rPr>
              <a:t>X</a:t>
            </a:r>
            <a:r>
              <a:rPr lang="ar-SA" sz="3100" dirty="0" err="1">
                <a:solidFill>
                  <a:srgbClr val="FF0000"/>
                </a:solidFill>
              </a:rPr>
              <a:t>مو</a:t>
            </a:r>
            <a:r>
              <a:rPr lang="ar-SA" sz="3100" dirty="0">
                <a:solidFill>
                  <a:srgbClr val="FF0000"/>
                </a:solidFill>
              </a:rPr>
              <a:t> مهم</a:t>
            </a:r>
            <a:endParaRPr lang="en-GB" sz="3100" dirty="0">
              <a:solidFill>
                <a:srgbClr val="FF0000"/>
              </a:solidFill>
            </a:endParaRPr>
          </a:p>
        </p:txBody>
      </p:sp>
      <p:sp>
        <p:nvSpPr>
          <p:cNvPr id="23554" name="Rectangle 3"/>
          <p:cNvSpPr>
            <a:spLocks noGrp="1" noChangeArrowheads="1"/>
          </p:cNvSpPr>
          <p:nvPr>
            <p:ph idx="1"/>
          </p:nvPr>
        </p:nvSpPr>
        <p:spPr/>
        <p:txBody>
          <a:bodyPr>
            <a:noAutofit/>
          </a:bodyPr>
          <a:lstStyle/>
          <a:p>
            <a:pPr marL="146304" lvl="3" indent="0" fontAlgn="base">
              <a:spcAft>
                <a:spcPct val="0"/>
              </a:spcAft>
              <a:buClr>
                <a:schemeClr val="accent3">
                  <a:lumMod val="75000"/>
                </a:schemeClr>
              </a:buClr>
              <a:buSzPct val="120000"/>
              <a:buNone/>
            </a:pPr>
            <a:r>
              <a:rPr lang="en-GB" sz="2800" b="1" dirty="0"/>
              <a:t>5. Chaining Selectors</a:t>
            </a:r>
          </a:p>
          <a:p>
            <a:pPr marL="603504" lvl="3" indent="-457200" fontAlgn="base">
              <a:spcAft>
                <a:spcPct val="0"/>
              </a:spcAft>
              <a:buClr>
                <a:schemeClr val="accent3">
                  <a:lumMod val="75000"/>
                </a:schemeClr>
              </a:buClr>
              <a:buSzPct val="120000"/>
            </a:pPr>
            <a:r>
              <a:rPr lang="en-GB" sz="2800" dirty="0"/>
              <a:t>that rule sets apply only to elements that match all criteria.</a:t>
            </a:r>
            <a:endParaRPr lang="en-US" sz="2800" dirty="0"/>
          </a:p>
          <a:p>
            <a:pPr marL="146304" lvl="3" indent="0" fontAlgn="base">
              <a:spcAft>
                <a:spcPct val="0"/>
              </a:spcAft>
              <a:buClr>
                <a:schemeClr val="accent3">
                  <a:lumMod val="75000"/>
                </a:schemeClr>
              </a:buClr>
              <a:buSzPct val="120000"/>
              <a:buNone/>
            </a:pPr>
            <a:r>
              <a:rPr lang="en-US" sz="2400" b="1" dirty="0"/>
              <a:t>Example:</a:t>
            </a:r>
          </a:p>
          <a:p>
            <a:pPr marL="146304" lvl="3" indent="0" fontAlgn="base">
              <a:spcAft>
                <a:spcPct val="0"/>
              </a:spcAft>
              <a:buClr>
                <a:schemeClr val="accent3">
                  <a:lumMod val="75000"/>
                </a:schemeClr>
              </a:buClr>
              <a:buSzPct val="120000"/>
              <a:buNone/>
            </a:pPr>
            <a:endParaRPr lang="en-GB" sz="2400" dirty="0"/>
          </a:p>
        </p:txBody>
      </p:sp>
      <p:sp>
        <p:nvSpPr>
          <p:cNvPr id="2" name="Slide Number Placeholder 1">
            <a:extLst>
              <a:ext uri="{FF2B5EF4-FFF2-40B4-BE49-F238E27FC236}">
                <a16:creationId xmlns:a16="http://schemas.microsoft.com/office/drawing/2014/main" id="{68D3EA20-B24C-49F3-B232-BD7545337F89}"/>
              </a:ext>
            </a:extLst>
          </p:cNvPr>
          <p:cNvSpPr>
            <a:spLocks noGrp="1"/>
          </p:cNvSpPr>
          <p:nvPr>
            <p:ph type="sldNum" sz="quarter" idx="12"/>
          </p:nvPr>
        </p:nvSpPr>
        <p:spPr/>
        <p:txBody>
          <a:bodyPr/>
          <a:lstStyle/>
          <a:p>
            <a:fld id="{103161EA-3838-4585-991A-9FE3F83376D8}" type="slidenum">
              <a:rPr lang="en-US" smtClean="0"/>
              <a:pPr/>
              <a:t>27</a:t>
            </a:fld>
            <a:endParaRPr lang="en-US"/>
          </a:p>
        </p:txBody>
      </p:sp>
      <p:sp>
        <p:nvSpPr>
          <p:cNvPr id="5" name="Rectangle 4">
            <a:extLst>
              <a:ext uri="{FF2B5EF4-FFF2-40B4-BE49-F238E27FC236}">
                <a16:creationId xmlns:a16="http://schemas.microsoft.com/office/drawing/2014/main" id="{106B7901-A2AE-47B0-BEEA-A43EB61C3881}"/>
              </a:ext>
            </a:extLst>
          </p:cNvPr>
          <p:cNvSpPr/>
          <p:nvPr/>
        </p:nvSpPr>
        <p:spPr>
          <a:xfrm>
            <a:off x="1768763" y="3343044"/>
            <a:ext cx="8502073" cy="304698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GB" sz="2400" dirty="0">
                <a:solidFill>
                  <a:srgbClr val="939598"/>
                </a:solidFill>
                <a:latin typeface="Monaco"/>
              </a:rPr>
              <a:t>/* Select h3 elements with the section-heading class */</a:t>
            </a:r>
            <a:r>
              <a:rPr lang="en-GB" sz="2400" dirty="0">
                <a:solidFill>
                  <a:srgbClr val="FFFFFF"/>
                </a:solidFill>
                <a:latin typeface="Monaco"/>
              </a:rPr>
              <a:t> </a:t>
            </a:r>
          </a:p>
          <a:p>
            <a:r>
              <a:rPr lang="en-GB" sz="2400" dirty="0">
                <a:solidFill>
                  <a:srgbClr val="E85D7F"/>
                </a:solidFill>
                <a:latin typeface="Monaco"/>
              </a:rPr>
              <a:t>h3</a:t>
            </a:r>
            <a:r>
              <a:rPr lang="en-GB" sz="2400" dirty="0">
                <a:solidFill>
                  <a:srgbClr val="B4D353"/>
                </a:solidFill>
                <a:latin typeface="Monaco"/>
              </a:rPr>
              <a:t>.section-heading</a:t>
            </a:r>
            <a:r>
              <a:rPr lang="en-GB" sz="2400" dirty="0">
                <a:solidFill>
                  <a:srgbClr val="FFFFFF"/>
                </a:solidFill>
                <a:latin typeface="Monaco"/>
              </a:rPr>
              <a:t> { </a:t>
            </a:r>
          </a:p>
          <a:p>
            <a:r>
              <a:rPr lang="en-GB" sz="2400" dirty="0" err="1">
                <a:solidFill>
                  <a:srgbClr val="83FFF5"/>
                </a:solidFill>
                <a:latin typeface="Monaco"/>
              </a:rPr>
              <a:t>color</a:t>
            </a:r>
            <a:r>
              <a:rPr lang="en-GB" sz="2400" dirty="0">
                <a:solidFill>
                  <a:srgbClr val="FFFFFF"/>
                </a:solidFill>
                <a:latin typeface="Monaco"/>
              </a:rPr>
              <a:t>: </a:t>
            </a:r>
            <a:r>
              <a:rPr lang="en-GB" sz="2400" dirty="0">
                <a:solidFill>
                  <a:srgbClr val="B3CCFF"/>
                </a:solidFill>
                <a:latin typeface="Monaco"/>
              </a:rPr>
              <a:t>blue</a:t>
            </a:r>
            <a:r>
              <a:rPr lang="en-GB" sz="2400" dirty="0">
                <a:solidFill>
                  <a:srgbClr val="FFFFFF"/>
                </a:solidFill>
                <a:latin typeface="Monaco"/>
              </a:rPr>
              <a:t>; } </a:t>
            </a:r>
          </a:p>
          <a:p>
            <a:endParaRPr lang="en-GB" sz="2400" dirty="0">
              <a:solidFill>
                <a:srgbClr val="FFFFFF"/>
              </a:solidFill>
              <a:latin typeface="Monaco"/>
            </a:endParaRPr>
          </a:p>
          <a:p>
            <a:r>
              <a:rPr lang="en-GB" sz="2400" dirty="0">
                <a:solidFill>
                  <a:srgbClr val="939598"/>
                </a:solidFill>
                <a:latin typeface="Monaco"/>
              </a:rPr>
              <a:t>/* Select elements with the section-heading and button class */</a:t>
            </a:r>
            <a:r>
              <a:rPr lang="en-GB" sz="2400" dirty="0">
                <a:solidFill>
                  <a:srgbClr val="FFFFFF"/>
                </a:solidFill>
                <a:latin typeface="Monaco"/>
              </a:rPr>
              <a:t> </a:t>
            </a:r>
          </a:p>
          <a:p>
            <a:r>
              <a:rPr lang="en-GB" sz="2400" dirty="0">
                <a:solidFill>
                  <a:srgbClr val="B4D353"/>
                </a:solidFill>
                <a:latin typeface="Monaco"/>
              </a:rPr>
              <a:t>.section-heading .button</a:t>
            </a:r>
            <a:r>
              <a:rPr lang="en-GB" sz="2400" dirty="0">
                <a:solidFill>
                  <a:srgbClr val="FFFFFF"/>
                </a:solidFill>
                <a:latin typeface="Monaco"/>
              </a:rPr>
              <a:t> { </a:t>
            </a:r>
          </a:p>
          <a:p>
            <a:r>
              <a:rPr lang="en-GB" sz="2400" dirty="0">
                <a:solidFill>
                  <a:srgbClr val="83FFF5"/>
                </a:solidFill>
                <a:latin typeface="Monaco"/>
              </a:rPr>
              <a:t>cursor</a:t>
            </a:r>
            <a:r>
              <a:rPr lang="en-GB" sz="2400" dirty="0">
                <a:solidFill>
                  <a:srgbClr val="FFFFFF"/>
                </a:solidFill>
                <a:latin typeface="Monaco"/>
              </a:rPr>
              <a:t>: </a:t>
            </a:r>
            <a:r>
              <a:rPr lang="en-GB" sz="2400" dirty="0">
                <a:solidFill>
                  <a:srgbClr val="CC7BC2"/>
                </a:solidFill>
                <a:latin typeface="Monaco"/>
              </a:rPr>
              <a:t>pointer</a:t>
            </a:r>
            <a:r>
              <a:rPr lang="en-GB" sz="2400" dirty="0">
                <a:solidFill>
                  <a:srgbClr val="FFFFFF"/>
                </a:solidFill>
                <a:latin typeface="Monaco"/>
              </a:rPr>
              <a:t>; }</a:t>
            </a:r>
            <a:endParaRPr lang="en-GB" sz="2400" dirty="0"/>
          </a:p>
        </p:txBody>
      </p:sp>
    </p:spTree>
    <p:extLst>
      <p:ext uri="{BB962C8B-B14F-4D97-AF65-F5344CB8AC3E}">
        <p14:creationId xmlns:p14="http://schemas.microsoft.com/office/powerpoint/2010/main" val="756123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EE70-0321-4385-AE88-91A69F750160}"/>
              </a:ext>
            </a:extLst>
          </p:cNvPr>
          <p:cNvSpPr>
            <a:spLocks noGrp="1"/>
          </p:cNvSpPr>
          <p:nvPr>
            <p:ph type="title"/>
          </p:nvPr>
        </p:nvSpPr>
        <p:spPr/>
        <p:txBody>
          <a:bodyPr/>
          <a:lstStyle/>
          <a:p>
            <a:r>
              <a:rPr lang="en-GB"/>
              <a:t>Multiple Classes</a:t>
            </a:r>
          </a:p>
        </p:txBody>
      </p:sp>
      <p:sp>
        <p:nvSpPr>
          <p:cNvPr id="5" name="Rectangle 1">
            <a:extLst>
              <a:ext uri="{FF2B5EF4-FFF2-40B4-BE49-F238E27FC236}">
                <a16:creationId xmlns:a16="http://schemas.microsoft.com/office/drawing/2014/main" id="{65D9D3CF-34E3-4E33-8700-49E8AD21D54F}"/>
              </a:ext>
            </a:extLst>
          </p:cNvPr>
          <p:cNvSpPr>
            <a:spLocks noGrp="1" noChangeArrowheads="1"/>
          </p:cNvSpPr>
          <p:nvPr>
            <p:ph idx="1"/>
          </p:nvPr>
        </p:nvSpPr>
        <p:spPr bwMode="auto">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0" rIns="91440" bIns="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SzTx/>
              <a:buNone/>
            </a:pPr>
            <a:r>
              <a:rPr lang="en-US" altLang="en-US" sz="2400">
                <a:solidFill>
                  <a:srgbClr val="484848"/>
                </a:solidFill>
                <a:latin typeface="Nunito Sans"/>
              </a:rPr>
              <a:t>For instance, perhaps there’s a heading element that needs to be green and bold. You could write two CSS rules like so:</a:t>
            </a:r>
          </a:p>
          <a:p>
            <a:pPr marL="0" indent="0">
              <a:lnSpc>
                <a:spcPct val="100000"/>
              </a:lnSpc>
              <a:buClrTx/>
              <a:buSzTx/>
              <a:buNone/>
            </a:pPr>
            <a:endParaRPr lang="en-US" altLang="en-US" sz="2400">
              <a:solidFill>
                <a:srgbClr val="15141F"/>
              </a:solidFill>
              <a:latin typeface="Monaco"/>
              <a:cs typeface="Courier New" panose="02070309020205020404" pitchFamily="49" charset="0"/>
            </a:endParaRPr>
          </a:p>
          <a:p>
            <a:pPr marL="0" indent="0" algn="ctr">
              <a:lnSpc>
                <a:spcPct val="100000"/>
              </a:lnSpc>
              <a:buClrTx/>
              <a:buSzTx/>
              <a:buNone/>
            </a:pPr>
            <a:r>
              <a:rPr lang="en-US" altLang="en-US" sz="2800">
                <a:solidFill>
                  <a:srgbClr val="B4D353"/>
                </a:solidFill>
                <a:highlight>
                  <a:srgbClr val="000000"/>
                </a:highlight>
                <a:latin typeface="Monaco"/>
                <a:cs typeface="Courier New" panose="02070309020205020404" pitchFamily="49" charset="0"/>
              </a:rPr>
              <a:t>.green</a:t>
            </a:r>
            <a:r>
              <a:rPr lang="en-US" altLang="en-US" sz="2800">
                <a:solidFill>
                  <a:srgbClr val="FFFFFF"/>
                </a:solidFill>
                <a:highlight>
                  <a:srgbClr val="000000"/>
                </a:highlight>
                <a:latin typeface="Monaco"/>
                <a:cs typeface="Courier New" panose="02070309020205020404" pitchFamily="49" charset="0"/>
              </a:rPr>
              <a:t> { </a:t>
            </a:r>
            <a:r>
              <a:rPr lang="en-US" altLang="en-US" sz="2800">
                <a:solidFill>
                  <a:srgbClr val="83FFF5"/>
                </a:solidFill>
                <a:highlight>
                  <a:srgbClr val="000000"/>
                </a:highlight>
                <a:latin typeface="Monaco"/>
                <a:cs typeface="Courier New" panose="02070309020205020404" pitchFamily="49" charset="0"/>
              </a:rPr>
              <a:t>color</a:t>
            </a:r>
            <a:r>
              <a:rPr lang="en-US" altLang="en-US" sz="2800">
                <a:solidFill>
                  <a:srgbClr val="FFFFFF"/>
                </a:solidFill>
                <a:highlight>
                  <a:srgbClr val="000000"/>
                </a:highlight>
                <a:latin typeface="Monaco"/>
                <a:cs typeface="Courier New" panose="02070309020205020404" pitchFamily="49" charset="0"/>
              </a:rPr>
              <a:t>: </a:t>
            </a:r>
            <a:r>
              <a:rPr lang="en-US" altLang="en-US" sz="2800">
                <a:solidFill>
                  <a:srgbClr val="B3CCFF"/>
                </a:solidFill>
                <a:highlight>
                  <a:srgbClr val="000000"/>
                </a:highlight>
                <a:latin typeface="Monaco"/>
                <a:cs typeface="Courier New" panose="02070309020205020404" pitchFamily="49" charset="0"/>
              </a:rPr>
              <a:t>green</a:t>
            </a:r>
            <a:r>
              <a:rPr lang="en-US" altLang="en-US" sz="2800">
                <a:solidFill>
                  <a:srgbClr val="FFFFFF"/>
                </a:solidFill>
                <a:highlight>
                  <a:srgbClr val="000000"/>
                </a:highlight>
                <a:latin typeface="Monaco"/>
                <a:cs typeface="Courier New" panose="02070309020205020404" pitchFamily="49" charset="0"/>
              </a:rPr>
              <a:t>;        }        </a:t>
            </a:r>
            <a:r>
              <a:rPr lang="en-US" altLang="en-US" sz="2800">
                <a:solidFill>
                  <a:srgbClr val="B4D353"/>
                </a:solidFill>
                <a:highlight>
                  <a:srgbClr val="000000"/>
                </a:highlight>
                <a:latin typeface="Monaco"/>
                <a:cs typeface="Courier New" panose="02070309020205020404" pitchFamily="49" charset="0"/>
              </a:rPr>
              <a:t>     </a:t>
            </a:r>
            <a:endParaRPr lang="ar-SA" altLang="en-US" sz="2800">
              <a:solidFill>
                <a:srgbClr val="B4D353"/>
              </a:solidFill>
              <a:highlight>
                <a:srgbClr val="000000"/>
              </a:highlight>
              <a:latin typeface="Monaco"/>
              <a:cs typeface="Courier New" panose="02070309020205020404" pitchFamily="49" charset="0"/>
            </a:endParaRPr>
          </a:p>
          <a:p>
            <a:pPr marL="0" indent="0" algn="ctr">
              <a:lnSpc>
                <a:spcPct val="100000"/>
              </a:lnSpc>
              <a:buClrTx/>
              <a:buSzTx/>
              <a:buNone/>
            </a:pPr>
            <a:r>
              <a:rPr lang="en-GB" altLang="en-US" sz="2800">
                <a:solidFill>
                  <a:srgbClr val="B4D353"/>
                </a:solidFill>
                <a:highlight>
                  <a:srgbClr val="000000"/>
                </a:highlight>
                <a:latin typeface="Monaco"/>
                <a:cs typeface="Courier New" panose="02070309020205020404" pitchFamily="49" charset="0"/>
              </a:rPr>
              <a:t>.</a:t>
            </a:r>
            <a:r>
              <a:rPr lang="en-US" altLang="en-US" sz="2800">
                <a:solidFill>
                  <a:srgbClr val="B4D353"/>
                </a:solidFill>
                <a:highlight>
                  <a:srgbClr val="000000"/>
                </a:highlight>
                <a:latin typeface="Monaco"/>
                <a:cs typeface="Courier New" panose="02070309020205020404" pitchFamily="49" charset="0"/>
              </a:rPr>
              <a:t>bold</a:t>
            </a:r>
            <a:r>
              <a:rPr lang="en-US" altLang="en-US" sz="2800">
                <a:solidFill>
                  <a:srgbClr val="FFFFFF"/>
                </a:solidFill>
                <a:highlight>
                  <a:srgbClr val="000000"/>
                </a:highlight>
                <a:latin typeface="Monaco"/>
                <a:cs typeface="Courier New" panose="02070309020205020404" pitchFamily="49" charset="0"/>
              </a:rPr>
              <a:t> { </a:t>
            </a:r>
            <a:r>
              <a:rPr lang="en-US" altLang="en-US" sz="2800">
                <a:solidFill>
                  <a:srgbClr val="83FFF5"/>
                </a:solidFill>
                <a:highlight>
                  <a:srgbClr val="000000"/>
                </a:highlight>
                <a:latin typeface="Monaco"/>
                <a:cs typeface="Courier New" panose="02070309020205020404" pitchFamily="49" charset="0"/>
              </a:rPr>
              <a:t>font-weight</a:t>
            </a:r>
            <a:r>
              <a:rPr lang="en-US" altLang="en-US" sz="2800">
                <a:solidFill>
                  <a:srgbClr val="FFFFFF"/>
                </a:solidFill>
                <a:highlight>
                  <a:srgbClr val="000000"/>
                </a:highlight>
                <a:latin typeface="Monaco"/>
                <a:cs typeface="Courier New" panose="02070309020205020404" pitchFamily="49" charset="0"/>
              </a:rPr>
              <a:t>: </a:t>
            </a:r>
            <a:r>
              <a:rPr lang="en-US" altLang="en-US" sz="2800">
                <a:solidFill>
                  <a:srgbClr val="CC7BC2"/>
                </a:solidFill>
                <a:highlight>
                  <a:srgbClr val="000000"/>
                </a:highlight>
                <a:latin typeface="Monaco"/>
                <a:cs typeface="Courier New" panose="02070309020205020404" pitchFamily="49" charset="0"/>
              </a:rPr>
              <a:t>bold</a:t>
            </a:r>
            <a:r>
              <a:rPr lang="en-US" altLang="en-US" sz="2800">
                <a:solidFill>
                  <a:srgbClr val="FFFFFF"/>
                </a:solidFill>
                <a:highlight>
                  <a:srgbClr val="000000"/>
                </a:highlight>
                <a:latin typeface="Monaco"/>
                <a:cs typeface="Courier New" panose="02070309020205020404" pitchFamily="49" charset="0"/>
              </a:rPr>
              <a:t>; }</a:t>
            </a:r>
            <a:endParaRPr lang="en-US" altLang="en-US" sz="2800">
              <a:highlight>
                <a:srgbClr val="000000"/>
              </a:highlight>
            </a:endParaRPr>
          </a:p>
          <a:p>
            <a:pPr marL="0" indent="0">
              <a:lnSpc>
                <a:spcPct val="100000"/>
              </a:lnSpc>
              <a:buClrTx/>
              <a:buSzTx/>
              <a:buNone/>
            </a:pPr>
            <a:endParaRPr lang="en-US" altLang="en-US" sz="2400">
              <a:solidFill>
                <a:srgbClr val="484848"/>
              </a:solidFill>
              <a:latin typeface="Nunito Sans"/>
            </a:endParaRPr>
          </a:p>
          <a:p>
            <a:pPr marL="0" indent="0">
              <a:lnSpc>
                <a:spcPct val="100000"/>
              </a:lnSpc>
              <a:buClrTx/>
              <a:buSzTx/>
              <a:buNone/>
            </a:pPr>
            <a:r>
              <a:rPr lang="en-US" altLang="en-US" sz="2400">
                <a:solidFill>
                  <a:srgbClr val="484848"/>
                </a:solidFill>
                <a:latin typeface="Nunito Sans"/>
              </a:rPr>
              <a:t>Then, you could include both of these classes on one HTML element like this:</a:t>
            </a:r>
          </a:p>
          <a:p>
            <a:pPr marL="0" indent="0">
              <a:lnSpc>
                <a:spcPct val="100000"/>
              </a:lnSpc>
              <a:buClrTx/>
              <a:buSzTx/>
              <a:buNone/>
            </a:pPr>
            <a:endParaRPr lang="en-US" altLang="en-US" sz="2400">
              <a:solidFill>
                <a:srgbClr val="15141F"/>
              </a:solidFill>
              <a:latin typeface="Monaco"/>
              <a:cs typeface="Courier New" panose="02070309020205020404" pitchFamily="49" charset="0"/>
            </a:endParaRPr>
          </a:p>
          <a:p>
            <a:pPr marL="0" indent="0" algn="ctr">
              <a:lnSpc>
                <a:spcPct val="100000"/>
              </a:lnSpc>
              <a:buClrTx/>
              <a:buSzTx/>
              <a:buNone/>
            </a:pPr>
            <a:r>
              <a:rPr lang="en-US" altLang="en-US" sz="3200">
                <a:solidFill>
                  <a:srgbClr val="E85D7F"/>
                </a:solidFill>
                <a:highlight>
                  <a:srgbClr val="000000"/>
                </a:highlight>
                <a:latin typeface="Monaco"/>
                <a:cs typeface="Courier New" panose="02070309020205020404" pitchFamily="49" charset="0"/>
              </a:rPr>
              <a:t>&lt;h1</a:t>
            </a:r>
            <a:r>
              <a:rPr lang="en-US" altLang="en-US" sz="3200">
                <a:solidFill>
                  <a:srgbClr val="FFFFFF"/>
                </a:solidFill>
                <a:highlight>
                  <a:srgbClr val="000000"/>
                </a:highlight>
                <a:latin typeface="Monaco"/>
                <a:cs typeface="Courier New" panose="02070309020205020404" pitchFamily="49" charset="0"/>
              </a:rPr>
              <a:t> </a:t>
            </a:r>
            <a:r>
              <a:rPr lang="en-US" altLang="en-US" sz="3200">
                <a:solidFill>
                  <a:srgbClr val="B4D353"/>
                </a:solidFill>
                <a:highlight>
                  <a:srgbClr val="000000"/>
                </a:highlight>
                <a:latin typeface="Monaco"/>
                <a:cs typeface="Courier New" panose="02070309020205020404" pitchFamily="49" charset="0"/>
              </a:rPr>
              <a:t>class</a:t>
            </a:r>
            <a:r>
              <a:rPr lang="en-US" altLang="en-US" sz="3200">
                <a:solidFill>
                  <a:srgbClr val="FFFFFF"/>
                </a:solidFill>
                <a:highlight>
                  <a:srgbClr val="000000"/>
                </a:highlight>
                <a:latin typeface="Monaco"/>
                <a:cs typeface="Courier New" panose="02070309020205020404" pitchFamily="49" charset="0"/>
              </a:rPr>
              <a:t>=</a:t>
            </a:r>
            <a:r>
              <a:rPr lang="en-US" altLang="en-US" sz="3200">
                <a:solidFill>
                  <a:srgbClr val="FFE083"/>
                </a:solidFill>
                <a:highlight>
                  <a:srgbClr val="000000"/>
                </a:highlight>
                <a:latin typeface="Monaco"/>
                <a:cs typeface="Courier New" panose="02070309020205020404" pitchFamily="49" charset="0"/>
              </a:rPr>
              <a:t>"green bold"</a:t>
            </a:r>
            <a:r>
              <a:rPr lang="en-US" altLang="en-US" sz="3200">
                <a:solidFill>
                  <a:srgbClr val="E85D7F"/>
                </a:solidFill>
                <a:highlight>
                  <a:srgbClr val="000000"/>
                </a:highlight>
                <a:latin typeface="Monaco"/>
                <a:cs typeface="Courier New" panose="02070309020205020404" pitchFamily="49" charset="0"/>
              </a:rPr>
              <a:t>&gt;</a:t>
            </a:r>
            <a:r>
              <a:rPr lang="en-US" altLang="en-US" sz="3200">
                <a:solidFill>
                  <a:srgbClr val="FFFFFF"/>
                </a:solidFill>
                <a:highlight>
                  <a:srgbClr val="000000"/>
                </a:highlight>
                <a:latin typeface="Monaco"/>
                <a:cs typeface="Courier New" panose="02070309020205020404" pitchFamily="49" charset="0"/>
              </a:rPr>
              <a:t> ... </a:t>
            </a:r>
            <a:r>
              <a:rPr lang="en-US" altLang="en-US" sz="3200">
                <a:solidFill>
                  <a:srgbClr val="E85D7F"/>
                </a:solidFill>
                <a:highlight>
                  <a:srgbClr val="000000"/>
                </a:highlight>
                <a:latin typeface="Monaco"/>
                <a:cs typeface="Courier New" panose="02070309020205020404" pitchFamily="49" charset="0"/>
              </a:rPr>
              <a:t>&lt;/h1&gt;</a:t>
            </a:r>
            <a:endParaRPr lang="en-US" altLang="en-US" sz="3200">
              <a:highlight>
                <a:srgbClr val="000000"/>
              </a:highlight>
            </a:endParaRPr>
          </a:p>
          <a:p>
            <a:pPr marL="0" indent="0">
              <a:lnSpc>
                <a:spcPct val="100000"/>
              </a:lnSpc>
              <a:buClrTx/>
              <a:buSzTx/>
              <a:buNone/>
            </a:pPr>
            <a:endParaRPr lang="en-US" altLang="en-US" sz="2400">
              <a:solidFill>
                <a:srgbClr val="484848"/>
              </a:solidFill>
              <a:latin typeface="Nunito Sans"/>
            </a:endParaRPr>
          </a:p>
          <a:p>
            <a:pPr marL="0" indent="0">
              <a:lnSpc>
                <a:spcPct val="100000"/>
              </a:lnSpc>
              <a:buClrTx/>
              <a:buSzTx/>
              <a:buNone/>
            </a:pPr>
            <a:r>
              <a:rPr lang="en-US" altLang="en-US" sz="2400">
                <a:solidFill>
                  <a:srgbClr val="484848"/>
                </a:solidFill>
                <a:latin typeface="Nunito Sans"/>
              </a:rPr>
              <a:t>We can add multiple classes to an HTML element’s </a:t>
            </a:r>
            <a:r>
              <a:rPr lang="en-US" altLang="en-US" sz="2400">
                <a:solidFill>
                  <a:srgbClr val="15141F"/>
                </a:solidFill>
                <a:latin typeface="Monaco"/>
              </a:rPr>
              <a:t>class</a:t>
            </a:r>
            <a:r>
              <a:rPr lang="en-US" altLang="en-US" sz="2400">
                <a:solidFill>
                  <a:srgbClr val="484848"/>
                </a:solidFill>
                <a:latin typeface="Nunito Sans"/>
              </a:rPr>
              <a:t> attribute by separating them with a space. This enables us to mix and match CSS classes to create many unique styles without writing a custom class for every style combination needed.</a:t>
            </a:r>
            <a:endParaRPr lang="en-US" altLang="en-US" sz="2400"/>
          </a:p>
        </p:txBody>
      </p:sp>
      <p:sp>
        <p:nvSpPr>
          <p:cNvPr id="4" name="Slide Number Placeholder 3">
            <a:extLst>
              <a:ext uri="{FF2B5EF4-FFF2-40B4-BE49-F238E27FC236}">
                <a16:creationId xmlns:a16="http://schemas.microsoft.com/office/drawing/2014/main" id="{A8AAB07B-C455-43F4-A51C-DC7C330B4579}"/>
              </a:ext>
            </a:extLst>
          </p:cNvPr>
          <p:cNvSpPr>
            <a:spLocks noGrp="1"/>
          </p:cNvSpPr>
          <p:nvPr>
            <p:ph type="sldNum" sz="quarter" idx="12"/>
          </p:nvPr>
        </p:nvSpPr>
        <p:spPr/>
        <p:txBody>
          <a:bodyPr/>
          <a:lstStyle/>
          <a:p>
            <a:fld id="{103161EA-3838-4585-991A-9FE3F83376D8}" type="slidenum">
              <a:rPr lang="en-US" smtClean="0"/>
              <a:pPr/>
              <a:t>28</a:t>
            </a:fld>
            <a:endParaRPr lang="en-US"/>
          </a:p>
        </p:txBody>
      </p:sp>
    </p:spTree>
    <p:extLst>
      <p:ext uri="{BB962C8B-B14F-4D97-AF65-F5344CB8AC3E}">
        <p14:creationId xmlns:p14="http://schemas.microsoft.com/office/powerpoint/2010/main" val="883963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A68B-B1B0-419F-85BC-75BF4EAAD1A7}"/>
              </a:ext>
            </a:extLst>
          </p:cNvPr>
          <p:cNvSpPr>
            <a:spLocks noGrp="1"/>
          </p:cNvSpPr>
          <p:nvPr>
            <p:ph type="title"/>
          </p:nvPr>
        </p:nvSpPr>
        <p:spPr/>
        <p:txBody>
          <a:bodyPr/>
          <a:lstStyle/>
          <a:p>
            <a:r>
              <a:rPr lang="en-GB"/>
              <a:t>Class Vs ID</a:t>
            </a:r>
          </a:p>
        </p:txBody>
      </p:sp>
      <p:sp>
        <p:nvSpPr>
          <p:cNvPr id="3" name="Content Placeholder 2">
            <a:extLst>
              <a:ext uri="{FF2B5EF4-FFF2-40B4-BE49-F238E27FC236}">
                <a16:creationId xmlns:a16="http://schemas.microsoft.com/office/drawing/2014/main" id="{7FCECE51-9772-411B-BB20-19CDE998AAA0}"/>
              </a:ext>
            </a:extLst>
          </p:cNvPr>
          <p:cNvSpPr>
            <a:spLocks noGrp="1"/>
          </p:cNvSpPr>
          <p:nvPr>
            <p:ph idx="1"/>
          </p:nvPr>
        </p:nvSpPr>
        <p:spPr/>
        <p:txBody>
          <a:bodyPr>
            <a:normAutofit/>
          </a:bodyPr>
          <a:lstStyle/>
          <a:p>
            <a:r>
              <a:rPr lang="en-GB" sz="4800" b="1" baseline="-25000">
                <a:solidFill>
                  <a:schemeClr val="accent2"/>
                </a:solidFill>
              </a:rPr>
              <a:t>classes</a:t>
            </a:r>
            <a:r>
              <a:rPr lang="en-GB" sz="4800" baseline="-25000"/>
              <a:t> are meant to be used many times</a:t>
            </a:r>
          </a:p>
          <a:p>
            <a:r>
              <a:rPr lang="en-GB" sz="4800" b="1" baseline="-25000">
                <a:solidFill>
                  <a:schemeClr val="accent1">
                    <a:lumMod val="75000"/>
                  </a:schemeClr>
                </a:solidFill>
              </a:rPr>
              <a:t>ID</a:t>
            </a:r>
            <a:r>
              <a:rPr lang="en-GB" sz="4800" baseline="-25000"/>
              <a:t> is meant to style only one element.</a:t>
            </a:r>
          </a:p>
          <a:p>
            <a:r>
              <a:rPr lang="en-GB" sz="4800" b="1" baseline="-25000">
                <a:solidFill>
                  <a:schemeClr val="accent1">
                    <a:lumMod val="75000"/>
                  </a:schemeClr>
                </a:solidFill>
              </a:rPr>
              <a:t>IDs</a:t>
            </a:r>
            <a:r>
              <a:rPr lang="en-GB" sz="4800" baseline="-25000"/>
              <a:t> override the styles of tags and classes.</a:t>
            </a:r>
          </a:p>
          <a:p>
            <a:r>
              <a:rPr lang="en-GB" sz="4800" b="1" baseline="-25000">
                <a:solidFill>
                  <a:schemeClr val="accent1">
                    <a:lumMod val="75000"/>
                  </a:schemeClr>
                </a:solidFill>
              </a:rPr>
              <a:t>ID</a:t>
            </a:r>
            <a:r>
              <a:rPr lang="en-GB" sz="4800" baseline="-25000"/>
              <a:t> attribute should be unique </a:t>
            </a:r>
          </a:p>
        </p:txBody>
      </p:sp>
      <p:sp>
        <p:nvSpPr>
          <p:cNvPr id="4" name="Slide Number Placeholder 3">
            <a:extLst>
              <a:ext uri="{FF2B5EF4-FFF2-40B4-BE49-F238E27FC236}">
                <a16:creationId xmlns:a16="http://schemas.microsoft.com/office/drawing/2014/main" id="{F2F63FEB-3BCB-461F-85D7-051B4AE25DD3}"/>
              </a:ext>
            </a:extLst>
          </p:cNvPr>
          <p:cNvSpPr>
            <a:spLocks noGrp="1"/>
          </p:cNvSpPr>
          <p:nvPr>
            <p:ph type="sldNum" sz="quarter" idx="12"/>
          </p:nvPr>
        </p:nvSpPr>
        <p:spPr/>
        <p:txBody>
          <a:bodyPr/>
          <a:lstStyle/>
          <a:p>
            <a:fld id="{103161EA-3838-4585-991A-9FE3F83376D8}" type="slidenum">
              <a:rPr lang="en-US" smtClean="0"/>
              <a:pPr/>
              <a:t>29</a:t>
            </a:fld>
            <a:endParaRPr lang="en-US"/>
          </a:p>
        </p:txBody>
      </p:sp>
    </p:spTree>
    <p:extLst>
      <p:ext uri="{BB962C8B-B14F-4D97-AF65-F5344CB8AC3E}">
        <p14:creationId xmlns:p14="http://schemas.microsoft.com/office/powerpoint/2010/main" val="367639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814E60-0A92-4324-B07C-860D4521978F}"/>
              </a:ext>
            </a:extLst>
          </p:cNvPr>
          <p:cNvSpPr>
            <a:spLocks noGrp="1"/>
          </p:cNvSpPr>
          <p:nvPr>
            <p:ph type="title"/>
          </p:nvPr>
        </p:nvSpPr>
        <p:spPr/>
        <p:txBody>
          <a:bodyPr>
            <a:normAutofit/>
          </a:bodyPr>
          <a:lstStyle/>
          <a:p>
            <a:r>
              <a:rPr lang="en-GB" spc="600"/>
              <a:t>Outlines for part 1</a:t>
            </a:r>
            <a:r>
              <a:rPr lang="en-GB" b="1"/>
              <a:t> </a:t>
            </a:r>
          </a:p>
        </p:txBody>
      </p:sp>
      <p:sp>
        <p:nvSpPr>
          <p:cNvPr id="5" name="Content Placeholder 4">
            <a:extLst>
              <a:ext uri="{FF2B5EF4-FFF2-40B4-BE49-F238E27FC236}">
                <a16:creationId xmlns:a16="http://schemas.microsoft.com/office/drawing/2014/main" id="{431A028B-5FE8-4381-9CCE-8F861541CA75}"/>
              </a:ext>
            </a:extLst>
          </p:cNvPr>
          <p:cNvSpPr>
            <a:spLocks noGrp="1"/>
          </p:cNvSpPr>
          <p:nvPr>
            <p:ph idx="1"/>
          </p:nvPr>
        </p:nvSpPr>
        <p:spPr/>
        <p:txBody>
          <a:bodyPr>
            <a:normAutofit/>
          </a:bodyPr>
          <a:lstStyle/>
          <a:p>
            <a:pPr>
              <a:buSzPct val="113000"/>
              <a:buFont typeface="Wingdings" panose="05000000000000000000" pitchFamily="2" charset="2"/>
              <a:buChar char="§"/>
            </a:pPr>
            <a:r>
              <a:rPr lang="en-GB" sz="2800"/>
              <a:t> Introduction.</a:t>
            </a:r>
          </a:p>
          <a:p>
            <a:pPr>
              <a:buSzPct val="113000"/>
              <a:buFont typeface="Wingdings" panose="05000000000000000000" pitchFamily="2" charset="2"/>
              <a:buChar char="§"/>
            </a:pPr>
            <a:r>
              <a:rPr lang="en-GB" sz="2800"/>
              <a:t> Inline Styles.</a:t>
            </a:r>
          </a:p>
          <a:p>
            <a:pPr>
              <a:buSzPct val="113000"/>
              <a:buFont typeface="Wingdings" panose="05000000000000000000" pitchFamily="2" charset="2"/>
              <a:buChar char="§"/>
            </a:pPr>
            <a:r>
              <a:rPr lang="en-GB" sz="2800"/>
              <a:t> Embedded Style Sheets.</a:t>
            </a:r>
          </a:p>
          <a:p>
            <a:pPr>
              <a:buSzPct val="113000"/>
              <a:buFont typeface="Wingdings" panose="05000000000000000000" pitchFamily="2" charset="2"/>
              <a:buChar char="§"/>
            </a:pPr>
            <a:r>
              <a:rPr lang="en-GB" sz="2800"/>
              <a:t> Linking External Style Sheets.</a:t>
            </a:r>
          </a:p>
          <a:p>
            <a:pPr>
              <a:buSzPct val="113000"/>
              <a:buFont typeface="Wingdings" panose="05000000000000000000" pitchFamily="2" charset="2"/>
              <a:buChar char="§"/>
            </a:pPr>
            <a:r>
              <a:rPr lang="en-GB" sz="2800"/>
              <a:t>Selectors in CSS</a:t>
            </a:r>
          </a:p>
        </p:txBody>
      </p:sp>
      <p:sp>
        <p:nvSpPr>
          <p:cNvPr id="2" name="Slide Number Placeholder 1">
            <a:extLst>
              <a:ext uri="{FF2B5EF4-FFF2-40B4-BE49-F238E27FC236}">
                <a16:creationId xmlns:a16="http://schemas.microsoft.com/office/drawing/2014/main" id="{5ACF5BFC-E6A3-4DD0-AE33-58AEF65D0CBA}"/>
              </a:ext>
            </a:extLst>
          </p:cNvPr>
          <p:cNvSpPr>
            <a:spLocks noGrp="1"/>
          </p:cNvSpPr>
          <p:nvPr>
            <p:ph type="sldNum" sz="quarter" idx="12"/>
          </p:nvPr>
        </p:nvSpPr>
        <p:spPr/>
        <p:txBody>
          <a:bodyPr/>
          <a:lstStyle/>
          <a:p>
            <a:fld id="{103161EA-3838-4585-991A-9FE3F83376D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594A-852A-4C8F-B20D-C04602137A60}"/>
              </a:ext>
            </a:extLst>
          </p:cNvPr>
          <p:cNvSpPr>
            <a:spLocks noGrp="1"/>
          </p:cNvSpPr>
          <p:nvPr>
            <p:ph type="title"/>
          </p:nvPr>
        </p:nvSpPr>
        <p:spPr/>
        <p:txBody>
          <a:bodyPr>
            <a:normAutofit/>
          </a:bodyPr>
          <a:lstStyle/>
          <a:p>
            <a:r>
              <a:rPr lang="en-GB"/>
              <a:t>Selector Specificity</a:t>
            </a:r>
          </a:p>
        </p:txBody>
      </p:sp>
      <p:sp>
        <p:nvSpPr>
          <p:cNvPr id="3" name="Content Placeholder 2">
            <a:extLst>
              <a:ext uri="{FF2B5EF4-FFF2-40B4-BE49-F238E27FC236}">
                <a16:creationId xmlns:a16="http://schemas.microsoft.com/office/drawing/2014/main" id="{944D08B5-0255-4BE0-AE46-CB7932F3C0D8}"/>
              </a:ext>
            </a:extLst>
          </p:cNvPr>
          <p:cNvSpPr>
            <a:spLocks noGrp="1"/>
          </p:cNvSpPr>
          <p:nvPr>
            <p:ph idx="1"/>
          </p:nvPr>
        </p:nvSpPr>
        <p:spPr>
          <a:xfrm>
            <a:off x="762000" y="1767840"/>
            <a:ext cx="11049000" cy="5603804"/>
          </a:xfrm>
        </p:spPr>
        <p:txBody>
          <a:bodyPr>
            <a:normAutofit/>
          </a:bodyPr>
          <a:lstStyle/>
          <a:p>
            <a:r>
              <a:rPr lang="en-GB" sz="2800" b="1" dirty="0"/>
              <a:t>The most specific selector type is the </a:t>
            </a:r>
            <a:r>
              <a:rPr lang="en-GB" sz="2800" b="1" dirty="0">
                <a:solidFill>
                  <a:srgbClr val="C00000"/>
                </a:solidFill>
              </a:rPr>
              <a:t>ID</a:t>
            </a:r>
            <a:r>
              <a:rPr lang="en-GB" sz="2800" b="1" dirty="0"/>
              <a:t> selector, followed by </a:t>
            </a:r>
            <a:r>
              <a:rPr lang="en-GB" sz="2800" b="1" dirty="0">
                <a:solidFill>
                  <a:srgbClr val="C00000"/>
                </a:solidFill>
              </a:rPr>
              <a:t>class</a:t>
            </a:r>
            <a:r>
              <a:rPr lang="en-GB" sz="2800" b="1" dirty="0"/>
              <a:t> selectors, followed by </a:t>
            </a:r>
            <a:r>
              <a:rPr lang="en-GB" sz="2800" b="1" dirty="0">
                <a:solidFill>
                  <a:srgbClr val="C00000"/>
                </a:solidFill>
              </a:rPr>
              <a:t>type</a:t>
            </a:r>
            <a:r>
              <a:rPr lang="en-GB" sz="2800" b="1" dirty="0"/>
              <a:t> selectors</a:t>
            </a:r>
            <a:r>
              <a:rPr lang="en-GB" sz="2800" dirty="0"/>
              <a:t>. </a:t>
            </a:r>
          </a:p>
          <a:p>
            <a:r>
              <a:rPr lang="en-GB" sz="2800" dirty="0"/>
              <a:t>In this example, only </a:t>
            </a:r>
            <a:r>
              <a:rPr lang="en-GB" sz="2800" i="1" u="sng" dirty="0" err="1"/>
              <a:t>color</a:t>
            </a:r>
            <a:r>
              <a:rPr lang="en-GB" sz="2800" i="1" u="sng" dirty="0"/>
              <a:t>: blue </a:t>
            </a:r>
            <a:r>
              <a:rPr lang="en-GB" sz="2800" dirty="0"/>
              <a:t>will be implemented as it has an ID selector whereas </a:t>
            </a:r>
            <a:r>
              <a:rPr lang="en-GB" sz="2800" i="1" u="sng" dirty="0" err="1"/>
              <a:t>color</a:t>
            </a:r>
            <a:r>
              <a:rPr lang="en-GB" sz="2800" i="1" u="sng" dirty="0"/>
              <a:t>: red </a:t>
            </a:r>
            <a:r>
              <a:rPr lang="en-GB" sz="2800" dirty="0"/>
              <a:t>has a type selector</a:t>
            </a:r>
          </a:p>
          <a:p>
            <a:r>
              <a:rPr lang="en-GB" sz="2800" dirty="0"/>
              <a:t>Specificity is a </a:t>
            </a:r>
            <a:r>
              <a:rPr lang="en-GB" sz="2800" b="1" dirty="0"/>
              <a:t>ranking system</a:t>
            </a:r>
            <a:r>
              <a:rPr lang="en-GB" sz="2800" dirty="0"/>
              <a:t> that is used when there are multiple conflicting property values that point to the same element. When determining which rule to apply, the selector with the highest specificity wins out. </a:t>
            </a:r>
          </a:p>
        </p:txBody>
      </p:sp>
      <p:sp>
        <p:nvSpPr>
          <p:cNvPr id="4" name="Slide Number Placeholder 3">
            <a:extLst>
              <a:ext uri="{FF2B5EF4-FFF2-40B4-BE49-F238E27FC236}">
                <a16:creationId xmlns:a16="http://schemas.microsoft.com/office/drawing/2014/main" id="{913C96EA-CBCF-4A36-B69C-8A97255E6A6A}"/>
              </a:ext>
            </a:extLst>
          </p:cNvPr>
          <p:cNvSpPr>
            <a:spLocks noGrp="1"/>
          </p:cNvSpPr>
          <p:nvPr>
            <p:ph type="sldNum" sz="quarter" idx="12"/>
          </p:nvPr>
        </p:nvSpPr>
        <p:spPr/>
        <p:txBody>
          <a:bodyPr/>
          <a:lstStyle/>
          <a:p>
            <a:fld id="{103161EA-3838-4585-991A-9FE3F83376D8}" type="slidenum">
              <a:rPr lang="en-US" smtClean="0"/>
              <a:pPr/>
              <a:t>30</a:t>
            </a:fld>
            <a:endParaRPr lang="en-US"/>
          </a:p>
        </p:txBody>
      </p:sp>
      <p:sp>
        <p:nvSpPr>
          <p:cNvPr id="5" name="Rectangle 4">
            <a:extLst>
              <a:ext uri="{FF2B5EF4-FFF2-40B4-BE49-F238E27FC236}">
                <a16:creationId xmlns:a16="http://schemas.microsoft.com/office/drawing/2014/main" id="{41821085-6E16-485F-8C3E-C2F305CCD2CB}"/>
              </a:ext>
            </a:extLst>
          </p:cNvPr>
          <p:cNvSpPr/>
          <p:nvPr/>
        </p:nvSpPr>
        <p:spPr>
          <a:xfrm>
            <a:off x="6520342" y="4819471"/>
            <a:ext cx="6172200" cy="19389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2400" dirty="0">
                <a:solidFill>
                  <a:srgbClr val="E85D7F"/>
                </a:solidFill>
                <a:latin typeface="Monaco"/>
              </a:rPr>
              <a:t>h1</a:t>
            </a:r>
            <a:r>
              <a:rPr lang="en-GB" sz="2400" dirty="0">
                <a:solidFill>
                  <a:srgbClr val="FFFFFF"/>
                </a:solidFill>
                <a:latin typeface="Monaco"/>
              </a:rPr>
              <a:t>#header {  </a:t>
            </a:r>
            <a:r>
              <a:rPr lang="en-GB" sz="2400" dirty="0" err="1">
                <a:solidFill>
                  <a:srgbClr val="83FFF5"/>
                </a:solidFill>
                <a:latin typeface="Monaco"/>
              </a:rPr>
              <a:t>color</a:t>
            </a:r>
            <a:r>
              <a:rPr lang="en-GB" sz="2400" dirty="0">
                <a:solidFill>
                  <a:srgbClr val="FFFFFF"/>
                </a:solidFill>
                <a:latin typeface="Monaco"/>
              </a:rPr>
              <a:t>: </a:t>
            </a:r>
            <a:r>
              <a:rPr lang="en-GB" sz="2400" dirty="0">
                <a:solidFill>
                  <a:srgbClr val="B3CCFF"/>
                </a:solidFill>
                <a:latin typeface="Monaco"/>
              </a:rPr>
              <a:t>blue</a:t>
            </a:r>
            <a:r>
              <a:rPr lang="en-GB" sz="2400" dirty="0">
                <a:solidFill>
                  <a:srgbClr val="FFFFFF"/>
                </a:solidFill>
                <a:latin typeface="Monaco"/>
              </a:rPr>
              <a:t>; }  </a:t>
            </a:r>
            <a:r>
              <a:rPr lang="en-GB" sz="2400" dirty="0">
                <a:solidFill>
                  <a:srgbClr val="939598"/>
                </a:solidFill>
                <a:latin typeface="Monaco"/>
              </a:rPr>
              <a:t>/*implemented*/</a:t>
            </a:r>
          </a:p>
          <a:p>
            <a:r>
              <a:rPr lang="en-GB" sz="2400" dirty="0">
                <a:solidFill>
                  <a:srgbClr val="FFFFFF"/>
                </a:solidFill>
                <a:latin typeface="Monaco"/>
              </a:rPr>
              <a:t> </a:t>
            </a:r>
          </a:p>
          <a:p>
            <a:r>
              <a:rPr lang="en-GB" sz="2400" dirty="0">
                <a:solidFill>
                  <a:srgbClr val="FF0000"/>
                </a:solidFill>
                <a:latin typeface="Monaco"/>
              </a:rPr>
              <a:t>h1 { </a:t>
            </a:r>
            <a:r>
              <a:rPr lang="en-GB" sz="2400" dirty="0" err="1">
                <a:solidFill>
                  <a:srgbClr val="FF0000"/>
                </a:solidFill>
                <a:latin typeface="Monaco"/>
              </a:rPr>
              <a:t>color</a:t>
            </a:r>
            <a:r>
              <a:rPr lang="en-GB" sz="2400" dirty="0">
                <a:solidFill>
                  <a:srgbClr val="FF0000"/>
                </a:solidFill>
                <a:latin typeface="Monaco"/>
              </a:rPr>
              <a:t>: red; }  /*not implemented*/</a:t>
            </a:r>
            <a:endParaRPr lang="en-GB" sz="2400" dirty="0">
              <a:solidFill>
                <a:srgbClr val="FF0000"/>
              </a:solidFill>
            </a:endParaRPr>
          </a:p>
        </p:txBody>
      </p:sp>
    </p:spTree>
    <p:extLst>
      <p:ext uri="{BB962C8B-B14F-4D97-AF65-F5344CB8AC3E}">
        <p14:creationId xmlns:p14="http://schemas.microsoft.com/office/powerpoint/2010/main" val="2381640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898-FFF3-4348-B9E8-DCE3963023EE}"/>
              </a:ext>
            </a:extLst>
          </p:cNvPr>
          <p:cNvSpPr>
            <a:spLocks noGrp="1"/>
          </p:cNvSpPr>
          <p:nvPr>
            <p:ph type="title"/>
          </p:nvPr>
        </p:nvSpPr>
        <p:spPr/>
        <p:txBody>
          <a:bodyPr>
            <a:normAutofit/>
          </a:bodyPr>
          <a:lstStyle/>
          <a:p>
            <a:r>
              <a:rPr lang="en-US" altLang="en-US" cap="none">
                <a:solidFill>
                  <a:srgbClr val="292929"/>
                </a:solidFill>
                <a:latin typeface="Regular Patch"/>
              </a:rPr>
              <a:t>Review CSS Selectors</a:t>
            </a:r>
            <a:endParaRPr lang="en-GB"/>
          </a:p>
        </p:txBody>
      </p:sp>
      <p:sp>
        <p:nvSpPr>
          <p:cNvPr id="5" name="Rectangle 1">
            <a:extLst>
              <a:ext uri="{FF2B5EF4-FFF2-40B4-BE49-F238E27FC236}">
                <a16:creationId xmlns:a16="http://schemas.microsoft.com/office/drawing/2014/main" id="{FD8BE89E-543A-4DB9-9171-E033221AF09D}"/>
              </a:ext>
            </a:extLst>
          </p:cNvPr>
          <p:cNvSpPr>
            <a:spLocks noGrp="1" noChangeArrowheads="1"/>
          </p:cNvSpPr>
          <p:nvPr>
            <p:ph idx="1"/>
          </p:nvPr>
        </p:nvSpPr>
        <p:spPr bwMode="auto">
          <a:prstGeom prst="rect">
            <a:avLst/>
          </a:prstGeom>
          <a:solidFill>
            <a:schemeClr val="accent3">
              <a:lumMod val="20000"/>
              <a:lumOff val="80000"/>
            </a:schemeClr>
          </a:solidFill>
          <a:ln>
            <a:noFill/>
          </a:ln>
          <a:effectLst/>
        </p:spPr>
        <p:txBody>
          <a:bodyPr vert="horz" wrap="square" lIns="0" tIns="0" rIns="0" bIns="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50000"/>
              </a:lnSpc>
              <a:buClrTx/>
              <a:buSzTx/>
              <a:buFontTx/>
              <a:buChar char="•"/>
            </a:pPr>
            <a:r>
              <a:rPr lang="en-US" altLang="en-US" sz="2400" dirty="0">
                <a:solidFill>
                  <a:srgbClr val="484848"/>
                </a:solidFill>
                <a:latin typeface="Nunito Sans"/>
              </a:rPr>
              <a:t>CSS can change the look of HTML elements. In order to do this, CSS must select HTML elements. </a:t>
            </a:r>
          </a:p>
          <a:p>
            <a:pPr marL="0" indent="0">
              <a:lnSpc>
                <a:spcPct val="150000"/>
              </a:lnSpc>
              <a:buClrTx/>
              <a:buSzTx/>
              <a:buFontTx/>
              <a:buChar char="•"/>
            </a:pPr>
            <a:r>
              <a:rPr lang="en-US" altLang="en-US" sz="2400" dirty="0">
                <a:solidFill>
                  <a:srgbClr val="484848"/>
                </a:solidFill>
                <a:latin typeface="Nunito Sans"/>
              </a:rPr>
              <a:t>CSS can select HTML elements by tag, class, or ID. </a:t>
            </a:r>
          </a:p>
          <a:p>
            <a:pPr marL="0" indent="0">
              <a:lnSpc>
                <a:spcPct val="150000"/>
              </a:lnSpc>
              <a:buClrTx/>
              <a:buSzTx/>
              <a:buFontTx/>
              <a:buChar char="•"/>
            </a:pPr>
            <a:r>
              <a:rPr lang="en-US" altLang="en-US" sz="2400" dirty="0">
                <a:solidFill>
                  <a:srgbClr val="484848"/>
                </a:solidFill>
                <a:latin typeface="Nunito Sans"/>
              </a:rPr>
              <a:t>Multiple CSS classes can be applied to one HTML element. </a:t>
            </a:r>
          </a:p>
          <a:p>
            <a:pPr marL="0" indent="0">
              <a:lnSpc>
                <a:spcPct val="150000"/>
              </a:lnSpc>
              <a:buClrTx/>
              <a:buSzTx/>
              <a:buFontTx/>
              <a:buChar char="•"/>
            </a:pPr>
            <a:r>
              <a:rPr lang="en-US" altLang="en-US" sz="2400" dirty="0">
                <a:solidFill>
                  <a:srgbClr val="484848"/>
                </a:solidFill>
                <a:latin typeface="Nunito Sans"/>
              </a:rPr>
              <a:t>Classes can be reusable, while IDs can only be used once. </a:t>
            </a:r>
          </a:p>
          <a:p>
            <a:pPr marL="0" indent="0">
              <a:lnSpc>
                <a:spcPct val="150000"/>
              </a:lnSpc>
              <a:buClrTx/>
              <a:buSzTx/>
              <a:buFontTx/>
              <a:buChar char="•"/>
            </a:pPr>
            <a:r>
              <a:rPr lang="en-US" altLang="en-US" sz="2400" dirty="0">
                <a:solidFill>
                  <a:srgbClr val="484848"/>
                </a:solidFill>
                <a:latin typeface="Nunito Sans"/>
              </a:rPr>
              <a:t>IDs are more specific than classes, and classes are more specific than tags. </a:t>
            </a:r>
          </a:p>
          <a:p>
            <a:pPr marL="0" indent="0">
              <a:lnSpc>
                <a:spcPct val="150000"/>
              </a:lnSpc>
              <a:buClrTx/>
              <a:buSzTx/>
              <a:buFontTx/>
              <a:buChar char="•"/>
            </a:pPr>
            <a:r>
              <a:rPr lang="en-US" altLang="en-US" sz="2400" dirty="0">
                <a:solidFill>
                  <a:srgbClr val="484848"/>
                </a:solidFill>
                <a:latin typeface="Nunito Sans"/>
              </a:rPr>
              <a:t>Multiple unrelated selectors can receive the same styles by separating the selector names with commas.</a:t>
            </a:r>
          </a:p>
        </p:txBody>
      </p:sp>
      <p:sp>
        <p:nvSpPr>
          <p:cNvPr id="4" name="Slide Number Placeholder 3">
            <a:extLst>
              <a:ext uri="{FF2B5EF4-FFF2-40B4-BE49-F238E27FC236}">
                <a16:creationId xmlns:a16="http://schemas.microsoft.com/office/drawing/2014/main" id="{CE05E3E1-08B8-4EA0-A8F3-188C9583DC59}"/>
              </a:ext>
            </a:extLst>
          </p:cNvPr>
          <p:cNvSpPr>
            <a:spLocks noGrp="1"/>
          </p:cNvSpPr>
          <p:nvPr>
            <p:ph type="sldNum" sz="quarter" idx="12"/>
          </p:nvPr>
        </p:nvSpPr>
        <p:spPr/>
        <p:txBody>
          <a:bodyPr/>
          <a:lstStyle/>
          <a:p>
            <a:fld id="{103161EA-3838-4585-991A-9FE3F83376D8}" type="slidenum">
              <a:rPr lang="en-US" smtClean="0"/>
              <a:pPr/>
              <a:t>31</a:t>
            </a:fld>
            <a:endParaRPr lang="en-US"/>
          </a:p>
        </p:txBody>
      </p:sp>
    </p:spTree>
    <p:extLst>
      <p:ext uri="{BB962C8B-B14F-4D97-AF65-F5344CB8AC3E}">
        <p14:creationId xmlns:p14="http://schemas.microsoft.com/office/powerpoint/2010/main" val="2550132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21AFE77-16F5-44A6-B430-2A1B51DFFF0F}"/>
              </a:ext>
            </a:extLst>
          </p:cNvPr>
          <p:cNvSpPr>
            <a:spLocks noGrp="1"/>
          </p:cNvSpPr>
          <p:nvPr>
            <p:ph type="title"/>
          </p:nvPr>
        </p:nvSpPr>
        <p:spPr/>
        <p:txBody>
          <a:bodyPr>
            <a:normAutofit/>
          </a:bodyPr>
          <a:lstStyle/>
          <a:p>
            <a:r>
              <a:rPr lang="en-GB"/>
              <a:t>Some of </a:t>
            </a:r>
            <a:r>
              <a:rPr lang="en-GB" err="1"/>
              <a:t>Css</a:t>
            </a:r>
            <a:r>
              <a:rPr lang="en-GB"/>
              <a:t> font </a:t>
            </a:r>
            <a:r>
              <a:rPr lang="en-US"/>
              <a:t>property</a:t>
            </a:r>
            <a:endParaRPr lang="en-GB"/>
          </a:p>
        </p:txBody>
      </p:sp>
      <p:sp>
        <p:nvSpPr>
          <p:cNvPr id="8" name="Rectangle 3"/>
          <p:cNvSpPr>
            <a:spLocks noGrp="1" noChangeArrowheads="1"/>
          </p:cNvSpPr>
          <p:nvPr>
            <p:ph idx="1"/>
          </p:nvPr>
        </p:nvSpPr>
        <p:spPr/>
        <p:txBody>
          <a:bodyPr>
            <a:noAutofit/>
          </a:bodyPr>
          <a:lstStyle/>
          <a:p>
            <a:pPr marL="109537" indent="0">
              <a:defRPr/>
            </a:pPr>
            <a:r>
              <a:rPr lang="en-US" sz="3600" b="1">
                <a:solidFill>
                  <a:schemeClr val="accent1">
                    <a:lumMod val="75000"/>
                  </a:schemeClr>
                </a:solidFill>
              </a:rPr>
              <a:t>font-family</a:t>
            </a:r>
            <a:r>
              <a:rPr lang="en-US" sz="4000" b="1">
                <a:solidFill>
                  <a:schemeClr val="accent3">
                    <a:lumMod val="75000"/>
                  </a:schemeClr>
                </a:solidFill>
              </a:rPr>
              <a:t> </a:t>
            </a:r>
            <a:r>
              <a:rPr lang="en-US" sz="3600" b="1">
                <a:solidFill>
                  <a:schemeClr val="accent1">
                    <a:lumMod val="75000"/>
                  </a:schemeClr>
                </a:solidFill>
              </a:rPr>
              <a:t>Property</a:t>
            </a:r>
          </a:p>
          <a:p>
            <a:pPr marL="342900" lvl="2" indent="-342900" fontAlgn="base">
              <a:spcAft>
                <a:spcPct val="0"/>
              </a:spcAft>
              <a:buClr>
                <a:schemeClr val="accent3">
                  <a:lumMod val="75000"/>
                </a:schemeClr>
              </a:buClr>
              <a:buSzPct val="120000"/>
              <a:buBlip>
                <a:blip r:embed="rId3"/>
              </a:buBlip>
              <a:defRPr/>
            </a:pPr>
            <a:r>
              <a:rPr lang="en-US" sz="2600" b="1"/>
              <a:t>font-family property </a:t>
            </a:r>
            <a:r>
              <a:rPr lang="en-US" sz="2600" b="1">
                <a:solidFill>
                  <a:schemeClr val="accent1">
                    <a:lumMod val="75000"/>
                  </a:schemeClr>
                </a:solidFill>
              </a:rPr>
              <a:t>specifies the name of the font to use.</a:t>
            </a:r>
          </a:p>
          <a:p>
            <a:pPr marL="342900" lvl="2" indent="-342900" fontAlgn="base">
              <a:spcAft>
                <a:spcPct val="0"/>
              </a:spcAft>
              <a:buClr>
                <a:schemeClr val="accent3">
                  <a:lumMod val="75000"/>
                </a:schemeClr>
              </a:buClr>
              <a:buSzPct val="120000"/>
              <a:buNone/>
              <a:defRPr/>
            </a:pPr>
            <a:endParaRPr lang="en-US" sz="2800" b="1"/>
          </a:p>
        </p:txBody>
      </p:sp>
      <p:sp>
        <p:nvSpPr>
          <p:cNvPr id="2" name="Slide Number Placeholder 1">
            <a:extLst>
              <a:ext uri="{FF2B5EF4-FFF2-40B4-BE49-F238E27FC236}">
                <a16:creationId xmlns:a16="http://schemas.microsoft.com/office/drawing/2014/main" id="{84644E3A-9D15-4BF1-98EF-AEF017C8E315}"/>
              </a:ext>
            </a:extLst>
          </p:cNvPr>
          <p:cNvSpPr>
            <a:spLocks noGrp="1"/>
          </p:cNvSpPr>
          <p:nvPr>
            <p:ph type="sldNum" sz="quarter" idx="12"/>
          </p:nvPr>
        </p:nvSpPr>
        <p:spPr/>
        <p:txBody>
          <a:bodyPr/>
          <a:lstStyle/>
          <a:p>
            <a:fld id="{103161EA-3838-4585-991A-9FE3F83376D8}" type="slidenum">
              <a:rPr lang="en-US" smtClean="0"/>
              <a:pPr/>
              <a:t>32</a:t>
            </a:fld>
            <a:endParaRPr lang="en-US"/>
          </a:p>
        </p:txBody>
      </p:sp>
      <p:pic>
        <p:nvPicPr>
          <p:cNvPr id="2051" name="Picture 3"/>
          <p:cNvPicPr>
            <a:picLocks noChangeAspect="1" noChangeArrowheads="1"/>
          </p:cNvPicPr>
          <p:nvPr/>
        </p:nvPicPr>
        <p:blipFill>
          <a:blip r:embed="rId4" cstate="print"/>
          <a:srcRect/>
          <a:stretch>
            <a:fillRect/>
          </a:stretch>
        </p:blipFill>
        <p:spPr bwMode="auto">
          <a:xfrm>
            <a:off x="2895601" y="3124200"/>
            <a:ext cx="6135053" cy="2895600"/>
          </a:xfrm>
          <a:prstGeom prst="rect">
            <a:avLst/>
          </a:prstGeom>
          <a:noFill/>
          <a:ln w="9525">
            <a:noFill/>
            <a:miter lim="800000"/>
            <a:headEnd/>
            <a:tailEnd/>
          </a:ln>
        </p:spPr>
      </p:pic>
      <p:sp>
        <p:nvSpPr>
          <p:cNvPr id="6" name="Rectangle 5"/>
          <p:cNvSpPr/>
          <p:nvPr/>
        </p:nvSpPr>
        <p:spPr>
          <a:xfrm>
            <a:off x="2438400" y="6243935"/>
            <a:ext cx="7092000"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b="1">
                <a:solidFill>
                  <a:schemeClr val="accent1"/>
                </a:solidFill>
              </a:rPr>
              <a:t>Fig. 4.5 |</a:t>
            </a:r>
            <a:r>
              <a:rPr lang="en-US" sz="2400" b="1">
                <a:solidFill>
                  <a:srgbClr val="FF0000"/>
                </a:solidFill>
              </a:rPr>
              <a:t> </a:t>
            </a:r>
            <a:r>
              <a:rPr lang="en-US" sz="2400" b="1"/>
              <a:t>Generic font families.</a:t>
            </a:r>
            <a:endParaRPr lang="ar-SA" sz="2400" b="1"/>
          </a:p>
        </p:txBody>
      </p:sp>
    </p:spTree>
    <p:extLst>
      <p:ext uri="{BB962C8B-B14F-4D97-AF65-F5344CB8AC3E}">
        <p14:creationId xmlns:p14="http://schemas.microsoft.com/office/powerpoint/2010/main" val="158187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inVertical)">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051"/>
                                        </p:tgtEl>
                                        <p:attrNameLst>
                                          <p:attrName>style.visibility</p:attrName>
                                        </p:attrNameLst>
                                      </p:cBhvr>
                                      <p:to>
                                        <p:strVal val="visible"/>
                                      </p:to>
                                    </p:set>
                                    <p:animEffect transition="in" filter="barn(inVertical)">
                                      <p:cBhvr>
                                        <p:cTn id="16" dur="500"/>
                                        <p:tgtEl>
                                          <p:spTgt spid="2051"/>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154BBB6E-A223-404F-9F73-4212DFFF9F60}"/>
              </a:ext>
            </a:extLst>
          </p:cNvPr>
          <p:cNvSpPr>
            <a:spLocks noGrp="1"/>
          </p:cNvSpPr>
          <p:nvPr>
            <p:ph type="title"/>
          </p:nvPr>
        </p:nvSpPr>
        <p:spPr/>
        <p:txBody>
          <a:bodyPr>
            <a:normAutofit/>
          </a:bodyPr>
          <a:lstStyle/>
          <a:p>
            <a:r>
              <a:rPr lang="en-GB"/>
              <a:t>Some of </a:t>
            </a:r>
            <a:r>
              <a:rPr lang="en-GB" err="1"/>
              <a:t>Css</a:t>
            </a:r>
            <a:r>
              <a:rPr lang="en-GB"/>
              <a:t> font </a:t>
            </a:r>
            <a:r>
              <a:rPr lang="en-US"/>
              <a:t>property</a:t>
            </a:r>
            <a:endParaRPr lang="en-GB"/>
          </a:p>
        </p:txBody>
      </p:sp>
      <p:sp>
        <p:nvSpPr>
          <p:cNvPr id="8" name="Rectangle 3"/>
          <p:cNvSpPr>
            <a:spLocks noGrp="1" noChangeArrowheads="1"/>
          </p:cNvSpPr>
          <p:nvPr>
            <p:ph idx="1"/>
          </p:nvPr>
        </p:nvSpPr>
        <p:spPr/>
        <p:txBody>
          <a:bodyPr>
            <a:noAutofit/>
          </a:bodyPr>
          <a:lstStyle/>
          <a:p>
            <a:pPr marL="109537" indent="0">
              <a:buNone/>
              <a:defRPr/>
            </a:pPr>
            <a:r>
              <a:rPr lang="en-US" sz="3600" b="1">
                <a:solidFill>
                  <a:schemeClr val="accent1">
                    <a:lumMod val="75000"/>
                  </a:schemeClr>
                </a:solidFill>
              </a:rPr>
              <a:t>font-size Property</a:t>
            </a:r>
          </a:p>
          <a:p>
            <a:pPr marL="342900" lvl="2" indent="-342900" fontAlgn="base">
              <a:spcAft>
                <a:spcPct val="0"/>
              </a:spcAft>
              <a:buClr>
                <a:schemeClr val="accent3">
                  <a:lumMod val="75000"/>
                </a:schemeClr>
              </a:buClr>
              <a:buSzPct val="120000"/>
              <a:defRPr/>
            </a:pPr>
            <a:r>
              <a:rPr lang="en-US" sz="2400" b="1"/>
              <a:t>font-size property</a:t>
            </a:r>
            <a:r>
              <a:rPr lang="en-US" sz="2400" b="1">
                <a:solidFill>
                  <a:schemeClr val="accent3">
                    <a:lumMod val="75000"/>
                  </a:schemeClr>
                </a:solidFill>
              </a:rPr>
              <a:t>: specifies the size used to render the font.</a:t>
            </a:r>
          </a:p>
          <a:p>
            <a:pPr marL="342900" lvl="2" indent="-342900" fontAlgn="base">
              <a:spcAft>
                <a:spcPct val="0"/>
              </a:spcAft>
              <a:buClr>
                <a:schemeClr val="accent3">
                  <a:lumMod val="75000"/>
                </a:schemeClr>
              </a:buClr>
              <a:buSzPct val="120000"/>
              <a:defRPr/>
            </a:pPr>
            <a:endParaRPr lang="en-US" b="1">
              <a:solidFill>
                <a:schemeClr val="accent3">
                  <a:lumMod val="75000"/>
                </a:schemeClr>
              </a:solidFill>
            </a:endParaRPr>
          </a:p>
          <a:p>
            <a:pPr marL="342900" lvl="2" indent="-342900" fontAlgn="base">
              <a:spcAft>
                <a:spcPct val="0"/>
              </a:spcAft>
              <a:buClr>
                <a:schemeClr val="accent3">
                  <a:lumMod val="75000"/>
                </a:schemeClr>
              </a:buClr>
              <a:buSzPct val="120000"/>
              <a:defRPr/>
            </a:pPr>
            <a:r>
              <a:rPr lang="en-US" sz="2400" b="1"/>
              <a:t>You can specify a point size such(12pt) or a relative value such as (</a:t>
            </a:r>
            <a:r>
              <a:rPr lang="en-US" sz="2400" b="1" i="1"/>
              <a:t>xx-small, x-small, small, smaller, medium, large, larger, x-large and xx-large).</a:t>
            </a:r>
          </a:p>
          <a:p>
            <a:pPr marL="342900" lvl="2" indent="-342900" fontAlgn="base">
              <a:spcAft>
                <a:spcPct val="0"/>
              </a:spcAft>
              <a:buClr>
                <a:schemeClr val="accent3">
                  <a:lumMod val="75000"/>
                </a:schemeClr>
              </a:buClr>
              <a:buSzPct val="120000"/>
              <a:defRPr/>
            </a:pPr>
            <a:endParaRPr lang="en-US" b="1" i="1"/>
          </a:p>
          <a:p>
            <a:pPr marL="342900" lvl="2" indent="-342900" fontAlgn="base">
              <a:spcAft>
                <a:spcPct val="0"/>
              </a:spcAft>
              <a:buClr>
                <a:schemeClr val="accent3">
                  <a:lumMod val="75000"/>
                </a:schemeClr>
              </a:buClr>
              <a:buSzPct val="120000"/>
              <a:defRPr/>
            </a:pPr>
            <a:r>
              <a:rPr lang="en-US" sz="2400" b="1"/>
              <a:t>Relative font-size values are preferred over points, because an author does not know the specific measurements of each client’s display. </a:t>
            </a:r>
          </a:p>
          <a:p>
            <a:pPr marL="342900" lvl="2" indent="-342900" fontAlgn="base">
              <a:spcAft>
                <a:spcPct val="0"/>
              </a:spcAft>
              <a:buClr>
                <a:schemeClr val="accent3">
                  <a:lumMod val="75000"/>
                </a:schemeClr>
              </a:buClr>
              <a:buSzPct val="120000"/>
              <a:defRPr/>
            </a:pPr>
            <a:endParaRPr lang="en-US" sz="1050" b="1"/>
          </a:p>
          <a:p>
            <a:pPr marL="342900" lvl="2" indent="-342900" fontAlgn="base">
              <a:spcAft>
                <a:spcPct val="0"/>
              </a:spcAft>
              <a:buClr>
                <a:schemeClr val="accent3">
                  <a:lumMod val="75000"/>
                </a:schemeClr>
              </a:buClr>
              <a:buSzPct val="120000"/>
              <a:defRPr/>
            </a:pPr>
            <a:r>
              <a:rPr lang="en-US" sz="2400" b="1"/>
              <a:t>Relative values permit more flexible viewing of web pages. </a:t>
            </a:r>
          </a:p>
          <a:p>
            <a:pPr marL="342900" lvl="2" indent="-342900" fontAlgn="base">
              <a:spcAft>
                <a:spcPct val="0"/>
              </a:spcAft>
              <a:buClr>
                <a:schemeClr val="accent3">
                  <a:lumMod val="75000"/>
                </a:schemeClr>
              </a:buClr>
              <a:buSzPct val="120000"/>
              <a:defRPr/>
            </a:pPr>
            <a:endParaRPr lang="en-US" sz="1400" b="1"/>
          </a:p>
          <a:p>
            <a:pPr marL="342900" lvl="2" indent="-342900" fontAlgn="base">
              <a:spcAft>
                <a:spcPct val="0"/>
              </a:spcAft>
              <a:buClr>
                <a:schemeClr val="accent3">
                  <a:lumMod val="75000"/>
                </a:schemeClr>
              </a:buClr>
              <a:buSzPct val="120000"/>
              <a:defRPr/>
            </a:pPr>
            <a:r>
              <a:rPr lang="en-US" sz="2400" b="1"/>
              <a:t>For example, users can change font sizes the browser displays for readability.</a:t>
            </a:r>
          </a:p>
        </p:txBody>
      </p:sp>
      <p:sp>
        <p:nvSpPr>
          <p:cNvPr id="2" name="Slide Number Placeholder 1">
            <a:extLst>
              <a:ext uri="{FF2B5EF4-FFF2-40B4-BE49-F238E27FC236}">
                <a16:creationId xmlns:a16="http://schemas.microsoft.com/office/drawing/2014/main" id="{D610853E-6F2E-410F-AB4F-FFEA21D4449C}"/>
              </a:ext>
            </a:extLst>
          </p:cNvPr>
          <p:cNvSpPr>
            <a:spLocks noGrp="1"/>
          </p:cNvSpPr>
          <p:nvPr>
            <p:ph type="sldNum" sz="quarter" idx="12"/>
          </p:nvPr>
        </p:nvSpPr>
        <p:spPr/>
        <p:txBody>
          <a:bodyPr/>
          <a:lstStyle/>
          <a:p>
            <a:fld id="{103161EA-3838-4585-991A-9FE3F83376D8}" type="slidenum">
              <a:rPr lang="en-US" smtClean="0"/>
              <a:pPr/>
              <a:t>33</a:t>
            </a:fld>
            <a:endParaRPr lang="en-US"/>
          </a:p>
        </p:txBody>
      </p:sp>
    </p:spTree>
    <p:extLst>
      <p:ext uri="{BB962C8B-B14F-4D97-AF65-F5344CB8AC3E}">
        <p14:creationId xmlns:p14="http://schemas.microsoft.com/office/powerpoint/2010/main" val="67567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inVertical)">
                                      <p:cBhvr>
                                        <p:cTn id="11" dur="500"/>
                                        <p:tgtEl>
                                          <p:spTgt spid="8">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barn(inVertical)">
                                      <p:cBhvr>
                                        <p:cTn id="15" dur="500"/>
                                        <p:tgtEl>
                                          <p:spTgt spid="8">
                                            <p:txEl>
                                              <p:pRg st="3" end="3"/>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barn(inVertical)">
                                      <p:cBhvr>
                                        <p:cTn id="19" dur="500"/>
                                        <p:tgtEl>
                                          <p:spTgt spid="8">
                                            <p:txEl>
                                              <p:pRg st="5" end="5"/>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barn(inVertical)">
                                      <p:cBhvr>
                                        <p:cTn id="23" dur="500"/>
                                        <p:tgtEl>
                                          <p:spTgt spid="8">
                                            <p:txEl>
                                              <p:pRg st="7" end="7"/>
                                            </p:txEl>
                                          </p:spTgt>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animEffect transition="in" filter="barn(inVertical)">
                                      <p:cBhvr>
                                        <p:cTn id="2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662E2E7-9A85-4D02-BFB1-F992C7D3E586}"/>
              </a:ext>
            </a:extLst>
          </p:cNvPr>
          <p:cNvSpPr>
            <a:spLocks noGrp="1"/>
          </p:cNvSpPr>
          <p:nvPr>
            <p:ph type="title"/>
          </p:nvPr>
        </p:nvSpPr>
        <p:spPr/>
        <p:txBody>
          <a:bodyPr>
            <a:normAutofit/>
          </a:bodyPr>
          <a:lstStyle/>
          <a:p>
            <a:r>
              <a:rPr lang="en-GB"/>
              <a:t>Some of </a:t>
            </a:r>
            <a:r>
              <a:rPr lang="en-GB" err="1"/>
              <a:t>Css</a:t>
            </a:r>
            <a:r>
              <a:rPr lang="en-GB"/>
              <a:t> font </a:t>
            </a:r>
            <a:r>
              <a:rPr lang="en-US"/>
              <a:t>property</a:t>
            </a:r>
            <a:endParaRPr lang="en-GB"/>
          </a:p>
        </p:txBody>
      </p:sp>
      <p:sp>
        <p:nvSpPr>
          <p:cNvPr id="8" name="Rectangle 3"/>
          <p:cNvSpPr>
            <a:spLocks noGrp="1" noChangeArrowheads="1"/>
          </p:cNvSpPr>
          <p:nvPr>
            <p:ph idx="1"/>
          </p:nvPr>
        </p:nvSpPr>
        <p:spPr/>
        <p:txBody>
          <a:bodyPr>
            <a:noAutofit/>
          </a:bodyPr>
          <a:lstStyle/>
          <a:p>
            <a:pPr marL="0" lvl="2" indent="0" fontAlgn="base">
              <a:spcAft>
                <a:spcPct val="0"/>
              </a:spcAft>
              <a:buClr>
                <a:schemeClr val="accent3">
                  <a:lumMod val="75000"/>
                </a:schemeClr>
              </a:buClr>
              <a:buSzPct val="120000"/>
              <a:buNone/>
              <a:defRPr/>
            </a:pPr>
            <a:r>
              <a:rPr lang="en-US" sz="3600" b="1">
                <a:solidFill>
                  <a:schemeClr val="accent1">
                    <a:lumMod val="75000"/>
                  </a:schemeClr>
                </a:solidFill>
              </a:rPr>
              <a:t>font-weight</a:t>
            </a:r>
            <a:r>
              <a:rPr lang="en-US" sz="4000" b="1">
                <a:solidFill>
                  <a:schemeClr val="accent3"/>
                </a:solidFill>
              </a:rPr>
              <a:t> </a:t>
            </a:r>
            <a:r>
              <a:rPr lang="en-US" sz="3600" b="1">
                <a:solidFill>
                  <a:schemeClr val="accent1">
                    <a:lumMod val="75000"/>
                  </a:schemeClr>
                </a:solidFill>
              </a:rPr>
              <a:t>property</a:t>
            </a:r>
          </a:p>
          <a:p>
            <a:pPr marL="457200" lvl="2" indent="-457200" fontAlgn="base">
              <a:spcAft>
                <a:spcPct val="0"/>
              </a:spcAft>
              <a:buClr>
                <a:schemeClr val="accent3">
                  <a:lumMod val="75000"/>
                </a:schemeClr>
              </a:buClr>
              <a:buSzPct val="120000"/>
              <a:defRPr/>
            </a:pPr>
            <a:r>
              <a:rPr lang="en-US" sz="3200" b="1"/>
              <a:t>font-weight property : </a:t>
            </a:r>
            <a:r>
              <a:rPr lang="en-US" sz="3200" b="1">
                <a:solidFill>
                  <a:schemeClr val="accent4">
                    <a:lumMod val="75000"/>
                  </a:schemeClr>
                </a:solidFill>
              </a:rPr>
              <a:t>specifies the “boldness” of text. Possible values are:</a:t>
            </a:r>
          </a:p>
          <a:p>
            <a:pPr lvl="3" fontAlgn="base">
              <a:spcAft>
                <a:spcPct val="0"/>
              </a:spcAft>
              <a:buClr>
                <a:schemeClr val="accent3">
                  <a:lumMod val="75000"/>
                </a:schemeClr>
              </a:buClr>
              <a:buSzPct val="120000"/>
              <a:buFont typeface="Courier New" panose="02070309020205020404" pitchFamily="49" charset="0"/>
              <a:buChar char="o"/>
              <a:defRPr/>
            </a:pPr>
            <a:r>
              <a:rPr lang="en-US" sz="3200" b="1"/>
              <a:t> bold</a:t>
            </a:r>
          </a:p>
          <a:p>
            <a:pPr lvl="3" fontAlgn="base">
              <a:spcAft>
                <a:spcPct val="0"/>
              </a:spcAft>
              <a:buClr>
                <a:schemeClr val="accent3">
                  <a:lumMod val="75000"/>
                </a:schemeClr>
              </a:buClr>
              <a:buSzPct val="120000"/>
              <a:buFont typeface="Courier New" panose="02070309020205020404" pitchFamily="49" charset="0"/>
              <a:buChar char="o"/>
              <a:defRPr/>
            </a:pPr>
            <a:r>
              <a:rPr lang="en-US" sz="3200" b="1"/>
              <a:t> normal (the default)</a:t>
            </a:r>
          </a:p>
          <a:p>
            <a:pPr lvl="3" fontAlgn="base">
              <a:spcAft>
                <a:spcPct val="0"/>
              </a:spcAft>
              <a:buClr>
                <a:schemeClr val="accent3">
                  <a:lumMod val="75000"/>
                </a:schemeClr>
              </a:buClr>
              <a:buSzPct val="120000"/>
              <a:buFont typeface="Courier New" panose="02070309020205020404" pitchFamily="49" charset="0"/>
              <a:buChar char="o"/>
              <a:defRPr/>
            </a:pPr>
            <a:r>
              <a:rPr lang="en-US" sz="3200" b="1"/>
              <a:t> bolder (bolder than bold text)</a:t>
            </a:r>
          </a:p>
          <a:p>
            <a:pPr lvl="3" fontAlgn="base">
              <a:spcAft>
                <a:spcPct val="0"/>
              </a:spcAft>
              <a:buClr>
                <a:schemeClr val="accent3">
                  <a:lumMod val="75000"/>
                </a:schemeClr>
              </a:buClr>
              <a:buSzPct val="120000"/>
              <a:buFont typeface="Courier New" panose="02070309020205020404" pitchFamily="49" charset="0"/>
              <a:buChar char="o"/>
              <a:defRPr/>
            </a:pPr>
            <a:r>
              <a:rPr lang="en-US" sz="3200" b="1"/>
              <a:t> lighter (lighter than normal text)</a:t>
            </a:r>
          </a:p>
          <a:p>
            <a:pPr marL="0" lvl="2" indent="0" fontAlgn="base">
              <a:spcAft>
                <a:spcPct val="0"/>
              </a:spcAft>
              <a:buClr>
                <a:schemeClr val="accent3">
                  <a:lumMod val="75000"/>
                </a:schemeClr>
              </a:buClr>
              <a:buSzPct val="120000"/>
              <a:buNone/>
              <a:defRPr/>
            </a:pPr>
            <a:endParaRPr lang="en-US" sz="3200" b="1"/>
          </a:p>
          <a:p>
            <a:pPr marL="365760" indent="-256032">
              <a:spcAft>
                <a:spcPts val="0"/>
              </a:spcAft>
              <a:buFont typeface="Wingdings 3"/>
              <a:buChar char=""/>
              <a:defRPr/>
            </a:pPr>
            <a:endParaRPr lang="en-US" sz="2800"/>
          </a:p>
        </p:txBody>
      </p:sp>
      <p:sp>
        <p:nvSpPr>
          <p:cNvPr id="2" name="Slide Number Placeholder 1">
            <a:extLst>
              <a:ext uri="{FF2B5EF4-FFF2-40B4-BE49-F238E27FC236}">
                <a16:creationId xmlns:a16="http://schemas.microsoft.com/office/drawing/2014/main" id="{30C2DCD6-E820-4656-BDD2-B4C1B90126B7}"/>
              </a:ext>
            </a:extLst>
          </p:cNvPr>
          <p:cNvSpPr>
            <a:spLocks noGrp="1"/>
          </p:cNvSpPr>
          <p:nvPr>
            <p:ph type="sldNum" sz="quarter" idx="12"/>
          </p:nvPr>
        </p:nvSpPr>
        <p:spPr/>
        <p:txBody>
          <a:bodyPr/>
          <a:lstStyle/>
          <a:p>
            <a:fld id="{103161EA-3838-4585-991A-9FE3F83376D8}" type="slidenum">
              <a:rPr lang="en-US" smtClean="0"/>
              <a:pPr/>
              <a:t>34</a:t>
            </a:fld>
            <a:endParaRPr lang="en-US"/>
          </a:p>
        </p:txBody>
      </p:sp>
    </p:spTree>
    <p:extLst>
      <p:ext uri="{BB962C8B-B14F-4D97-AF65-F5344CB8AC3E}">
        <p14:creationId xmlns:p14="http://schemas.microsoft.com/office/powerpoint/2010/main" val="195162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arn(inVertical)">
                                      <p:cBhvr>
                                        <p:cTn id="13" dur="500"/>
                                        <p:tgtEl>
                                          <p:spTgt spid="8">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arn(inVertical)">
                                      <p:cBhvr>
                                        <p:cTn id="16" dur="500"/>
                                        <p:tgtEl>
                                          <p:spTgt spid="8">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barn(inVertical)">
                                      <p:cBhvr>
                                        <p:cTn id="19" dur="500"/>
                                        <p:tgtEl>
                                          <p:spTgt spid="8">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arn(inVertical)">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662E2E7-9A85-4D02-BFB1-F992C7D3E586}"/>
              </a:ext>
            </a:extLst>
          </p:cNvPr>
          <p:cNvSpPr>
            <a:spLocks noGrp="1"/>
          </p:cNvSpPr>
          <p:nvPr>
            <p:ph type="title"/>
          </p:nvPr>
        </p:nvSpPr>
        <p:spPr/>
        <p:txBody>
          <a:bodyPr>
            <a:normAutofit/>
          </a:bodyPr>
          <a:lstStyle/>
          <a:p>
            <a:r>
              <a:rPr lang="en-GB"/>
              <a:t>Some of </a:t>
            </a:r>
            <a:r>
              <a:rPr lang="en-GB" err="1"/>
              <a:t>Css</a:t>
            </a:r>
            <a:r>
              <a:rPr lang="en-GB"/>
              <a:t> font </a:t>
            </a:r>
            <a:r>
              <a:rPr lang="en-US"/>
              <a:t>property</a:t>
            </a:r>
            <a:endParaRPr lang="en-GB"/>
          </a:p>
        </p:txBody>
      </p:sp>
      <p:sp>
        <p:nvSpPr>
          <p:cNvPr id="8" name="Rectangle 3"/>
          <p:cNvSpPr>
            <a:spLocks noGrp="1" noChangeArrowheads="1"/>
          </p:cNvSpPr>
          <p:nvPr>
            <p:ph idx="1"/>
          </p:nvPr>
        </p:nvSpPr>
        <p:spPr/>
        <p:txBody>
          <a:bodyPr>
            <a:noAutofit/>
          </a:bodyPr>
          <a:lstStyle/>
          <a:p>
            <a:pPr marL="0" lvl="2" indent="0" fontAlgn="base">
              <a:spcAft>
                <a:spcPct val="0"/>
              </a:spcAft>
              <a:buClr>
                <a:schemeClr val="accent3">
                  <a:lumMod val="75000"/>
                </a:schemeClr>
              </a:buClr>
              <a:buSzPct val="120000"/>
              <a:buNone/>
              <a:defRPr/>
            </a:pPr>
            <a:r>
              <a:rPr lang="en-GB" sz="3600" b="1">
                <a:solidFill>
                  <a:schemeClr val="accent1">
                    <a:lumMod val="75000"/>
                  </a:schemeClr>
                </a:solidFill>
              </a:rPr>
              <a:t>text-align</a:t>
            </a:r>
            <a:r>
              <a:rPr lang="en-US" sz="4000" b="1">
                <a:solidFill>
                  <a:schemeClr val="accent3"/>
                </a:solidFill>
              </a:rPr>
              <a:t> </a:t>
            </a:r>
            <a:r>
              <a:rPr lang="en-US" sz="3600" b="1">
                <a:solidFill>
                  <a:schemeClr val="accent1">
                    <a:lumMod val="75000"/>
                  </a:schemeClr>
                </a:solidFill>
              </a:rPr>
              <a:t>property</a:t>
            </a:r>
          </a:p>
          <a:p>
            <a:pPr marL="457200" lvl="2" indent="-457200" fontAlgn="base">
              <a:spcAft>
                <a:spcPct val="0"/>
              </a:spcAft>
              <a:buClr>
                <a:schemeClr val="accent3">
                  <a:lumMod val="75000"/>
                </a:schemeClr>
              </a:buClr>
              <a:buSzPct val="120000"/>
              <a:defRPr/>
            </a:pPr>
            <a:r>
              <a:rPr lang="en-GB" sz="3200" b="1"/>
              <a:t>The text-align property places text in the left, right, or </a:t>
            </a:r>
            <a:r>
              <a:rPr lang="en-GB" sz="3200" b="1" err="1"/>
              <a:t>center</a:t>
            </a:r>
            <a:r>
              <a:rPr lang="en-GB" sz="3200" b="1"/>
              <a:t> of its parent container.</a:t>
            </a:r>
          </a:p>
          <a:p>
            <a:pPr marL="457200" lvl="2" indent="-457200" fontAlgn="base">
              <a:spcAft>
                <a:spcPct val="0"/>
              </a:spcAft>
              <a:buClr>
                <a:schemeClr val="accent3">
                  <a:lumMod val="75000"/>
                </a:schemeClr>
              </a:buClr>
              <a:buSzPct val="120000"/>
              <a:defRPr/>
            </a:pPr>
            <a:endParaRPr lang="en-GB" sz="3200" b="1"/>
          </a:p>
          <a:p>
            <a:pPr marL="0" lvl="2" indent="0" fontAlgn="base">
              <a:spcAft>
                <a:spcPct val="0"/>
              </a:spcAft>
              <a:buClr>
                <a:schemeClr val="accent3">
                  <a:lumMod val="75000"/>
                </a:schemeClr>
              </a:buClr>
              <a:buSzPct val="120000"/>
              <a:buNone/>
              <a:defRPr/>
            </a:pPr>
            <a:r>
              <a:rPr lang="en-GB" sz="3600" b="1" err="1">
                <a:solidFill>
                  <a:schemeClr val="accent1">
                    <a:lumMod val="75000"/>
                  </a:schemeClr>
                </a:solidFill>
              </a:rPr>
              <a:t>color</a:t>
            </a:r>
            <a:r>
              <a:rPr lang="en-GB" sz="3600" b="1">
                <a:solidFill>
                  <a:schemeClr val="accent1">
                    <a:lumMod val="75000"/>
                  </a:schemeClr>
                </a:solidFill>
              </a:rPr>
              <a:t> </a:t>
            </a:r>
            <a:r>
              <a:rPr lang="en-US" sz="3600" b="1">
                <a:solidFill>
                  <a:schemeClr val="accent1">
                    <a:lumMod val="75000"/>
                  </a:schemeClr>
                </a:solidFill>
              </a:rPr>
              <a:t>property</a:t>
            </a:r>
            <a:r>
              <a:rPr lang="en-US" sz="3200" b="1">
                <a:solidFill>
                  <a:schemeClr val="accent1">
                    <a:lumMod val="75000"/>
                  </a:schemeClr>
                </a:solidFill>
              </a:rPr>
              <a:t> </a:t>
            </a:r>
            <a:r>
              <a:rPr lang="en-GB" sz="3200" b="1"/>
              <a:t>: </a:t>
            </a:r>
          </a:p>
          <a:p>
            <a:pPr marL="457200" lvl="2" indent="-457200" fontAlgn="base">
              <a:spcAft>
                <a:spcPct val="0"/>
              </a:spcAft>
              <a:buClr>
                <a:schemeClr val="accent3">
                  <a:lumMod val="75000"/>
                </a:schemeClr>
              </a:buClr>
              <a:buSzPct val="120000"/>
              <a:defRPr/>
            </a:pPr>
            <a:r>
              <a:rPr lang="en-GB" sz="3200" b="1"/>
              <a:t>defines the </a:t>
            </a:r>
            <a:r>
              <a:rPr lang="en-GB" sz="3200" b="1" err="1"/>
              <a:t>color</a:t>
            </a:r>
            <a:r>
              <a:rPr lang="en-GB" sz="3200" b="1"/>
              <a:t> of the text.</a:t>
            </a:r>
          </a:p>
          <a:p>
            <a:pPr marL="109728" indent="0">
              <a:spcAft>
                <a:spcPts val="0"/>
              </a:spcAft>
              <a:buNone/>
              <a:defRPr/>
            </a:pPr>
            <a:endParaRPr lang="en-US" sz="2800"/>
          </a:p>
        </p:txBody>
      </p:sp>
      <p:sp>
        <p:nvSpPr>
          <p:cNvPr id="2" name="Slide Number Placeholder 1">
            <a:extLst>
              <a:ext uri="{FF2B5EF4-FFF2-40B4-BE49-F238E27FC236}">
                <a16:creationId xmlns:a16="http://schemas.microsoft.com/office/drawing/2014/main" id="{30C2DCD6-E820-4656-BDD2-B4C1B90126B7}"/>
              </a:ext>
            </a:extLst>
          </p:cNvPr>
          <p:cNvSpPr>
            <a:spLocks noGrp="1"/>
          </p:cNvSpPr>
          <p:nvPr>
            <p:ph type="sldNum" sz="quarter" idx="12"/>
          </p:nvPr>
        </p:nvSpPr>
        <p:spPr/>
        <p:txBody>
          <a:bodyPr/>
          <a:lstStyle/>
          <a:p>
            <a:fld id="{103161EA-3838-4585-991A-9FE3F83376D8}" type="slidenum">
              <a:rPr lang="en-US" smtClean="0"/>
              <a:pPr/>
              <a:t>35</a:t>
            </a:fld>
            <a:endParaRPr lang="en-US"/>
          </a:p>
        </p:txBody>
      </p:sp>
    </p:spTree>
    <p:extLst>
      <p:ext uri="{BB962C8B-B14F-4D97-AF65-F5344CB8AC3E}">
        <p14:creationId xmlns:p14="http://schemas.microsoft.com/office/powerpoint/2010/main" val="56528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barn(inVertical)">
                                      <p:cBhvr>
                                        <p:cTn id="13" dur="500"/>
                                        <p:tgtEl>
                                          <p:spTgt spid="8">
                                            <p:txEl>
                                              <p:pRg st="3" end="3"/>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barn(inVertical)">
                                      <p:cBhvr>
                                        <p:cTn id="1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11CD5-7285-44DE-9E56-F3F364EDA8EC}"/>
              </a:ext>
            </a:extLst>
          </p:cNvPr>
          <p:cNvSpPr>
            <a:spLocks noGrp="1"/>
          </p:cNvSpPr>
          <p:nvPr>
            <p:ph type="title"/>
          </p:nvPr>
        </p:nvSpPr>
        <p:spPr/>
        <p:txBody>
          <a:bodyPr/>
          <a:lstStyle/>
          <a:p>
            <a:r>
              <a:rPr lang="en-GB" dirty="0"/>
              <a:t>Values in the CSS Rules</a:t>
            </a:r>
          </a:p>
        </p:txBody>
      </p:sp>
      <p:sp>
        <p:nvSpPr>
          <p:cNvPr id="23554" name="Rectangle 3"/>
          <p:cNvSpPr>
            <a:spLocks noGrp="1" noChangeArrowheads="1"/>
          </p:cNvSpPr>
          <p:nvPr>
            <p:ph idx="1"/>
          </p:nvPr>
        </p:nvSpPr>
        <p:spPr>
          <a:xfrm>
            <a:off x="762000" y="1631848"/>
            <a:ext cx="11049000" cy="4480560"/>
          </a:xfrm>
        </p:spPr>
        <p:txBody>
          <a:bodyPr>
            <a:noAutofit/>
          </a:bodyPr>
          <a:lstStyle/>
          <a:p>
            <a:pPr marL="457200" lvl="2" indent="-457200" fontAlgn="base">
              <a:lnSpc>
                <a:spcPct val="150000"/>
              </a:lnSpc>
              <a:spcAft>
                <a:spcPct val="0"/>
              </a:spcAft>
              <a:buClr>
                <a:schemeClr val="accent3">
                  <a:lumMod val="75000"/>
                </a:schemeClr>
              </a:buClr>
              <a:buSzPct val="120000"/>
              <a:buFont typeface="Wingdings" panose="05000000000000000000" pitchFamily="2" charset="2"/>
              <a:buChar char="§"/>
            </a:pPr>
            <a:r>
              <a:rPr lang="en-US" sz="2600" b="1" dirty="0">
                <a:solidFill>
                  <a:schemeClr val="accent1">
                    <a:lumMod val="50000"/>
                  </a:schemeClr>
                </a:solidFill>
              </a:rPr>
              <a:t>Colors are set in RGB format (decimal or hex): </a:t>
            </a:r>
          </a:p>
          <a:p>
            <a:pPr lvl="3" algn="l" rtl="0" fontAlgn="base">
              <a:lnSpc>
                <a:spcPct val="150000"/>
              </a:lnSpc>
              <a:spcAft>
                <a:spcPct val="0"/>
              </a:spcAft>
              <a:buClr>
                <a:schemeClr val="accent3">
                  <a:lumMod val="75000"/>
                </a:schemeClr>
              </a:buClr>
              <a:buSzPct val="120000"/>
              <a:buFont typeface="Courier New" panose="02070309020205020404" pitchFamily="49" charset="0"/>
              <a:buChar char="o"/>
            </a:pPr>
            <a:r>
              <a:rPr lang="en-US" sz="2400" b="1" dirty="0"/>
              <a:t> Example: </a:t>
            </a:r>
            <a:r>
              <a:rPr lang="en-US" sz="2400" b="1" dirty="0">
                <a:solidFill>
                  <a:schemeClr val="accent3">
                    <a:lumMod val="75000"/>
                  </a:schemeClr>
                </a:solidFill>
              </a:rPr>
              <a:t>#a0a6aa = </a:t>
            </a:r>
            <a:r>
              <a:rPr lang="en-US" sz="2400" b="1" dirty="0" err="1">
                <a:solidFill>
                  <a:schemeClr val="accent3">
                    <a:lumMod val="75000"/>
                  </a:schemeClr>
                </a:solidFill>
              </a:rPr>
              <a:t>rgb</a:t>
            </a:r>
            <a:r>
              <a:rPr lang="en-US" sz="2400" b="1" dirty="0">
                <a:solidFill>
                  <a:schemeClr val="accent3">
                    <a:lumMod val="75000"/>
                  </a:schemeClr>
                </a:solidFill>
              </a:rPr>
              <a:t>(160, 166, 170)</a:t>
            </a:r>
          </a:p>
          <a:p>
            <a:pPr lvl="3" algn="l" rtl="0" fontAlgn="base">
              <a:lnSpc>
                <a:spcPct val="150000"/>
              </a:lnSpc>
              <a:spcAft>
                <a:spcPct val="0"/>
              </a:spcAft>
              <a:buClr>
                <a:schemeClr val="accent3">
                  <a:lumMod val="75000"/>
                </a:schemeClr>
              </a:buClr>
              <a:buSzPct val="120000"/>
              <a:buFont typeface="Courier New" panose="02070309020205020404" pitchFamily="49" charset="0"/>
              <a:buChar char="o"/>
            </a:pPr>
            <a:r>
              <a:rPr lang="en-US" sz="2400" b="1" dirty="0"/>
              <a:t> Predefined color aliases exist:</a:t>
            </a:r>
            <a:r>
              <a:rPr lang="en-US" sz="2400" b="1" dirty="0">
                <a:solidFill>
                  <a:srgbClr val="C00000"/>
                </a:solidFill>
              </a:rPr>
              <a:t> black, blue, etc.</a:t>
            </a:r>
          </a:p>
          <a:p>
            <a:pPr marL="457200" lvl="2" indent="-457200" fontAlgn="base">
              <a:lnSpc>
                <a:spcPct val="150000"/>
              </a:lnSpc>
              <a:spcAft>
                <a:spcPct val="0"/>
              </a:spcAft>
              <a:buClr>
                <a:schemeClr val="accent3">
                  <a:lumMod val="75000"/>
                </a:schemeClr>
              </a:buClr>
              <a:buSzPct val="120000"/>
              <a:buFont typeface="Wingdings" panose="05000000000000000000" pitchFamily="2" charset="2"/>
              <a:buChar char="§"/>
            </a:pPr>
            <a:r>
              <a:rPr lang="en-US" sz="2600" b="1" dirty="0">
                <a:solidFill>
                  <a:schemeClr val="accent1">
                    <a:lumMod val="50000"/>
                  </a:schemeClr>
                </a:solidFill>
              </a:rPr>
              <a:t>Numeric values are specified in:</a:t>
            </a:r>
          </a:p>
          <a:p>
            <a:pPr lvl="3" algn="l" rtl="0" fontAlgn="base">
              <a:lnSpc>
                <a:spcPct val="150000"/>
              </a:lnSpc>
              <a:spcAft>
                <a:spcPct val="0"/>
              </a:spcAft>
              <a:buClr>
                <a:schemeClr val="accent3">
                  <a:lumMod val="75000"/>
                </a:schemeClr>
              </a:buClr>
              <a:buSzPct val="120000"/>
              <a:buFont typeface="Courier New" panose="02070309020205020404" pitchFamily="49" charset="0"/>
              <a:buChar char="o"/>
            </a:pPr>
            <a:r>
              <a:rPr lang="en-US" sz="2400" b="1" dirty="0"/>
              <a:t> Pixels, ems, e.g. </a:t>
            </a:r>
            <a:r>
              <a:rPr lang="en-US" sz="2400" b="1" dirty="0">
                <a:solidFill>
                  <a:srgbClr val="C00000"/>
                </a:solidFill>
              </a:rPr>
              <a:t>12px</a:t>
            </a:r>
            <a:r>
              <a:rPr lang="en-US" sz="2400" b="1" dirty="0"/>
              <a:t> , </a:t>
            </a:r>
            <a:r>
              <a:rPr lang="en-US" sz="2400" b="1" dirty="0">
                <a:solidFill>
                  <a:srgbClr val="C00000"/>
                </a:solidFill>
              </a:rPr>
              <a:t>1em</a:t>
            </a:r>
          </a:p>
          <a:p>
            <a:pPr lvl="3" algn="l" rtl="0" fontAlgn="base">
              <a:lnSpc>
                <a:spcPct val="150000"/>
              </a:lnSpc>
              <a:spcAft>
                <a:spcPct val="0"/>
              </a:spcAft>
              <a:buClr>
                <a:schemeClr val="accent3">
                  <a:lumMod val="75000"/>
                </a:schemeClr>
              </a:buClr>
              <a:buSzPct val="120000"/>
              <a:buFont typeface="Courier New" panose="02070309020205020404" pitchFamily="49" charset="0"/>
              <a:buChar char="o"/>
            </a:pPr>
            <a:r>
              <a:rPr lang="en-US" sz="2400" b="1" dirty="0"/>
              <a:t> Points, inches, centimeters, millimeters</a:t>
            </a:r>
          </a:p>
          <a:p>
            <a:pPr marL="1257300" lvl="4" indent="-342900" fontAlgn="base">
              <a:lnSpc>
                <a:spcPct val="150000"/>
              </a:lnSpc>
              <a:spcAft>
                <a:spcPct val="0"/>
              </a:spcAft>
              <a:buClr>
                <a:schemeClr val="accent3">
                  <a:lumMod val="75000"/>
                </a:schemeClr>
              </a:buClr>
              <a:buSzPct val="120000"/>
              <a:buFont typeface="Arial" panose="020B0604020202020204" pitchFamily="34" charset="0"/>
              <a:buChar char="•"/>
            </a:pPr>
            <a:r>
              <a:rPr lang="en-US" sz="2400" b="1" dirty="0"/>
              <a:t>E.g. </a:t>
            </a:r>
            <a:r>
              <a:rPr lang="en-US" sz="2400" b="1" dirty="0">
                <a:solidFill>
                  <a:srgbClr val="C00000"/>
                </a:solidFill>
              </a:rPr>
              <a:t>10pt</a:t>
            </a:r>
            <a:r>
              <a:rPr lang="en-US" sz="2400" b="1" dirty="0"/>
              <a:t> , </a:t>
            </a:r>
            <a:r>
              <a:rPr lang="en-US" sz="2400" b="1" dirty="0">
                <a:solidFill>
                  <a:srgbClr val="C00000"/>
                </a:solidFill>
              </a:rPr>
              <a:t>1in</a:t>
            </a:r>
            <a:r>
              <a:rPr lang="en-US" sz="2400" b="1" dirty="0"/>
              <a:t>, </a:t>
            </a:r>
            <a:r>
              <a:rPr lang="en-US" sz="2400" b="1" dirty="0">
                <a:solidFill>
                  <a:srgbClr val="C00000"/>
                </a:solidFill>
              </a:rPr>
              <a:t>1cm</a:t>
            </a:r>
            <a:r>
              <a:rPr lang="en-US" sz="2400" b="1" dirty="0"/>
              <a:t>, </a:t>
            </a:r>
            <a:r>
              <a:rPr lang="en-US" sz="2400" b="1" dirty="0">
                <a:solidFill>
                  <a:srgbClr val="C00000"/>
                </a:solidFill>
              </a:rPr>
              <a:t>1mm</a:t>
            </a:r>
          </a:p>
          <a:p>
            <a:pPr lvl="3" fontAlgn="base">
              <a:lnSpc>
                <a:spcPct val="150000"/>
              </a:lnSpc>
              <a:spcAft>
                <a:spcPct val="0"/>
              </a:spcAft>
              <a:buClr>
                <a:schemeClr val="accent3">
                  <a:lumMod val="75000"/>
                </a:schemeClr>
              </a:buClr>
              <a:buSzPct val="120000"/>
              <a:buFont typeface="Courier New" panose="02070309020205020404" pitchFamily="49" charset="0"/>
              <a:buChar char="o"/>
            </a:pPr>
            <a:r>
              <a:rPr lang="en-US" sz="2400" b="1" dirty="0"/>
              <a:t> Percentages, e.g. 50%</a:t>
            </a:r>
          </a:p>
          <a:p>
            <a:pPr lvl="3" fontAlgn="base">
              <a:lnSpc>
                <a:spcPct val="150000"/>
              </a:lnSpc>
              <a:spcAft>
                <a:spcPct val="0"/>
              </a:spcAft>
              <a:buClr>
                <a:schemeClr val="accent3">
                  <a:lumMod val="75000"/>
                </a:schemeClr>
              </a:buClr>
              <a:buSzPct val="120000"/>
              <a:buFont typeface="Courier New" panose="02070309020205020404" pitchFamily="49" charset="0"/>
              <a:buChar char="o"/>
            </a:pPr>
            <a:r>
              <a:rPr lang="en-US" sz="2400" b="1" dirty="0"/>
              <a:t> Zero can be used with no unit: </a:t>
            </a:r>
            <a:r>
              <a:rPr lang="en-US" sz="2400" b="1" dirty="0">
                <a:solidFill>
                  <a:srgbClr val="C00000"/>
                </a:solidFill>
              </a:rPr>
              <a:t>border: 0;</a:t>
            </a:r>
          </a:p>
          <a:p>
            <a:pPr marL="0" lvl="2" indent="0" fontAlgn="base">
              <a:lnSpc>
                <a:spcPct val="150000"/>
              </a:lnSpc>
              <a:spcAft>
                <a:spcPct val="0"/>
              </a:spcAft>
              <a:buClr>
                <a:schemeClr val="accent3">
                  <a:lumMod val="75000"/>
                </a:schemeClr>
              </a:buClr>
              <a:buSzPct val="120000"/>
              <a:buNone/>
            </a:pPr>
            <a:endParaRPr lang="en-US" b="1" dirty="0"/>
          </a:p>
        </p:txBody>
      </p:sp>
      <p:sp>
        <p:nvSpPr>
          <p:cNvPr id="2" name="Slide Number Placeholder 1">
            <a:extLst>
              <a:ext uri="{FF2B5EF4-FFF2-40B4-BE49-F238E27FC236}">
                <a16:creationId xmlns:a16="http://schemas.microsoft.com/office/drawing/2014/main" id="{01FE6AAA-1646-434D-9563-752C82BD04DD}"/>
              </a:ext>
            </a:extLst>
          </p:cNvPr>
          <p:cNvSpPr>
            <a:spLocks noGrp="1"/>
          </p:cNvSpPr>
          <p:nvPr>
            <p:ph type="sldNum" sz="quarter" idx="12"/>
          </p:nvPr>
        </p:nvSpPr>
        <p:spPr/>
        <p:txBody>
          <a:bodyPr/>
          <a:lstStyle/>
          <a:p>
            <a:fld id="{103161EA-3838-4585-991A-9FE3F83376D8}" type="slidenum">
              <a:rPr lang="en-US" smtClean="0"/>
              <a:pPr/>
              <a:t>36</a:t>
            </a:fld>
            <a:endParaRPr lang="en-US"/>
          </a:p>
        </p:txBody>
      </p:sp>
    </p:spTree>
    <p:extLst>
      <p:ext uri="{BB962C8B-B14F-4D97-AF65-F5344CB8AC3E}">
        <p14:creationId xmlns:p14="http://schemas.microsoft.com/office/powerpoint/2010/main" val="203316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barn(inVertical)">
                                      <p:cBhvr>
                                        <p:cTn id="7" dur="500"/>
                                        <p:tgtEl>
                                          <p:spTgt spid="23554">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animEffect transition="in" filter="barn(inVertical)">
                                      <p:cBhvr>
                                        <p:cTn id="11" dur="500"/>
                                        <p:tgtEl>
                                          <p:spTgt spid="23554">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animEffect transition="in" filter="barn(inVertical)">
                                      <p:cBhvr>
                                        <p:cTn id="15" dur="500"/>
                                        <p:tgtEl>
                                          <p:spTgt spid="23554">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animEffect transition="in" filter="barn(inVertical)">
                                      <p:cBhvr>
                                        <p:cTn id="19" dur="500"/>
                                        <p:tgtEl>
                                          <p:spTgt spid="23554">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23554">
                                            <p:txEl>
                                              <p:pRg st="4" end="4"/>
                                            </p:txEl>
                                          </p:spTgt>
                                        </p:tgtEl>
                                        <p:attrNameLst>
                                          <p:attrName>style.visibility</p:attrName>
                                        </p:attrNameLst>
                                      </p:cBhvr>
                                      <p:to>
                                        <p:strVal val="visible"/>
                                      </p:to>
                                    </p:set>
                                    <p:animEffect transition="in" filter="barn(inVertical)">
                                      <p:cBhvr>
                                        <p:cTn id="23" dur="500"/>
                                        <p:tgtEl>
                                          <p:spTgt spid="23554">
                                            <p:txEl>
                                              <p:pRg st="4" end="4"/>
                                            </p:txEl>
                                          </p:spTgt>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23554">
                                            <p:txEl>
                                              <p:pRg st="5" end="5"/>
                                            </p:txEl>
                                          </p:spTgt>
                                        </p:tgtEl>
                                        <p:attrNameLst>
                                          <p:attrName>style.visibility</p:attrName>
                                        </p:attrNameLst>
                                      </p:cBhvr>
                                      <p:to>
                                        <p:strVal val="visible"/>
                                      </p:to>
                                    </p:set>
                                    <p:animEffect transition="in" filter="barn(inVertical)">
                                      <p:cBhvr>
                                        <p:cTn id="27" dur="500"/>
                                        <p:tgtEl>
                                          <p:spTgt spid="23554">
                                            <p:txEl>
                                              <p:pRg st="5" end="5"/>
                                            </p:txEl>
                                          </p:spTgt>
                                        </p:tgtEl>
                                      </p:cBhvr>
                                    </p:animEffect>
                                  </p:childTnLst>
                                </p:cTn>
                              </p:par>
                            </p:childTnLst>
                          </p:cTn>
                        </p:par>
                        <p:par>
                          <p:cTn id="28" fill="hold">
                            <p:stCondLst>
                              <p:cond delay="3000"/>
                            </p:stCondLst>
                            <p:childTnLst>
                              <p:par>
                                <p:cTn id="29" presetID="16" presetClass="entr" presetSubtype="21" fill="hold" nodeType="afterEffect">
                                  <p:stCondLst>
                                    <p:cond delay="0"/>
                                  </p:stCondLst>
                                  <p:childTnLst>
                                    <p:set>
                                      <p:cBhvr>
                                        <p:cTn id="30" dur="1" fill="hold">
                                          <p:stCondLst>
                                            <p:cond delay="0"/>
                                          </p:stCondLst>
                                        </p:cTn>
                                        <p:tgtEl>
                                          <p:spTgt spid="23554">
                                            <p:txEl>
                                              <p:pRg st="6" end="6"/>
                                            </p:txEl>
                                          </p:spTgt>
                                        </p:tgtEl>
                                        <p:attrNameLst>
                                          <p:attrName>style.visibility</p:attrName>
                                        </p:attrNameLst>
                                      </p:cBhvr>
                                      <p:to>
                                        <p:strVal val="visible"/>
                                      </p:to>
                                    </p:set>
                                    <p:animEffect transition="in" filter="barn(inVertical)">
                                      <p:cBhvr>
                                        <p:cTn id="31" dur="500"/>
                                        <p:tgtEl>
                                          <p:spTgt spid="23554">
                                            <p:txEl>
                                              <p:pRg st="6" end="6"/>
                                            </p:txEl>
                                          </p:spTgt>
                                        </p:tgtEl>
                                      </p:cBhvr>
                                    </p:animEffect>
                                  </p:childTnLst>
                                </p:cTn>
                              </p:par>
                            </p:childTnLst>
                          </p:cTn>
                        </p:par>
                        <p:par>
                          <p:cTn id="32" fill="hold">
                            <p:stCondLst>
                              <p:cond delay="3500"/>
                            </p:stCondLst>
                            <p:childTnLst>
                              <p:par>
                                <p:cTn id="33" presetID="16" presetClass="entr" presetSubtype="21" fill="hold" nodeType="afterEffect">
                                  <p:stCondLst>
                                    <p:cond delay="0"/>
                                  </p:stCondLst>
                                  <p:childTnLst>
                                    <p:set>
                                      <p:cBhvr>
                                        <p:cTn id="34" dur="1" fill="hold">
                                          <p:stCondLst>
                                            <p:cond delay="0"/>
                                          </p:stCondLst>
                                        </p:cTn>
                                        <p:tgtEl>
                                          <p:spTgt spid="23554">
                                            <p:txEl>
                                              <p:pRg st="7" end="7"/>
                                            </p:txEl>
                                          </p:spTgt>
                                        </p:tgtEl>
                                        <p:attrNameLst>
                                          <p:attrName>style.visibility</p:attrName>
                                        </p:attrNameLst>
                                      </p:cBhvr>
                                      <p:to>
                                        <p:strVal val="visible"/>
                                      </p:to>
                                    </p:set>
                                    <p:animEffect transition="in" filter="barn(inVertical)">
                                      <p:cBhvr>
                                        <p:cTn id="35" dur="500"/>
                                        <p:tgtEl>
                                          <p:spTgt spid="23554">
                                            <p:txEl>
                                              <p:pRg st="7" end="7"/>
                                            </p:txEl>
                                          </p:spTgt>
                                        </p:tgtEl>
                                      </p:cBhvr>
                                    </p:animEffect>
                                  </p:childTnLst>
                                </p:cTn>
                              </p:par>
                            </p:childTnLst>
                          </p:cTn>
                        </p:par>
                        <p:par>
                          <p:cTn id="36" fill="hold">
                            <p:stCondLst>
                              <p:cond delay="4000"/>
                            </p:stCondLst>
                            <p:childTnLst>
                              <p:par>
                                <p:cTn id="37" presetID="16" presetClass="entr" presetSubtype="21" fill="hold" nodeType="afterEffect">
                                  <p:stCondLst>
                                    <p:cond delay="0"/>
                                  </p:stCondLst>
                                  <p:childTnLst>
                                    <p:set>
                                      <p:cBhvr>
                                        <p:cTn id="38" dur="1" fill="hold">
                                          <p:stCondLst>
                                            <p:cond delay="0"/>
                                          </p:stCondLst>
                                        </p:cTn>
                                        <p:tgtEl>
                                          <p:spTgt spid="23554">
                                            <p:txEl>
                                              <p:pRg st="8" end="8"/>
                                            </p:txEl>
                                          </p:spTgt>
                                        </p:tgtEl>
                                        <p:attrNameLst>
                                          <p:attrName>style.visibility</p:attrName>
                                        </p:attrNameLst>
                                      </p:cBhvr>
                                      <p:to>
                                        <p:strVal val="visible"/>
                                      </p:to>
                                    </p:set>
                                    <p:animEffect transition="in" filter="barn(inVertical)">
                                      <p:cBhvr>
                                        <p:cTn id="39" dur="500"/>
                                        <p:tgtEl>
                                          <p:spTgt spid="235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2383202" y="2286000"/>
            <a:ext cx="7315199" cy="4153387"/>
          </a:xfrm>
          <a:prstGeom prst="rect">
            <a:avLst/>
          </a:prstGeom>
          <a:noFill/>
          <a:ln w="9525">
            <a:noFill/>
            <a:miter lim="800000"/>
            <a:headEnd/>
            <a:tailEnd/>
          </a:ln>
        </p:spPr>
      </p:pic>
      <p:sp>
        <p:nvSpPr>
          <p:cNvPr id="7" name="Rectangle 6"/>
          <p:cNvSpPr/>
          <p:nvPr/>
        </p:nvSpPr>
        <p:spPr>
          <a:xfrm>
            <a:off x="1600200" y="6287869"/>
            <a:ext cx="9525000" cy="36933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lvl="2" indent="-342900" algn="ctr" fontAlgn="base">
              <a:spcAft>
                <a:spcPct val="0"/>
              </a:spcAft>
              <a:buClr>
                <a:schemeClr val="accent3">
                  <a:lumMod val="75000"/>
                </a:schemeClr>
              </a:buClr>
              <a:buSzPct val="120000"/>
            </a:pPr>
            <a:r>
              <a:rPr lang="en-GB">
                <a:hlinkClick r:id="rId4"/>
              </a:rPr>
              <a:t>https://colorhunt.co/</a:t>
            </a:r>
            <a:r>
              <a:rPr lang="en-GB"/>
              <a:t> is a web site to help Designers and Artists to choose a beautiful </a:t>
            </a:r>
            <a:r>
              <a:rPr lang="en-GB" err="1"/>
              <a:t>Color</a:t>
            </a:r>
            <a:r>
              <a:rPr lang="en-GB"/>
              <a:t> Palettes</a:t>
            </a:r>
          </a:p>
        </p:txBody>
      </p:sp>
      <p:sp>
        <p:nvSpPr>
          <p:cNvPr id="3" name="Title 2">
            <a:extLst>
              <a:ext uri="{FF2B5EF4-FFF2-40B4-BE49-F238E27FC236}">
                <a16:creationId xmlns:a16="http://schemas.microsoft.com/office/drawing/2014/main" id="{70604134-21A9-408B-A346-F956D4F071EE}"/>
              </a:ext>
            </a:extLst>
          </p:cNvPr>
          <p:cNvSpPr>
            <a:spLocks noGrp="1"/>
          </p:cNvSpPr>
          <p:nvPr>
            <p:ph type="title"/>
          </p:nvPr>
        </p:nvSpPr>
        <p:spPr/>
        <p:txBody>
          <a:bodyPr>
            <a:normAutofit/>
          </a:bodyPr>
          <a:lstStyle/>
          <a:p>
            <a:r>
              <a:rPr lang="en-GB" dirty="0"/>
              <a:t>Values in the CSS Rules</a:t>
            </a:r>
          </a:p>
        </p:txBody>
      </p:sp>
      <p:sp>
        <p:nvSpPr>
          <p:cNvPr id="5" name="Content Placeholder 4">
            <a:extLst>
              <a:ext uri="{FF2B5EF4-FFF2-40B4-BE49-F238E27FC236}">
                <a16:creationId xmlns:a16="http://schemas.microsoft.com/office/drawing/2014/main" id="{18BFA443-9A1D-4AD1-AE16-17253D65039B}"/>
              </a:ext>
            </a:extLst>
          </p:cNvPr>
          <p:cNvSpPr>
            <a:spLocks noGrp="1"/>
          </p:cNvSpPr>
          <p:nvPr>
            <p:ph idx="1"/>
          </p:nvPr>
        </p:nvSpPr>
        <p:spPr/>
        <p:txBody>
          <a:bodyPr/>
          <a:lstStyle/>
          <a:p>
            <a:r>
              <a:rPr lang="en-US" b="1" dirty="0"/>
              <a:t>Color names and hexadecimal codes may be used as the color property value.</a:t>
            </a:r>
          </a:p>
          <a:p>
            <a:endParaRPr lang="en-GB" dirty="0"/>
          </a:p>
        </p:txBody>
      </p:sp>
      <p:sp>
        <p:nvSpPr>
          <p:cNvPr id="2" name="Slide Number Placeholder 1">
            <a:extLst>
              <a:ext uri="{FF2B5EF4-FFF2-40B4-BE49-F238E27FC236}">
                <a16:creationId xmlns:a16="http://schemas.microsoft.com/office/drawing/2014/main" id="{8CF5C979-4FD4-4CDA-88E2-3F1B1CC091C8}"/>
              </a:ext>
            </a:extLst>
          </p:cNvPr>
          <p:cNvSpPr>
            <a:spLocks noGrp="1"/>
          </p:cNvSpPr>
          <p:nvPr>
            <p:ph type="sldNum" sz="quarter" idx="12"/>
          </p:nvPr>
        </p:nvSpPr>
        <p:spPr/>
        <p:txBody>
          <a:bodyPr/>
          <a:lstStyle/>
          <a:p>
            <a:fld id="{103161EA-3838-4585-991A-9FE3F83376D8}" type="slidenum">
              <a:rPr lang="en-US" smtClean="0"/>
              <a:pPr/>
              <a:t>37</a:t>
            </a:fld>
            <a:endParaRPr lang="en-US"/>
          </a:p>
        </p:txBody>
      </p:sp>
    </p:spTree>
    <p:extLst>
      <p:ext uri="{BB962C8B-B14F-4D97-AF65-F5344CB8AC3E}">
        <p14:creationId xmlns:p14="http://schemas.microsoft.com/office/powerpoint/2010/main" val="657453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CSS comments</a:t>
            </a:r>
            <a:endParaRPr lang="en-US" dirty="0">
              <a:solidFill>
                <a:schemeClr val="tx1"/>
              </a:solidFill>
            </a:endParaRPr>
          </a:p>
        </p:txBody>
      </p:sp>
      <p:sp>
        <p:nvSpPr>
          <p:cNvPr id="3" name="Content Placeholder 2"/>
          <p:cNvSpPr>
            <a:spLocks noGrp="1"/>
          </p:cNvSpPr>
          <p:nvPr>
            <p:ph idx="1"/>
          </p:nvPr>
        </p:nvSpPr>
        <p:spPr/>
        <p:txBody>
          <a:bodyPr/>
          <a:lstStyle/>
          <a:p>
            <a:r>
              <a:rPr lang="en-US" sz="4000" b="1" dirty="0">
                <a:solidFill>
                  <a:srgbClr val="C00000"/>
                </a:solidFill>
              </a:rPr>
              <a:t>CSS comments</a:t>
            </a:r>
            <a:r>
              <a:rPr lang="en-US" sz="4000" b="1" dirty="0"/>
              <a:t> may be placed in any type of CSS code (i.e., inline styles, embedded style sheets and external style sheets) and always </a:t>
            </a:r>
            <a:r>
              <a:rPr lang="en-US" sz="4000" b="1" dirty="0">
                <a:solidFill>
                  <a:srgbClr val="C00000"/>
                </a:solidFill>
              </a:rPr>
              <a:t>start with /*</a:t>
            </a:r>
            <a:r>
              <a:rPr lang="en-US" sz="4000" b="1" dirty="0"/>
              <a:t> and </a:t>
            </a:r>
            <a:r>
              <a:rPr lang="en-US" sz="4000" b="1" dirty="0">
                <a:solidFill>
                  <a:srgbClr val="C00000"/>
                </a:solidFill>
              </a:rPr>
              <a:t>end with */</a:t>
            </a:r>
            <a:r>
              <a:rPr lang="en-US" sz="4000" b="1" dirty="0"/>
              <a:t>.</a:t>
            </a:r>
          </a:p>
          <a:p>
            <a:endParaRPr lang="en-US" dirty="0"/>
          </a:p>
        </p:txBody>
      </p:sp>
      <p:sp>
        <p:nvSpPr>
          <p:cNvPr id="4" name="Slide Number Placeholder 3"/>
          <p:cNvSpPr>
            <a:spLocks noGrp="1"/>
          </p:cNvSpPr>
          <p:nvPr>
            <p:ph type="sldNum" sz="quarter" idx="12"/>
          </p:nvPr>
        </p:nvSpPr>
        <p:spPr/>
        <p:txBody>
          <a:bodyPr/>
          <a:lstStyle/>
          <a:p>
            <a:fld id="{103161EA-3838-4585-991A-9FE3F83376D8}" type="slidenum">
              <a:rPr lang="en-US" smtClean="0"/>
              <a:pPr/>
              <a:t>38</a:t>
            </a:fld>
            <a:endParaRPr lang="en-US"/>
          </a:p>
        </p:txBody>
      </p:sp>
    </p:spTree>
    <p:extLst>
      <p:ext uri="{BB962C8B-B14F-4D97-AF65-F5344CB8AC3E}">
        <p14:creationId xmlns:p14="http://schemas.microsoft.com/office/powerpoint/2010/main" val="315961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497FF-E7F0-4E70-A942-19D74D8B270B}"/>
              </a:ext>
            </a:extLst>
          </p:cNvPr>
          <p:cNvSpPr>
            <a:spLocks noGrp="1"/>
          </p:cNvSpPr>
          <p:nvPr>
            <p:ph type="title"/>
          </p:nvPr>
        </p:nvSpPr>
        <p:spPr/>
        <p:txBody>
          <a:bodyPr/>
          <a:lstStyle/>
          <a:p>
            <a:r>
              <a:rPr lang="en-GB" b="1"/>
              <a:t>Introduction</a:t>
            </a:r>
          </a:p>
        </p:txBody>
      </p:sp>
      <p:sp>
        <p:nvSpPr>
          <p:cNvPr id="23554" name="Rectangle 3"/>
          <p:cNvSpPr>
            <a:spLocks noGrp="1" noChangeArrowheads="1"/>
          </p:cNvSpPr>
          <p:nvPr>
            <p:ph idx="1"/>
          </p:nvPr>
        </p:nvSpPr>
        <p:spPr/>
        <p:txBody>
          <a:bodyPr>
            <a:noAutofit/>
          </a:bodyPr>
          <a:lstStyle/>
          <a:p>
            <a:pPr marL="342900" lvl="2" indent="-342900" fontAlgn="base">
              <a:lnSpc>
                <a:spcPct val="100000"/>
              </a:lnSpc>
              <a:spcAft>
                <a:spcPct val="0"/>
              </a:spcAft>
              <a:buClr>
                <a:schemeClr val="accent3">
                  <a:lumMod val="75000"/>
                </a:schemeClr>
              </a:buClr>
              <a:buSzPct val="120000"/>
              <a:buNone/>
            </a:pPr>
            <a:r>
              <a:rPr lang="en-GB" sz="2800"/>
              <a:t>The basic structure of every web page, HTML, is very plain on its own. The beautiful websites that you see across the internet are styled with a variety of tools, including CSS.</a:t>
            </a:r>
            <a:endParaRPr lang="en-US" sz="2800"/>
          </a:p>
          <a:p>
            <a:pPr marL="342900" lvl="2" indent="-342900" fontAlgn="base">
              <a:lnSpc>
                <a:spcPct val="100000"/>
              </a:lnSpc>
              <a:spcAft>
                <a:spcPct val="0"/>
              </a:spcAft>
              <a:buClr>
                <a:schemeClr val="accent3">
                  <a:lumMod val="75000"/>
                </a:schemeClr>
              </a:buClr>
              <a:buSzPct val="120000"/>
              <a:buNone/>
            </a:pPr>
            <a:r>
              <a:rPr lang="en-US" sz="2800" b="1">
                <a:solidFill>
                  <a:schemeClr val="accent3">
                    <a:lumMod val="75000"/>
                  </a:schemeClr>
                </a:solidFill>
              </a:rPr>
              <a:t>Cascading Style Sheets 3 (CSS3): </a:t>
            </a:r>
            <a:r>
              <a:rPr lang="en-GB" sz="2800"/>
              <a:t>is a language that is used in combination with HTML that customizes how HTML elements will appear. CSS can define styles and change the layout and design of a sheet</a:t>
            </a:r>
          </a:p>
          <a:p>
            <a:pPr marL="342900" lvl="2" indent="-342900" fontAlgn="base">
              <a:lnSpc>
                <a:spcPct val="100000"/>
              </a:lnSpc>
              <a:spcAft>
                <a:spcPct val="0"/>
              </a:spcAft>
              <a:buClr>
                <a:schemeClr val="accent3">
                  <a:lumMod val="75000"/>
                </a:schemeClr>
              </a:buClr>
              <a:buSzPct val="120000"/>
              <a:buNone/>
            </a:pPr>
            <a:r>
              <a:rPr lang="en-US" sz="2800" b="1">
                <a:solidFill>
                  <a:schemeClr val="accent3">
                    <a:lumMod val="75000"/>
                  </a:schemeClr>
                </a:solidFill>
              </a:rPr>
              <a:t>CSS validated </a:t>
            </a:r>
          </a:p>
          <a:p>
            <a:pPr marL="342900" lvl="2" indent="-342900" fontAlgn="base">
              <a:lnSpc>
                <a:spcPct val="100000"/>
              </a:lnSpc>
              <a:spcAft>
                <a:spcPct val="0"/>
              </a:spcAft>
              <a:buClr>
                <a:schemeClr val="accent3">
                  <a:lumMod val="75000"/>
                </a:schemeClr>
              </a:buClr>
              <a:buSzPct val="120000"/>
            </a:pPr>
            <a:r>
              <a:rPr lang="en-US" sz="2800"/>
              <a:t>iigsaw.w3.org/</a:t>
            </a:r>
            <a:r>
              <a:rPr lang="en-US" sz="2800" err="1"/>
              <a:t>css</a:t>
            </a:r>
            <a:r>
              <a:rPr lang="en-US" sz="2800"/>
              <a:t>-validator/</a:t>
            </a:r>
          </a:p>
          <a:p>
            <a:pPr marL="342900" lvl="2" indent="-342900" fontAlgn="base">
              <a:lnSpc>
                <a:spcPct val="100000"/>
              </a:lnSpc>
              <a:spcAft>
                <a:spcPct val="0"/>
              </a:spcAft>
              <a:buClr>
                <a:schemeClr val="accent3">
                  <a:lumMod val="75000"/>
                </a:schemeClr>
              </a:buClr>
              <a:buSzPct val="120000"/>
            </a:pPr>
            <a:r>
              <a:rPr lang="en-US" sz="2800"/>
              <a:t>This tool can help you make sure that your code is correct and will work on CSS3-compliant browsers.</a:t>
            </a:r>
          </a:p>
        </p:txBody>
      </p:sp>
      <p:sp>
        <p:nvSpPr>
          <p:cNvPr id="2" name="Slide Number Placeholder 1">
            <a:extLst>
              <a:ext uri="{FF2B5EF4-FFF2-40B4-BE49-F238E27FC236}">
                <a16:creationId xmlns:a16="http://schemas.microsoft.com/office/drawing/2014/main" id="{D77AD17F-5495-4A52-97A4-54415E5132DD}"/>
              </a:ext>
            </a:extLst>
          </p:cNvPr>
          <p:cNvSpPr>
            <a:spLocks noGrp="1"/>
          </p:cNvSpPr>
          <p:nvPr>
            <p:ph type="sldNum" sz="quarter" idx="12"/>
          </p:nvPr>
        </p:nvSpPr>
        <p:spPr/>
        <p:txBody>
          <a:bodyPr/>
          <a:lstStyle/>
          <a:p>
            <a:fld id="{103161EA-3838-4585-991A-9FE3F83376D8}"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Effect transition="in" filter="barn(inVertical)">
                                      <p:cBhvr>
                                        <p:cTn id="7" dur="500"/>
                                        <p:tgtEl>
                                          <p:spTgt spid="23554">
                                            <p:txEl>
                                              <p:pRg st="1" end="1"/>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3554">
                                            <p:txEl>
                                              <p:pRg st="0" end="0"/>
                                            </p:txEl>
                                          </p:spTgt>
                                        </p:tgtEl>
                                        <p:attrNameLst>
                                          <p:attrName>style.visibility</p:attrName>
                                        </p:attrNameLst>
                                      </p:cBhvr>
                                      <p:to>
                                        <p:strVal val="visible"/>
                                      </p:to>
                                    </p:set>
                                    <p:animEffect transition="in" filter="barn(inVertical)">
                                      <p:cBhvr>
                                        <p:cTn id="11" dur="500"/>
                                        <p:tgtEl>
                                          <p:spTgt spid="23554">
                                            <p:txEl>
                                              <p:pRg st="0" end="0"/>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animEffect transition="in" filter="barn(inVertical)">
                                      <p:cBhvr>
                                        <p:cTn id="15" dur="500"/>
                                        <p:tgtEl>
                                          <p:spTgt spid="23554">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animEffect transition="in" filter="barn(inVertical)">
                                      <p:cBhvr>
                                        <p:cTn id="19" dur="500"/>
                                        <p:tgtEl>
                                          <p:spTgt spid="23554">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23554">
                                            <p:txEl>
                                              <p:pRg st="4" end="4"/>
                                            </p:txEl>
                                          </p:spTgt>
                                        </p:tgtEl>
                                        <p:attrNameLst>
                                          <p:attrName>style.visibility</p:attrName>
                                        </p:attrNameLst>
                                      </p:cBhvr>
                                      <p:to>
                                        <p:strVal val="visible"/>
                                      </p:to>
                                    </p:set>
                                    <p:animEffect transition="in" filter="barn(inVertical)">
                                      <p:cBhvr>
                                        <p:cTn id="23" dur="500"/>
                                        <p:tgtEl>
                                          <p:spTgt spid="235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EE56-8437-4B9A-A24E-1FF08B8155CD}"/>
              </a:ext>
            </a:extLst>
          </p:cNvPr>
          <p:cNvSpPr>
            <a:spLocks noGrp="1"/>
          </p:cNvSpPr>
          <p:nvPr>
            <p:ph type="title"/>
          </p:nvPr>
        </p:nvSpPr>
        <p:spPr/>
        <p:txBody>
          <a:bodyPr>
            <a:normAutofit fontScale="90000"/>
          </a:bodyPr>
          <a:lstStyle/>
          <a:p>
            <a:r>
              <a:rPr lang="en-GB"/>
              <a:t>Introduction</a:t>
            </a:r>
            <a:br>
              <a:rPr lang="en-US" cap="none" spc="0"/>
            </a:br>
            <a:r>
              <a:rPr lang="en-US" cap="none" spc="0"/>
              <a:t>CSS: A New Philosophy</a:t>
            </a:r>
          </a:p>
        </p:txBody>
      </p:sp>
      <p:sp>
        <p:nvSpPr>
          <p:cNvPr id="5123" name="Rectangle 3"/>
          <p:cNvSpPr>
            <a:spLocks noGrp="1" noChangeArrowheads="1"/>
          </p:cNvSpPr>
          <p:nvPr>
            <p:ph idx="1"/>
          </p:nvPr>
        </p:nvSpPr>
        <p:spPr>
          <a:xfrm>
            <a:off x="762000" y="1905000"/>
            <a:ext cx="11049000" cy="4480560"/>
          </a:xfrm>
        </p:spPr>
        <p:txBody>
          <a:bodyPr>
            <a:normAutofit/>
          </a:bodyPr>
          <a:lstStyle/>
          <a:p>
            <a:pPr marL="457200" lvl="2" indent="-457200" fontAlgn="base">
              <a:spcAft>
                <a:spcPct val="0"/>
              </a:spcAft>
              <a:buClr>
                <a:schemeClr val="accent3">
                  <a:lumMod val="75000"/>
                </a:schemeClr>
              </a:buClr>
              <a:buSzPct val="120000"/>
            </a:pPr>
            <a:r>
              <a:rPr lang="en-US" altLang="ar-SA" sz="3000" b="1">
                <a:solidFill>
                  <a:schemeClr val="tx2"/>
                </a:solidFill>
              </a:rPr>
              <a:t>Separate content from presentation!</a:t>
            </a:r>
          </a:p>
        </p:txBody>
      </p:sp>
      <p:sp>
        <p:nvSpPr>
          <p:cNvPr id="4" name="Slide Number Placeholder 3"/>
          <p:cNvSpPr>
            <a:spLocks noGrp="1"/>
          </p:cNvSpPr>
          <p:nvPr>
            <p:ph type="sldNum" sz="quarter" idx="12"/>
          </p:nvPr>
        </p:nvSpPr>
        <p:spPr>
          <a:xfrm>
            <a:off x="10075333" y="7461304"/>
            <a:ext cx="973666" cy="274320"/>
          </a:xfrm>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C52DE25A-018D-47E4-9806-50CC9C7C1D60}" type="slidenum">
              <a:rPr lang="en-US" altLang="ar-SA" sz="1200">
                <a:solidFill>
                  <a:srgbClr val="898989"/>
                </a:solidFill>
              </a:rPr>
              <a:pPr eaLnBrk="1" hangingPunct="1"/>
              <a:t>5</a:t>
            </a:fld>
            <a:endParaRPr lang="en-US" altLang="ar-SA" sz="1200">
              <a:solidFill>
                <a:srgbClr val="898989"/>
              </a:solidFill>
            </a:endParaRPr>
          </a:p>
        </p:txBody>
      </p:sp>
      <p:grpSp>
        <p:nvGrpSpPr>
          <p:cNvPr id="3" name="Group 2">
            <a:extLst>
              <a:ext uri="{FF2B5EF4-FFF2-40B4-BE49-F238E27FC236}">
                <a16:creationId xmlns:a16="http://schemas.microsoft.com/office/drawing/2014/main" id="{2C2F7EFE-7684-41E4-BB92-5E0447E8DA45}"/>
              </a:ext>
            </a:extLst>
          </p:cNvPr>
          <p:cNvGrpSpPr/>
          <p:nvPr/>
        </p:nvGrpSpPr>
        <p:grpSpPr>
          <a:xfrm>
            <a:off x="685800" y="2812394"/>
            <a:ext cx="4971013" cy="3131206"/>
            <a:chOff x="1070337" y="2536825"/>
            <a:chExt cx="6529380" cy="3719897"/>
          </a:xfrm>
        </p:grpSpPr>
        <p:sp>
          <p:nvSpPr>
            <p:cNvPr id="6" name="Text Box 13"/>
            <p:cNvSpPr txBox="1">
              <a:spLocks noChangeArrowheads="1"/>
            </p:cNvSpPr>
            <p:nvPr/>
          </p:nvSpPr>
          <p:spPr bwMode="auto">
            <a:xfrm>
              <a:off x="1070337" y="2536825"/>
              <a:ext cx="2982189" cy="84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ar-SA" sz="2000" b="1">
                  <a:solidFill>
                    <a:schemeClr val="accent2"/>
                  </a:solidFill>
                </a:rPr>
                <a:t>Content </a:t>
              </a:r>
            </a:p>
            <a:p>
              <a:pPr algn="ctr" eaLnBrk="1" hangingPunct="1"/>
              <a:r>
                <a:rPr lang="en-US" altLang="ar-SA" sz="2000" b="1">
                  <a:solidFill>
                    <a:schemeClr val="accent2"/>
                  </a:solidFill>
                </a:rPr>
                <a:t>(HTML document)</a:t>
              </a:r>
            </a:p>
          </p:txBody>
        </p:sp>
        <p:sp>
          <p:nvSpPr>
            <p:cNvPr id="7" name="Text Box 14"/>
            <p:cNvSpPr txBox="1">
              <a:spLocks noChangeArrowheads="1"/>
            </p:cNvSpPr>
            <p:nvPr/>
          </p:nvSpPr>
          <p:spPr bwMode="auto">
            <a:xfrm>
              <a:off x="4952645" y="2536825"/>
              <a:ext cx="2647072" cy="84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ar-SA" sz="2000" b="1">
                  <a:solidFill>
                    <a:schemeClr val="accent2"/>
                  </a:solidFill>
                </a:rPr>
                <a:t>Presentation</a:t>
              </a:r>
            </a:p>
            <a:p>
              <a:pPr algn="ctr" eaLnBrk="1" hangingPunct="1"/>
              <a:r>
                <a:rPr lang="en-US" altLang="ar-SA" sz="2000" b="1">
                  <a:solidFill>
                    <a:schemeClr val="accent2"/>
                  </a:solidFill>
                </a:rPr>
                <a:t>(CSS Document)</a:t>
              </a:r>
            </a:p>
          </p:txBody>
        </p:sp>
        <p:grpSp>
          <p:nvGrpSpPr>
            <p:cNvPr id="5" name="Group 4"/>
            <p:cNvGrpSpPr/>
            <p:nvPr/>
          </p:nvGrpSpPr>
          <p:grpSpPr>
            <a:xfrm>
              <a:off x="1295400" y="3657600"/>
              <a:ext cx="6019800" cy="2599122"/>
              <a:chOff x="1295400" y="3657600"/>
              <a:chExt cx="6019800" cy="2599122"/>
            </a:xfrm>
          </p:grpSpPr>
          <p:grpSp>
            <p:nvGrpSpPr>
              <p:cNvPr id="5127" name="Group 7"/>
              <p:cNvGrpSpPr>
                <a:grpSpLocks/>
              </p:cNvGrpSpPr>
              <p:nvPr/>
            </p:nvGrpSpPr>
            <p:grpSpPr bwMode="auto">
              <a:xfrm>
                <a:off x="1295400" y="3657600"/>
                <a:ext cx="6019800" cy="2599122"/>
                <a:chOff x="1600200" y="3505200"/>
                <a:chExt cx="5562600" cy="2599122"/>
              </a:xfrm>
            </p:grpSpPr>
            <p:sp>
              <p:nvSpPr>
                <p:cNvPr id="9" name="Rectangle 4"/>
                <p:cNvSpPr>
                  <a:spLocks noChangeArrowheads="1"/>
                </p:cNvSpPr>
                <p:nvPr/>
              </p:nvSpPr>
              <p:spPr bwMode="auto">
                <a:xfrm>
                  <a:off x="1600200" y="3505200"/>
                  <a:ext cx="1829263" cy="2590800"/>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pPr algn="ctr">
                    <a:defRPr/>
                  </a:pPr>
                  <a:endParaRPr lang="bg-BG">
                    <a:effectLst>
                      <a:outerShdw blurRad="38100" dist="38100" dir="2700000" algn="tl">
                        <a:srgbClr val="FFFFFF"/>
                      </a:outerShdw>
                    </a:effectLst>
                  </a:endParaRPr>
                </a:p>
              </p:txBody>
            </p:sp>
            <p:sp>
              <p:nvSpPr>
                <p:cNvPr id="10" name="Text Box 5"/>
                <p:cNvSpPr txBox="1">
                  <a:spLocks noChangeArrowheads="1"/>
                </p:cNvSpPr>
                <p:nvPr/>
              </p:nvSpPr>
              <p:spPr bwMode="auto">
                <a:xfrm>
                  <a:off x="1676479" y="3581400"/>
                  <a:ext cx="1676702" cy="25229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defRPr/>
                  </a:pPr>
                  <a:r>
                    <a:rPr lang="en-US" sz="800" b="1" noProof="1">
                      <a:solidFill>
                        <a:srgbClr val="EBFFD2"/>
                      </a:solidFill>
                      <a:effectLst>
                        <a:outerShdw blurRad="38100" dist="38100" dir="2700000" algn="tl">
                          <a:srgbClr val="000000">
                            <a:alpha val="43137"/>
                          </a:srgbClr>
                        </a:outerShdw>
                      </a:effectLst>
                    </a:rPr>
                    <a:t>Title</a:t>
                  </a:r>
                </a:p>
                <a:p>
                  <a:pPr>
                    <a:spcBef>
                      <a:spcPct val="50000"/>
                    </a:spcBef>
                    <a:defRPr/>
                  </a:pPr>
                  <a:r>
                    <a:rPr lang="en-US" sz="800" b="1" noProof="1">
                      <a:solidFill>
                        <a:srgbClr val="EBFFD2"/>
                      </a:solidFill>
                      <a:effectLst>
                        <a:outerShdw blurRad="38100" dist="38100" dir="2700000" algn="tl">
                          <a:srgbClr val="000000">
                            <a:alpha val="43137"/>
                          </a:srgbClr>
                        </a:outerShdw>
                      </a:effectLst>
                    </a:rPr>
                    <a:t>Lorem ipsum dolor sit amet, consectetuer adipiscing elit. Suspendisse at pede ut purus malesuada dictum. Donec viaccumsan. Morbi at</a:t>
                  </a:r>
                </a:p>
                <a:p>
                  <a:pPr>
                    <a:spcBef>
                      <a:spcPct val="50000"/>
                    </a:spcBef>
                    <a:buFontTx/>
                    <a:buChar char="•"/>
                    <a:defRPr/>
                  </a:pPr>
                  <a:r>
                    <a:rPr lang="en-US" sz="800" b="1" noProof="1">
                      <a:solidFill>
                        <a:srgbClr val="EBFFD2"/>
                      </a:solidFill>
                      <a:effectLst>
                        <a:outerShdw blurRad="38100" dist="38100" dir="2700000" algn="tl">
                          <a:srgbClr val="000000">
                            <a:alpha val="43137"/>
                          </a:srgbClr>
                        </a:outerShdw>
                      </a:effectLst>
                    </a:rPr>
                    <a:t> arcu vel elit ultricies porta. Proin</a:t>
                  </a:r>
                </a:p>
                <a:p>
                  <a:pPr>
                    <a:spcBef>
                      <a:spcPct val="50000"/>
                    </a:spcBef>
                    <a:defRPr/>
                  </a:pPr>
                  <a:r>
                    <a:rPr lang="en-US" sz="800" b="1" noProof="1">
                      <a:solidFill>
                        <a:srgbClr val="EBFFD2"/>
                      </a:solidFill>
                      <a:effectLst>
                        <a:outerShdw blurRad="38100" dist="38100" dir="2700000" algn="tl">
                          <a:srgbClr val="000000">
                            <a:alpha val="43137"/>
                          </a:srgbClr>
                        </a:outerShdw>
                      </a:effectLst>
                    </a:rPr>
                    <a:t> tortor purus, luctus non, aliquam nec, interdum vel, ia molestie. Praesent augue tortor, convallis eget, euismod nonummy, lacinia ut, risus. </a:t>
                  </a:r>
                </a:p>
              </p:txBody>
            </p:sp>
            <p:sp>
              <p:nvSpPr>
                <p:cNvPr id="11" name="Rectangle 6"/>
                <p:cNvSpPr>
                  <a:spLocks noChangeArrowheads="1"/>
                </p:cNvSpPr>
                <p:nvPr/>
              </p:nvSpPr>
              <p:spPr bwMode="auto">
                <a:xfrm>
                  <a:off x="5333538" y="3505200"/>
                  <a:ext cx="1829262" cy="2590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12" name="Rectangle 7"/>
                <p:cNvSpPr>
                  <a:spLocks noChangeArrowheads="1"/>
                </p:cNvSpPr>
                <p:nvPr/>
              </p:nvSpPr>
              <p:spPr bwMode="auto">
                <a:xfrm>
                  <a:off x="5486099" y="4738688"/>
                  <a:ext cx="1524140" cy="228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a:solidFill>
                      <a:srgbClr val="FFFF00"/>
                    </a:solidFill>
                    <a:effectLst>
                      <a:outerShdw blurRad="38100" dist="38100" dir="2700000" algn="tl">
                        <a:srgbClr val="000000">
                          <a:alpha val="43137"/>
                        </a:srgbClr>
                      </a:outerShdw>
                    </a:effectLst>
                  </a:endParaRPr>
                </a:p>
              </p:txBody>
            </p:sp>
            <p:sp>
              <p:nvSpPr>
                <p:cNvPr id="13" name="Rectangle 8"/>
                <p:cNvSpPr>
                  <a:spLocks noChangeArrowheads="1"/>
                </p:cNvSpPr>
                <p:nvPr/>
              </p:nvSpPr>
              <p:spPr bwMode="auto">
                <a:xfrm>
                  <a:off x="5486099" y="5195888"/>
                  <a:ext cx="1524140" cy="2286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defRPr/>
                  </a:pPr>
                  <a:endParaRPr lang="en-US">
                    <a:solidFill>
                      <a:srgbClr val="C899CD"/>
                    </a:solidFill>
                    <a:effectLst>
                      <a:outerShdw blurRad="38100" dist="38100" dir="2700000" algn="tl">
                        <a:srgbClr val="000000">
                          <a:alpha val="43137"/>
                        </a:srgbClr>
                      </a:outerShdw>
                    </a:effectLst>
                  </a:endParaRPr>
                </a:p>
              </p:txBody>
            </p:sp>
            <p:sp>
              <p:nvSpPr>
                <p:cNvPr id="14" name="Rectangle 9"/>
                <p:cNvSpPr>
                  <a:spLocks noChangeArrowheads="1"/>
                </p:cNvSpPr>
                <p:nvPr/>
              </p:nvSpPr>
              <p:spPr bwMode="auto">
                <a:xfrm>
                  <a:off x="5486099" y="5653088"/>
                  <a:ext cx="1524140" cy="228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defRPr/>
                  </a:pPr>
                  <a:endParaRPr lang="en-US">
                    <a:effectLst>
                      <a:outerShdw blurRad="38100" dist="38100" dir="2700000" algn="tl">
                        <a:srgbClr val="000000">
                          <a:alpha val="43137"/>
                        </a:srgbClr>
                      </a:outerShdw>
                    </a:effectLst>
                  </a:endParaRPr>
                </a:p>
              </p:txBody>
            </p:sp>
            <p:sp>
              <p:nvSpPr>
                <p:cNvPr id="5134" name="Text Box 10"/>
                <p:cNvSpPr txBox="1">
                  <a:spLocks noChangeArrowheads="1"/>
                </p:cNvSpPr>
                <p:nvPr/>
              </p:nvSpPr>
              <p:spPr bwMode="auto">
                <a:xfrm>
                  <a:off x="5403950" y="3609975"/>
                  <a:ext cx="659954" cy="36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ar-SA" sz="1400" b="1">
                      <a:solidFill>
                        <a:schemeClr val="tx2"/>
                      </a:solidFill>
                    </a:rPr>
                    <a:t>Bold</a:t>
                  </a:r>
                </a:p>
              </p:txBody>
            </p:sp>
            <p:sp>
              <p:nvSpPr>
                <p:cNvPr id="5135" name="Text Box 11"/>
                <p:cNvSpPr txBox="1">
                  <a:spLocks noChangeArrowheads="1"/>
                </p:cNvSpPr>
                <p:nvPr/>
              </p:nvSpPr>
              <p:spPr bwMode="auto">
                <a:xfrm>
                  <a:off x="5409819" y="3914775"/>
                  <a:ext cx="794201" cy="36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ar-SA" sz="1400" b="1">
                      <a:solidFill>
                        <a:schemeClr val="tx2"/>
                      </a:solidFill>
                    </a:rPr>
                    <a:t>Italics</a:t>
                  </a:r>
                </a:p>
              </p:txBody>
            </p:sp>
            <p:sp>
              <p:nvSpPr>
                <p:cNvPr id="5136" name="Text Box 12"/>
                <p:cNvSpPr txBox="1">
                  <a:spLocks noChangeArrowheads="1"/>
                </p:cNvSpPr>
                <p:nvPr/>
              </p:nvSpPr>
              <p:spPr bwMode="auto">
                <a:xfrm>
                  <a:off x="5409819" y="4248150"/>
                  <a:ext cx="840895" cy="36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ar-SA" sz="1400" b="1" dirty="0">
                      <a:solidFill>
                        <a:schemeClr val="tx2"/>
                      </a:solidFill>
                    </a:rPr>
                    <a:t>Indent</a:t>
                  </a:r>
                </a:p>
              </p:txBody>
            </p:sp>
            <p:sp>
              <p:nvSpPr>
                <p:cNvPr id="18" name="Line 15"/>
                <p:cNvSpPr>
                  <a:spLocks noChangeShapeType="1"/>
                </p:cNvSpPr>
                <p:nvPr/>
              </p:nvSpPr>
              <p:spPr bwMode="auto">
                <a:xfrm flipH="1" flipV="1">
                  <a:off x="2057882" y="3657600"/>
                  <a:ext cx="3351936" cy="7620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a:defRPr/>
                  </a:pPr>
                  <a:endParaRPr lang="en-US">
                    <a:effectLst>
                      <a:outerShdw blurRad="38100" dist="38100" dir="2700000" algn="tl">
                        <a:srgbClr val="000000">
                          <a:alpha val="43137"/>
                        </a:srgbClr>
                      </a:outerShdw>
                    </a:effectLst>
                  </a:endParaRPr>
                </a:p>
              </p:txBody>
            </p:sp>
            <p:sp>
              <p:nvSpPr>
                <p:cNvPr id="19" name="Line 16"/>
                <p:cNvSpPr>
                  <a:spLocks noChangeShapeType="1"/>
                </p:cNvSpPr>
                <p:nvPr/>
              </p:nvSpPr>
              <p:spPr bwMode="auto">
                <a:xfrm flipH="1">
                  <a:off x="3124341" y="4038600"/>
                  <a:ext cx="2285478" cy="60960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a:defRPr/>
                  </a:pPr>
                  <a:endParaRPr lang="en-US">
                    <a:effectLst>
                      <a:outerShdw blurRad="38100" dist="38100" dir="2700000" algn="tl">
                        <a:srgbClr val="000000">
                          <a:alpha val="43137"/>
                        </a:srgbClr>
                      </a:outerShdw>
                    </a:effectLst>
                  </a:endParaRPr>
                </a:p>
              </p:txBody>
            </p:sp>
            <p:sp>
              <p:nvSpPr>
                <p:cNvPr id="20" name="Line 17"/>
                <p:cNvSpPr>
                  <a:spLocks noChangeShapeType="1"/>
                </p:cNvSpPr>
                <p:nvPr/>
              </p:nvSpPr>
              <p:spPr bwMode="auto">
                <a:xfrm flipH="1">
                  <a:off x="3200622" y="4419600"/>
                  <a:ext cx="2285478" cy="30480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a:defRPr/>
                  </a:pPr>
                  <a:endParaRPr lang="en-US">
                    <a:effectLst>
                      <a:outerShdw blurRad="38100" dist="38100" dir="2700000" algn="tl">
                        <a:srgbClr val="000000">
                          <a:alpha val="43137"/>
                        </a:srgbClr>
                      </a:outerShdw>
                    </a:effectLst>
                  </a:endParaRPr>
                </a:p>
              </p:txBody>
            </p:sp>
            <p:sp>
              <p:nvSpPr>
                <p:cNvPr id="21" name="Line 18"/>
                <p:cNvSpPr>
                  <a:spLocks noChangeShapeType="1"/>
                </p:cNvSpPr>
                <p:nvPr/>
              </p:nvSpPr>
              <p:spPr bwMode="auto">
                <a:xfrm flipH="1" flipV="1">
                  <a:off x="2057882" y="3733800"/>
                  <a:ext cx="3351936" cy="106680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a:defRPr/>
                  </a:pPr>
                  <a:endParaRPr lang="en-US">
                    <a:effectLst>
                      <a:outerShdw blurRad="38100" dist="38100" dir="2700000" algn="tl">
                        <a:srgbClr val="000000">
                          <a:alpha val="43137"/>
                        </a:srgbClr>
                      </a:outerShdw>
                    </a:effectLst>
                  </a:endParaRPr>
                </a:p>
              </p:txBody>
            </p:sp>
            <p:sp>
              <p:nvSpPr>
                <p:cNvPr id="22" name="Line 19"/>
                <p:cNvSpPr>
                  <a:spLocks noChangeShapeType="1"/>
                </p:cNvSpPr>
                <p:nvPr/>
              </p:nvSpPr>
              <p:spPr bwMode="auto">
                <a:xfrm flipH="1" flipV="1">
                  <a:off x="3276902" y="4876800"/>
                  <a:ext cx="2132917" cy="457200"/>
                </a:xfrm>
                <a:prstGeom prst="line">
                  <a:avLst/>
                </a:prstGeom>
                <a:noFill/>
                <a:ln w="9525">
                  <a:solidFill>
                    <a:srgbClr val="4206BA"/>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3" name="Line 20"/>
                <p:cNvSpPr>
                  <a:spLocks noChangeShapeType="1"/>
                </p:cNvSpPr>
                <p:nvPr/>
              </p:nvSpPr>
              <p:spPr bwMode="auto">
                <a:xfrm flipH="1" flipV="1">
                  <a:off x="3353182" y="5638800"/>
                  <a:ext cx="2056636" cy="7620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a:defRPr/>
                  </a:pPr>
                  <a:endParaRPr lang="en-US">
                    <a:effectLst>
                      <a:outerShdw blurRad="38100" dist="38100" dir="2700000" algn="tl">
                        <a:srgbClr val="000000">
                          <a:alpha val="43137"/>
                        </a:srgbClr>
                      </a:outerShdw>
                    </a:effectLst>
                  </a:endParaRPr>
                </a:p>
              </p:txBody>
            </p:sp>
          </p:grpSp>
          <p:sp>
            <p:nvSpPr>
              <p:cNvPr id="27" name="Line 20"/>
              <p:cNvSpPr>
                <a:spLocks noChangeShapeType="1"/>
              </p:cNvSpPr>
              <p:nvPr/>
            </p:nvSpPr>
            <p:spPr bwMode="auto">
              <a:xfrm flipH="1" flipV="1">
                <a:off x="2133600" y="4191000"/>
                <a:ext cx="3352800" cy="1616273"/>
              </a:xfrm>
              <a:prstGeom prst="line">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a:defRPr/>
                </a:pPr>
                <a:endParaRPr lang="en-US">
                  <a:effectLst>
                    <a:outerShdw blurRad="38100" dist="38100" dir="2700000" algn="tl">
                      <a:srgbClr val="000000">
                        <a:alpha val="43137"/>
                      </a:srgbClr>
                    </a:outerShdw>
                  </a:effectLst>
                </a:endParaRPr>
              </a:p>
            </p:txBody>
          </p:sp>
        </p:grpSp>
      </p:grpSp>
      <p:sp>
        <p:nvSpPr>
          <p:cNvPr id="28" name="Text Box 4">
            <a:extLst>
              <a:ext uri="{FF2B5EF4-FFF2-40B4-BE49-F238E27FC236}">
                <a16:creationId xmlns:a16="http://schemas.microsoft.com/office/drawing/2014/main" id="{5F92D6B3-A289-414A-B8DB-03C5D7802B80}"/>
              </a:ext>
            </a:extLst>
          </p:cNvPr>
          <p:cNvSpPr txBox="1">
            <a:spLocks noChangeArrowheads="1"/>
          </p:cNvSpPr>
          <p:nvPr/>
        </p:nvSpPr>
        <p:spPr bwMode="auto">
          <a:xfrm>
            <a:off x="6005511" y="3919478"/>
            <a:ext cx="6066550" cy="286232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40000"/>
              </a:spcBef>
              <a:defRPr/>
            </a:pPr>
            <a:r>
              <a:rPr lang="en-US" b="1" noProof="1">
                <a:solidFill>
                  <a:schemeClr val="accent2"/>
                </a:solidFill>
              </a:rPr>
              <a:t>Title</a:t>
            </a:r>
          </a:p>
          <a:p>
            <a:pPr>
              <a:spcBef>
                <a:spcPct val="40000"/>
              </a:spcBef>
              <a:defRPr/>
            </a:pPr>
            <a:r>
              <a:rPr lang="en-US" i="1" noProof="1"/>
              <a:t>Lorem ipsum dolor sit amet, consectetuer adipiscing elit. Suspendisse at pede ut purus malesuada dictum. Donec vitae neque non magna aliquam dictum.</a:t>
            </a:r>
          </a:p>
          <a:p>
            <a:pPr lvl="1">
              <a:spcBef>
                <a:spcPct val="40000"/>
              </a:spcBef>
              <a:buFontTx/>
              <a:buChar char="•"/>
              <a:defRPr/>
            </a:pPr>
            <a:r>
              <a:rPr lang="en-US" noProof="1"/>
              <a:t> </a:t>
            </a:r>
            <a:r>
              <a:rPr lang="en-US" i="1" noProof="1">
                <a:solidFill>
                  <a:schemeClr val="accent1">
                    <a:lumMod val="50000"/>
                  </a:schemeClr>
                </a:solidFill>
              </a:rPr>
              <a:t>Vestibulum et odio et ipsum</a:t>
            </a:r>
          </a:p>
          <a:p>
            <a:pPr lvl="1">
              <a:spcBef>
                <a:spcPct val="40000"/>
              </a:spcBef>
              <a:buFontTx/>
              <a:buChar char="•"/>
              <a:defRPr/>
            </a:pPr>
            <a:r>
              <a:rPr lang="en-US" i="1" noProof="1">
                <a:solidFill>
                  <a:schemeClr val="accent1">
                    <a:lumMod val="50000"/>
                  </a:schemeClr>
                </a:solidFill>
              </a:rPr>
              <a:t> accumsan accumsan. Morbi at</a:t>
            </a:r>
          </a:p>
          <a:p>
            <a:pPr lvl="1">
              <a:spcBef>
                <a:spcPct val="40000"/>
              </a:spcBef>
              <a:buFontTx/>
              <a:buChar char="•"/>
              <a:defRPr/>
            </a:pPr>
            <a:r>
              <a:rPr lang="en-US" i="1" noProof="1">
                <a:solidFill>
                  <a:schemeClr val="accent1">
                    <a:lumMod val="50000"/>
                  </a:schemeClr>
                </a:solidFill>
              </a:rPr>
              <a:t> arcu vel elit ultricies porta. Proin</a:t>
            </a:r>
          </a:p>
          <a:p>
            <a:pPr>
              <a:spcBef>
                <a:spcPct val="40000"/>
              </a:spcBef>
              <a:defRPr/>
            </a:pPr>
            <a:r>
              <a:rPr lang="en-US" noProof="1">
                <a:solidFill>
                  <a:srgbClr val="C00000"/>
                </a:solidFill>
              </a:rPr>
              <a:t>Tortor purus, luctus non, aliquam nec, interdum vel, mi. </a:t>
            </a:r>
          </a:p>
        </p:txBody>
      </p:sp>
      <p:sp>
        <p:nvSpPr>
          <p:cNvPr id="15" name="Arrow: U-Turn 14">
            <a:extLst>
              <a:ext uri="{FF2B5EF4-FFF2-40B4-BE49-F238E27FC236}">
                <a16:creationId xmlns:a16="http://schemas.microsoft.com/office/drawing/2014/main" id="{8C746539-79DB-42D3-851A-F8480E366D04}"/>
              </a:ext>
            </a:extLst>
          </p:cNvPr>
          <p:cNvSpPr/>
          <p:nvPr/>
        </p:nvSpPr>
        <p:spPr>
          <a:xfrm rot="3489702">
            <a:off x="5796468" y="2890418"/>
            <a:ext cx="1752971" cy="1083029"/>
          </a:xfrm>
          <a:prstGeom prst="utur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Rectangle 3">
            <a:extLst>
              <a:ext uri="{FF2B5EF4-FFF2-40B4-BE49-F238E27FC236}">
                <a16:creationId xmlns:a16="http://schemas.microsoft.com/office/drawing/2014/main" id="{817D8C3E-C53A-4BD8-824C-142A04430415}"/>
              </a:ext>
            </a:extLst>
          </p:cNvPr>
          <p:cNvSpPr txBox="1">
            <a:spLocks noChangeArrowheads="1"/>
          </p:cNvSpPr>
          <p:nvPr/>
        </p:nvSpPr>
        <p:spPr>
          <a:xfrm>
            <a:off x="6781800" y="2895600"/>
            <a:ext cx="3124200" cy="6858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9pPr>
          </a:lstStyle>
          <a:p>
            <a:pPr marL="0" lvl="2" indent="0" fontAlgn="base">
              <a:spcAft>
                <a:spcPct val="0"/>
              </a:spcAft>
              <a:buClr>
                <a:schemeClr val="accent3">
                  <a:lumMod val="75000"/>
                </a:schemeClr>
              </a:buClr>
              <a:buSzPct val="120000"/>
              <a:buNone/>
            </a:pPr>
            <a:r>
              <a:rPr lang="en-US" altLang="ar-SA" sz="3000" b="1">
                <a:solidFill>
                  <a:schemeClr val="accent3">
                    <a:lumMod val="50000"/>
                  </a:schemeClr>
                </a:solidFill>
              </a:rPr>
              <a:t>The Resulting Page</a:t>
            </a:r>
          </a:p>
        </p:txBody>
      </p:sp>
      <p:sp>
        <p:nvSpPr>
          <p:cNvPr id="8" name="Rectangle 7">
            <a:extLst>
              <a:ext uri="{FF2B5EF4-FFF2-40B4-BE49-F238E27FC236}">
                <a16:creationId xmlns:a16="http://schemas.microsoft.com/office/drawing/2014/main" id="{0F55C56A-B319-4176-A0BE-5E9800B0FE87}"/>
              </a:ext>
            </a:extLst>
          </p:cNvPr>
          <p:cNvSpPr/>
          <p:nvPr/>
        </p:nvSpPr>
        <p:spPr>
          <a:xfrm>
            <a:off x="291754" y="6418895"/>
            <a:ext cx="4357411" cy="369332"/>
          </a:xfrm>
          <a:prstGeom prst="rect">
            <a:avLst/>
          </a:prstGeom>
        </p:spPr>
        <p:txBody>
          <a:bodyPr wrap="none">
            <a:spAutoFit/>
          </a:bodyPr>
          <a:lstStyle/>
          <a:p>
            <a:r>
              <a:rPr lang="en-GB" dirty="0">
                <a:hlinkClick r:id="rId2"/>
              </a:rPr>
              <a:t>Nice web done by CSS: http://seanhalpin.io/</a:t>
            </a:r>
            <a:endParaRPr lang="en-GB" dirty="0"/>
          </a:p>
        </p:txBody>
      </p:sp>
    </p:spTree>
    <p:extLst>
      <p:ext uri="{BB962C8B-B14F-4D97-AF65-F5344CB8AC3E}">
        <p14:creationId xmlns:p14="http://schemas.microsoft.com/office/powerpoint/2010/main" val="32731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F50B-DB27-46F0-ADF3-74D63C091932}"/>
              </a:ext>
            </a:extLst>
          </p:cNvPr>
          <p:cNvSpPr>
            <a:spLocks noGrp="1"/>
          </p:cNvSpPr>
          <p:nvPr>
            <p:ph type="title"/>
          </p:nvPr>
        </p:nvSpPr>
        <p:spPr/>
        <p:txBody>
          <a:bodyPr/>
          <a:lstStyle/>
          <a:p>
            <a:r>
              <a:rPr lang="en-GB"/>
              <a:t>Writing CSS code in HTML file</a:t>
            </a:r>
          </a:p>
        </p:txBody>
      </p:sp>
      <p:sp>
        <p:nvSpPr>
          <p:cNvPr id="3" name="Content Placeholder 2">
            <a:extLst>
              <a:ext uri="{FF2B5EF4-FFF2-40B4-BE49-F238E27FC236}">
                <a16:creationId xmlns:a16="http://schemas.microsoft.com/office/drawing/2014/main" id="{5062EB98-71F5-4EEA-9484-C126768F0253}"/>
              </a:ext>
            </a:extLst>
          </p:cNvPr>
          <p:cNvSpPr>
            <a:spLocks noGrp="1"/>
          </p:cNvSpPr>
          <p:nvPr>
            <p:ph idx="1"/>
          </p:nvPr>
        </p:nvSpPr>
        <p:spPr>
          <a:xfrm>
            <a:off x="762000" y="1828800"/>
            <a:ext cx="11049000" cy="4916224"/>
          </a:xfrm>
        </p:spPr>
        <p:txBody>
          <a:bodyPr>
            <a:normAutofit/>
          </a:bodyPr>
          <a:lstStyle/>
          <a:p>
            <a:r>
              <a:rPr lang="en-US" sz="2600" b="1" dirty="0">
                <a:solidFill>
                  <a:schemeClr val="tx2"/>
                </a:solidFill>
              </a:rPr>
              <a:t>You can declare CSS codes in the HTML5, by:</a:t>
            </a:r>
          </a:p>
          <a:p>
            <a:r>
              <a:rPr lang="en-US" sz="2600" b="1" dirty="0">
                <a:solidFill>
                  <a:schemeClr val="accent3">
                    <a:lumMod val="75000"/>
                  </a:schemeClr>
                </a:solidFill>
              </a:rPr>
              <a:t>1. INLINE STYLES:</a:t>
            </a:r>
          </a:p>
          <a:p>
            <a:pPr lvl="1"/>
            <a:r>
              <a:rPr lang="en-GB" sz="2600" dirty="0">
                <a:solidFill>
                  <a:schemeClr val="tx2"/>
                </a:solidFill>
              </a:rPr>
              <a:t>CSS styles can be directly added to HTML elements by using the style attribute in the element’s opening tag. Each style declaration is ended with a semicolon. Styles added in this manner are known as </a:t>
            </a:r>
            <a:r>
              <a:rPr lang="en-GB" sz="2600" dirty="0">
                <a:solidFill>
                  <a:srgbClr val="FF0000"/>
                </a:solidFill>
              </a:rPr>
              <a:t>inline</a:t>
            </a:r>
            <a:r>
              <a:rPr lang="en-GB" sz="2600" dirty="0">
                <a:solidFill>
                  <a:schemeClr val="tx2"/>
                </a:solidFill>
              </a:rPr>
              <a:t> styles.</a:t>
            </a:r>
          </a:p>
          <a:p>
            <a:pPr marL="128016" lvl="1" indent="0">
              <a:buNone/>
            </a:pPr>
            <a:endParaRPr lang="en-US" sz="2600" b="1" dirty="0">
              <a:solidFill>
                <a:schemeClr val="accent3">
                  <a:lumMod val="75000"/>
                </a:schemeClr>
              </a:solidFill>
            </a:endParaRPr>
          </a:p>
          <a:p>
            <a:pPr marL="128016" lvl="1" indent="0">
              <a:buNone/>
            </a:pPr>
            <a:endParaRPr lang="en-US" sz="2600" b="1" dirty="0">
              <a:solidFill>
                <a:schemeClr val="accent3">
                  <a:lumMod val="75000"/>
                </a:schemeClr>
              </a:solidFill>
            </a:endParaRPr>
          </a:p>
          <a:p>
            <a:pPr marL="128016" lvl="1" indent="0">
              <a:buNone/>
            </a:pPr>
            <a:endParaRPr lang="en-US" sz="2600" b="1" dirty="0">
              <a:solidFill>
                <a:schemeClr val="accent3">
                  <a:lumMod val="75000"/>
                </a:schemeClr>
              </a:solidFill>
            </a:endParaRPr>
          </a:p>
          <a:p>
            <a:pPr marL="128016" lvl="1" indent="0">
              <a:buNone/>
            </a:pPr>
            <a:r>
              <a:rPr lang="en-US" sz="2600" b="1" dirty="0">
                <a:solidFill>
                  <a:schemeClr val="accent3">
                    <a:lumMod val="75000"/>
                  </a:schemeClr>
                </a:solidFill>
              </a:rPr>
              <a:t>2. EMBEDDED STYLE: </a:t>
            </a:r>
            <a:r>
              <a:rPr lang="en-GB" sz="2600" b="1" dirty="0">
                <a:solidFill>
                  <a:schemeClr val="accent3">
                    <a:lumMod val="75000"/>
                  </a:schemeClr>
                </a:solidFill>
              </a:rPr>
              <a:t>CSS </a:t>
            </a:r>
            <a:r>
              <a:rPr lang="en-GB" sz="2600" dirty="0">
                <a:solidFill>
                  <a:schemeClr val="tx2"/>
                </a:solidFill>
              </a:rPr>
              <a:t>code can be written in an HTML file by enclosing the code in &lt;style&gt; tags. Code surrounded by &lt;style&gt; tags will be interpreted as CSS syntax.</a:t>
            </a:r>
            <a:endParaRPr lang="en-US" sz="2600" dirty="0">
              <a:solidFill>
                <a:schemeClr val="tx2"/>
              </a:solidFill>
            </a:endParaRPr>
          </a:p>
          <a:p>
            <a:endParaRPr lang="en-US" sz="2600" b="1" dirty="0">
              <a:solidFill>
                <a:schemeClr val="tx2"/>
              </a:solidFill>
            </a:endParaRPr>
          </a:p>
        </p:txBody>
      </p:sp>
      <p:sp>
        <p:nvSpPr>
          <p:cNvPr id="4" name="Slide Number Placeholder 3">
            <a:extLst>
              <a:ext uri="{FF2B5EF4-FFF2-40B4-BE49-F238E27FC236}">
                <a16:creationId xmlns:a16="http://schemas.microsoft.com/office/drawing/2014/main" id="{09DD7F13-1C8B-4244-B854-7B991F7F420E}"/>
              </a:ext>
            </a:extLst>
          </p:cNvPr>
          <p:cNvSpPr>
            <a:spLocks noGrp="1"/>
          </p:cNvSpPr>
          <p:nvPr>
            <p:ph type="sldNum" sz="quarter" idx="12"/>
          </p:nvPr>
        </p:nvSpPr>
        <p:spPr/>
        <p:txBody>
          <a:bodyPr/>
          <a:lstStyle/>
          <a:p>
            <a:fld id="{103161EA-3838-4585-991A-9FE3F83376D8}" type="slidenum">
              <a:rPr lang="en-US" smtClean="0"/>
              <a:pPr/>
              <a:t>6</a:t>
            </a:fld>
            <a:endParaRPr lang="en-US"/>
          </a:p>
        </p:txBody>
      </p:sp>
      <p:sp>
        <p:nvSpPr>
          <p:cNvPr id="6" name="Rectangle 5">
            <a:extLst>
              <a:ext uri="{FF2B5EF4-FFF2-40B4-BE49-F238E27FC236}">
                <a16:creationId xmlns:a16="http://schemas.microsoft.com/office/drawing/2014/main" id="{09A82ADE-5066-41BA-940B-EA844D3C3615}"/>
              </a:ext>
            </a:extLst>
          </p:cNvPr>
          <p:cNvSpPr/>
          <p:nvPr/>
        </p:nvSpPr>
        <p:spPr>
          <a:xfrm>
            <a:off x="381000" y="4083902"/>
            <a:ext cx="11616267"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lvl="1"/>
            <a:r>
              <a:rPr lang="en-GB" sz="2400" dirty="0">
                <a:solidFill>
                  <a:srgbClr val="E85D7F"/>
                </a:solidFill>
                <a:latin typeface="Monaco"/>
              </a:rPr>
              <a:t>&lt;h2</a:t>
            </a:r>
            <a:r>
              <a:rPr lang="en-GB" sz="2400" dirty="0">
                <a:solidFill>
                  <a:srgbClr val="FFFFFF"/>
                </a:solidFill>
                <a:latin typeface="Monaco"/>
              </a:rPr>
              <a:t> </a:t>
            </a:r>
            <a:r>
              <a:rPr lang="en-GB" sz="2400" dirty="0">
                <a:solidFill>
                  <a:srgbClr val="B4D353"/>
                </a:solidFill>
                <a:latin typeface="Monaco"/>
              </a:rPr>
              <a:t>style</a:t>
            </a:r>
            <a:r>
              <a:rPr lang="en-GB" sz="2400" dirty="0">
                <a:solidFill>
                  <a:srgbClr val="FFFFFF"/>
                </a:solidFill>
                <a:latin typeface="Monaco"/>
              </a:rPr>
              <a:t>=</a:t>
            </a:r>
            <a:r>
              <a:rPr lang="en-GB" sz="2400" dirty="0">
                <a:solidFill>
                  <a:srgbClr val="FFE083"/>
                </a:solidFill>
                <a:latin typeface="Monaco"/>
              </a:rPr>
              <a:t>"text-align: </a:t>
            </a:r>
            <a:r>
              <a:rPr lang="en-GB" sz="2400" dirty="0" err="1">
                <a:solidFill>
                  <a:srgbClr val="FFE083"/>
                </a:solidFill>
                <a:latin typeface="Monaco"/>
              </a:rPr>
              <a:t>center</a:t>
            </a:r>
            <a:r>
              <a:rPr lang="en-GB" sz="2400" dirty="0">
                <a:solidFill>
                  <a:srgbClr val="FFE083"/>
                </a:solidFill>
                <a:latin typeface="Monaco"/>
              </a:rPr>
              <a:t>;"</a:t>
            </a:r>
            <a:r>
              <a:rPr lang="en-GB" sz="2400" dirty="0">
                <a:solidFill>
                  <a:srgbClr val="E85D7F"/>
                </a:solidFill>
                <a:latin typeface="Monaco"/>
              </a:rPr>
              <a:t>&gt; </a:t>
            </a:r>
            <a:r>
              <a:rPr lang="en-GB" sz="2400" dirty="0" err="1">
                <a:solidFill>
                  <a:srgbClr val="FFFFFF"/>
                </a:solidFill>
                <a:latin typeface="Monaco"/>
              </a:rPr>
              <a:t>Centered</a:t>
            </a:r>
            <a:r>
              <a:rPr lang="en-GB" sz="2400" dirty="0">
                <a:solidFill>
                  <a:srgbClr val="FFFFFF"/>
                </a:solidFill>
                <a:latin typeface="Monaco"/>
              </a:rPr>
              <a:t> text </a:t>
            </a:r>
            <a:r>
              <a:rPr lang="en-GB" sz="2400" dirty="0">
                <a:solidFill>
                  <a:srgbClr val="E85D7F"/>
                </a:solidFill>
                <a:latin typeface="Monaco"/>
              </a:rPr>
              <a:t>&lt;/h2&gt;</a:t>
            </a:r>
            <a:r>
              <a:rPr lang="en-GB" sz="2400" dirty="0">
                <a:solidFill>
                  <a:srgbClr val="FFFFFF"/>
                </a:solidFill>
                <a:latin typeface="Monaco"/>
              </a:rPr>
              <a:t> </a:t>
            </a:r>
          </a:p>
          <a:p>
            <a:pPr lvl="1"/>
            <a:r>
              <a:rPr lang="en-GB" sz="2400" dirty="0">
                <a:solidFill>
                  <a:srgbClr val="E85D7F"/>
                </a:solidFill>
                <a:latin typeface="Monaco"/>
              </a:rPr>
              <a:t>&lt;p</a:t>
            </a:r>
            <a:r>
              <a:rPr lang="en-GB" sz="2400" dirty="0">
                <a:solidFill>
                  <a:srgbClr val="FFFFFF"/>
                </a:solidFill>
                <a:latin typeface="Monaco"/>
              </a:rPr>
              <a:t> </a:t>
            </a:r>
            <a:r>
              <a:rPr lang="en-GB" sz="2400" dirty="0">
                <a:solidFill>
                  <a:srgbClr val="B4D353"/>
                </a:solidFill>
                <a:latin typeface="Monaco"/>
              </a:rPr>
              <a:t>style</a:t>
            </a:r>
            <a:r>
              <a:rPr lang="en-GB" sz="2400" dirty="0">
                <a:solidFill>
                  <a:srgbClr val="FFFFFF"/>
                </a:solidFill>
                <a:latin typeface="Monaco"/>
              </a:rPr>
              <a:t>=</a:t>
            </a:r>
            <a:r>
              <a:rPr lang="en-GB" sz="2400" dirty="0">
                <a:solidFill>
                  <a:srgbClr val="FFE083"/>
                </a:solidFill>
                <a:latin typeface="Monaco"/>
              </a:rPr>
              <a:t>"</a:t>
            </a:r>
            <a:r>
              <a:rPr lang="en-GB" sz="2400" dirty="0" err="1">
                <a:solidFill>
                  <a:srgbClr val="FFE083"/>
                </a:solidFill>
                <a:latin typeface="Monaco"/>
              </a:rPr>
              <a:t>color</a:t>
            </a:r>
            <a:r>
              <a:rPr lang="en-GB" sz="2400" dirty="0">
                <a:solidFill>
                  <a:srgbClr val="FFE083"/>
                </a:solidFill>
                <a:latin typeface="Monaco"/>
              </a:rPr>
              <a:t>: blue; font-size: </a:t>
            </a:r>
            <a:r>
              <a:rPr lang="en-GB" sz="2400" dirty="0">
                <a:solidFill>
                  <a:schemeClr val="tx1">
                    <a:lumMod val="50000"/>
                    <a:lumOff val="50000"/>
                  </a:schemeClr>
                </a:solidFill>
                <a:latin typeface="Monaco"/>
              </a:rPr>
              <a:t>18px;"&gt;</a:t>
            </a:r>
            <a:r>
              <a:rPr lang="en-GB" sz="2400" dirty="0" err="1">
                <a:solidFill>
                  <a:schemeClr val="tx1">
                    <a:lumMod val="50000"/>
                    <a:lumOff val="50000"/>
                  </a:schemeClr>
                </a:solidFill>
                <a:latin typeface="Monaco"/>
              </a:rPr>
              <a:t>Blue,text</a:t>
            </a:r>
            <a:r>
              <a:rPr lang="en-GB" sz="2400" dirty="0">
                <a:solidFill>
                  <a:schemeClr val="tx1">
                    <a:lumMod val="50000"/>
                    <a:lumOff val="50000"/>
                  </a:schemeClr>
                </a:solidFill>
                <a:latin typeface="Monaco"/>
              </a:rPr>
              <a:t>&lt;/p&gt;</a:t>
            </a:r>
            <a:endParaRPr lang="en-GB" sz="2400" dirty="0">
              <a:solidFill>
                <a:schemeClr val="tx1">
                  <a:lumMod val="50000"/>
                  <a:lumOff val="50000"/>
                </a:schemeClr>
              </a:solidFill>
            </a:endParaRPr>
          </a:p>
        </p:txBody>
      </p:sp>
      <p:sp>
        <p:nvSpPr>
          <p:cNvPr id="7" name="Rectangle 6">
            <a:extLst>
              <a:ext uri="{FF2B5EF4-FFF2-40B4-BE49-F238E27FC236}">
                <a16:creationId xmlns:a16="http://schemas.microsoft.com/office/drawing/2014/main" id="{8A1DDEFA-DAC4-4C64-B0E1-4F323C28B1A1}"/>
              </a:ext>
            </a:extLst>
          </p:cNvPr>
          <p:cNvSpPr/>
          <p:nvPr/>
        </p:nvSpPr>
        <p:spPr>
          <a:xfrm>
            <a:off x="2584735" y="6080167"/>
            <a:ext cx="8401048"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2400" dirty="0">
                <a:solidFill>
                  <a:srgbClr val="E85D7F"/>
                </a:solidFill>
                <a:latin typeface="Monaco"/>
              </a:rPr>
              <a:t>&lt;head&gt;</a:t>
            </a:r>
            <a:r>
              <a:rPr lang="en-GB" sz="2400" dirty="0">
                <a:solidFill>
                  <a:srgbClr val="FFFFFF"/>
                </a:solidFill>
                <a:latin typeface="Monaco"/>
              </a:rPr>
              <a:t> </a:t>
            </a:r>
            <a:r>
              <a:rPr lang="en-GB" sz="2400" dirty="0">
                <a:solidFill>
                  <a:srgbClr val="E85D7F"/>
                </a:solidFill>
                <a:latin typeface="Monaco"/>
              </a:rPr>
              <a:t>&lt;style&gt;</a:t>
            </a:r>
            <a:r>
              <a:rPr lang="en-GB" sz="2400" dirty="0">
                <a:solidFill>
                  <a:srgbClr val="FFFFFF"/>
                </a:solidFill>
                <a:latin typeface="Monaco"/>
              </a:rPr>
              <a:t> </a:t>
            </a:r>
            <a:r>
              <a:rPr lang="en-GB" sz="2400" dirty="0">
                <a:solidFill>
                  <a:srgbClr val="E85D7F"/>
                </a:solidFill>
                <a:latin typeface="Monaco"/>
              </a:rPr>
              <a:t>h1</a:t>
            </a:r>
            <a:r>
              <a:rPr lang="en-GB" sz="2400" dirty="0">
                <a:solidFill>
                  <a:srgbClr val="FFFFFF"/>
                </a:solidFill>
                <a:latin typeface="Monaco"/>
              </a:rPr>
              <a:t> { </a:t>
            </a:r>
            <a:r>
              <a:rPr lang="en-GB" sz="2400" dirty="0" err="1">
                <a:solidFill>
                  <a:srgbClr val="83FFF5"/>
                </a:solidFill>
                <a:latin typeface="Monaco"/>
              </a:rPr>
              <a:t>color</a:t>
            </a:r>
            <a:r>
              <a:rPr lang="en-GB" sz="2400" dirty="0">
                <a:solidFill>
                  <a:srgbClr val="FFFFFF"/>
                </a:solidFill>
                <a:latin typeface="Monaco"/>
              </a:rPr>
              <a:t> : </a:t>
            </a:r>
            <a:r>
              <a:rPr lang="en-GB" sz="2400" dirty="0">
                <a:solidFill>
                  <a:srgbClr val="B3CCFF"/>
                </a:solidFill>
                <a:latin typeface="Monaco"/>
              </a:rPr>
              <a:t>blue</a:t>
            </a:r>
            <a:r>
              <a:rPr lang="en-GB" sz="2400" dirty="0">
                <a:solidFill>
                  <a:srgbClr val="FFFFFF"/>
                </a:solidFill>
                <a:latin typeface="Monaco"/>
              </a:rPr>
              <a:t> ; } </a:t>
            </a:r>
            <a:r>
              <a:rPr lang="en-GB" sz="2400" dirty="0">
                <a:solidFill>
                  <a:srgbClr val="E85D7F"/>
                </a:solidFill>
                <a:latin typeface="Monaco"/>
              </a:rPr>
              <a:t>&lt;/style&gt;</a:t>
            </a:r>
            <a:r>
              <a:rPr lang="en-GB" sz="2400" dirty="0">
                <a:solidFill>
                  <a:srgbClr val="FFFFFF"/>
                </a:solidFill>
                <a:latin typeface="Monaco"/>
              </a:rPr>
              <a:t> </a:t>
            </a:r>
            <a:r>
              <a:rPr lang="en-GB" sz="2400" dirty="0">
                <a:solidFill>
                  <a:srgbClr val="E85D7F"/>
                </a:solidFill>
                <a:latin typeface="Monaco"/>
              </a:rPr>
              <a:t>&lt;/head&gt;</a:t>
            </a:r>
            <a:endParaRPr lang="en-GB" sz="2400" dirty="0"/>
          </a:p>
        </p:txBody>
      </p:sp>
    </p:spTree>
    <p:extLst>
      <p:ext uri="{BB962C8B-B14F-4D97-AF65-F5344CB8AC3E}">
        <p14:creationId xmlns:p14="http://schemas.microsoft.com/office/powerpoint/2010/main" val="71843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229350" y="1295400"/>
            <a:ext cx="3124200" cy="533400"/>
          </a:xfrm>
          <a:prstGeom prst="rect">
            <a:avLst/>
          </a:prstGeom>
        </p:spPr>
        <p:txBody>
          <a:bodyPr>
            <a:noAutofit/>
          </a:bodyPr>
          <a:lstStyle/>
          <a:p>
            <a:pPr defTabSz="914400" rtl="1">
              <a:spcBef>
                <a:spcPct val="0"/>
              </a:spcBef>
              <a:defRPr/>
            </a:pPr>
            <a:endParaRPr lang="en-US" sz="3500" b="1" u="sng">
              <a:ln w="19050">
                <a:solidFill>
                  <a:schemeClr val="tx2">
                    <a:tint val="1000"/>
                  </a:schemeClr>
                </a:solidFill>
                <a:prstDash val="solid"/>
              </a:ln>
              <a:solidFill>
                <a:schemeClr val="accent3"/>
              </a:solidFill>
              <a:effectLst>
                <a:glow rad="101600">
                  <a:schemeClr val="accent3">
                    <a:satMod val="175000"/>
                    <a:alpha val="40000"/>
                  </a:schemeClr>
                </a:glow>
                <a:outerShdw blurRad="50000" dist="50800" dir="7500000" algn="tl">
                  <a:srgbClr val="000000">
                    <a:shade val="5000"/>
                    <a:alpha val="35000"/>
                  </a:srgbClr>
                </a:outerShdw>
              </a:effectLst>
              <a:cs typeface="+mj-cs"/>
            </a:endParaRPr>
          </a:p>
        </p:txBody>
      </p:sp>
      <p:sp>
        <p:nvSpPr>
          <p:cNvPr id="9" name="Rectangle 2"/>
          <p:cNvSpPr txBox="1">
            <a:spLocks noChangeArrowheads="1"/>
          </p:cNvSpPr>
          <p:nvPr/>
        </p:nvSpPr>
        <p:spPr>
          <a:xfrm>
            <a:off x="5772150" y="685800"/>
            <a:ext cx="3962400" cy="609600"/>
          </a:xfrm>
          <a:prstGeom prst="rect">
            <a:avLst/>
          </a:prstGeom>
        </p:spPr>
        <p:txBody>
          <a:bodyPr>
            <a:normAutofit fontScale="97500" lnSpcReduction="10000"/>
          </a:bodyPr>
          <a:lstStyle/>
          <a:p>
            <a:pPr lvl="0">
              <a:spcBef>
                <a:spcPct val="0"/>
              </a:spcBef>
              <a:defRPr/>
            </a:pPr>
            <a:endParaRPr lang="en-US" sz="3600" b="1" u="sng">
              <a:ln w="19050">
                <a:solidFill>
                  <a:schemeClr val="tx2">
                    <a:tint val="1000"/>
                  </a:schemeClr>
                </a:solidFill>
                <a:prstDash val="solid"/>
              </a:ln>
              <a:solidFill>
                <a:schemeClr val="accent3"/>
              </a:solidFill>
              <a:effectLst>
                <a:glow rad="101600">
                  <a:schemeClr val="accent3">
                    <a:satMod val="175000"/>
                    <a:alpha val="40000"/>
                  </a:schemeClr>
                </a:glow>
                <a:outerShdw blurRad="50000" dist="50800" dir="7500000" algn="tl">
                  <a:srgbClr val="000000">
                    <a:shade val="5000"/>
                    <a:alpha val="35000"/>
                  </a:srgbClr>
                </a:outerShdw>
              </a:effectLst>
              <a:cs typeface="+mj-cs"/>
            </a:endParaRPr>
          </a:p>
        </p:txBody>
      </p:sp>
      <p:sp>
        <p:nvSpPr>
          <p:cNvPr id="6" name="Title 5">
            <a:extLst>
              <a:ext uri="{FF2B5EF4-FFF2-40B4-BE49-F238E27FC236}">
                <a16:creationId xmlns:a16="http://schemas.microsoft.com/office/drawing/2014/main" id="{175FC45D-DC57-40CE-B2B0-DBB747DA9AF2}"/>
              </a:ext>
            </a:extLst>
          </p:cNvPr>
          <p:cNvSpPr>
            <a:spLocks noGrp="1"/>
          </p:cNvSpPr>
          <p:nvPr>
            <p:ph type="title"/>
          </p:nvPr>
        </p:nvSpPr>
        <p:spPr>
          <a:xfrm>
            <a:off x="914400" y="405384"/>
            <a:ext cx="10896600" cy="890016"/>
          </a:xfrm>
        </p:spPr>
        <p:txBody>
          <a:bodyPr>
            <a:normAutofit/>
          </a:bodyPr>
          <a:lstStyle/>
          <a:p>
            <a:r>
              <a:rPr lang="en-GB" dirty="0"/>
              <a:t>Inline Styles Example </a:t>
            </a:r>
            <a:r>
              <a:rPr lang="en-US" dirty="0"/>
              <a:t> (1) </a:t>
            </a:r>
            <a:endParaRPr lang="en-GB" dirty="0"/>
          </a:p>
        </p:txBody>
      </p:sp>
      <p:pic>
        <p:nvPicPr>
          <p:cNvPr id="3" name="Content Placeholder 2">
            <a:extLst>
              <a:ext uri="{FF2B5EF4-FFF2-40B4-BE49-F238E27FC236}">
                <a16:creationId xmlns:a16="http://schemas.microsoft.com/office/drawing/2014/main" id="{2A8EF410-CF6A-4E1C-957A-D345974CF530}"/>
              </a:ext>
            </a:extLst>
          </p:cNvPr>
          <p:cNvPicPr>
            <a:picLocks noGrp="1" noChangeAspect="1"/>
          </p:cNvPicPr>
          <p:nvPr>
            <p:ph idx="1"/>
          </p:nvPr>
        </p:nvPicPr>
        <p:blipFill rotWithShape="1">
          <a:blip r:embed="rId3"/>
          <a:srcRect l="17964" t="15308" r="25614" b="6450"/>
          <a:stretch/>
        </p:blipFill>
        <p:spPr>
          <a:xfrm>
            <a:off x="2419350" y="1100259"/>
            <a:ext cx="7677149" cy="5346914"/>
          </a:xfrm>
          <a:prstGeom prst="rect">
            <a:avLst/>
          </a:prstGeom>
        </p:spPr>
      </p:pic>
      <p:sp>
        <p:nvSpPr>
          <p:cNvPr id="2" name="Slide Number Placeholder 1">
            <a:extLst>
              <a:ext uri="{FF2B5EF4-FFF2-40B4-BE49-F238E27FC236}">
                <a16:creationId xmlns:a16="http://schemas.microsoft.com/office/drawing/2014/main" id="{8A3EDF6A-7AB8-4D7D-8F78-1AC6C2370690}"/>
              </a:ext>
            </a:extLst>
          </p:cNvPr>
          <p:cNvSpPr>
            <a:spLocks noGrp="1"/>
          </p:cNvSpPr>
          <p:nvPr>
            <p:ph type="sldNum" sz="quarter" idx="12"/>
          </p:nvPr>
        </p:nvSpPr>
        <p:spPr/>
        <p:txBody>
          <a:bodyPr/>
          <a:lstStyle/>
          <a:p>
            <a:fld id="{103161EA-3838-4585-991A-9FE3F83376D8}" type="slidenum">
              <a:rPr lang="en-US" smtClean="0"/>
              <a:pPr/>
              <a:t>7</a:t>
            </a:fld>
            <a:endParaRPr lang="en-US"/>
          </a:p>
        </p:txBody>
      </p:sp>
      <p:sp>
        <p:nvSpPr>
          <p:cNvPr id="8" name="Rectangle 4">
            <a:extLst>
              <a:ext uri="{FF2B5EF4-FFF2-40B4-BE49-F238E27FC236}">
                <a16:creationId xmlns:a16="http://schemas.microsoft.com/office/drawing/2014/main" id="{D26C5126-8095-4E1E-B1B0-27DD8650F891}"/>
              </a:ext>
            </a:extLst>
          </p:cNvPr>
          <p:cNvSpPr>
            <a:spLocks noChangeArrowheads="1"/>
          </p:cNvSpPr>
          <p:nvPr/>
        </p:nvSpPr>
        <p:spPr bwMode="auto">
          <a:xfrm>
            <a:off x="2209800" y="4124384"/>
            <a:ext cx="8000999" cy="769441"/>
          </a:xfrm>
          <a:prstGeom prst="rect">
            <a:avLst/>
          </a:prstGeom>
          <a:solidFill>
            <a:schemeClr val="accent2">
              <a:alpha val="25098"/>
            </a:schemeClr>
          </a:solidFill>
          <a:ln/>
        </p:spPr>
        <p:style>
          <a:lnRef idx="0">
            <a:schemeClr val="accent2"/>
          </a:lnRef>
          <a:fillRef idx="3">
            <a:schemeClr val="accent2"/>
          </a:fillRef>
          <a:effectRef idx="3">
            <a:schemeClr val="accent2"/>
          </a:effectRef>
          <a:fontRef idx="minor">
            <a:schemeClr val="lt1"/>
          </a:fontRef>
        </p:style>
        <p:txBody>
          <a:bodyPr wrap="square">
            <a:spAutoFit/>
          </a:bodyPr>
          <a:lstStyle/>
          <a:p>
            <a:pPr eaLnBrk="0" hangingPunct="0">
              <a:buClr>
                <a:schemeClr val="accent5">
                  <a:lumMod val="40000"/>
                  <a:lumOff val="60000"/>
                </a:schemeClr>
              </a:buClr>
              <a:buSzPct val="70000"/>
              <a:defRPr/>
            </a:pPr>
            <a:endParaRPr lang="en-US" sz="2200" b="1" noProof="1">
              <a:solidFill>
                <a:srgbClr val="000000"/>
              </a:solidFill>
              <a:latin typeface="Consolas" pitchFamily="49" charset="0"/>
              <a:cs typeface="Consolas" pitchFamily="49" charset="0"/>
            </a:endParaRPr>
          </a:p>
          <a:p>
            <a:pPr eaLnBrk="0" hangingPunct="0">
              <a:buClr>
                <a:schemeClr val="accent5">
                  <a:lumMod val="40000"/>
                  <a:lumOff val="60000"/>
                </a:schemeClr>
              </a:buClr>
              <a:buSzPct val="70000"/>
              <a:defRPr/>
            </a:pPr>
            <a:endParaRPr lang="en-US" sz="2200" b="1" noProof="1">
              <a:solidFill>
                <a:srgbClr val="000000"/>
              </a:solidFill>
              <a:latin typeface="Consolas" pitchFamily="49" charset="0"/>
              <a:cs typeface="Consolas" pitchFamily="49" charset="0"/>
            </a:endParaRPr>
          </a:p>
        </p:txBody>
      </p:sp>
      <p:sp>
        <p:nvSpPr>
          <p:cNvPr id="11" name="Rectangle 4">
            <a:extLst>
              <a:ext uri="{FF2B5EF4-FFF2-40B4-BE49-F238E27FC236}">
                <a16:creationId xmlns:a16="http://schemas.microsoft.com/office/drawing/2014/main" id="{B13E9D3B-E9B3-4997-8077-040EC3633179}"/>
              </a:ext>
            </a:extLst>
          </p:cNvPr>
          <p:cNvSpPr>
            <a:spLocks noChangeArrowheads="1"/>
          </p:cNvSpPr>
          <p:nvPr/>
        </p:nvSpPr>
        <p:spPr bwMode="auto">
          <a:xfrm>
            <a:off x="2209801" y="5047252"/>
            <a:ext cx="8000999" cy="861774"/>
          </a:xfrm>
          <a:prstGeom prst="rect">
            <a:avLst/>
          </a:prstGeom>
          <a:solidFill>
            <a:schemeClr val="accent2">
              <a:alpha val="25098"/>
            </a:schemeClr>
          </a:solidFill>
          <a:ln/>
        </p:spPr>
        <p:style>
          <a:lnRef idx="0">
            <a:schemeClr val="accent2"/>
          </a:lnRef>
          <a:fillRef idx="3">
            <a:schemeClr val="accent2"/>
          </a:fillRef>
          <a:effectRef idx="3">
            <a:schemeClr val="accent2"/>
          </a:effectRef>
          <a:fontRef idx="minor">
            <a:schemeClr val="lt1"/>
          </a:fontRef>
        </p:style>
        <p:txBody>
          <a:bodyPr wrap="square">
            <a:spAutoFit/>
          </a:bodyPr>
          <a:lstStyle/>
          <a:p>
            <a:pPr eaLnBrk="0" hangingPunct="0">
              <a:buClr>
                <a:schemeClr val="accent5">
                  <a:lumMod val="40000"/>
                  <a:lumOff val="60000"/>
                </a:schemeClr>
              </a:buClr>
              <a:buSzPct val="70000"/>
              <a:defRPr/>
            </a:pPr>
            <a:endParaRPr lang="en-US" sz="1600" b="1" noProof="1">
              <a:solidFill>
                <a:srgbClr val="000000"/>
              </a:solidFill>
              <a:latin typeface="Consolas" pitchFamily="49" charset="0"/>
              <a:cs typeface="Consolas" pitchFamily="49" charset="0"/>
            </a:endParaRPr>
          </a:p>
          <a:p>
            <a:pPr eaLnBrk="0" hangingPunct="0">
              <a:buClr>
                <a:schemeClr val="accent5">
                  <a:lumMod val="40000"/>
                  <a:lumOff val="60000"/>
                </a:schemeClr>
              </a:buClr>
              <a:buSzPct val="70000"/>
              <a:defRPr/>
            </a:pPr>
            <a:endParaRPr lang="en-US" sz="1600" b="1" noProof="1">
              <a:solidFill>
                <a:srgbClr val="000000"/>
              </a:solidFill>
              <a:latin typeface="Consolas" pitchFamily="49" charset="0"/>
              <a:cs typeface="Consolas" pitchFamily="49" charset="0"/>
            </a:endParaRPr>
          </a:p>
          <a:p>
            <a:pPr eaLnBrk="0" hangingPunct="0">
              <a:buClr>
                <a:schemeClr val="accent5">
                  <a:lumMod val="40000"/>
                  <a:lumOff val="60000"/>
                </a:schemeClr>
              </a:buClr>
              <a:buSzPct val="70000"/>
              <a:defRPr/>
            </a:pPr>
            <a:endParaRPr lang="en-US" sz="1600" b="1" noProof="1">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31478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F6CC13-31A8-4608-8EF3-610F951C107E}"/>
              </a:ext>
            </a:extLst>
          </p:cNvPr>
          <p:cNvSpPr>
            <a:spLocks noGrp="1"/>
          </p:cNvSpPr>
          <p:nvPr>
            <p:ph type="title"/>
          </p:nvPr>
        </p:nvSpPr>
        <p:spPr/>
        <p:txBody>
          <a:bodyPr>
            <a:normAutofit/>
          </a:bodyPr>
          <a:lstStyle/>
          <a:p>
            <a:r>
              <a:rPr lang="en-GB"/>
              <a:t>Inline Styles</a:t>
            </a:r>
          </a:p>
        </p:txBody>
      </p:sp>
      <p:sp>
        <p:nvSpPr>
          <p:cNvPr id="24578" name="Rectangle 3"/>
          <p:cNvSpPr>
            <a:spLocks noGrp="1" noChangeArrowheads="1"/>
          </p:cNvSpPr>
          <p:nvPr>
            <p:ph idx="1"/>
          </p:nvPr>
        </p:nvSpPr>
        <p:spPr/>
        <p:txBody>
          <a:bodyPr>
            <a:noAutofit/>
          </a:bodyPr>
          <a:lstStyle/>
          <a:p>
            <a:pPr marL="0" lvl="2" indent="0" fontAlgn="base">
              <a:spcAft>
                <a:spcPct val="0"/>
              </a:spcAft>
              <a:buClr>
                <a:schemeClr val="accent3">
                  <a:lumMod val="75000"/>
                </a:schemeClr>
              </a:buClr>
              <a:buSzPct val="120000"/>
              <a:buNone/>
            </a:pPr>
            <a:r>
              <a:rPr lang="en-US" sz="2600" b="1" dirty="0"/>
              <a:t>In Example (1) : applies inline styles to </a:t>
            </a:r>
            <a:r>
              <a:rPr lang="en-US" sz="2600" b="1" dirty="0">
                <a:solidFill>
                  <a:srgbClr val="C00000"/>
                </a:solidFill>
              </a:rPr>
              <a:t>p</a:t>
            </a:r>
            <a:r>
              <a:rPr lang="en-US" sz="2600" b="1" dirty="0"/>
              <a:t> elements to alter their </a:t>
            </a:r>
            <a:r>
              <a:rPr lang="en-US" sz="2600" b="1" dirty="0">
                <a:solidFill>
                  <a:srgbClr val="C00000"/>
                </a:solidFill>
              </a:rPr>
              <a:t>font size </a:t>
            </a:r>
            <a:r>
              <a:rPr lang="en-US" sz="2600" b="1" dirty="0"/>
              <a:t>and </a:t>
            </a:r>
            <a:r>
              <a:rPr lang="en-US" sz="2600" b="1" dirty="0">
                <a:solidFill>
                  <a:srgbClr val="C00000"/>
                </a:solidFill>
              </a:rPr>
              <a:t>color</a:t>
            </a:r>
            <a:r>
              <a:rPr lang="en-US" sz="2600" b="1" dirty="0"/>
              <a:t>.</a:t>
            </a:r>
          </a:p>
          <a:p>
            <a:pPr marL="0" lvl="2" indent="0" fontAlgn="base">
              <a:spcAft>
                <a:spcPct val="0"/>
              </a:spcAft>
              <a:buClr>
                <a:schemeClr val="accent3">
                  <a:lumMod val="75000"/>
                </a:schemeClr>
              </a:buClr>
              <a:buSzPct val="120000"/>
              <a:buNone/>
            </a:pPr>
            <a:endParaRPr lang="en-US" sz="2600" b="1" dirty="0">
              <a:solidFill>
                <a:schemeClr val="tx2"/>
              </a:solidFill>
            </a:endParaRPr>
          </a:p>
          <a:p>
            <a:pPr marL="342900" lvl="2" indent="-342900" fontAlgn="base">
              <a:spcAft>
                <a:spcPct val="0"/>
              </a:spcAft>
              <a:buClr>
                <a:schemeClr val="accent3">
                  <a:lumMod val="75000"/>
                </a:schemeClr>
              </a:buClr>
              <a:buSzPct val="120000"/>
            </a:pPr>
            <a:r>
              <a:rPr lang="en-US" sz="2600" b="1" dirty="0">
                <a:solidFill>
                  <a:schemeClr val="tx2"/>
                </a:solidFill>
              </a:rPr>
              <a:t>Each CSS property is followed by a </a:t>
            </a:r>
            <a:r>
              <a:rPr lang="en-US" sz="2600" b="1" dirty="0">
                <a:solidFill>
                  <a:srgbClr val="C00000"/>
                </a:solidFill>
              </a:rPr>
              <a:t>colon (:) </a:t>
            </a:r>
            <a:r>
              <a:rPr lang="en-US" sz="2600" b="1" dirty="0">
                <a:solidFill>
                  <a:schemeClr val="tx2"/>
                </a:solidFill>
              </a:rPr>
              <a:t>and the </a:t>
            </a:r>
            <a:r>
              <a:rPr lang="en-US" sz="2600" b="1" dirty="0">
                <a:solidFill>
                  <a:srgbClr val="00B050"/>
                </a:solidFill>
              </a:rPr>
              <a:t>value</a:t>
            </a:r>
            <a:r>
              <a:rPr lang="en-US" sz="2600" b="1" dirty="0">
                <a:solidFill>
                  <a:schemeClr val="tx2"/>
                </a:solidFill>
              </a:rPr>
              <a:t> of the attribute and </a:t>
            </a:r>
          </a:p>
          <a:p>
            <a:pPr marL="342900" lvl="2" indent="-342900" fontAlgn="base">
              <a:spcAft>
                <a:spcPct val="0"/>
              </a:spcAft>
              <a:buClr>
                <a:schemeClr val="accent3">
                  <a:lumMod val="75000"/>
                </a:schemeClr>
              </a:buClr>
              <a:buSzPct val="120000"/>
            </a:pPr>
            <a:endParaRPr lang="en-US" sz="2600" b="1" dirty="0">
              <a:solidFill>
                <a:schemeClr val="tx2"/>
              </a:solidFill>
            </a:endParaRPr>
          </a:p>
          <a:p>
            <a:pPr marL="342900" lvl="2" indent="-342900" fontAlgn="base">
              <a:spcAft>
                <a:spcPct val="0"/>
              </a:spcAft>
              <a:buClr>
                <a:schemeClr val="accent3">
                  <a:lumMod val="75000"/>
                </a:schemeClr>
              </a:buClr>
              <a:buSzPct val="120000"/>
            </a:pPr>
            <a:r>
              <a:rPr lang="en-US" sz="2600" b="1" dirty="0">
                <a:solidFill>
                  <a:schemeClr val="tx2"/>
                </a:solidFill>
              </a:rPr>
              <a:t>Multiple property declarations are separated by a </a:t>
            </a:r>
            <a:r>
              <a:rPr lang="en-US" sz="2600" b="1" dirty="0">
                <a:solidFill>
                  <a:schemeClr val="accent2"/>
                </a:solidFill>
              </a:rPr>
              <a:t>semicolon (;)</a:t>
            </a:r>
          </a:p>
          <a:p>
            <a:pPr marL="342900" lvl="2" indent="-342900" fontAlgn="base">
              <a:spcAft>
                <a:spcPct val="0"/>
              </a:spcAft>
              <a:buClr>
                <a:schemeClr val="accent3">
                  <a:lumMod val="75000"/>
                </a:schemeClr>
              </a:buClr>
              <a:buSzPct val="120000"/>
            </a:pPr>
            <a:endParaRPr lang="en-US" sz="2600" dirty="0"/>
          </a:p>
          <a:p>
            <a:pPr marL="342900" lvl="2" indent="-342900" fontAlgn="base">
              <a:spcAft>
                <a:spcPct val="0"/>
              </a:spcAft>
              <a:buClr>
                <a:schemeClr val="accent3">
                  <a:lumMod val="75000"/>
                </a:schemeClr>
              </a:buClr>
              <a:buSzPct val="120000"/>
            </a:pPr>
            <a:endParaRPr lang="en-US" sz="2600" b="1" dirty="0"/>
          </a:p>
          <a:p>
            <a:pPr marL="342900" lvl="2" indent="-342900" fontAlgn="base">
              <a:spcAft>
                <a:spcPct val="0"/>
              </a:spcAft>
              <a:buClr>
                <a:schemeClr val="accent3">
                  <a:lumMod val="75000"/>
                </a:schemeClr>
              </a:buClr>
              <a:buSzPct val="120000"/>
            </a:pPr>
            <a:endParaRPr lang="en-US" sz="2600" b="1" dirty="0">
              <a:solidFill>
                <a:schemeClr val="accent2">
                  <a:lumMod val="75000"/>
                </a:schemeClr>
              </a:solidFill>
            </a:endParaRPr>
          </a:p>
        </p:txBody>
      </p:sp>
      <p:sp>
        <p:nvSpPr>
          <p:cNvPr id="2" name="Slide Number Placeholder 1">
            <a:extLst>
              <a:ext uri="{FF2B5EF4-FFF2-40B4-BE49-F238E27FC236}">
                <a16:creationId xmlns:a16="http://schemas.microsoft.com/office/drawing/2014/main" id="{59F7D7FD-994F-4DD0-84DF-A2076EFBFDF7}"/>
              </a:ext>
            </a:extLst>
          </p:cNvPr>
          <p:cNvSpPr>
            <a:spLocks noGrp="1"/>
          </p:cNvSpPr>
          <p:nvPr>
            <p:ph type="sldNum" sz="quarter" idx="12"/>
          </p:nvPr>
        </p:nvSpPr>
        <p:spPr/>
        <p:txBody>
          <a:bodyPr/>
          <a:lstStyle/>
          <a:p>
            <a:fld id="{103161EA-3838-4585-991A-9FE3F83376D8}" type="slidenum">
              <a:rPr lang="en-US" smtClean="0"/>
              <a:pPr/>
              <a:t>8</a:t>
            </a:fld>
            <a:endParaRPr lang="en-US"/>
          </a:p>
        </p:txBody>
      </p:sp>
      <p:sp>
        <p:nvSpPr>
          <p:cNvPr id="5" name="Rectangle 2"/>
          <p:cNvSpPr txBox="1">
            <a:spLocks noChangeArrowheads="1"/>
          </p:cNvSpPr>
          <p:nvPr/>
        </p:nvSpPr>
        <p:spPr>
          <a:xfrm>
            <a:off x="5257800" y="762000"/>
            <a:ext cx="3124200" cy="609600"/>
          </a:xfrm>
          <a:prstGeom prst="rect">
            <a:avLst/>
          </a:prstGeom>
        </p:spPr>
        <p:txBody>
          <a:bodyPr>
            <a:noAutofit/>
          </a:bodyPr>
          <a:lstStyle/>
          <a:p>
            <a:pPr lvl="0">
              <a:spcBef>
                <a:spcPct val="0"/>
              </a:spcBef>
              <a:defRPr/>
            </a:pPr>
            <a:endParaRPr lang="en-US" sz="4000" b="1" u="sng">
              <a:ln w="19050">
                <a:solidFill>
                  <a:schemeClr val="tx2">
                    <a:tint val="1000"/>
                  </a:schemeClr>
                </a:solidFill>
                <a:prstDash val="solid"/>
              </a:ln>
              <a:solidFill>
                <a:schemeClr val="accent3"/>
              </a:solidFill>
              <a:effectLst>
                <a:glow rad="101600">
                  <a:schemeClr val="accent3">
                    <a:satMod val="175000"/>
                    <a:alpha val="40000"/>
                  </a:schemeClr>
                </a:glow>
                <a:outerShdw blurRad="50000" dist="50800" dir="7500000" algn="tl">
                  <a:srgbClr val="000000">
                    <a:shade val="5000"/>
                    <a:alpha val="35000"/>
                  </a:srgbClr>
                </a:outerShdw>
              </a:effectLst>
              <a:cs typeface="+mj-cs"/>
            </a:endParaRPr>
          </a:p>
        </p:txBody>
      </p:sp>
      <p:sp>
        <p:nvSpPr>
          <p:cNvPr id="4" name="Rectangle 3">
            <a:extLst>
              <a:ext uri="{FF2B5EF4-FFF2-40B4-BE49-F238E27FC236}">
                <a16:creationId xmlns:a16="http://schemas.microsoft.com/office/drawing/2014/main" id="{665A255C-6EAF-4426-AEF8-BF245A08042F}"/>
              </a:ext>
            </a:extLst>
          </p:cNvPr>
          <p:cNvSpPr/>
          <p:nvPr/>
        </p:nvSpPr>
        <p:spPr>
          <a:xfrm>
            <a:off x="2209801" y="4572001"/>
            <a:ext cx="7620001" cy="492443"/>
          </a:xfrm>
          <a:prstGeom prst="rect">
            <a:avLst/>
          </a:prstGeom>
          <a:solidFill>
            <a:srgbClr val="9DBFBE">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600" b="1">
                <a:solidFill>
                  <a:schemeClr val="tx2"/>
                </a:solidFill>
              </a:rPr>
              <a:t> &lt;p </a:t>
            </a:r>
            <a:r>
              <a:rPr lang="en-US" sz="2600" b="1">
                <a:solidFill>
                  <a:srgbClr val="C00000"/>
                </a:solidFill>
              </a:rPr>
              <a:t>style</a:t>
            </a:r>
            <a:r>
              <a:rPr lang="en-US" sz="2600" b="1">
                <a:solidFill>
                  <a:schemeClr val="tx2"/>
                </a:solidFill>
              </a:rPr>
              <a:t> = "</a:t>
            </a:r>
            <a:r>
              <a:rPr lang="en-US" sz="2600" b="1">
                <a:solidFill>
                  <a:srgbClr val="C00000"/>
                </a:solidFill>
              </a:rPr>
              <a:t>font-size:</a:t>
            </a:r>
            <a:r>
              <a:rPr lang="en-US" sz="2600" b="1">
                <a:solidFill>
                  <a:schemeClr val="tx2"/>
                </a:solidFill>
              </a:rPr>
              <a:t> </a:t>
            </a:r>
            <a:r>
              <a:rPr lang="en-US" sz="2600" b="1">
                <a:solidFill>
                  <a:srgbClr val="00B050"/>
                </a:solidFill>
              </a:rPr>
              <a:t>20pt </a:t>
            </a:r>
            <a:r>
              <a:rPr lang="en-US" sz="2600" b="1">
                <a:solidFill>
                  <a:schemeClr val="accent2"/>
                </a:solidFill>
              </a:rPr>
              <a:t>;</a:t>
            </a:r>
            <a:r>
              <a:rPr lang="en-US" sz="2600" b="1">
                <a:solidFill>
                  <a:schemeClr val="tx2"/>
                </a:solidFill>
              </a:rPr>
              <a:t> </a:t>
            </a:r>
            <a:r>
              <a:rPr lang="en-US" sz="2600" b="1">
                <a:solidFill>
                  <a:srgbClr val="C00000"/>
                </a:solidFill>
              </a:rPr>
              <a:t>color:</a:t>
            </a:r>
            <a:r>
              <a:rPr lang="en-US" sz="2600" b="1">
                <a:solidFill>
                  <a:schemeClr val="tx2"/>
                </a:solidFill>
              </a:rPr>
              <a:t> </a:t>
            </a:r>
            <a:r>
              <a:rPr lang="en-US" sz="2600" b="1" err="1">
                <a:solidFill>
                  <a:srgbClr val="00B050"/>
                </a:solidFill>
              </a:rPr>
              <a:t>deepskyblue</a:t>
            </a:r>
            <a:r>
              <a:rPr lang="en-US" sz="2600" b="1">
                <a:solidFill>
                  <a:srgbClr val="00B050"/>
                </a:solidFill>
              </a:rPr>
              <a:t> </a:t>
            </a:r>
            <a:r>
              <a:rPr lang="en-US" sz="2600" b="1">
                <a:solidFill>
                  <a:schemeClr val="accent2"/>
                </a:solidFill>
              </a:rPr>
              <a:t>;</a:t>
            </a:r>
            <a:r>
              <a:rPr lang="en-US" sz="2600" b="1">
                <a:solidFill>
                  <a:schemeClr val="tx2"/>
                </a:solidFill>
              </a:rPr>
              <a:t>"&gt; </a:t>
            </a:r>
            <a:endParaRPr lang="en-GB" sz="2600">
              <a:solidFill>
                <a:schemeClr val="tx2"/>
              </a:solidFill>
            </a:endParaRPr>
          </a:p>
        </p:txBody>
      </p:sp>
      <p:sp>
        <p:nvSpPr>
          <p:cNvPr id="6" name="Rectangle 5">
            <a:extLst>
              <a:ext uri="{FF2B5EF4-FFF2-40B4-BE49-F238E27FC236}">
                <a16:creationId xmlns:a16="http://schemas.microsoft.com/office/drawing/2014/main" id="{C35C58DE-2D2B-4A41-9E36-6B22A0706D21}"/>
              </a:ext>
            </a:extLst>
          </p:cNvPr>
          <p:cNvSpPr/>
          <p:nvPr/>
        </p:nvSpPr>
        <p:spPr>
          <a:xfrm>
            <a:off x="2076452" y="5410200"/>
            <a:ext cx="8134348" cy="892552"/>
          </a:xfrm>
          <a:prstGeom prst="rect">
            <a:avLst/>
          </a:prstGeom>
        </p:spPr>
        <p:txBody>
          <a:bodyPr wrap="square">
            <a:spAutoFit/>
          </a:bodyPr>
          <a:lstStyle/>
          <a:p>
            <a:r>
              <a:rPr lang="en-GB" sz="2600" b="1">
                <a:solidFill>
                  <a:schemeClr val="tx2"/>
                </a:solidFill>
              </a:rPr>
              <a:t>it’s important to know that inline styles are a quick way of directly styling an HTML element.</a:t>
            </a:r>
          </a:p>
        </p:txBody>
      </p:sp>
    </p:spTree>
    <p:extLst>
      <p:ext uri="{BB962C8B-B14F-4D97-AF65-F5344CB8AC3E}">
        <p14:creationId xmlns:p14="http://schemas.microsoft.com/office/powerpoint/2010/main" val="164943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arn(inVertical)">
                                      <p:cBhvr>
                                        <p:cTn id="7" dur="500"/>
                                        <p:tgtEl>
                                          <p:spTgt spid="24578">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4578">
                                            <p:txEl>
                                              <p:pRg st="2" end="2"/>
                                            </p:txEl>
                                          </p:spTgt>
                                        </p:tgtEl>
                                        <p:attrNameLst>
                                          <p:attrName>style.visibility</p:attrName>
                                        </p:attrNameLst>
                                      </p:cBhvr>
                                      <p:to>
                                        <p:strVal val="visible"/>
                                      </p:to>
                                    </p:set>
                                    <p:animEffect transition="in" filter="barn(inVertical)">
                                      <p:cBhvr>
                                        <p:cTn id="11" dur="500"/>
                                        <p:tgtEl>
                                          <p:spTgt spid="24578">
                                            <p:txEl>
                                              <p:pRg st="2" end="2"/>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4578">
                                            <p:txEl>
                                              <p:pRg st="4" end="4"/>
                                            </p:txEl>
                                          </p:spTgt>
                                        </p:tgtEl>
                                        <p:attrNameLst>
                                          <p:attrName>style.visibility</p:attrName>
                                        </p:attrNameLst>
                                      </p:cBhvr>
                                      <p:to>
                                        <p:strVal val="visible"/>
                                      </p:to>
                                    </p:set>
                                    <p:animEffect transition="in" filter="barn(inVertical)">
                                      <p:cBhvr>
                                        <p:cTn id="15" dur="500"/>
                                        <p:tgtEl>
                                          <p:spTgt spid="245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57200" y="2281535"/>
            <a:ext cx="6437571" cy="3052465"/>
          </a:xfrm>
          <a:prstGeom prst="rect">
            <a:avLst/>
          </a:prstGeom>
          <a:noFill/>
          <a:ln w="9525">
            <a:noFill/>
            <a:miter lim="800000"/>
            <a:headEnd/>
            <a:tailEnd/>
          </a:ln>
        </p:spPr>
      </p:pic>
      <p:sp>
        <p:nvSpPr>
          <p:cNvPr id="7" name="Rectangle 6"/>
          <p:cNvSpPr/>
          <p:nvPr/>
        </p:nvSpPr>
        <p:spPr>
          <a:xfrm>
            <a:off x="533399" y="5558135"/>
            <a:ext cx="7289800"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b="1">
                <a:solidFill>
                  <a:schemeClr val="accent1"/>
                </a:solidFill>
              </a:rPr>
              <a:t>Fig. 4.1 | </a:t>
            </a:r>
            <a:r>
              <a:rPr lang="en-US" sz="2400" b="1"/>
              <a:t>Using inline styles</a:t>
            </a:r>
            <a:endParaRPr lang="ar-SA" sz="2400"/>
          </a:p>
        </p:txBody>
      </p:sp>
      <p:sp>
        <p:nvSpPr>
          <p:cNvPr id="3" name="Title 2">
            <a:extLst>
              <a:ext uri="{FF2B5EF4-FFF2-40B4-BE49-F238E27FC236}">
                <a16:creationId xmlns:a16="http://schemas.microsoft.com/office/drawing/2014/main" id="{D31A83EB-5990-47A9-87A2-F0B58A00C206}"/>
              </a:ext>
            </a:extLst>
          </p:cNvPr>
          <p:cNvSpPr>
            <a:spLocks noGrp="1"/>
          </p:cNvSpPr>
          <p:nvPr>
            <p:ph type="title"/>
          </p:nvPr>
        </p:nvSpPr>
        <p:spPr/>
        <p:txBody>
          <a:bodyPr>
            <a:normAutofit fontScale="90000"/>
          </a:bodyPr>
          <a:lstStyle/>
          <a:p>
            <a:r>
              <a:rPr lang="en-US" dirty="0"/>
              <a:t>Inline Styles (Cont.)</a:t>
            </a:r>
            <a:br>
              <a:rPr lang="en-US" dirty="0"/>
            </a:br>
            <a:r>
              <a:rPr lang="en-US" dirty="0"/>
              <a:t>Example (1) on the browser</a:t>
            </a:r>
            <a:endParaRPr lang="en-GB" dirty="0"/>
          </a:p>
        </p:txBody>
      </p:sp>
      <p:sp>
        <p:nvSpPr>
          <p:cNvPr id="2" name="Slide Number Placeholder 1">
            <a:extLst>
              <a:ext uri="{FF2B5EF4-FFF2-40B4-BE49-F238E27FC236}">
                <a16:creationId xmlns:a16="http://schemas.microsoft.com/office/drawing/2014/main" id="{10F002A5-3AD0-438C-A96F-BF7366159E9C}"/>
              </a:ext>
            </a:extLst>
          </p:cNvPr>
          <p:cNvSpPr>
            <a:spLocks noGrp="1"/>
          </p:cNvSpPr>
          <p:nvPr>
            <p:ph type="sldNum" sz="quarter" idx="12"/>
          </p:nvPr>
        </p:nvSpPr>
        <p:spPr/>
        <p:txBody>
          <a:bodyPr/>
          <a:lstStyle/>
          <a:p>
            <a:fld id="{103161EA-3838-4585-991A-9FE3F83376D8}" type="slidenum">
              <a:rPr lang="en-US" smtClean="0"/>
              <a:pPr/>
              <a:t>9</a:t>
            </a:fld>
            <a:endParaRPr lang="en-US"/>
          </a:p>
        </p:txBody>
      </p:sp>
      <p:sp>
        <p:nvSpPr>
          <p:cNvPr id="4" name="Rectangle 3">
            <a:extLst>
              <a:ext uri="{FF2B5EF4-FFF2-40B4-BE49-F238E27FC236}">
                <a16:creationId xmlns:a16="http://schemas.microsoft.com/office/drawing/2014/main" id="{C159CEF4-9B2D-4526-9DF9-503AE007DCEE}"/>
              </a:ext>
            </a:extLst>
          </p:cNvPr>
          <p:cNvSpPr/>
          <p:nvPr/>
        </p:nvSpPr>
        <p:spPr>
          <a:xfrm>
            <a:off x="7086600" y="1331416"/>
            <a:ext cx="4823553"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lvl="2" indent="-457200" fontAlgn="base">
              <a:spcAft>
                <a:spcPct val="0"/>
              </a:spcAft>
              <a:buClr>
                <a:schemeClr val="accent3">
                  <a:lumMod val="75000"/>
                </a:schemeClr>
              </a:buClr>
              <a:buSzPct val="120000"/>
            </a:pPr>
            <a:r>
              <a:rPr lang="en-GB" sz="2400" b="1"/>
              <a:t>inline styles are a fast way of styling HTML, but they also have limitations. If you wanted to style, for example, multiple &lt;h1&gt; elements, you would have to add inline styling to each element manually. In addition, you would also have to maintain the HTML code when additional &lt;h1&gt; elements are added. </a:t>
            </a:r>
            <a:endParaRPr lang="ar-SA" sz="2400" b="1"/>
          </a:p>
        </p:txBody>
      </p:sp>
    </p:spTree>
    <p:extLst>
      <p:ext uri="{BB962C8B-B14F-4D97-AF65-F5344CB8AC3E}">
        <p14:creationId xmlns:p14="http://schemas.microsoft.com/office/powerpoint/2010/main" val="245774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D267936-D6B8-445C-B3C1-6EBD39F58C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2963</TotalTime>
  <Words>2962</Words>
  <Application>Microsoft Macintosh PowerPoint</Application>
  <PresentationFormat>Widescreen</PresentationFormat>
  <Paragraphs>351</Paragraphs>
  <Slides>38</Slides>
  <Notes>28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Aparajita</vt:lpstr>
      <vt:lpstr>Arial</vt:lpstr>
      <vt:lpstr>Calibri</vt:lpstr>
      <vt:lpstr>Consolas</vt:lpstr>
      <vt:lpstr>Courier New</vt:lpstr>
      <vt:lpstr>Monaco</vt:lpstr>
      <vt:lpstr>Nunito Sans</vt:lpstr>
      <vt:lpstr>Regular Patch</vt:lpstr>
      <vt:lpstr>Times New Roman</vt:lpstr>
      <vt:lpstr>Tw Cen MT</vt:lpstr>
      <vt:lpstr>Tw Cen MT Condensed</vt:lpstr>
      <vt:lpstr>Verdana</vt:lpstr>
      <vt:lpstr>Wingdings</vt:lpstr>
      <vt:lpstr>Wingdings 3</vt:lpstr>
      <vt:lpstr>Integral</vt:lpstr>
      <vt:lpstr>Chapter 4 Introduction to Cascading Style Sheets (CSS) - Part 1</vt:lpstr>
      <vt:lpstr>O b j e c t i v e s</vt:lpstr>
      <vt:lpstr>Outlines for part 1 </vt:lpstr>
      <vt:lpstr>Introduction</vt:lpstr>
      <vt:lpstr>Introduction CSS: A New Philosophy</vt:lpstr>
      <vt:lpstr>Writing CSS code in HTML file</vt:lpstr>
      <vt:lpstr>Inline Styles Example  (1) </vt:lpstr>
      <vt:lpstr>Inline Styles</vt:lpstr>
      <vt:lpstr>Inline Styles (Cont.) Example (1) on the browser</vt:lpstr>
      <vt:lpstr>Embedded (internal) Style Sheets</vt:lpstr>
      <vt:lpstr>Embedded Style Sheets Example (2)</vt:lpstr>
      <vt:lpstr>Embedded Style Sheets Example (2) cont..</vt:lpstr>
      <vt:lpstr>Embedded Style Sheets Example (2) Output</vt:lpstr>
      <vt:lpstr>Embedded Style Sheets Example (2): explaining line 11 to 18</vt:lpstr>
      <vt:lpstr>Writing CSS code in separate files</vt:lpstr>
      <vt:lpstr>Writing CSS code in separate files &lt;link&gt; tag</vt:lpstr>
      <vt:lpstr>Writing CSS code in separate files</vt:lpstr>
      <vt:lpstr>Linking External Style Sheets</vt:lpstr>
      <vt:lpstr>Linking External Style Sheets Example (3) html</vt:lpstr>
      <vt:lpstr>Linking External Style Sheets Example (3) Css </vt:lpstr>
      <vt:lpstr>What is the preferred way of including CSS within a project? How do I know when to Use inline styles, the tags, or a .css file?</vt:lpstr>
      <vt:lpstr>Style Sheets Syntax</vt:lpstr>
      <vt:lpstr>Selectors in CSS</vt:lpstr>
      <vt:lpstr>Selectors in CSS</vt:lpstr>
      <vt:lpstr>Selectors in CSS</vt:lpstr>
      <vt:lpstr>Selectors in CSS</vt:lpstr>
      <vt:lpstr>Selectors in CSS Xمو مهم</vt:lpstr>
      <vt:lpstr>Multiple Classes</vt:lpstr>
      <vt:lpstr>Class Vs ID</vt:lpstr>
      <vt:lpstr>Selector Specificity</vt:lpstr>
      <vt:lpstr>Review CSS Selectors</vt:lpstr>
      <vt:lpstr>Some of Css font property</vt:lpstr>
      <vt:lpstr>Some of Css font property</vt:lpstr>
      <vt:lpstr>Some of Css font property</vt:lpstr>
      <vt:lpstr>Some of Css font property</vt:lpstr>
      <vt:lpstr>Values in the CSS Rules</vt:lpstr>
      <vt:lpstr>Values in the CSS Rules</vt:lpstr>
      <vt:lpstr>CSS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Introduction to Cascading Style Sheets (CSS) - Part 1</dc:title>
  <dc:creator>Aliah Ahmed Abdullah Al Dossary</dc:creator>
  <cp:lastModifiedBy>فاطمه طارق المحمدي</cp:lastModifiedBy>
  <cp:revision>16</cp:revision>
  <dcterms:created xsi:type="dcterms:W3CDTF">2020-09-08T21:35:44Z</dcterms:created>
  <dcterms:modified xsi:type="dcterms:W3CDTF">2021-10-25T10:23:58Z</dcterms:modified>
</cp:coreProperties>
</file>