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421" r:id="rId2"/>
    <p:sldId id="259" r:id="rId3"/>
    <p:sldId id="438" r:id="rId4"/>
    <p:sldId id="382" r:id="rId5"/>
    <p:sldId id="383" r:id="rId6"/>
    <p:sldId id="384" r:id="rId7"/>
    <p:sldId id="386" r:id="rId8"/>
    <p:sldId id="422" r:id="rId9"/>
    <p:sldId id="409" r:id="rId10"/>
    <p:sldId id="413" r:id="rId11"/>
    <p:sldId id="410" r:id="rId12"/>
    <p:sldId id="423" r:id="rId13"/>
    <p:sldId id="412" r:id="rId14"/>
    <p:sldId id="414" r:id="rId15"/>
    <p:sldId id="440" r:id="rId16"/>
    <p:sldId id="441" r:id="rId17"/>
    <p:sldId id="461" r:id="rId18"/>
    <p:sldId id="362" r:id="rId19"/>
    <p:sldId id="355" r:id="rId20"/>
    <p:sldId id="424" r:id="rId21"/>
    <p:sldId id="369" r:id="rId22"/>
    <p:sldId id="370" r:id="rId23"/>
    <p:sldId id="371" r:id="rId24"/>
    <p:sldId id="299" r:id="rId25"/>
    <p:sldId id="300" r:id="rId26"/>
    <p:sldId id="301" r:id="rId27"/>
    <p:sldId id="463" r:id="rId28"/>
    <p:sldId id="464" r:id="rId29"/>
    <p:sldId id="454" r:id="rId30"/>
    <p:sldId id="360" r:id="rId31"/>
    <p:sldId id="365" r:id="rId32"/>
    <p:sldId id="408" r:id="rId33"/>
    <p:sldId id="455" r:id="rId34"/>
    <p:sldId id="456" r:id="rId35"/>
    <p:sldId id="457" r:id="rId36"/>
    <p:sldId id="447" r:id="rId37"/>
    <p:sldId id="451" r:id="rId38"/>
    <p:sldId id="452" r:id="rId39"/>
    <p:sldId id="458" r:id="rId40"/>
    <p:sldId id="462" r:id="rId41"/>
    <p:sldId id="460" r:id="rId42"/>
    <p:sldId id="356" r:id="rId43"/>
    <p:sldId id="357" r:id="rId44"/>
    <p:sldId id="425" r:id="rId45"/>
    <p:sldId id="453" r:id="rId46"/>
    <p:sldId id="366" r:id="rId47"/>
    <p:sldId id="465" r:id="rId48"/>
    <p:sldId id="418" r:id="rId49"/>
    <p:sldId id="443" r:id="rId50"/>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E0551-10BC-404E-83EE-0A6E12881860}" v="17" dt="2021-03-27T18:35:12.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76031" autoAdjust="0"/>
  </p:normalViewPr>
  <p:slideViewPr>
    <p:cSldViewPr snapToGrid="0">
      <p:cViewPr varScale="1">
        <p:scale>
          <a:sx n="84" d="100"/>
          <a:sy n="84" d="100"/>
        </p:scale>
        <p:origin x="1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1A04946-3D19-4264-B61E-4DC75C4DBDE3}" type="datetimeFigureOut">
              <a:rPr lang="ar-SA" smtClean="0"/>
              <a:t>12 صفر، 1443</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9A09EDF7-9716-4039-8A6E-D53BE1B76336}" type="slidenum">
              <a:rPr lang="ar-SA" smtClean="0"/>
              <a:t>‹#›</a:t>
            </a:fld>
            <a:endParaRPr lang="ar-SA"/>
          </a:p>
        </p:txBody>
      </p:sp>
    </p:spTree>
    <p:extLst>
      <p:ext uri="{BB962C8B-B14F-4D97-AF65-F5344CB8AC3E}">
        <p14:creationId xmlns:p14="http://schemas.microsoft.com/office/powerpoint/2010/main" val="166842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4031434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374575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3479930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9EDF7-9716-4039-8A6E-D53BE1B76336}" type="slidenum">
              <a:rPr lang="ar-SA" smtClean="0"/>
              <a:t>16</a:t>
            </a:fld>
            <a:endParaRPr lang="ar-SA"/>
          </a:p>
        </p:txBody>
      </p:sp>
    </p:spTree>
    <p:extLst>
      <p:ext uri="{BB962C8B-B14F-4D97-AF65-F5344CB8AC3E}">
        <p14:creationId xmlns:p14="http://schemas.microsoft.com/office/powerpoint/2010/main" val="22506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algn="l" rtl="0" eaLnBrk="1" hangingPunct="1"/>
            <a:r>
              <a:rPr lang="en-GB">
                <a:latin typeface="Arial" pitchFamily="34" charset="0"/>
              </a:rPr>
              <a:t>&lt;!DOCTYPE hrml5&gt;</a:t>
            </a:r>
          </a:p>
          <a:p>
            <a:pPr algn="l" rtl="0" eaLnBrk="1" hangingPunct="1"/>
            <a:r>
              <a:rPr lang="en-GB">
                <a:latin typeface="Arial" pitchFamily="34" charset="0"/>
              </a:rPr>
              <a:t>&lt;html&gt;</a:t>
            </a:r>
          </a:p>
          <a:p>
            <a:pPr algn="l" rtl="0" eaLnBrk="1" hangingPunct="1"/>
            <a:r>
              <a:rPr lang="en-GB">
                <a:latin typeface="Arial" pitchFamily="34" charset="0"/>
              </a:rPr>
              <a:t>   &lt;head&gt;</a:t>
            </a:r>
          </a:p>
          <a:p>
            <a:pPr algn="l" rtl="0" eaLnBrk="1" hangingPunct="1"/>
            <a:r>
              <a:rPr lang="en-GB">
                <a:latin typeface="Arial" pitchFamily="34" charset="0"/>
              </a:rPr>
              <a:t>&lt;title&gt; Box Model &lt;/title&gt;</a:t>
            </a:r>
          </a:p>
          <a:p>
            <a:pPr algn="l" rtl="0" eaLnBrk="1" hangingPunct="1"/>
            <a:r>
              <a:rPr lang="en-GB">
                <a:latin typeface="Arial" pitchFamily="34" charset="0"/>
              </a:rPr>
              <a:t>&lt;style type= "text/</a:t>
            </a:r>
            <a:r>
              <a:rPr lang="en-GB" err="1">
                <a:latin typeface="Arial" pitchFamily="34" charset="0"/>
              </a:rPr>
              <a:t>css</a:t>
            </a:r>
            <a:r>
              <a:rPr lang="en-GB">
                <a:latin typeface="Arial" pitchFamily="34" charset="0"/>
              </a:rPr>
              <a:t>"&gt;</a:t>
            </a:r>
          </a:p>
          <a:p>
            <a:pPr algn="l" rtl="0" eaLnBrk="1" hangingPunct="1"/>
            <a:r>
              <a:rPr lang="en-GB">
                <a:latin typeface="Arial" pitchFamily="34" charset="0"/>
              </a:rPr>
              <a:t>    h1, h2 { padding: .5em;</a:t>
            </a:r>
          </a:p>
          <a:p>
            <a:pPr algn="l" rtl="0" eaLnBrk="1" hangingPunct="1"/>
            <a:r>
              <a:rPr lang="en-GB">
                <a:latin typeface="Arial" pitchFamily="34" charset="0"/>
              </a:rPr>
              <a:t>        border-style: dashed;</a:t>
            </a:r>
          </a:p>
          <a:p>
            <a:pPr algn="l" rtl="0" eaLnBrk="1" hangingPunct="1"/>
            <a:r>
              <a:rPr lang="en-GB">
                <a:latin typeface="Arial" pitchFamily="34" charset="0"/>
              </a:rPr>
              <a:t>                  margin: .5em }</a:t>
            </a:r>
          </a:p>
          <a:p>
            <a:pPr algn="l" rtl="0" eaLnBrk="1" hangingPunct="1"/>
            <a:r>
              <a:rPr lang="en-GB">
                <a:latin typeface="Arial" pitchFamily="34" charset="0"/>
              </a:rPr>
              <a:t> &lt;/style&gt;</a:t>
            </a:r>
          </a:p>
          <a:p>
            <a:pPr algn="l" rtl="0" eaLnBrk="1" hangingPunct="1"/>
            <a:r>
              <a:rPr lang="en-GB">
                <a:latin typeface="Arial" pitchFamily="34" charset="0"/>
              </a:rPr>
              <a:t>&lt;/head&gt; </a:t>
            </a:r>
          </a:p>
          <a:p>
            <a:pPr algn="l" rtl="0" eaLnBrk="1" hangingPunct="1"/>
            <a:r>
              <a:rPr lang="en-GB">
                <a:latin typeface="Arial" pitchFamily="34" charset="0"/>
              </a:rPr>
              <a:t>&lt;body&gt;</a:t>
            </a:r>
          </a:p>
          <a:p>
            <a:pPr algn="l" rtl="0" eaLnBrk="1" hangingPunct="1"/>
            <a:r>
              <a:rPr lang="en-GB">
                <a:latin typeface="Arial" pitchFamily="34" charset="0"/>
              </a:rPr>
              <a:t>      &lt;h1&gt;This is an H1 header&lt;/h1&gt;</a:t>
            </a:r>
          </a:p>
          <a:p>
            <a:pPr algn="l" rtl="0" eaLnBrk="1" hangingPunct="1"/>
            <a:r>
              <a:rPr lang="en-GB">
                <a:latin typeface="Arial" pitchFamily="34" charset="0"/>
              </a:rPr>
              <a:t>      &lt;h2&gt;This is an H2 header&lt;/h2&gt;</a:t>
            </a:r>
          </a:p>
          <a:p>
            <a:pPr algn="l" rtl="0" eaLnBrk="1" hangingPunct="1"/>
            <a:r>
              <a:rPr lang="en-GB">
                <a:latin typeface="Arial" pitchFamily="34" charset="0"/>
              </a:rPr>
              <a:t>   &lt;/body&gt;</a:t>
            </a:r>
          </a:p>
          <a:p>
            <a:pPr algn="l" rtl="0" eaLnBrk="1" hangingPunct="1"/>
            <a:r>
              <a:rPr lang="en-GB">
                <a:latin typeface="Arial" pitchFamily="34" charset="0"/>
              </a:rPr>
              <a:t>&lt;/html&gt;</a:t>
            </a:r>
            <a:endParaRPr lang="ar-SA">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normAutofit fontScale="77500" lnSpcReduction="20000"/>
          </a:bodyPr>
          <a:lstStyle/>
          <a:p>
            <a:pPr algn="l" rtl="0" eaLnBrk="1" hangingPunct="1"/>
            <a:r>
              <a:rPr lang="en-GB">
                <a:latin typeface="Arial" pitchFamily="34" charset="0"/>
              </a:rPr>
              <a:t>&lt;! DOCTYPE html5&gt;</a:t>
            </a:r>
          </a:p>
          <a:p>
            <a:pPr algn="l" rtl="0" eaLnBrk="1" hangingPunct="1"/>
            <a:r>
              <a:rPr lang="en-GB">
                <a:latin typeface="Arial" pitchFamily="34" charset="0"/>
              </a:rPr>
              <a:t>&lt;html&gt;</a:t>
            </a:r>
          </a:p>
          <a:p>
            <a:pPr algn="l" rtl="0" eaLnBrk="1" hangingPunct="1"/>
            <a:r>
              <a:rPr lang="en-GB">
                <a:latin typeface="Arial" pitchFamily="34" charset="0"/>
              </a:rPr>
              <a:t> &lt;head&gt;</a:t>
            </a:r>
          </a:p>
          <a:p>
            <a:pPr algn="l" rtl="0" eaLnBrk="1" hangingPunct="1"/>
            <a:r>
              <a:rPr lang="en-GB">
                <a:latin typeface="Arial" pitchFamily="34" charset="0"/>
              </a:rPr>
              <a:t>  &lt;title&gt;Borders&lt;/title&gt;</a:t>
            </a:r>
          </a:p>
          <a:p>
            <a:pPr algn="l" rtl="0" eaLnBrk="1" hangingPunct="1"/>
            <a:r>
              <a:rPr lang="en-GB">
                <a:latin typeface="Arial" pitchFamily="34" charset="0"/>
              </a:rPr>
              <a:t>  &lt;style type = "text/</a:t>
            </a:r>
            <a:r>
              <a:rPr lang="en-GB" err="1">
                <a:latin typeface="Arial" pitchFamily="34" charset="0"/>
              </a:rPr>
              <a:t>css</a:t>
            </a:r>
            <a:r>
              <a:rPr lang="en-GB">
                <a:latin typeface="Arial" pitchFamily="34" charset="0"/>
              </a:rPr>
              <a:t>"&gt;</a:t>
            </a:r>
          </a:p>
          <a:p>
            <a:pPr algn="l" rtl="0" eaLnBrk="1" hangingPunct="1"/>
            <a:r>
              <a:rPr lang="en-GB">
                <a:latin typeface="Arial" pitchFamily="34" charset="0"/>
              </a:rPr>
              <a:t>    div { text-align: </a:t>
            </a:r>
            <a:r>
              <a:rPr lang="en-GB" err="1">
                <a:latin typeface="Arial" pitchFamily="34" charset="0"/>
              </a:rPr>
              <a:t>center</a:t>
            </a:r>
            <a:r>
              <a:rPr lang="en-GB">
                <a:latin typeface="Arial" pitchFamily="34" charset="0"/>
              </a:rPr>
              <a:t>; width: 50%; position: relative; left: 25%; border-width: 6px; }</a:t>
            </a:r>
          </a:p>
          <a:p>
            <a:pPr algn="l" rtl="0" eaLnBrk="1" hangingPunct="1"/>
            <a:r>
              <a:rPr lang="en-GB">
                <a:latin typeface="Arial" pitchFamily="34" charset="0"/>
              </a:rPr>
              <a:t>	.thick { border-width: thick; }</a:t>
            </a:r>
          </a:p>
          <a:p>
            <a:pPr algn="l" rtl="0" eaLnBrk="1" hangingPunct="1"/>
            <a:r>
              <a:rPr lang="en-GB">
                <a:latin typeface="Arial" pitchFamily="34" charset="0"/>
              </a:rPr>
              <a:t>	.medium { </a:t>
            </a:r>
            <a:r>
              <a:rPr lang="en-GB" err="1">
                <a:latin typeface="Arial" pitchFamily="34" charset="0"/>
              </a:rPr>
              <a:t>border-width:medium</a:t>
            </a:r>
            <a:r>
              <a:rPr lang="en-GB">
                <a:latin typeface="Arial" pitchFamily="34" charset="0"/>
              </a:rPr>
              <a:t>;}</a:t>
            </a:r>
          </a:p>
          <a:p>
            <a:pPr algn="l" rtl="0" eaLnBrk="1" hangingPunct="1"/>
            <a:r>
              <a:rPr lang="en-GB">
                <a:latin typeface="Arial" pitchFamily="34" charset="0"/>
              </a:rPr>
              <a:t>	.thin { border-width: thin; }</a:t>
            </a:r>
          </a:p>
          <a:p>
            <a:pPr algn="l" rtl="0" eaLnBrk="1" hangingPunct="1"/>
            <a:r>
              <a:rPr lang="en-GB">
                <a:latin typeface="Arial" pitchFamily="34" charset="0"/>
              </a:rPr>
              <a:t>	.solid { border-style: solid; }</a:t>
            </a:r>
          </a:p>
          <a:p>
            <a:pPr algn="l" rtl="0" eaLnBrk="1" hangingPunct="1"/>
            <a:r>
              <a:rPr lang="en-GB">
                <a:latin typeface="Arial" pitchFamily="34" charset="0"/>
              </a:rPr>
              <a:t>	.double { border-style: double; }</a:t>
            </a:r>
          </a:p>
          <a:p>
            <a:pPr algn="l" rtl="0" eaLnBrk="1" hangingPunct="1"/>
            <a:r>
              <a:rPr lang="en-GB">
                <a:latin typeface="Arial" pitchFamily="34" charset="0"/>
              </a:rPr>
              <a:t>	.groove { border-style: groove; }</a:t>
            </a:r>
          </a:p>
          <a:p>
            <a:pPr algn="l" rtl="0" eaLnBrk="1" hangingPunct="1"/>
            <a:r>
              <a:rPr lang="en-GB">
                <a:latin typeface="Arial" pitchFamily="34" charset="0"/>
              </a:rPr>
              <a:t>	.ridge { border-style: ridge; }</a:t>
            </a:r>
          </a:p>
          <a:p>
            <a:pPr algn="l" rtl="0" eaLnBrk="1" hangingPunct="1"/>
            <a:r>
              <a:rPr lang="en-GB">
                <a:latin typeface="Arial" pitchFamily="34" charset="0"/>
              </a:rPr>
              <a:t>	.dotted { border-style: dotted; }</a:t>
            </a:r>
          </a:p>
          <a:p>
            <a:pPr algn="l" rtl="0" eaLnBrk="1" hangingPunct="1"/>
            <a:r>
              <a:rPr lang="en-GB">
                <a:latin typeface="Arial" pitchFamily="34" charset="0"/>
              </a:rPr>
              <a:t>	.inset { border-style: inset; }</a:t>
            </a:r>
          </a:p>
          <a:p>
            <a:pPr algn="l" rtl="0" eaLnBrk="1" hangingPunct="1"/>
            <a:r>
              <a:rPr lang="en-GB">
                <a:latin typeface="Arial" pitchFamily="34" charset="0"/>
              </a:rPr>
              <a:t>	.outset { border-style: outset; }</a:t>
            </a:r>
          </a:p>
          <a:p>
            <a:pPr algn="l" rtl="0" eaLnBrk="1" hangingPunct="1"/>
            <a:r>
              <a:rPr lang="en-GB">
                <a:latin typeface="Arial" pitchFamily="34" charset="0"/>
              </a:rPr>
              <a:t>	.dashed { border-style: dashed; }</a:t>
            </a:r>
          </a:p>
          <a:p>
            <a:pPr algn="l" rtl="0" eaLnBrk="1" hangingPunct="1"/>
            <a:r>
              <a:rPr lang="en-GB">
                <a:latin typeface="Arial" pitchFamily="34" charset="0"/>
              </a:rPr>
              <a:t>	.red { border-</a:t>
            </a:r>
            <a:r>
              <a:rPr lang="en-GB" err="1">
                <a:latin typeface="Arial" pitchFamily="34" charset="0"/>
              </a:rPr>
              <a:t>color</a:t>
            </a:r>
            <a:r>
              <a:rPr lang="en-GB">
                <a:latin typeface="Arial" pitchFamily="34" charset="0"/>
              </a:rPr>
              <a:t>: red; }</a:t>
            </a:r>
          </a:p>
          <a:p>
            <a:pPr algn="l" rtl="0" eaLnBrk="1" hangingPunct="1"/>
            <a:r>
              <a:rPr lang="en-GB">
                <a:latin typeface="Arial" pitchFamily="34" charset="0"/>
              </a:rPr>
              <a:t>	.blue { border-</a:t>
            </a:r>
            <a:r>
              <a:rPr lang="en-GB" err="1">
                <a:latin typeface="Arial" pitchFamily="34" charset="0"/>
              </a:rPr>
              <a:t>color</a:t>
            </a:r>
            <a:r>
              <a:rPr lang="en-GB">
                <a:latin typeface="Arial" pitchFamily="34" charset="0"/>
              </a:rPr>
              <a:t>: blue; }</a:t>
            </a:r>
          </a:p>
          <a:p>
            <a:pPr algn="l" rtl="0" eaLnBrk="1" hangingPunct="1"/>
            <a:r>
              <a:rPr lang="en-GB">
                <a:latin typeface="Arial" pitchFamily="34" charset="0"/>
              </a:rPr>
              <a:t>&lt;/style&gt;</a:t>
            </a:r>
          </a:p>
          <a:p>
            <a:pPr algn="l" rtl="0" eaLnBrk="1" hangingPunct="1"/>
            <a:r>
              <a:rPr lang="en-GB">
                <a:latin typeface="Arial" pitchFamily="34" charset="0"/>
              </a:rPr>
              <a:t>&lt;/head&gt;</a:t>
            </a:r>
          </a:p>
          <a:p>
            <a:pPr algn="l" rtl="0" eaLnBrk="1" hangingPunct="1"/>
            <a:r>
              <a:rPr lang="en-GB">
                <a:latin typeface="Arial" pitchFamily="34" charset="0"/>
              </a:rPr>
              <a:t>&lt;body&gt;</a:t>
            </a:r>
          </a:p>
          <a:p>
            <a:pPr algn="l" rtl="0" eaLnBrk="1" hangingPunct="1"/>
            <a:r>
              <a:rPr lang="en-GB">
                <a:latin typeface="Arial" pitchFamily="34" charset="0"/>
              </a:rPr>
              <a:t>&lt;div class = "solid"&gt;Solid border&lt;/div&gt;&lt;hr&gt; </a:t>
            </a:r>
          </a:p>
          <a:p>
            <a:pPr algn="l" rtl="0" eaLnBrk="1" hangingPunct="1"/>
            <a:r>
              <a:rPr lang="en-GB">
                <a:latin typeface="Arial" pitchFamily="34" charset="0"/>
              </a:rPr>
              <a:t>&lt;div class "double"&gt;Double border&lt;/div&gt;&lt;hr&gt;</a:t>
            </a:r>
          </a:p>
          <a:p>
            <a:pPr algn="l" rtl="0" eaLnBrk="1" hangingPunct="1"/>
            <a:r>
              <a:rPr lang="en-GB">
                <a:latin typeface="Arial" pitchFamily="34" charset="0"/>
              </a:rPr>
              <a:t>&lt;div class = "groove"&gt; Groove border&lt;/div&gt;&lt;hr&gt;</a:t>
            </a:r>
          </a:p>
          <a:p>
            <a:pPr algn="l" rtl="0" eaLnBrk="1" hangingPunct="1"/>
            <a:r>
              <a:rPr lang="en-GB">
                <a:latin typeface="Arial" pitchFamily="34" charset="0"/>
              </a:rPr>
              <a:t>&lt;div class = "ridge"&gt;Ridge border&lt;/div&gt;&lt;hr&gt;</a:t>
            </a:r>
          </a:p>
          <a:p>
            <a:pPr algn="l" rtl="0" eaLnBrk="1" hangingPunct="1"/>
            <a:r>
              <a:rPr lang="en-GB">
                <a:latin typeface="Arial" pitchFamily="34" charset="0"/>
              </a:rPr>
              <a:t>&lt;div class = "dotted"&gt;Dotted border&lt;/div&gt;&lt;hr&gt;</a:t>
            </a:r>
          </a:p>
          <a:p>
            <a:pPr algn="l" rtl="0" eaLnBrk="1" hangingPunct="1"/>
            <a:r>
              <a:rPr lang="en-GB">
                <a:latin typeface="Arial" pitchFamily="34" charset="0"/>
              </a:rPr>
              <a:t>&lt;div class = "inset"&gt;Inset border&lt;/div&gt;&lt;hr&gt;</a:t>
            </a:r>
          </a:p>
          <a:p>
            <a:pPr algn="l" rtl="0" eaLnBrk="1" hangingPunct="1"/>
            <a:r>
              <a:rPr lang="en-GB">
                <a:latin typeface="Arial" pitchFamily="34" charset="0"/>
              </a:rPr>
              <a:t>&lt;div class = "thick dashed"&gt;Thick dashed border&lt;/div&gt;&lt;hr&gt;</a:t>
            </a:r>
          </a:p>
          <a:p>
            <a:pPr algn="l" rtl="0" eaLnBrk="1" hangingPunct="1"/>
            <a:r>
              <a:rPr lang="en-GB">
                <a:latin typeface="Arial" pitchFamily="34" charset="0"/>
              </a:rPr>
              <a:t>&lt;div class = "thin red solid"&gt;Thin red solid border&lt;/div&gt;&lt;hr&gt;</a:t>
            </a:r>
          </a:p>
          <a:p>
            <a:pPr algn="l" rtl="0" eaLnBrk="1" hangingPunct="1"/>
            <a:r>
              <a:rPr lang="en-GB">
                <a:latin typeface="Arial" pitchFamily="34" charset="0"/>
              </a:rPr>
              <a:t>&lt;div class = "medium blue outset"&gt;Medium blue outset border&lt;/div&gt; &lt;/body&gt; &lt;/html&gt;</a:t>
            </a:r>
            <a:endParaRPr lang="ar-SA">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fontScale="40000" lnSpcReduction="20000"/>
          </a:bodyPr>
          <a:lstStyle/>
          <a:p>
            <a:pPr algn="l" rtl="0"/>
            <a:r>
              <a:rPr lang="en-GB"/>
              <a:t>&lt;!DOCTYPE html&gt;</a:t>
            </a:r>
          </a:p>
          <a:p>
            <a:pPr algn="l" rtl="0"/>
            <a:r>
              <a:rPr lang="en-GB"/>
              <a:t>&lt;html&gt;</a:t>
            </a:r>
          </a:p>
          <a:p>
            <a:pPr algn="l" rtl="0"/>
            <a:r>
              <a:rPr lang="en-GB"/>
              <a:t>&lt;style&gt;</a:t>
            </a:r>
          </a:p>
          <a:p>
            <a:pPr algn="l" rtl="0"/>
            <a:r>
              <a:rPr lang="en-GB"/>
              <a:t>input[type=text], select {</a:t>
            </a:r>
          </a:p>
          <a:p>
            <a:pPr algn="l" rtl="0"/>
            <a:r>
              <a:rPr lang="en-GB"/>
              <a:t>  width: 100%;</a:t>
            </a:r>
          </a:p>
          <a:p>
            <a:pPr algn="l" rtl="0"/>
            <a:r>
              <a:rPr lang="en-GB"/>
              <a:t>  padding: 12px 20px;</a:t>
            </a:r>
          </a:p>
          <a:p>
            <a:pPr algn="l" rtl="0"/>
            <a:r>
              <a:rPr lang="en-GB"/>
              <a:t>  margin: 8px 0;</a:t>
            </a:r>
          </a:p>
          <a:p>
            <a:pPr algn="l" rtl="0"/>
            <a:r>
              <a:rPr lang="en-GB"/>
              <a:t>  border: 1px solid #ccc;</a:t>
            </a:r>
          </a:p>
          <a:p>
            <a:pPr algn="l" rtl="0"/>
            <a:r>
              <a:rPr lang="en-GB"/>
              <a:t>  border-radius: 4px;</a:t>
            </a:r>
          </a:p>
          <a:p>
            <a:pPr algn="l" rtl="0"/>
            <a:r>
              <a:rPr lang="en-GB"/>
              <a:t>  box-sizing: border-box;</a:t>
            </a:r>
          </a:p>
          <a:p>
            <a:pPr algn="l" rtl="0"/>
            <a:r>
              <a:rPr lang="en-GB"/>
              <a:t>}</a:t>
            </a:r>
          </a:p>
          <a:p>
            <a:pPr algn="l" rtl="0"/>
            <a:endParaRPr lang="en-GB"/>
          </a:p>
          <a:p>
            <a:pPr algn="l" rtl="0"/>
            <a:r>
              <a:rPr lang="en-GB"/>
              <a:t>input[type=submit] {</a:t>
            </a:r>
          </a:p>
          <a:p>
            <a:pPr algn="l" rtl="0"/>
            <a:r>
              <a:rPr lang="en-GB"/>
              <a:t>  width: 100%;</a:t>
            </a:r>
          </a:p>
          <a:p>
            <a:pPr algn="l" rtl="0"/>
            <a:r>
              <a:rPr lang="en-GB"/>
              <a:t>  background-</a:t>
            </a:r>
            <a:r>
              <a:rPr lang="en-GB" err="1"/>
              <a:t>color</a:t>
            </a:r>
            <a:r>
              <a:rPr lang="en-GB"/>
              <a:t>: #4CAF50;</a:t>
            </a:r>
          </a:p>
          <a:p>
            <a:pPr algn="l" rtl="0"/>
            <a:r>
              <a:rPr lang="en-GB"/>
              <a:t>  </a:t>
            </a:r>
            <a:r>
              <a:rPr lang="en-GB" err="1"/>
              <a:t>color</a:t>
            </a:r>
            <a:r>
              <a:rPr lang="en-GB"/>
              <a:t>: white;</a:t>
            </a:r>
          </a:p>
          <a:p>
            <a:pPr algn="l" rtl="0"/>
            <a:r>
              <a:rPr lang="en-GB"/>
              <a:t>  padding: 14px 20px;</a:t>
            </a:r>
          </a:p>
          <a:p>
            <a:pPr algn="l" rtl="0"/>
            <a:r>
              <a:rPr lang="en-GB"/>
              <a:t>  margin: 8px 0;</a:t>
            </a:r>
          </a:p>
          <a:p>
            <a:pPr algn="l" rtl="0"/>
            <a:r>
              <a:rPr lang="en-GB"/>
              <a:t>  border-radius: 4px;</a:t>
            </a:r>
          </a:p>
          <a:p>
            <a:pPr algn="l" rtl="0"/>
            <a:r>
              <a:rPr lang="en-GB"/>
              <a:t>  cursor: pointer;</a:t>
            </a:r>
          </a:p>
          <a:p>
            <a:pPr algn="l" rtl="0"/>
            <a:r>
              <a:rPr lang="en-GB"/>
              <a:t>}</a:t>
            </a:r>
          </a:p>
          <a:p>
            <a:pPr algn="l" rtl="0"/>
            <a:endParaRPr lang="en-GB"/>
          </a:p>
          <a:p>
            <a:pPr algn="l" rtl="0"/>
            <a:r>
              <a:rPr lang="en-GB"/>
              <a:t>input[type=submit]:hover {</a:t>
            </a:r>
          </a:p>
          <a:p>
            <a:pPr algn="l" rtl="0"/>
            <a:r>
              <a:rPr lang="en-GB"/>
              <a:t>  background-</a:t>
            </a:r>
            <a:r>
              <a:rPr lang="en-GB" err="1"/>
              <a:t>color</a:t>
            </a:r>
            <a:r>
              <a:rPr lang="en-GB"/>
              <a:t>: #45a049;</a:t>
            </a:r>
          </a:p>
          <a:p>
            <a:pPr algn="l" rtl="0"/>
            <a:r>
              <a:rPr lang="en-GB"/>
              <a:t>}</a:t>
            </a:r>
          </a:p>
          <a:p>
            <a:pPr algn="l" rtl="0"/>
            <a:endParaRPr lang="en-GB"/>
          </a:p>
          <a:p>
            <a:pPr algn="l" rtl="0"/>
            <a:r>
              <a:rPr lang="en-GB"/>
              <a:t>div {</a:t>
            </a:r>
          </a:p>
          <a:p>
            <a:pPr algn="l" rtl="0"/>
            <a:r>
              <a:rPr lang="en-GB"/>
              <a:t>  border-radius: 5px;</a:t>
            </a:r>
          </a:p>
          <a:p>
            <a:pPr algn="l" rtl="0"/>
            <a:r>
              <a:rPr lang="en-GB"/>
              <a:t>  background-</a:t>
            </a:r>
            <a:r>
              <a:rPr lang="en-GB" err="1"/>
              <a:t>color</a:t>
            </a:r>
            <a:r>
              <a:rPr lang="en-GB"/>
              <a:t>: #f2f2f2;</a:t>
            </a:r>
          </a:p>
          <a:p>
            <a:pPr algn="l" rtl="0"/>
            <a:r>
              <a:rPr lang="en-GB"/>
              <a:t>  padding: 20px;</a:t>
            </a:r>
          </a:p>
          <a:p>
            <a:pPr algn="l" rtl="0"/>
            <a:r>
              <a:rPr lang="en-GB"/>
              <a:t>}</a:t>
            </a:r>
          </a:p>
          <a:p>
            <a:pPr algn="l" rtl="0"/>
            <a:r>
              <a:rPr lang="en-GB"/>
              <a:t>&lt;/style&gt;</a:t>
            </a:r>
          </a:p>
          <a:p>
            <a:pPr algn="l" rtl="0"/>
            <a:r>
              <a:rPr lang="en-GB"/>
              <a:t>&lt;body&gt;</a:t>
            </a:r>
          </a:p>
          <a:p>
            <a:pPr algn="l" rtl="0"/>
            <a:endParaRPr lang="en-GB"/>
          </a:p>
          <a:p>
            <a:pPr algn="l" rtl="0"/>
            <a:r>
              <a:rPr lang="en-GB"/>
              <a:t>&lt;h3&gt;Using CSS to style an HTML Form&lt;/h3&gt;</a:t>
            </a:r>
          </a:p>
          <a:p>
            <a:pPr algn="l" rtl="0"/>
            <a:endParaRPr lang="en-GB"/>
          </a:p>
          <a:p>
            <a:pPr algn="l" rtl="0"/>
            <a:r>
              <a:rPr lang="en-GB"/>
              <a:t>&lt;div&gt;</a:t>
            </a:r>
          </a:p>
          <a:p>
            <a:pPr algn="l" rtl="0"/>
            <a:r>
              <a:rPr lang="en-GB"/>
              <a:t>  &lt;form action=" "&gt;</a:t>
            </a:r>
          </a:p>
          <a:p>
            <a:pPr algn="l" rtl="0"/>
            <a:r>
              <a:rPr lang="en-GB"/>
              <a:t>    &lt;label for="</a:t>
            </a:r>
            <a:r>
              <a:rPr lang="en-GB" err="1"/>
              <a:t>fname</a:t>
            </a:r>
            <a:r>
              <a:rPr lang="en-GB"/>
              <a:t>"&gt;First Name&lt;/label&gt;</a:t>
            </a:r>
          </a:p>
          <a:p>
            <a:pPr algn="l" rtl="0"/>
            <a:r>
              <a:rPr lang="en-GB"/>
              <a:t>    &lt;input type="text" id="</a:t>
            </a:r>
            <a:r>
              <a:rPr lang="en-GB" err="1"/>
              <a:t>fname</a:t>
            </a:r>
            <a:r>
              <a:rPr lang="en-GB"/>
              <a:t>" name="</a:t>
            </a:r>
            <a:r>
              <a:rPr lang="en-GB" err="1"/>
              <a:t>firstname</a:t>
            </a:r>
            <a:r>
              <a:rPr lang="en-GB"/>
              <a:t>" placeholder="Your name.."&gt;</a:t>
            </a:r>
          </a:p>
          <a:p>
            <a:pPr algn="l" rtl="0"/>
            <a:endParaRPr lang="en-GB"/>
          </a:p>
          <a:p>
            <a:pPr algn="l" rtl="0"/>
            <a:r>
              <a:rPr lang="en-GB"/>
              <a:t>    &lt;label for="country"&gt;Country&lt;/label&gt;</a:t>
            </a:r>
          </a:p>
          <a:p>
            <a:pPr algn="l" rtl="0"/>
            <a:r>
              <a:rPr lang="en-GB"/>
              <a:t>    &lt;select id="country" name="country"&gt;</a:t>
            </a:r>
          </a:p>
          <a:p>
            <a:pPr algn="l" rtl="0"/>
            <a:r>
              <a:rPr lang="en-GB"/>
              <a:t>      &lt;option value="</a:t>
            </a:r>
            <a:r>
              <a:rPr lang="en-GB" err="1"/>
              <a:t>australia</a:t>
            </a:r>
            <a:r>
              <a:rPr lang="en-GB"/>
              <a:t>"&gt;Australia&lt;/option&gt;</a:t>
            </a:r>
          </a:p>
          <a:p>
            <a:pPr algn="l" rtl="0"/>
            <a:r>
              <a:rPr lang="en-GB"/>
              <a:t>      &lt;option value="</a:t>
            </a:r>
            <a:r>
              <a:rPr lang="en-GB" err="1"/>
              <a:t>canada</a:t>
            </a:r>
            <a:r>
              <a:rPr lang="en-GB"/>
              <a:t>"&gt;Canada&lt;/option&gt;</a:t>
            </a:r>
          </a:p>
          <a:p>
            <a:pPr algn="l" rtl="0"/>
            <a:r>
              <a:rPr lang="en-GB"/>
              <a:t>      &lt;option value="</a:t>
            </a:r>
            <a:r>
              <a:rPr lang="en-GB" err="1"/>
              <a:t>usa</a:t>
            </a:r>
            <a:r>
              <a:rPr lang="en-GB"/>
              <a:t>"&gt;USA&lt;/option&gt;</a:t>
            </a:r>
          </a:p>
          <a:p>
            <a:pPr algn="l" rtl="0"/>
            <a:r>
              <a:rPr lang="en-GB"/>
              <a:t>      &lt;option value="</a:t>
            </a:r>
            <a:r>
              <a:rPr lang="en-GB" err="1"/>
              <a:t>Ksa</a:t>
            </a:r>
            <a:r>
              <a:rPr lang="en-GB"/>
              <a:t>"&gt;KSA&lt;/option&gt;</a:t>
            </a:r>
          </a:p>
          <a:p>
            <a:pPr algn="l" rtl="0"/>
            <a:r>
              <a:rPr lang="en-GB"/>
              <a:t>    &lt;/select&gt;</a:t>
            </a:r>
          </a:p>
          <a:p>
            <a:pPr algn="l" rtl="0"/>
            <a:r>
              <a:rPr lang="en-GB"/>
              <a:t>  </a:t>
            </a:r>
          </a:p>
          <a:p>
            <a:pPr algn="l" rtl="0"/>
            <a:r>
              <a:rPr lang="en-GB"/>
              <a:t>    &lt;input type="submit" value="Submit"&gt;</a:t>
            </a:r>
          </a:p>
          <a:p>
            <a:pPr algn="l" rtl="0"/>
            <a:r>
              <a:rPr lang="en-GB"/>
              <a:t>  &lt;/form&gt;</a:t>
            </a:r>
          </a:p>
          <a:p>
            <a:pPr algn="l" rtl="0"/>
            <a:r>
              <a:rPr lang="en-GB"/>
              <a:t>&lt;/div&gt;</a:t>
            </a:r>
          </a:p>
          <a:p>
            <a:pPr algn="l" rtl="0"/>
            <a:endParaRPr lang="en-GB"/>
          </a:p>
          <a:p>
            <a:pPr algn="l" rtl="0"/>
            <a:r>
              <a:rPr lang="en-GB"/>
              <a:t>&lt;/body&gt;</a:t>
            </a:r>
          </a:p>
          <a:p>
            <a:pPr algn="l" rtl="0"/>
            <a:endParaRPr lang="en-GB"/>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9C4133F-E53E-428E-BBA5-0AAA642C57F5}" type="slidenum">
              <a:rPr kumimoji="0" lang="ar-SA"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24</a:t>
            </a:fld>
            <a:endParaRPr kumimoji="0" lang="ar-SA"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06585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9C4133F-E53E-428E-BBA5-0AAA642C57F5}" type="slidenum">
              <a:rPr kumimoji="0" lang="ar-SA"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25</a:t>
            </a:fld>
            <a:endParaRPr kumimoji="0" lang="ar-SA"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2698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algn="l" rtl="0"/>
            <a:endParaRPr lang="en-US" sz="1200" b="1">
              <a:solidFill>
                <a:schemeClr val="tx1"/>
              </a:solidFill>
            </a:endParaRPr>
          </a:p>
          <a:p>
            <a:pPr algn="l" rtl="0"/>
            <a:r>
              <a:rPr lang="en-US" sz="1200" b="1">
                <a:solidFill>
                  <a:schemeClr val="tx1"/>
                </a:solidFill>
              </a:rPr>
              <a:t>&lt;html&gt;</a:t>
            </a:r>
          </a:p>
          <a:p>
            <a:pPr algn="l" rtl="0"/>
            <a:r>
              <a:rPr lang="en-US" sz="1200" b="1">
                <a:solidFill>
                  <a:schemeClr val="tx1"/>
                </a:solidFill>
              </a:rPr>
              <a:t>     &lt;head&gt;</a:t>
            </a:r>
          </a:p>
          <a:p>
            <a:pPr algn="l" rtl="0"/>
            <a:r>
              <a:rPr lang="en-US" sz="1200" b="1">
                <a:solidFill>
                  <a:schemeClr val="tx1"/>
                </a:solidFill>
              </a:rPr>
              <a:t>        &lt;title&gt;Background Images&lt;/title&gt;</a:t>
            </a:r>
          </a:p>
          <a:p>
            <a:pPr algn="l" rtl="0"/>
            <a:r>
              <a:rPr lang="en-US" sz="1200" b="1"/>
              <a:t>          &lt;style type = "text/</a:t>
            </a:r>
            <a:r>
              <a:rPr lang="en-US" sz="1200" b="1" err="1"/>
              <a:t>css</a:t>
            </a:r>
            <a:r>
              <a:rPr lang="en-US" sz="1200" b="1"/>
              <a:t>"&gt;</a:t>
            </a:r>
          </a:p>
          <a:p>
            <a:pPr algn="l" rtl="0"/>
            <a:r>
              <a:rPr lang="en-US" sz="1200" b="1"/>
              <a:t>body { background-image: </a:t>
            </a:r>
            <a:r>
              <a:rPr lang="en-US" sz="1200" b="1" err="1"/>
              <a:t>url</a:t>
            </a:r>
            <a:r>
              <a:rPr lang="en-US" sz="1200" b="1"/>
              <a:t>(logo.png);</a:t>
            </a:r>
          </a:p>
          <a:p>
            <a:pPr algn="l" rtl="0"/>
            <a:r>
              <a:rPr lang="en-US" sz="1200" b="1"/>
              <a:t>             background-position: bottom right;</a:t>
            </a:r>
          </a:p>
          <a:p>
            <a:pPr algn="l" rtl="0"/>
            <a:r>
              <a:rPr lang="en-US" sz="1200" b="1"/>
              <a:t>             background-repeat: no-repeat;</a:t>
            </a:r>
          </a:p>
          <a:p>
            <a:pPr algn="l" rtl="0"/>
            <a:r>
              <a:rPr lang="en-US" sz="1200" b="1"/>
              <a:t>             background-attachment: fixed;</a:t>
            </a:r>
          </a:p>
          <a:p>
            <a:pPr algn="l" rtl="0"/>
            <a:r>
              <a:rPr lang="en-US" sz="1200" b="1"/>
              <a:t>             background-color: </a:t>
            </a:r>
            <a:r>
              <a:rPr lang="en-US" sz="1200" b="1" err="1"/>
              <a:t>lightgrey</a:t>
            </a:r>
            <a:r>
              <a:rPr lang="en-US" sz="1200" b="1"/>
              <a:t>; }</a:t>
            </a:r>
          </a:p>
          <a:p>
            <a:pPr algn="l" rtl="0"/>
            <a:r>
              <a:rPr lang="en-US" sz="1200" b="1"/>
              <a:t>      p { font-size: 18pt; color: </a:t>
            </a:r>
            <a:r>
              <a:rPr lang="en-US" sz="1200" b="1" err="1"/>
              <a:t>Darkblue</a:t>
            </a:r>
            <a:r>
              <a:rPr lang="en-US" sz="1200" b="1"/>
              <a:t>; text-indent: 1em; </a:t>
            </a:r>
          </a:p>
          <a:p>
            <a:pPr algn="l" rtl="0"/>
            <a:r>
              <a:rPr lang="en-US" sz="1200" b="1"/>
              <a:t>            font-family: </a:t>
            </a:r>
            <a:r>
              <a:rPr lang="en-US" sz="1200" b="1" err="1"/>
              <a:t>arial</a:t>
            </a:r>
            <a:r>
              <a:rPr lang="en-US" sz="1200" b="1"/>
              <a:t>, sans-serif; }</a:t>
            </a:r>
          </a:p>
          <a:p>
            <a:pPr algn="l" rtl="0"/>
            <a:r>
              <a:rPr lang="en-US" sz="1200" b="1">
                <a:solidFill>
                  <a:schemeClr val="tx1"/>
                </a:solidFill>
              </a:rPr>
              <a:t>&lt;/style&gt;</a:t>
            </a:r>
          </a:p>
          <a:p>
            <a:pPr algn="l" rtl="0"/>
            <a:r>
              <a:rPr lang="en-US" sz="1200" b="1">
                <a:solidFill>
                  <a:schemeClr val="tx1"/>
                </a:solidFill>
              </a:rPr>
              <a:t>&lt;/head&gt;</a:t>
            </a:r>
          </a:p>
          <a:p>
            <a:pPr algn="l" rtl="0"/>
            <a:r>
              <a:rPr lang="en-US" sz="1200" b="1"/>
              <a:t>&lt;body&gt;</a:t>
            </a:r>
          </a:p>
          <a:p>
            <a:pPr algn="l" rtl="0"/>
            <a:r>
              <a:rPr lang="en-US" sz="1200" b="1"/>
              <a:t>&lt;p&gt; </a:t>
            </a:r>
            <a:r>
              <a:rPr lang="en-US" sz="1200" b="1">
                <a:solidFill>
                  <a:schemeClr val="tx1"/>
                </a:solidFill>
              </a:rPr>
              <a:t>This example uses the background-image, background-position and background-attachment  styles to place the logo in the bottom-right corner of the page</a:t>
            </a:r>
            <a:r>
              <a:rPr lang="en-US" sz="1200" b="1"/>
              <a:t> &lt;/p&gt;</a:t>
            </a:r>
          </a:p>
          <a:p>
            <a:pPr algn="l" rtl="0"/>
            <a:r>
              <a:rPr lang="en-US" sz="1200" b="1"/>
              <a:t>&lt;/body&gt;</a:t>
            </a:r>
          </a:p>
          <a:p>
            <a:pPr algn="l" rtl="0"/>
            <a:r>
              <a:rPr lang="en-US" sz="1200" b="1"/>
              <a:t>&lt;/html&gt;</a:t>
            </a:r>
            <a:endParaRPr lang="en-US" sz="1200" b="1">
              <a:solidFill>
                <a:schemeClr val="tx1"/>
              </a:solidFill>
            </a:endParaRPr>
          </a:p>
          <a:p>
            <a:pPr algn="l" rtl="0"/>
            <a:endParaRPr lang="en-US" sz="1200" b="1">
              <a:solidFill>
                <a:schemeClr val="tx1"/>
              </a:solidFill>
            </a:endParaRPr>
          </a:p>
          <a:p>
            <a:pPr algn="l" rtl="0"/>
            <a:endParaRPr lang="en-US" sz="1200" b="1">
              <a:solidFill>
                <a:schemeClr val="tx1"/>
              </a:solidFill>
            </a:endParaRPr>
          </a:p>
          <a:p>
            <a:pPr eaLnBrk="1" hangingPunct="1"/>
            <a:endParaRPr lang="ar-SA">
              <a:latin typeface="Arial" pitchFamily="34" charset="0"/>
            </a:endParaRPr>
          </a:p>
        </p:txBody>
      </p:sp>
    </p:spTree>
    <p:extLst>
      <p:ext uri="{BB962C8B-B14F-4D97-AF65-F5344CB8AC3E}">
        <p14:creationId xmlns:p14="http://schemas.microsoft.com/office/powerpoint/2010/main" val="3768124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fontScale="40000" lnSpcReduction="20000"/>
          </a:bodyPr>
          <a:lstStyle/>
          <a:p>
            <a:pPr algn="l" rtl="0"/>
            <a:r>
              <a:rPr lang="en-GB"/>
              <a:t>&lt;!DOCTYPE html&gt;</a:t>
            </a:r>
          </a:p>
          <a:p>
            <a:pPr algn="l" rtl="0"/>
            <a:r>
              <a:rPr lang="en-GB"/>
              <a:t>&lt;html&gt;</a:t>
            </a:r>
          </a:p>
          <a:p>
            <a:pPr algn="l" rtl="0"/>
            <a:r>
              <a:rPr lang="en-GB"/>
              <a:t>&lt;style&gt;</a:t>
            </a:r>
          </a:p>
          <a:p>
            <a:pPr algn="l" rtl="0"/>
            <a:r>
              <a:rPr lang="en-GB"/>
              <a:t>input[type=text], select {</a:t>
            </a:r>
          </a:p>
          <a:p>
            <a:pPr algn="l" rtl="0"/>
            <a:r>
              <a:rPr lang="en-GB"/>
              <a:t>  width: 100%;</a:t>
            </a:r>
          </a:p>
          <a:p>
            <a:pPr algn="l" rtl="0"/>
            <a:r>
              <a:rPr lang="en-GB"/>
              <a:t>  padding: 12px 20px;</a:t>
            </a:r>
          </a:p>
          <a:p>
            <a:pPr algn="l" rtl="0"/>
            <a:r>
              <a:rPr lang="en-GB"/>
              <a:t>  margin: 8px 0;</a:t>
            </a:r>
          </a:p>
          <a:p>
            <a:pPr algn="l" rtl="0"/>
            <a:r>
              <a:rPr lang="en-GB"/>
              <a:t>  display: inline-block;</a:t>
            </a:r>
          </a:p>
          <a:p>
            <a:pPr algn="l" rtl="0"/>
            <a:r>
              <a:rPr lang="en-GB"/>
              <a:t>  border: 1px solid #ccc;</a:t>
            </a:r>
          </a:p>
          <a:p>
            <a:pPr algn="l" rtl="0"/>
            <a:r>
              <a:rPr lang="en-GB"/>
              <a:t>  border-radius: 4px;</a:t>
            </a:r>
          </a:p>
          <a:p>
            <a:pPr algn="l" rtl="0"/>
            <a:r>
              <a:rPr lang="en-GB"/>
              <a:t>  box-sizing: border-box;</a:t>
            </a:r>
          </a:p>
          <a:p>
            <a:pPr algn="l" rtl="0"/>
            <a:r>
              <a:rPr lang="en-GB"/>
              <a:t>}</a:t>
            </a:r>
          </a:p>
          <a:p>
            <a:pPr algn="l" rtl="0"/>
            <a:endParaRPr lang="en-GB"/>
          </a:p>
          <a:p>
            <a:pPr algn="l" rtl="0"/>
            <a:r>
              <a:rPr lang="en-GB"/>
              <a:t>input[type=submit] {</a:t>
            </a:r>
          </a:p>
          <a:p>
            <a:pPr algn="l" rtl="0"/>
            <a:r>
              <a:rPr lang="en-GB"/>
              <a:t>  width: 100%;</a:t>
            </a:r>
          </a:p>
          <a:p>
            <a:pPr algn="l" rtl="0"/>
            <a:r>
              <a:rPr lang="en-GB"/>
              <a:t>  background-</a:t>
            </a:r>
            <a:r>
              <a:rPr lang="en-GB" err="1"/>
              <a:t>color</a:t>
            </a:r>
            <a:r>
              <a:rPr lang="en-GB"/>
              <a:t>: #4CAF50;</a:t>
            </a:r>
          </a:p>
          <a:p>
            <a:pPr algn="l" rtl="0"/>
            <a:r>
              <a:rPr lang="en-GB"/>
              <a:t>  </a:t>
            </a:r>
            <a:r>
              <a:rPr lang="en-GB" err="1"/>
              <a:t>color</a:t>
            </a:r>
            <a:r>
              <a:rPr lang="en-GB"/>
              <a:t>: white;</a:t>
            </a:r>
          </a:p>
          <a:p>
            <a:pPr algn="l" rtl="0"/>
            <a:r>
              <a:rPr lang="en-GB"/>
              <a:t>  padding: 14px 20px;</a:t>
            </a:r>
          </a:p>
          <a:p>
            <a:pPr algn="l" rtl="0"/>
            <a:r>
              <a:rPr lang="en-GB"/>
              <a:t>  margin: 8px 0;</a:t>
            </a:r>
          </a:p>
          <a:p>
            <a:pPr algn="l" rtl="0"/>
            <a:r>
              <a:rPr lang="en-GB"/>
              <a:t>  border: none;</a:t>
            </a:r>
          </a:p>
          <a:p>
            <a:pPr algn="l" rtl="0"/>
            <a:r>
              <a:rPr lang="en-GB"/>
              <a:t>  border-radius: 4px;</a:t>
            </a:r>
          </a:p>
          <a:p>
            <a:pPr algn="l" rtl="0"/>
            <a:r>
              <a:rPr lang="en-GB"/>
              <a:t>  cursor: pointer;</a:t>
            </a:r>
          </a:p>
          <a:p>
            <a:pPr algn="l" rtl="0"/>
            <a:r>
              <a:rPr lang="en-GB"/>
              <a:t>}</a:t>
            </a:r>
          </a:p>
          <a:p>
            <a:pPr algn="l" rtl="0"/>
            <a:endParaRPr lang="en-GB"/>
          </a:p>
          <a:p>
            <a:pPr algn="l" rtl="0"/>
            <a:r>
              <a:rPr lang="en-GB"/>
              <a:t>input[type=submit]:hover {</a:t>
            </a:r>
          </a:p>
          <a:p>
            <a:pPr algn="l" rtl="0"/>
            <a:r>
              <a:rPr lang="en-GB"/>
              <a:t>  background-</a:t>
            </a:r>
            <a:r>
              <a:rPr lang="en-GB" err="1"/>
              <a:t>color</a:t>
            </a:r>
            <a:r>
              <a:rPr lang="en-GB"/>
              <a:t>: #45a049;</a:t>
            </a:r>
          </a:p>
          <a:p>
            <a:pPr algn="l" rtl="0"/>
            <a:r>
              <a:rPr lang="en-GB"/>
              <a:t>}</a:t>
            </a:r>
          </a:p>
          <a:p>
            <a:pPr algn="l" rtl="0"/>
            <a:endParaRPr lang="en-GB"/>
          </a:p>
          <a:p>
            <a:pPr algn="l" rtl="0"/>
            <a:r>
              <a:rPr lang="en-GB"/>
              <a:t>div {</a:t>
            </a:r>
          </a:p>
          <a:p>
            <a:pPr algn="l" rtl="0"/>
            <a:r>
              <a:rPr lang="en-GB"/>
              <a:t>  border-radius: 5px;</a:t>
            </a:r>
          </a:p>
          <a:p>
            <a:pPr algn="l" rtl="0"/>
            <a:r>
              <a:rPr lang="en-GB"/>
              <a:t>  background-</a:t>
            </a:r>
            <a:r>
              <a:rPr lang="en-GB" err="1"/>
              <a:t>color</a:t>
            </a:r>
            <a:r>
              <a:rPr lang="en-GB"/>
              <a:t>: #f2f2f2;</a:t>
            </a:r>
          </a:p>
          <a:p>
            <a:pPr algn="l" rtl="0"/>
            <a:r>
              <a:rPr lang="en-GB"/>
              <a:t>  padding: 20px;</a:t>
            </a:r>
          </a:p>
          <a:p>
            <a:pPr algn="l" rtl="0"/>
            <a:r>
              <a:rPr lang="en-GB"/>
              <a:t>}</a:t>
            </a:r>
          </a:p>
          <a:p>
            <a:pPr algn="l" rtl="0"/>
            <a:r>
              <a:rPr lang="en-GB"/>
              <a:t>&lt;/style&gt;</a:t>
            </a:r>
          </a:p>
          <a:p>
            <a:pPr algn="l" rtl="0"/>
            <a:r>
              <a:rPr lang="en-GB"/>
              <a:t>&lt;body&gt;</a:t>
            </a:r>
          </a:p>
          <a:p>
            <a:pPr algn="l" rtl="0"/>
            <a:endParaRPr lang="en-GB"/>
          </a:p>
          <a:p>
            <a:pPr algn="l" rtl="0"/>
            <a:r>
              <a:rPr lang="en-GB"/>
              <a:t>&lt;h3&gt;Using CSS to style an HTML Form&lt;/h3&gt;</a:t>
            </a:r>
          </a:p>
          <a:p>
            <a:pPr algn="l" rtl="0"/>
            <a:endParaRPr lang="en-GB"/>
          </a:p>
          <a:p>
            <a:pPr algn="l" rtl="0"/>
            <a:r>
              <a:rPr lang="en-GB"/>
              <a:t>&lt;div&gt;</a:t>
            </a:r>
          </a:p>
          <a:p>
            <a:pPr algn="l" rtl="0"/>
            <a:r>
              <a:rPr lang="en-GB"/>
              <a:t>  &lt;form action="/</a:t>
            </a:r>
            <a:r>
              <a:rPr lang="en-GB" err="1"/>
              <a:t>action_page.php</a:t>
            </a:r>
            <a:r>
              <a:rPr lang="en-GB"/>
              <a:t>"&gt;</a:t>
            </a:r>
          </a:p>
          <a:p>
            <a:pPr algn="l" rtl="0"/>
            <a:r>
              <a:rPr lang="en-GB"/>
              <a:t>    &lt;label for="</a:t>
            </a:r>
            <a:r>
              <a:rPr lang="en-GB" err="1"/>
              <a:t>fname</a:t>
            </a:r>
            <a:r>
              <a:rPr lang="en-GB"/>
              <a:t>"&gt;First Name&lt;/label&gt;</a:t>
            </a:r>
          </a:p>
          <a:p>
            <a:pPr algn="l" rtl="0"/>
            <a:r>
              <a:rPr lang="en-GB"/>
              <a:t>    &lt;input type="text" id="</a:t>
            </a:r>
            <a:r>
              <a:rPr lang="en-GB" err="1"/>
              <a:t>fname</a:t>
            </a:r>
            <a:r>
              <a:rPr lang="en-GB"/>
              <a:t>" name="</a:t>
            </a:r>
            <a:r>
              <a:rPr lang="en-GB" err="1"/>
              <a:t>firstname</a:t>
            </a:r>
            <a:r>
              <a:rPr lang="en-GB"/>
              <a:t>" placeholder="Your name.."&gt;</a:t>
            </a:r>
          </a:p>
          <a:p>
            <a:pPr algn="l" rtl="0"/>
            <a:endParaRPr lang="en-GB"/>
          </a:p>
          <a:p>
            <a:pPr algn="l" rtl="0"/>
            <a:r>
              <a:rPr lang="en-GB"/>
              <a:t>    &lt;label for="country"&gt;Country&lt;/label&gt;</a:t>
            </a:r>
          </a:p>
          <a:p>
            <a:pPr algn="l" rtl="0"/>
            <a:r>
              <a:rPr lang="en-GB"/>
              <a:t>    &lt;select id="country" name="country"&gt;</a:t>
            </a:r>
          </a:p>
          <a:p>
            <a:pPr algn="l" rtl="0"/>
            <a:r>
              <a:rPr lang="en-GB"/>
              <a:t>      &lt;option value="</a:t>
            </a:r>
            <a:r>
              <a:rPr lang="en-GB" err="1"/>
              <a:t>australia</a:t>
            </a:r>
            <a:r>
              <a:rPr lang="en-GB"/>
              <a:t>"&gt;Australia&lt;/option&gt;</a:t>
            </a:r>
          </a:p>
          <a:p>
            <a:pPr algn="l" rtl="0"/>
            <a:r>
              <a:rPr lang="en-GB"/>
              <a:t>      &lt;option value="</a:t>
            </a:r>
            <a:r>
              <a:rPr lang="en-GB" err="1"/>
              <a:t>canada</a:t>
            </a:r>
            <a:r>
              <a:rPr lang="en-GB"/>
              <a:t>"&gt;Canada&lt;/option&gt;</a:t>
            </a:r>
          </a:p>
          <a:p>
            <a:pPr algn="l" rtl="0"/>
            <a:r>
              <a:rPr lang="en-GB"/>
              <a:t>      &lt;option value="</a:t>
            </a:r>
            <a:r>
              <a:rPr lang="en-GB" err="1"/>
              <a:t>usa</a:t>
            </a:r>
            <a:r>
              <a:rPr lang="en-GB"/>
              <a:t>"&gt;USA&lt;/option&gt;</a:t>
            </a:r>
          </a:p>
          <a:p>
            <a:pPr algn="l" rtl="0"/>
            <a:r>
              <a:rPr lang="en-GB"/>
              <a:t>    &lt;/select&gt;</a:t>
            </a:r>
          </a:p>
          <a:p>
            <a:pPr algn="l" rtl="0"/>
            <a:r>
              <a:rPr lang="en-GB"/>
              <a:t>  </a:t>
            </a:r>
          </a:p>
          <a:p>
            <a:pPr algn="l" rtl="0"/>
            <a:r>
              <a:rPr lang="en-GB"/>
              <a:t>    &lt;input type="submit" value="Submit"&gt;</a:t>
            </a:r>
          </a:p>
          <a:p>
            <a:pPr algn="l" rtl="0"/>
            <a:r>
              <a:rPr lang="en-GB"/>
              <a:t>  &lt;/form&gt;</a:t>
            </a:r>
          </a:p>
          <a:p>
            <a:pPr algn="l" rtl="0"/>
            <a:r>
              <a:rPr lang="en-GB"/>
              <a:t>&lt;/div&gt;</a:t>
            </a:r>
          </a:p>
          <a:p>
            <a:pPr algn="l" rtl="0"/>
            <a:endParaRPr lang="en-GB"/>
          </a:p>
          <a:p>
            <a:pPr algn="l" rtl="0"/>
            <a:r>
              <a:rPr lang="en-GB"/>
              <a:t>&lt;/body&gt;</a:t>
            </a:r>
          </a:p>
          <a:p>
            <a:pPr algn="l" rtl="0"/>
            <a:r>
              <a:rPr lang="en-GB"/>
              <a:t>&lt;/html&gt;</a:t>
            </a:r>
          </a:p>
          <a:p>
            <a:pPr algn="l" rtl="0"/>
            <a:endParaRPr lang="en-GB"/>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9C4133F-E53E-428E-BBA5-0AAA642C57F5}" type="slidenum">
              <a:rPr kumimoji="0" lang="ar-SA"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26</a:t>
            </a:fld>
            <a:endParaRPr kumimoji="0" lang="ar-SA"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24470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1870709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&lt;!doctype html&gt;</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&lt;html&gt; </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&lt;head&gt; </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&lt;title&gt; Floating Elements &lt;/title&gt;</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&lt;style type="text/</a:t>
            </a:r>
            <a:r>
              <a:rPr lang="en-US" b="1" err="1">
                <a:solidFill>
                  <a:schemeClr val="tx1"/>
                </a:solidFill>
              </a:rPr>
              <a:t>css</a:t>
            </a:r>
            <a:r>
              <a:rPr lang="en-US" b="1">
                <a:solidFill>
                  <a:schemeClr val="tx1"/>
                </a:solidFill>
              </a:rPr>
              <a:t>"&gt; </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p { </a:t>
            </a:r>
            <a:r>
              <a:rPr lang="en-US" b="1" err="1">
                <a:solidFill>
                  <a:schemeClr val="tx1"/>
                </a:solidFill>
              </a:rPr>
              <a:t>direction:ltr</a:t>
            </a:r>
            <a:r>
              <a:rPr lang="en-US" b="1">
                <a:solidFill>
                  <a:schemeClr val="tx1"/>
                </a:solidFill>
              </a:rPr>
              <a:t>; </a:t>
            </a:r>
            <a:r>
              <a:rPr lang="en-US" b="1" err="1">
                <a:solidFill>
                  <a:schemeClr val="tx1"/>
                </a:solidFill>
              </a:rPr>
              <a:t>text-align:justify</a:t>
            </a:r>
            <a:r>
              <a:rPr lang="en-US" b="1">
                <a:solidFill>
                  <a:schemeClr val="tx1"/>
                </a:solidFill>
              </a:rPr>
              <a:t>; }</a:t>
            </a:r>
          </a:p>
          <a:p>
            <a:pPr marL="365760" indent="-338138" algn="l" rtl="0" fontAlgn="base">
              <a:lnSpc>
                <a:spcPct val="70000"/>
              </a:lnSpc>
              <a:spcAft>
                <a:spcPct val="0"/>
              </a:spcAft>
              <a:buClr>
                <a:schemeClr val="accent3">
                  <a:lumMod val="75000"/>
                </a:schemeClr>
              </a:buClr>
              <a:buSzPct val="120000"/>
              <a:defRPr/>
            </a:pPr>
            <a:r>
              <a:rPr lang="en-US" b="1" err="1">
                <a:solidFill>
                  <a:schemeClr val="tx1"/>
                </a:solidFill>
              </a:rPr>
              <a:t>img</a:t>
            </a:r>
            <a:r>
              <a:rPr lang="en-US" b="1">
                <a:solidFill>
                  <a:schemeClr val="tx1"/>
                </a:solidFill>
              </a:rPr>
              <a:t> { </a:t>
            </a:r>
            <a:r>
              <a:rPr lang="en-US" b="1" err="1">
                <a:solidFill>
                  <a:schemeClr val="tx1"/>
                </a:solidFill>
              </a:rPr>
              <a:t>float:right</a:t>
            </a:r>
            <a:r>
              <a:rPr lang="en-US" b="1">
                <a:solidFill>
                  <a:schemeClr val="tx1"/>
                </a:solidFill>
              </a:rPr>
              <a:t>; } </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&lt;/style&gt; </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&lt;/head&gt;</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&lt;body&gt; </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&lt;</a:t>
            </a:r>
            <a:r>
              <a:rPr lang="en-US" b="1" err="1">
                <a:solidFill>
                  <a:schemeClr val="tx1"/>
                </a:solidFill>
              </a:rPr>
              <a:t>img</a:t>
            </a:r>
            <a:r>
              <a:rPr lang="en-US" b="1">
                <a:solidFill>
                  <a:schemeClr val="tx1"/>
                </a:solidFill>
              </a:rPr>
              <a:t> </a:t>
            </a:r>
            <a:r>
              <a:rPr lang="en-US" b="1" err="1">
                <a:solidFill>
                  <a:schemeClr val="tx1"/>
                </a:solidFill>
              </a:rPr>
              <a:t>src</a:t>
            </a:r>
            <a:r>
              <a:rPr lang="en-US" b="1">
                <a:solidFill>
                  <a:schemeClr val="tx1"/>
                </a:solidFill>
              </a:rPr>
              <a:t>="../OneDrive - IMAM ABDULRAHMAN BIN FAISAL UNIVERSITY/Web-Based Design (IT210) 2019-20 </a:t>
            </a:r>
            <a:r>
              <a:rPr lang="en-US" b="1" err="1">
                <a:solidFill>
                  <a:schemeClr val="tx1"/>
                </a:solidFill>
              </a:rPr>
              <a:t>sem</a:t>
            </a:r>
            <a:r>
              <a:rPr lang="en-US" b="1">
                <a:solidFill>
                  <a:schemeClr val="tx1"/>
                </a:solidFill>
              </a:rPr>
              <a:t> 2/week 3/worksheet 1 - lab 2/book1.png" alt="not founded"/&gt;</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 &lt;p&gt; </a:t>
            </a:r>
            <a:r>
              <a:rPr lang="en-US" b="1" err="1">
                <a:solidFill>
                  <a:schemeClr val="tx1"/>
                </a:solidFill>
              </a:rPr>
              <a:t>Deitel</a:t>
            </a:r>
            <a:r>
              <a:rPr lang="en-US" b="1">
                <a:solidFill>
                  <a:schemeClr val="tx1"/>
                </a:solidFill>
              </a:rPr>
              <a:t> &amp; Associates, Inc. is an internationally recognized corporate training and authoring organization specializing in programming languages, Internet/web technology, iPhone and Android app development and object technology education. The company provides courses on Java, C++, C#, Visual Basic, C, Internet and web programming, Object Technology and iPhone and </a:t>
            </a:r>
            <a:r>
              <a:rPr lang="en-US" b="1" err="1">
                <a:solidFill>
                  <a:schemeClr val="tx1"/>
                </a:solidFill>
              </a:rPr>
              <a:t>Androidapp</a:t>
            </a:r>
            <a:r>
              <a:rPr lang="en-US" b="1">
                <a:solidFill>
                  <a:schemeClr val="tx1"/>
                </a:solidFill>
              </a:rPr>
              <a:t> development.&lt;/p&gt; &lt;/body&gt;</a:t>
            </a:r>
          </a:p>
          <a:p>
            <a:pPr marL="365760" indent="-338138" algn="l" rtl="0" fontAlgn="base">
              <a:lnSpc>
                <a:spcPct val="70000"/>
              </a:lnSpc>
              <a:spcAft>
                <a:spcPct val="0"/>
              </a:spcAft>
              <a:buClr>
                <a:schemeClr val="accent3">
                  <a:lumMod val="75000"/>
                </a:schemeClr>
              </a:buClr>
              <a:buSzPct val="120000"/>
              <a:defRPr/>
            </a:pPr>
            <a:r>
              <a:rPr lang="en-US" b="1">
                <a:solidFill>
                  <a:schemeClr val="tx1"/>
                </a:solidFill>
              </a:rPr>
              <a:t>&lt;/html&gt;</a:t>
            </a:r>
          </a:p>
          <a:p>
            <a:pPr marL="365760" indent="-338138" algn="l" rtl="0" fontAlgn="base">
              <a:lnSpc>
                <a:spcPct val="70000"/>
              </a:lnSpc>
              <a:spcAft>
                <a:spcPct val="0"/>
              </a:spcAft>
              <a:buClr>
                <a:schemeClr val="accent3">
                  <a:lumMod val="75000"/>
                </a:schemeClr>
              </a:buClr>
              <a:buSzPct val="120000"/>
              <a:defRPr/>
            </a:pPr>
            <a:endParaRPr lang="en-US" b="1">
              <a:solidFill>
                <a:schemeClr val="tx1"/>
              </a:solidFill>
            </a:endParaRPr>
          </a:p>
        </p:txBody>
      </p:sp>
    </p:spTree>
    <p:extLst>
      <p:ext uri="{BB962C8B-B14F-4D97-AF65-F5344CB8AC3E}">
        <p14:creationId xmlns:p14="http://schemas.microsoft.com/office/powerpoint/2010/main" val="2692519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3101767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fontScale="47500" lnSpcReduction="20000"/>
          </a:bodyPr>
          <a:lstStyle/>
          <a:p>
            <a:pPr algn="l" rtl="0"/>
            <a:r>
              <a:rPr lang="en-GB"/>
              <a:t>&lt;!DOCTYPE html&gt;</a:t>
            </a:r>
          </a:p>
          <a:p>
            <a:pPr algn="l" rtl="0"/>
            <a:r>
              <a:rPr lang="en-GB"/>
              <a:t>&lt;html&gt;</a:t>
            </a:r>
          </a:p>
          <a:p>
            <a:pPr algn="l" rtl="0"/>
            <a:r>
              <a:rPr lang="en-GB"/>
              <a:t>&lt;head&gt;</a:t>
            </a:r>
          </a:p>
          <a:p>
            <a:pPr algn="l" rtl="0"/>
            <a:r>
              <a:rPr lang="en-GB"/>
              <a:t>&lt;style&gt;</a:t>
            </a:r>
          </a:p>
          <a:p>
            <a:pPr algn="l" rtl="0"/>
            <a:endParaRPr lang="en-GB"/>
          </a:p>
          <a:p>
            <a:pPr algn="l" rtl="0"/>
            <a:r>
              <a:rPr lang="en-GB" err="1"/>
              <a:t>div.fixed</a:t>
            </a:r>
            <a:r>
              <a:rPr lang="en-GB"/>
              <a:t> {</a:t>
            </a:r>
          </a:p>
          <a:p>
            <a:pPr algn="l" rtl="0"/>
            <a:r>
              <a:rPr lang="en-GB"/>
              <a:t>  position: fixed;</a:t>
            </a:r>
          </a:p>
          <a:p>
            <a:pPr algn="l" rtl="0"/>
            <a:r>
              <a:rPr lang="en-GB"/>
              <a:t>  width: 300px;</a:t>
            </a:r>
          </a:p>
          <a:p>
            <a:pPr algn="l" rtl="0"/>
            <a:r>
              <a:rPr lang="en-GB"/>
              <a:t>  left: 600px;</a:t>
            </a:r>
          </a:p>
          <a:p>
            <a:pPr algn="l" rtl="0"/>
            <a:r>
              <a:rPr lang="en-GB"/>
              <a:t>  border: 5px solid #</a:t>
            </a:r>
            <a:r>
              <a:rPr lang="en-GB" err="1"/>
              <a:t>aaa</a:t>
            </a:r>
            <a:r>
              <a:rPr lang="en-GB"/>
              <a:t>;</a:t>
            </a:r>
          </a:p>
          <a:p>
            <a:pPr algn="l" rtl="0"/>
            <a:r>
              <a:rPr lang="en-GB"/>
              <a:t>}</a:t>
            </a:r>
          </a:p>
          <a:p>
            <a:pPr algn="l" rtl="0"/>
            <a:endParaRPr lang="en-GB"/>
          </a:p>
          <a:p>
            <a:pPr algn="l" rtl="0"/>
            <a:r>
              <a:rPr lang="en-GB" err="1"/>
              <a:t>div.sticky</a:t>
            </a:r>
            <a:r>
              <a:rPr lang="en-GB"/>
              <a:t> {</a:t>
            </a:r>
          </a:p>
          <a:p>
            <a:pPr algn="l" rtl="0"/>
            <a:r>
              <a:rPr lang="en-GB"/>
              <a:t>  position: sticky;</a:t>
            </a:r>
          </a:p>
          <a:p>
            <a:pPr algn="l" rtl="0"/>
            <a:r>
              <a:rPr lang="en-GB"/>
              <a:t>  top: 0;</a:t>
            </a:r>
          </a:p>
          <a:p>
            <a:pPr algn="l" rtl="0"/>
            <a:r>
              <a:rPr lang="en-GB"/>
              <a:t>  padding: 5px;</a:t>
            </a:r>
          </a:p>
          <a:p>
            <a:pPr algn="l" rtl="0"/>
            <a:r>
              <a:rPr lang="en-GB"/>
              <a:t>  background-</a:t>
            </a:r>
            <a:r>
              <a:rPr lang="en-GB" err="1"/>
              <a:t>color</a:t>
            </a:r>
            <a:r>
              <a:rPr lang="en-GB"/>
              <a:t>: #cae8ca;</a:t>
            </a:r>
          </a:p>
          <a:p>
            <a:pPr algn="l" rtl="0"/>
            <a:r>
              <a:rPr lang="en-GB"/>
              <a:t>  border: 2px solid #4CAF50;</a:t>
            </a:r>
          </a:p>
          <a:p>
            <a:pPr algn="l" rtl="0"/>
            <a:r>
              <a:rPr lang="en-GB"/>
              <a:t>}</a:t>
            </a:r>
          </a:p>
          <a:p>
            <a:pPr algn="l" rtl="0"/>
            <a:r>
              <a:rPr lang="en-GB"/>
              <a:t>&lt;/style&gt;</a:t>
            </a:r>
          </a:p>
          <a:p>
            <a:pPr algn="l" rtl="0"/>
            <a:r>
              <a:rPr lang="en-GB"/>
              <a:t>&lt;/head&gt;</a:t>
            </a:r>
          </a:p>
          <a:p>
            <a:pPr algn="l" rtl="0"/>
            <a:endParaRPr lang="en-GB"/>
          </a:p>
          <a:p>
            <a:pPr algn="l" rtl="0"/>
            <a:r>
              <a:rPr lang="en-GB"/>
              <a:t>&lt;body&gt;</a:t>
            </a:r>
          </a:p>
          <a:p>
            <a:pPr algn="l" rtl="0"/>
            <a:r>
              <a:rPr lang="en-GB"/>
              <a:t>&lt;h2&gt;position: fixed;&lt;/h2&gt;</a:t>
            </a:r>
          </a:p>
          <a:p>
            <a:pPr algn="l" rtl="0"/>
            <a:r>
              <a:rPr lang="en-GB"/>
              <a:t>&lt;p&gt;An element with position: </a:t>
            </a:r>
            <a:r>
              <a:rPr lang="en-GB" err="1"/>
              <a:t>fixed;is</a:t>
            </a:r>
            <a:r>
              <a:rPr lang="en-GB"/>
              <a:t> positioned relative &lt;</a:t>
            </a:r>
            <a:r>
              <a:rPr lang="en-GB" err="1"/>
              <a:t>br</a:t>
            </a:r>
            <a:r>
              <a:rPr lang="en-GB"/>
              <a:t>&gt;</a:t>
            </a:r>
          </a:p>
          <a:p>
            <a:pPr algn="l" rtl="0"/>
            <a:r>
              <a:rPr lang="en-GB"/>
              <a:t>to the viewport, which means it always stays in the same &lt;</a:t>
            </a:r>
            <a:r>
              <a:rPr lang="en-GB" err="1"/>
              <a:t>br</a:t>
            </a:r>
            <a:r>
              <a:rPr lang="en-GB"/>
              <a:t>&gt;</a:t>
            </a:r>
          </a:p>
          <a:p>
            <a:pPr algn="l" rtl="0"/>
            <a:r>
              <a:rPr lang="en-GB"/>
              <a:t>place even if the page is scrolled:&lt;/p&gt;</a:t>
            </a:r>
          </a:p>
          <a:p>
            <a:pPr algn="l" rtl="0"/>
            <a:endParaRPr lang="en-GB"/>
          </a:p>
          <a:p>
            <a:pPr algn="l" rtl="0"/>
            <a:r>
              <a:rPr lang="en-GB"/>
              <a:t>&lt;div class="fixed"&gt;</a:t>
            </a:r>
          </a:p>
          <a:p>
            <a:pPr algn="l" rtl="0"/>
            <a:r>
              <a:rPr lang="en-GB"/>
              <a:t>This div element has position: fixed;</a:t>
            </a:r>
          </a:p>
          <a:p>
            <a:pPr algn="l" rtl="0"/>
            <a:r>
              <a:rPr lang="en-GB"/>
              <a:t>&lt;/div&gt;</a:t>
            </a:r>
          </a:p>
          <a:p>
            <a:pPr algn="l" rtl="0"/>
            <a:endParaRPr lang="en-GB"/>
          </a:p>
          <a:p>
            <a:pPr algn="l" rtl="0"/>
            <a:r>
              <a:rPr lang="en-GB"/>
              <a:t>&lt;p&gt;Try to &lt;b&gt;scroll&lt;/b&gt; inside this frame to understand</a:t>
            </a:r>
          </a:p>
          <a:p>
            <a:pPr algn="l" rtl="0"/>
            <a:r>
              <a:rPr lang="en-GB"/>
              <a:t>&lt;</a:t>
            </a:r>
            <a:r>
              <a:rPr lang="en-GB" err="1"/>
              <a:t>br</a:t>
            </a:r>
            <a:r>
              <a:rPr lang="en-GB"/>
              <a:t>&gt;how sticky positioning works.&lt;/p&gt;</a:t>
            </a:r>
          </a:p>
          <a:p>
            <a:pPr algn="l" rtl="0"/>
            <a:r>
              <a:rPr lang="en-GB"/>
              <a:t>&lt;p&gt;Note: IE/Edge 15 and earlier versions  do not &lt;</a:t>
            </a:r>
            <a:r>
              <a:rPr lang="en-GB" err="1"/>
              <a:t>br</a:t>
            </a:r>
            <a:r>
              <a:rPr lang="en-GB"/>
              <a:t>&gt;support sticky position.&lt;/p&gt;</a:t>
            </a:r>
          </a:p>
          <a:p>
            <a:pPr algn="l" rtl="0"/>
            <a:endParaRPr lang="en-GB"/>
          </a:p>
          <a:p>
            <a:pPr algn="l" rtl="0"/>
            <a:r>
              <a:rPr lang="en-GB"/>
              <a:t>&lt;div class="sticky"&gt;I am sticky!&lt;/div&gt;</a:t>
            </a:r>
          </a:p>
          <a:p>
            <a:pPr algn="l" rtl="0"/>
            <a:r>
              <a:rPr lang="en-GB"/>
              <a:t> </a:t>
            </a:r>
          </a:p>
          <a:p>
            <a:pPr algn="l" rtl="0"/>
            <a:r>
              <a:rPr lang="en-GB"/>
              <a:t>&lt;div style="padding-bottom:2000px"&gt;</a:t>
            </a:r>
          </a:p>
          <a:p>
            <a:pPr algn="l" rtl="0"/>
            <a:r>
              <a:rPr lang="en-GB"/>
              <a:t>  &lt;p&gt;In this example, the sticky element sticks to the top of the page (top: 0), </a:t>
            </a:r>
          </a:p>
          <a:p>
            <a:pPr algn="l" rtl="0"/>
            <a:r>
              <a:rPr lang="en-GB"/>
              <a:t>  when you reach its scroll position.&lt;/p&gt;</a:t>
            </a:r>
          </a:p>
          <a:p>
            <a:pPr algn="l" rtl="0"/>
            <a:r>
              <a:rPr lang="en-GB"/>
              <a:t>&lt;/div&gt;</a:t>
            </a:r>
          </a:p>
          <a:p>
            <a:pPr algn="l" rtl="0"/>
            <a:r>
              <a:rPr lang="en-GB"/>
              <a:t>&lt;/body&gt;&lt;/html&gt;</a:t>
            </a:r>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9C4133F-E53E-428E-BBA5-0AAA642C57F5}" type="slidenum">
              <a:rPr kumimoji="0" lang="ar-SA"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37</a:t>
            </a:fld>
            <a:endParaRPr kumimoji="0" lang="ar-SA"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33447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algn="l" rtl="0" eaLnBrk="1" hangingPunct="1"/>
            <a:endParaRPr lang="ar-SA" b="0">
              <a:latin typeface="Arial" pitchFamily="34" charset="0"/>
            </a:endParaRPr>
          </a:p>
        </p:txBody>
      </p:sp>
    </p:spTree>
    <p:extLst>
      <p:ext uri="{BB962C8B-B14F-4D97-AF65-F5344CB8AC3E}">
        <p14:creationId xmlns:p14="http://schemas.microsoft.com/office/powerpoint/2010/main" val="3370096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normAutofit fontScale="47500" lnSpcReduction="20000"/>
          </a:bodyPr>
          <a:lstStyle/>
          <a:p>
            <a:pPr algn="l" rtl="0" eaLnBrk="1" hangingPunct="1"/>
            <a:r>
              <a:rPr lang="en-GB">
                <a:latin typeface="Arial" pitchFamily="34" charset="0"/>
              </a:rPr>
              <a:t>&lt;!DOCTYPE html5&gt;</a:t>
            </a:r>
          </a:p>
          <a:p>
            <a:pPr algn="l" rtl="0" eaLnBrk="1" hangingPunct="1"/>
            <a:r>
              <a:rPr lang="en-GB">
                <a:latin typeface="Arial" pitchFamily="34" charset="0"/>
              </a:rPr>
              <a:t>&lt;html&gt;  </a:t>
            </a:r>
          </a:p>
          <a:p>
            <a:pPr algn="l" rtl="0" eaLnBrk="1" hangingPunct="1"/>
            <a:r>
              <a:rPr lang="en-GB">
                <a:latin typeface="Arial" pitchFamily="34" charset="0"/>
              </a:rPr>
              <a:t>&lt;head&gt;  </a:t>
            </a:r>
          </a:p>
          <a:p>
            <a:pPr algn="l" rtl="0" eaLnBrk="1" hangingPunct="1"/>
            <a:r>
              <a:rPr lang="en-GB">
                <a:latin typeface="Arial" pitchFamily="34" charset="0"/>
              </a:rPr>
              <a:t> &lt;title&gt; Drop-Down Menu&lt;/title&gt;</a:t>
            </a:r>
          </a:p>
          <a:p>
            <a:pPr algn="l" rtl="0" eaLnBrk="1" hangingPunct="1"/>
            <a:r>
              <a:rPr lang="en-GB">
                <a:latin typeface="Arial" pitchFamily="34" charset="0"/>
              </a:rPr>
              <a:t>&lt;style type = "text/</a:t>
            </a:r>
            <a:r>
              <a:rPr lang="en-GB" err="1">
                <a:latin typeface="Arial" pitchFamily="34" charset="0"/>
              </a:rPr>
              <a:t>css</a:t>
            </a:r>
            <a:r>
              <a:rPr lang="en-GB">
                <a:latin typeface="Arial" pitchFamily="34" charset="0"/>
              </a:rPr>
              <a:t>"&gt;</a:t>
            </a:r>
          </a:p>
          <a:p>
            <a:pPr algn="l" rtl="0" eaLnBrk="1" hangingPunct="1"/>
            <a:r>
              <a:rPr lang="en-GB">
                <a:latin typeface="Arial" pitchFamily="34" charset="0"/>
              </a:rPr>
              <a:t>body { font-family: </a:t>
            </a:r>
            <a:r>
              <a:rPr lang="en-GB" err="1">
                <a:latin typeface="Arial" pitchFamily="34" charset="0"/>
              </a:rPr>
              <a:t>arial</a:t>
            </a:r>
            <a:r>
              <a:rPr lang="en-GB">
                <a:latin typeface="Arial" pitchFamily="34" charset="0"/>
              </a:rPr>
              <a:t>}</a:t>
            </a:r>
          </a:p>
          <a:p>
            <a:pPr algn="l" rtl="0" eaLnBrk="1" hangingPunct="1"/>
            <a:r>
              <a:rPr lang="en-GB">
                <a:latin typeface="Arial" pitchFamily="34" charset="0"/>
              </a:rPr>
              <a:t>nav { font-weight: bold;      </a:t>
            </a:r>
          </a:p>
          <a:p>
            <a:pPr algn="l" rtl="0" eaLnBrk="1" hangingPunct="1"/>
            <a:r>
              <a:rPr lang="en-GB">
                <a:latin typeface="Arial" pitchFamily="34" charset="0"/>
              </a:rPr>
              <a:t>       </a:t>
            </a:r>
            <a:r>
              <a:rPr lang="en-GB" err="1">
                <a:latin typeface="Arial" pitchFamily="34" charset="0"/>
              </a:rPr>
              <a:t>color</a:t>
            </a:r>
            <a:r>
              <a:rPr lang="en-GB">
                <a:latin typeface="Arial" pitchFamily="34" charset="0"/>
              </a:rPr>
              <a:t>: white; </a:t>
            </a:r>
          </a:p>
          <a:p>
            <a:pPr algn="l" rtl="0" eaLnBrk="1" hangingPunct="1"/>
            <a:r>
              <a:rPr lang="en-GB">
                <a:latin typeface="Arial" pitchFamily="34" charset="0"/>
              </a:rPr>
              <a:t>	   border: 2px solid </a:t>
            </a:r>
            <a:r>
              <a:rPr lang="en-GB" err="1">
                <a:latin typeface="Arial" pitchFamily="34" charset="0"/>
              </a:rPr>
              <a:t>royalblue</a:t>
            </a:r>
            <a:r>
              <a:rPr lang="en-GB">
                <a:latin typeface="Arial" pitchFamily="34" charset="0"/>
              </a:rPr>
              <a:t>; </a:t>
            </a:r>
          </a:p>
          <a:p>
            <a:pPr algn="l" rtl="0" eaLnBrk="1" hangingPunct="1"/>
            <a:r>
              <a:rPr lang="en-GB">
                <a:latin typeface="Arial" pitchFamily="34" charset="0"/>
              </a:rPr>
              <a:t>       text-align: </a:t>
            </a:r>
            <a:r>
              <a:rPr lang="en-GB" err="1">
                <a:latin typeface="Arial" pitchFamily="34" charset="0"/>
              </a:rPr>
              <a:t>center</a:t>
            </a:r>
            <a:r>
              <a:rPr lang="en-GB">
                <a:latin typeface="Arial" pitchFamily="34" charset="0"/>
              </a:rPr>
              <a:t>; </a:t>
            </a:r>
          </a:p>
          <a:p>
            <a:pPr algn="l" rtl="0" eaLnBrk="1" hangingPunct="1"/>
            <a:r>
              <a:rPr lang="en-GB">
                <a:latin typeface="Arial" pitchFamily="34" charset="0"/>
              </a:rPr>
              <a:t>       width: 10em;</a:t>
            </a:r>
          </a:p>
          <a:p>
            <a:pPr algn="l" rtl="0" eaLnBrk="1" hangingPunct="1"/>
            <a:r>
              <a:rPr lang="en-GB">
                <a:latin typeface="Arial" pitchFamily="34" charset="0"/>
              </a:rPr>
              <a:t>       </a:t>
            </a:r>
            <a:r>
              <a:rPr lang="en-GB" err="1">
                <a:latin typeface="Arial" pitchFamily="34" charset="0"/>
              </a:rPr>
              <a:t>background-color:royalblue</a:t>
            </a:r>
            <a:r>
              <a:rPr lang="en-GB">
                <a:latin typeface="Arial" pitchFamily="34" charset="0"/>
              </a:rPr>
              <a:t>;</a:t>
            </a:r>
          </a:p>
          <a:p>
            <a:pPr algn="l" rtl="0" eaLnBrk="1" hangingPunct="1"/>
            <a:r>
              <a:rPr lang="en-GB">
                <a:latin typeface="Arial" pitchFamily="34" charset="0"/>
              </a:rPr>
              <a:t>	   }</a:t>
            </a:r>
          </a:p>
          <a:p>
            <a:pPr algn="l" rtl="0" eaLnBrk="1" hangingPunct="1"/>
            <a:r>
              <a:rPr lang="en-GB">
                <a:latin typeface="Arial" pitchFamily="34" charset="0"/>
              </a:rPr>
              <a:t>nav ul { display: none;</a:t>
            </a:r>
          </a:p>
          <a:p>
            <a:pPr algn="l" rtl="0" eaLnBrk="1" hangingPunct="1"/>
            <a:r>
              <a:rPr lang="en-GB">
                <a:latin typeface="Arial" pitchFamily="34" charset="0"/>
              </a:rPr>
              <a:t>		list-style: none; </a:t>
            </a:r>
          </a:p>
          <a:p>
            <a:pPr algn="l" rtl="0" eaLnBrk="1" hangingPunct="1"/>
            <a:r>
              <a:rPr lang="en-GB">
                <a:latin typeface="Arial" pitchFamily="34" charset="0"/>
              </a:rPr>
              <a:t>		margin:0;</a:t>
            </a:r>
          </a:p>
          <a:p>
            <a:pPr algn="l" rtl="0" eaLnBrk="1" hangingPunct="1"/>
            <a:r>
              <a:rPr lang="en-GB">
                <a:latin typeface="Arial" pitchFamily="34" charset="0"/>
              </a:rPr>
              <a:t>		padding: 0; </a:t>
            </a:r>
          </a:p>
          <a:p>
            <a:pPr algn="l" rtl="0" eaLnBrk="1" hangingPunct="1"/>
            <a:r>
              <a:rPr lang="en-GB">
                <a:latin typeface="Arial" pitchFamily="34" charset="0"/>
              </a:rPr>
              <a:t>		}</a:t>
            </a:r>
          </a:p>
          <a:p>
            <a:pPr algn="l" rtl="0" eaLnBrk="1" hangingPunct="1"/>
            <a:r>
              <a:rPr lang="en-GB" err="1">
                <a:latin typeface="Arial" pitchFamily="34" charset="0"/>
              </a:rPr>
              <a:t>nav:hover</a:t>
            </a:r>
            <a:r>
              <a:rPr lang="en-GB">
                <a:latin typeface="Arial" pitchFamily="34" charset="0"/>
              </a:rPr>
              <a:t> ul { </a:t>
            </a:r>
          </a:p>
          <a:p>
            <a:pPr algn="l" rtl="0" eaLnBrk="1" hangingPunct="1"/>
            <a:r>
              <a:rPr lang="en-GB">
                <a:latin typeface="Arial" pitchFamily="34" charset="0"/>
              </a:rPr>
              <a:t>		</a:t>
            </a:r>
            <a:r>
              <a:rPr lang="en-GB" err="1">
                <a:latin typeface="Arial" pitchFamily="34" charset="0"/>
              </a:rPr>
              <a:t>display:block</a:t>
            </a:r>
            <a:r>
              <a:rPr lang="en-GB">
                <a:latin typeface="Arial" pitchFamily="34" charset="0"/>
              </a:rPr>
              <a:t> ;</a:t>
            </a:r>
          </a:p>
          <a:p>
            <a:pPr algn="l" rtl="0" eaLnBrk="1" hangingPunct="1"/>
            <a:r>
              <a:rPr lang="en-GB">
                <a:latin typeface="Arial" pitchFamily="34" charset="0"/>
              </a:rPr>
              <a:t>		}</a:t>
            </a:r>
          </a:p>
          <a:p>
            <a:pPr algn="l" rtl="0" eaLnBrk="1" hangingPunct="1"/>
            <a:r>
              <a:rPr lang="en-GB">
                <a:latin typeface="Arial" pitchFamily="34" charset="0"/>
              </a:rPr>
              <a:t>nav ul li { </a:t>
            </a:r>
          </a:p>
          <a:p>
            <a:pPr algn="l" rtl="0" eaLnBrk="1" hangingPunct="1"/>
            <a:r>
              <a:rPr lang="en-GB">
                <a:latin typeface="Arial" pitchFamily="34" charset="0"/>
              </a:rPr>
              <a:t>		border-top: 2px solid </a:t>
            </a:r>
            <a:r>
              <a:rPr lang="en-GB" err="1">
                <a:latin typeface="Arial" pitchFamily="34" charset="0"/>
              </a:rPr>
              <a:t>royalblue</a:t>
            </a:r>
            <a:r>
              <a:rPr lang="en-GB">
                <a:latin typeface="Arial" pitchFamily="34" charset="0"/>
              </a:rPr>
              <a:t>; </a:t>
            </a:r>
          </a:p>
          <a:p>
            <a:pPr algn="l" rtl="0" eaLnBrk="1" hangingPunct="1"/>
            <a:r>
              <a:rPr lang="en-GB">
                <a:latin typeface="Arial" pitchFamily="34" charset="0"/>
              </a:rPr>
              <a:t>        background-</a:t>
            </a:r>
            <a:r>
              <a:rPr lang="en-GB" err="1">
                <a:latin typeface="Arial" pitchFamily="34" charset="0"/>
              </a:rPr>
              <a:t>color</a:t>
            </a:r>
            <a:r>
              <a:rPr lang="en-GB">
                <a:latin typeface="Arial" pitchFamily="34" charset="0"/>
              </a:rPr>
              <a:t>: white; </a:t>
            </a:r>
          </a:p>
          <a:p>
            <a:pPr algn="l" rtl="0" eaLnBrk="1" hangingPunct="1"/>
            <a:r>
              <a:rPr lang="en-GB">
                <a:latin typeface="Arial" pitchFamily="34" charset="0"/>
              </a:rPr>
              <a:t>		width: 10em;</a:t>
            </a:r>
          </a:p>
          <a:p>
            <a:pPr algn="l" rtl="0" eaLnBrk="1" hangingPunct="1"/>
            <a:r>
              <a:rPr lang="en-GB">
                <a:latin typeface="Arial" pitchFamily="34" charset="0"/>
              </a:rPr>
              <a:t>		</a:t>
            </a:r>
            <a:r>
              <a:rPr lang="en-GB" err="1">
                <a:latin typeface="Arial" pitchFamily="34" charset="0"/>
              </a:rPr>
              <a:t>color</a:t>
            </a:r>
            <a:r>
              <a:rPr lang="en-GB">
                <a:latin typeface="Arial" pitchFamily="34" charset="0"/>
              </a:rPr>
              <a:t>: black; </a:t>
            </a:r>
          </a:p>
          <a:p>
            <a:pPr algn="l" rtl="0" eaLnBrk="1" hangingPunct="1"/>
            <a:r>
              <a:rPr lang="en-GB">
                <a:latin typeface="Arial" pitchFamily="34" charset="0"/>
              </a:rPr>
              <a:t>		}</a:t>
            </a:r>
          </a:p>
          <a:p>
            <a:pPr algn="l" rtl="0" eaLnBrk="1" hangingPunct="1"/>
            <a:r>
              <a:rPr lang="en-GB">
                <a:latin typeface="Arial" pitchFamily="34" charset="0"/>
              </a:rPr>
              <a:t>nav ul </a:t>
            </a:r>
            <a:r>
              <a:rPr lang="en-GB" err="1">
                <a:latin typeface="Arial" pitchFamily="34" charset="0"/>
              </a:rPr>
              <a:t>li:hover</a:t>
            </a:r>
            <a:r>
              <a:rPr lang="en-GB">
                <a:latin typeface="Arial" pitchFamily="34" charset="0"/>
              </a:rPr>
              <a:t> { </a:t>
            </a:r>
          </a:p>
          <a:p>
            <a:pPr algn="l" rtl="0" eaLnBrk="1" hangingPunct="1"/>
            <a:r>
              <a:rPr lang="en-GB">
                <a:latin typeface="Arial" pitchFamily="34" charset="0"/>
              </a:rPr>
              <a:t>        </a:t>
            </a:r>
            <a:r>
              <a:rPr lang="en-GB" err="1">
                <a:latin typeface="Arial" pitchFamily="34" charset="0"/>
              </a:rPr>
              <a:t>background-color:powderblue</a:t>
            </a:r>
            <a:r>
              <a:rPr lang="en-GB">
                <a:latin typeface="Arial" pitchFamily="34" charset="0"/>
              </a:rPr>
              <a:t>;</a:t>
            </a:r>
          </a:p>
          <a:p>
            <a:pPr algn="l" rtl="0" eaLnBrk="1" hangingPunct="1"/>
            <a:r>
              <a:rPr lang="en-GB">
                <a:latin typeface="Arial" pitchFamily="34" charset="0"/>
              </a:rPr>
              <a:t>		}</a:t>
            </a:r>
          </a:p>
          <a:p>
            <a:pPr algn="l" rtl="0" eaLnBrk="1" hangingPunct="1"/>
            <a:r>
              <a:rPr lang="en-GB">
                <a:latin typeface="Arial" pitchFamily="34" charset="0"/>
              </a:rPr>
              <a:t>a { </a:t>
            </a:r>
          </a:p>
          <a:p>
            <a:pPr algn="l" rtl="0" eaLnBrk="1" hangingPunct="1"/>
            <a:r>
              <a:rPr lang="en-GB">
                <a:latin typeface="Arial" pitchFamily="34" charset="0"/>
              </a:rPr>
              <a:t>text-decoration: none; </a:t>
            </a:r>
          </a:p>
          <a:p>
            <a:pPr algn="l" rtl="0" eaLnBrk="1" hangingPunct="1"/>
            <a:r>
              <a:rPr lang="en-GB">
                <a:latin typeface="Arial" pitchFamily="34" charset="0"/>
              </a:rPr>
              <a:t>} </a:t>
            </a:r>
          </a:p>
          <a:p>
            <a:pPr algn="l" rtl="0" eaLnBrk="1" hangingPunct="1"/>
            <a:r>
              <a:rPr lang="en-GB">
                <a:latin typeface="Arial" pitchFamily="34" charset="0"/>
              </a:rPr>
              <a:t>&lt;/style&gt;</a:t>
            </a:r>
          </a:p>
          <a:p>
            <a:pPr algn="l" rtl="0" eaLnBrk="1" hangingPunct="1"/>
            <a:r>
              <a:rPr lang="en-GB">
                <a:latin typeface="Arial" pitchFamily="34" charset="0"/>
              </a:rPr>
              <a:t> &lt;/head&gt;</a:t>
            </a:r>
          </a:p>
          <a:p>
            <a:pPr algn="l" rtl="0" eaLnBrk="1" hangingPunct="1"/>
            <a:r>
              <a:rPr lang="en-GB">
                <a:latin typeface="Arial" pitchFamily="34" charset="0"/>
              </a:rPr>
              <a:t>&lt;body&gt;</a:t>
            </a:r>
          </a:p>
          <a:p>
            <a:pPr algn="l" rtl="0" eaLnBrk="1" hangingPunct="1"/>
            <a:r>
              <a:rPr lang="en-GB">
                <a:latin typeface="Arial" pitchFamily="34" charset="0"/>
              </a:rPr>
              <a:t>&lt;nav&gt; Menu</a:t>
            </a:r>
          </a:p>
          <a:p>
            <a:pPr algn="l" rtl="0" eaLnBrk="1" hangingPunct="1"/>
            <a:r>
              <a:rPr lang="en-GB">
                <a:latin typeface="Arial" pitchFamily="34" charset="0"/>
              </a:rPr>
              <a:t> &lt;ul&gt;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"#"&gt;Home&lt;/a&gt;&lt;/li&gt;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"#"&gt;News&lt;/a&gt;&lt;/li&gt;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"#"&gt;Articles&lt;/a&gt;&lt;/li&gt;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"#"&gt;Blog&lt;/a&gt;&lt;/li&gt;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"#"&gt;Contact&lt;/a&gt;&lt;/li&gt;</a:t>
            </a:r>
          </a:p>
          <a:p>
            <a:pPr algn="l" rtl="0" eaLnBrk="1" hangingPunct="1"/>
            <a:r>
              <a:rPr lang="en-GB">
                <a:latin typeface="Arial" pitchFamily="34" charset="0"/>
              </a:rPr>
              <a:t> &lt;/ul&gt;</a:t>
            </a:r>
          </a:p>
          <a:p>
            <a:pPr algn="l" rtl="0" eaLnBrk="1" hangingPunct="1"/>
            <a:r>
              <a:rPr lang="en-GB">
                <a:latin typeface="Arial" pitchFamily="34" charset="0"/>
              </a:rPr>
              <a:t>&lt;/nav&gt;</a:t>
            </a:r>
          </a:p>
          <a:p>
            <a:pPr algn="l" rtl="0" eaLnBrk="1" hangingPunct="1"/>
            <a:r>
              <a:rPr lang="en-GB">
                <a:latin typeface="Arial" pitchFamily="34" charset="0"/>
              </a:rPr>
              <a:t>&lt;/body&gt;&lt;/html&gt;</a:t>
            </a:r>
          </a:p>
          <a:p>
            <a:pPr algn="l" rtl="0" eaLnBrk="1" hangingPunct="1"/>
            <a:endParaRPr lang="ar-SA">
              <a:latin typeface="Arial" pitchFamily="34" charset="0"/>
            </a:endParaRPr>
          </a:p>
        </p:txBody>
      </p:sp>
    </p:spTree>
    <p:extLst>
      <p:ext uri="{BB962C8B-B14F-4D97-AF65-F5344CB8AC3E}">
        <p14:creationId xmlns:p14="http://schemas.microsoft.com/office/powerpoint/2010/main" val="850207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normAutofit fontScale="47500" lnSpcReduction="20000"/>
          </a:bodyPr>
          <a:lstStyle/>
          <a:p>
            <a:pPr algn="l" rtl="0" eaLnBrk="1" hangingPunct="1"/>
            <a:r>
              <a:rPr lang="en-GB">
                <a:latin typeface="Arial" pitchFamily="34" charset="0"/>
              </a:rPr>
              <a:t>&lt;!DOCTYPE html5&gt;</a:t>
            </a:r>
          </a:p>
          <a:p>
            <a:pPr algn="l" rtl="0" eaLnBrk="1" hangingPunct="1"/>
            <a:r>
              <a:rPr lang="en-GB">
                <a:latin typeface="Arial" pitchFamily="34" charset="0"/>
              </a:rPr>
              <a:t>&lt;html&gt;  </a:t>
            </a:r>
          </a:p>
          <a:p>
            <a:pPr algn="l" rtl="0" eaLnBrk="1" hangingPunct="1"/>
            <a:r>
              <a:rPr lang="en-GB">
                <a:latin typeface="Arial" pitchFamily="34" charset="0"/>
              </a:rPr>
              <a:t>&lt;head&gt;  </a:t>
            </a:r>
          </a:p>
          <a:p>
            <a:pPr algn="l" rtl="0" eaLnBrk="1" hangingPunct="1"/>
            <a:r>
              <a:rPr lang="en-GB">
                <a:latin typeface="Arial" pitchFamily="34" charset="0"/>
              </a:rPr>
              <a:t> &lt;title&gt; Drop-Down Menu&lt;/title&gt;</a:t>
            </a:r>
          </a:p>
          <a:p>
            <a:pPr algn="l" rtl="0" eaLnBrk="1" hangingPunct="1"/>
            <a:r>
              <a:rPr lang="en-GB">
                <a:latin typeface="Arial" pitchFamily="34" charset="0"/>
              </a:rPr>
              <a:t>&lt;style type = "text/</a:t>
            </a:r>
            <a:r>
              <a:rPr lang="en-GB" err="1">
                <a:latin typeface="Arial" pitchFamily="34" charset="0"/>
              </a:rPr>
              <a:t>css</a:t>
            </a:r>
            <a:r>
              <a:rPr lang="en-GB">
                <a:latin typeface="Arial" pitchFamily="34" charset="0"/>
              </a:rPr>
              <a:t>"&gt;</a:t>
            </a:r>
          </a:p>
          <a:p>
            <a:pPr algn="l" rtl="0" eaLnBrk="1" hangingPunct="1"/>
            <a:r>
              <a:rPr lang="en-GB">
                <a:latin typeface="Arial" pitchFamily="34" charset="0"/>
              </a:rPr>
              <a:t>body { font-family: </a:t>
            </a:r>
            <a:r>
              <a:rPr lang="en-GB" err="1">
                <a:latin typeface="Arial" pitchFamily="34" charset="0"/>
              </a:rPr>
              <a:t>arial</a:t>
            </a:r>
            <a:r>
              <a:rPr lang="en-GB">
                <a:latin typeface="Arial" pitchFamily="34" charset="0"/>
              </a:rPr>
              <a:t>}</a:t>
            </a:r>
          </a:p>
          <a:p>
            <a:pPr algn="l" rtl="0" eaLnBrk="1" hangingPunct="1"/>
            <a:r>
              <a:rPr lang="en-GB">
                <a:latin typeface="Arial" pitchFamily="34" charset="0"/>
              </a:rPr>
              <a:t>nav { font-weight: bold;      </a:t>
            </a:r>
          </a:p>
          <a:p>
            <a:pPr algn="l" rtl="0" eaLnBrk="1" hangingPunct="1"/>
            <a:r>
              <a:rPr lang="en-GB">
                <a:latin typeface="Arial" pitchFamily="34" charset="0"/>
              </a:rPr>
              <a:t>       </a:t>
            </a:r>
            <a:r>
              <a:rPr lang="en-GB" err="1">
                <a:latin typeface="Arial" pitchFamily="34" charset="0"/>
              </a:rPr>
              <a:t>color</a:t>
            </a:r>
            <a:r>
              <a:rPr lang="en-GB">
                <a:latin typeface="Arial" pitchFamily="34" charset="0"/>
              </a:rPr>
              <a:t>: white; </a:t>
            </a:r>
          </a:p>
          <a:p>
            <a:pPr algn="l" rtl="0" eaLnBrk="1" hangingPunct="1"/>
            <a:r>
              <a:rPr lang="en-GB">
                <a:latin typeface="Arial" pitchFamily="34" charset="0"/>
              </a:rPr>
              <a:t>	   border: 2px solid </a:t>
            </a:r>
            <a:r>
              <a:rPr lang="en-GB" err="1">
                <a:latin typeface="Arial" pitchFamily="34" charset="0"/>
              </a:rPr>
              <a:t>royalblue</a:t>
            </a:r>
            <a:r>
              <a:rPr lang="en-GB">
                <a:latin typeface="Arial" pitchFamily="34" charset="0"/>
              </a:rPr>
              <a:t>; </a:t>
            </a:r>
          </a:p>
          <a:p>
            <a:pPr algn="l" rtl="0" eaLnBrk="1" hangingPunct="1"/>
            <a:r>
              <a:rPr lang="en-GB">
                <a:latin typeface="Arial" pitchFamily="34" charset="0"/>
              </a:rPr>
              <a:t>       text-align: </a:t>
            </a:r>
            <a:r>
              <a:rPr lang="en-GB" err="1">
                <a:latin typeface="Arial" pitchFamily="34" charset="0"/>
              </a:rPr>
              <a:t>center</a:t>
            </a:r>
            <a:r>
              <a:rPr lang="en-GB">
                <a:latin typeface="Arial" pitchFamily="34" charset="0"/>
              </a:rPr>
              <a:t>; </a:t>
            </a:r>
          </a:p>
          <a:p>
            <a:pPr algn="l" rtl="0" eaLnBrk="1" hangingPunct="1"/>
            <a:r>
              <a:rPr lang="en-GB">
                <a:latin typeface="Arial" pitchFamily="34" charset="0"/>
              </a:rPr>
              <a:t>       width: 10em;</a:t>
            </a:r>
          </a:p>
          <a:p>
            <a:pPr algn="l" rtl="0" eaLnBrk="1" hangingPunct="1"/>
            <a:r>
              <a:rPr lang="en-GB">
                <a:latin typeface="Arial" pitchFamily="34" charset="0"/>
              </a:rPr>
              <a:t>       </a:t>
            </a:r>
            <a:r>
              <a:rPr lang="en-GB" err="1">
                <a:latin typeface="Arial" pitchFamily="34" charset="0"/>
              </a:rPr>
              <a:t>background-color:royalblue</a:t>
            </a:r>
            <a:r>
              <a:rPr lang="en-GB">
                <a:latin typeface="Arial" pitchFamily="34" charset="0"/>
              </a:rPr>
              <a:t>;</a:t>
            </a:r>
          </a:p>
          <a:p>
            <a:pPr algn="l" rtl="0" eaLnBrk="1" hangingPunct="1"/>
            <a:r>
              <a:rPr lang="en-GB">
                <a:latin typeface="Arial" pitchFamily="34" charset="0"/>
              </a:rPr>
              <a:t>	   }</a:t>
            </a:r>
          </a:p>
          <a:p>
            <a:pPr algn="l" rtl="0" eaLnBrk="1" hangingPunct="1"/>
            <a:r>
              <a:rPr lang="en-GB">
                <a:latin typeface="Arial" pitchFamily="34" charset="0"/>
              </a:rPr>
              <a:t>nav ul { display: none;</a:t>
            </a:r>
          </a:p>
          <a:p>
            <a:pPr algn="l" rtl="0" eaLnBrk="1" hangingPunct="1"/>
            <a:r>
              <a:rPr lang="en-GB">
                <a:latin typeface="Arial" pitchFamily="34" charset="0"/>
              </a:rPr>
              <a:t>		list-style: none; </a:t>
            </a:r>
          </a:p>
          <a:p>
            <a:pPr algn="l" rtl="0" eaLnBrk="1" hangingPunct="1"/>
            <a:r>
              <a:rPr lang="en-GB">
                <a:latin typeface="Arial" pitchFamily="34" charset="0"/>
              </a:rPr>
              <a:t>		margin:0;</a:t>
            </a:r>
          </a:p>
          <a:p>
            <a:pPr algn="l" rtl="0" eaLnBrk="1" hangingPunct="1"/>
            <a:r>
              <a:rPr lang="en-GB">
                <a:latin typeface="Arial" pitchFamily="34" charset="0"/>
              </a:rPr>
              <a:t>		padding: 0; </a:t>
            </a:r>
          </a:p>
          <a:p>
            <a:pPr algn="l" rtl="0" eaLnBrk="1" hangingPunct="1"/>
            <a:r>
              <a:rPr lang="en-GB">
                <a:latin typeface="Arial" pitchFamily="34" charset="0"/>
              </a:rPr>
              <a:t>		}</a:t>
            </a:r>
          </a:p>
          <a:p>
            <a:pPr algn="l" rtl="0" eaLnBrk="1" hangingPunct="1"/>
            <a:r>
              <a:rPr lang="en-GB" err="1">
                <a:latin typeface="Arial" pitchFamily="34" charset="0"/>
              </a:rPr>
              <a:t>nav:hover</a:t>
            </a:r>
            <a:r>
              <a:rPr lang="en-GB">
                <a:latin typeface="Arial" pitchFamily="34" charset="0"/>
              </a:rPr>
              <a:t> ul { </a:t>
            </a:r>
          </a:p>
          <a:p>
            <a:pPr algn="l" rtl="0" eaLnBrk="1" hangingPunct="1"/>
            <a:r>
              <a:rPr lang="en-GB">
                <a:latin typeface="Arial" pitchFamily="34" charset="0"/>
              </a:rPr>
              <a:t>		</a:t>
            </a:r>
            <a:r>
              <a:rPr lang="en-GB" err="1">
                <a:latin typeface="Arial" pitchFamily="34" charset="0"/>
              </a:rPr>
              <a:t>display:block</a:t>
            </a:r>
            <a:r>
              <a:rPr lang="en-GB">
                <a:latin typeface="Arial" pitchFamily="34" charset="0"/>
              </a:rPr>
              <a:t> </a:t>
            </a:r>
          </a:p>
          <a:p>
            <a:pPr algn="l" rtl="0" eaLnBrk="1" hangingPunct="1"/>
            <a:r>
              <a:rPr lang="en-GB">
                <a:latin typeface="Arial" pitchFamily="34" charset="0"/>
              </a:rPr>
              <a:t>		}</a:t>
            </a:r>
          </a:p>
          <a:p>
            <a:pPr algn="l" rtl="0" eaLnBrk="1" hangingPunct="1"/>
            <a:r>
              <a:rPr lang="en-GB">
                <a:latin typeface="Arial" pitchFamily="34" charset="0"/>
              </a:rPr>
              <a:t>nav ul li { </a:t>
            </a:r>
          </a:p>
          <a:p>
            <a:pPr algn="l" rtl="0" eaLnBrk="1" hangingPunct="1"/>
            <a:r>
              <a:rPr lang="en-GB">
                <a:latin typeface="Arial" pitchFamily="34" charset="0"/>
              </a:rPr>
              <a:t>		border-top: 2px solid </a:t>
            </a:r>
            <a:r>
              <a:rPr lang="en-GB" err="1">
                <a:latin typeface="Arial" pitchFamily="34" charset="0"/>
              </a:rPr>
              <a:t>royalblue</a:t>
            </a:r>
            <a:r>
              <a:rPr lang="en-GB">
                <a:latin typeface="Arial" pitchFamily="34" charset="0"/>
              </a:rPr>
              <a:t>; </a:t>
            </a:r>
          </a:p>
          <a:p>
            <a:pPr algn="l" rtl="0" eaLnBrk="1" hangingPunct="1"/>
            <a:r>
              <a:rPr lang="en-GB">
                <a:latin typeface="Arial" pitchFamily="34" charset="0"/>
              </a:rPr>
              <a:t>        background-</a:t>
            </a:r>
            <a:r>
              <a:rPr lang="en-GB" err="1">
                <a:latin typeface="Arial" pitchFamily="34" charset="0"/>
              </a:rPr>
              <a:t>color</a:t>
            </a:r>
            <a:r>
              <a:rPr lang="en-GB">
                <a:latin typeface="Arial" pitchFamily="34" charset="0"/>
              </a:rPr>
              <a:t>: white; </a:t>
            </a:r>
          </a:p>
          <a:p>
            <a:pPr algn="l" rtl="0" eaLnBrk="1" hangingPunct="1"/>
            <a:r>
              <a:rPr lang="en-GB">
                <a:latin typeface="Arial" pitchFamily="34" charset="0"/>
              </a:rPr>
              <a:t>		width: 10em;</a:t>
            </a:r>
          </a:p>
          <a:p>
            <a:pPr algn="l" rtl="0" eaLnBrk="1" hangingPunct="1"/>
            <a:r>
              <a:rPr lang="en-GB">
                <a:latin typeface="Arial" pitchFamily="34" charset="0"/>
              </a:rPr>
              <a:t>		</a:t>
            </a:r>
            <a:r>
              <a:rPr lang="en-GB" err="1">
                <a:latin typeface="Arial" pitchFamily="34" charset="0"/>
              </a:rPr>
              <a:t>color</a:t>
            </a:r>
            <a:r>
              <a:rPr lang="en-GB">
                <a:latin typeface="Arial" pitchFamily="34" charset="0"/>
              </a:rPr>
              <a:t>: black; </a:t>
            </a:r>
          </a:p>
          <a:p>
            <a:pPr algn="l" rtl="0" eaLnBrk="1" hangingPunct="1"/>
            <a:r>
              <a:rPr lang="en-GB">
                <a:latin typeface="Arial" pitchFamily="34" charset="0"/>
              </a:rPr>
              <a:t>		}</a:t>
            </a:r>
          </a:p>
          <a:p>
            <a:pPr algn="l" rtl="0" eaLnBrk="1" hangingPunct="1"/>
            <a:r>
              <a:rPr lang="en-GB">
                <a:latin typeface="Arial" pitchFamily="34" charset="0"/>
              </a:rPr>
              <a:t>nav ul </a:t>
            </a:r>
            <a:r>
              <a:rPr lang="en-GB" err="1">
                <a:latin typeface="Arial" pitchFamily="34" charset="0"/>
              </a:rPr>
              <a:t>li:hover</a:t>
            </a:r>
            <a:r>
              <a:rPr lang="en-GB">
                <a:latin typeface="Arial" pitchFamily="34" charset="0"/>
              </a:rPr>
              <a:t> { </a:t>
            </a:r>
          </a:p>
          <a:p>
            <a:pPr algn="l" rtl="0" eaLnBrk="1" hangingPunct="1"/>
            <a:r>
              <a:rPr lang="en-GB">
                <a:latin typeface="Arial" pitchFamily="34" charset="0"/>
              </a:rPr>
              <a:t>        </a:t>
            </a:r>
            <a:r>
              <a:rPr lang="en-GB" err="1">
                <a:latin typeface="Arial" pitchFamily="34" charset="0"/>
              </a:rPr>
              <a:t>background-color:powderblue</a:t>
            </a:r>
            <a:r>
              <a:rPr lang="en-GB">
                <a:latin typeface="Arial" pitchFamily="34" charset="0"/>
              </a:rPr>
              <a:t>;</a:t>
            </a:r>
          </a:p>
          <a:p>
            <a:pPr algn="l" rtl="0" eaLnBrk="1" hangingPunct="1"/>
            <a:r>
              <a:rPr lang="en-GB">
                <a:latin typeface="Arial" pitchFamily="34" charset="0"/>
              </a:rPr>
              <a:t>		}</a:t>
            </a:r>
          </a:p>
          <a:p>
            <a:pPr algn="l" rtl="0" eaLnBrk="1" hangingPunct="1"/>
            <a:r>
              <a:rPr lang="en-GB">
                <a:latin typeface="Arial" pitchFamily="34" charset="0"/>
              </a:rPr>
              <a:t>a { </a:t>
            </a:r>
          </a:p>
          <a:p>
            <a:pPr algn="l" rtl="0" eaLnBrk="1" hangingPunct="1"/>
            <a:r>
              <a:rPr lang="en-GB">
                <a:latin typeface="Arial" pitchFamily="34" charset="0"/>
              </a:rPr>
              <a:t>text-decoration: none; </a:t>
            </a:r>
          </a:p>
          <a:p>
            <a:pPr algn="l" rtl="0" eaLnBrk="1" hangingPunct="1"/>
            <a:r>
              <a:rPr lang="en-GB">
                <a:latin typeface="Arial" pitchFamily="34" charset="0"/>
              </a:rPr>
              <a:t>} </a:t>
            </a:r>
          </a:p>
          <a:p>
            <a:pPr algn="l" rtl="0" eaLnBrk="1" hangingPunct="1"/>
            <a:r>
              <a:rPr lang="en-GB">
                <a:latin typeface="Arial" pitchFamily="34" charset="0"/>
              </a:rPr>
              <a:t>&lt;/style&gt;</a:t>
            </a:r>
          </a:p>
          <a:p>
            <a:pPr algn="l" rtl="0" eaLnBrk="1" hangingPunct="1"/>
            <a:r>
              <a:rPr lang="en-GB">
                <a:latin typeface="Arial" pitchFamily="34" charset="0"/>
              </a:rPr>
              <a:t> &lt;/head&gt;</a:t>
            </a:r>
          </a:p>
          <a:p>
            <a:pPr algn="l" rtl="0" eaLnBrk="1" hangingPunct="1"/>
            <a:r>
              <a:rPr lang="en-GB">
                <a:latin typeface="Arial" pitchFamily="34" charset="0"/>
              </a:rPr>
              <a:t>&lt;body&gt;</a:t>
            </a:r>
          </a:p>
          <a:p>
            <a:pPr algn="l" rtl="0" eaLnBrk="1" hangingPunct="1"/>
            <a:r>
              <a:rPr lang="en-GB">
                <a:latin typeface="Arial" pitchFamily="34" charset="0"/>
              </a:rPr>
              <a:t>&lt;nav&gt; Menu</a:t>
            </a:r>
          </a:p>
          <a:p>
            <a:pPr algn="l" rtl="0" eaLnBrk="1" hangingPunct="1"/>
            <a:r>
              <a:rPr lang="en-GB">
                <a:latin typeface="Arial" pitchFamily="34" charset="0"/>
              </a:rPr>
              <a:t> &lt;ul&gt;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"#"&gt;Home&lt;/a&gt;&lt;/li&gt;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"#"&gt;News&lt;/a&gt;&lt;/li&gt;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"#"&gt;Articles&lt;/a&gt;&lt;/li&gt;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"#"&gt;Blog&lt;/a&gt;&lt;/li&gt;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"#"&gt;Contact&lt;/a&gt;&lt;/li&gt;</a:t>
            </a:r>
          </a:p>
          <a:p>
            <a:pPr algn="l" rtl="0" eaLnBrk="1" hangingPunct="1"/>
            <a:r>
              <a:rPr lang="en-GB">
                <a:latin typeface="Arial" pitchFamily="34" charset="0"/>
              </a:rPr>
              <a:t> &lt;/ul&gt;</a:t>
            </a:r>
          </a:p>
          <a:p>
            <a:pPr algn="l" rtl="0" eaLnBrk="1" hangingPunct="1"/>
            <a:r>
              <a:rPr lang="en-GB">
                <a:latin typeface="Arial" pitchFamily="34" charset="0"/>
              </a:rPr>
              <a:t>&lt;/nav&gt;</a:t>
            </a:r>
          </a:p>
          <a:p>
            <a:pPr algn="l" rtl="0" eaLnBrk="1" hangingPunct="1"/>
            <a:r>
              <a:rPr lang="en-GB">
                <a:latin typeface="Arial" pitchFamily="34" charset="0"/>
              </a:rPr>
              <a:t>&lt;/body&gt;&lt;/html&gt;</a:t>
            </a:r>
          </a:p>
          <a:p>
            <a:pPr algn="l" rtl="0" eaLnBrk="1" hangingPunct="1"/>
            <a:endParaRPr lang="ar-SA">
              <a:latin typeface="Arial" pitchFamily="34" charset="0"/>
            </a:endParaRPr>
          </a:p>
          <a:p>
            <a:pPr eaLnBrk="1" hangingPunct="1"/>
            <a:endParaRPr lang="ar-SA">
              <a:latin typeface="Arial" pitchFamily="34" charset="0"/>
            </a:endParaRPr>
          </a:p>
        </p:txBody>
      </p:sp>
    </p:spTree>
    <p:extLst>
      <p:ext uri="{BB962C8B-B14F-4D97-AF65-F5344CB8AC3E}">
        <p14:creationId xmlns:p14="http://schemas.microsoft.com/office/powerpoint/2010/main" val="2965990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normAutofit fontScale="47500" lnSpcReduction="20000"/>
          </a:bodyPr>
          <a:lstStyle/>
          <a:p>
            <a:pPr algn="l" rtl="0" eaLnBrk="1" hangingPunct="1"/>
            <a:r>
              <a:rPr lang="en-GB">
                <a:latin typeface="Arial" pitchFamily="34" charset="0"/>
              </a:rPr>
              <a:t>&lt;!DOCTYPE html5&gt;</a:t>
            </a:r>
          </a:p>
          <a:p>
            <a:pPr algn="l" rtl="0" eaLnBrk="1" hangingPunct="1"/>
            <a:r>
              <a:rPr lang="en-GB">
                <a:latin typeface="Arial" pitchFamily="34" charset="0"/>
              </a:rPr>
              <a:t>&lt;html&gt;  </a:t>
            </a:r>
          </a:p>
          <a:p>
            <a:pPr algn="l" rtl="0" eaLnBrk="1" hangingPunct="1"/>
            <a:r>
              <a:rPr lang="en-GB">
                <a:latin typeface="Arial" pitchFamily="34" charset="0"/>
              </a:rPr>
              <a:t>&lt;head&gt;  </a:t>
            </a:r>
          </a:p>
          <a:p>
            <a:pPr algn="l" rtl="0" eaLnBrk="1" hangingPunct="1"/>
            <a:r>
              <a:rPr lang="en-GB">
                <a:latin typeface="Arial" pitchFamily="34" charset="0"/>
              </a:rPr>
              <a:t> &lt;title&gt; Drop-Down Menu&lt;/title&gt;</a:t>
            </a:r>
          </a:p>
          <a:p>
            <a:pPr algn="l" rtl="0" eaLnBrk="1" hangingPunct="1"/>
            <a:r>
              <a:rPr lang="en-GB">
                <a:latin typeface="Arial" pitchFamily="34" charset="0"/>
              </a:rPr>
              <a:t>&lt;style type = "text/</a:t>
            </a:r>
            <a:r>
              <a:rPr lang="en-GB" err="1">
                <a:latin typeface="Arial" pitchFamily="34" charset="0"/>
              </a:rPr>
              <a:t>css</a:t>
            </a:r>
            <a:r>
              <a:rPr lang="en-GB">
                <a:latin typeface="Arial" pitchFamily="34" charset="0"/>
              </a:rPr>
              <a:t>"&gt;</a:t>
            </a:r>
          </a:p>
          <a:p>
            <a:pPr algn="l" rtl="0" eaLnBrk="1" hangingPunct="1"/>
            <a:r>
              <a:rPr lang="en-GB">
                <a:latin typeface="Arial" pitchFamily="34" charset="0"/>
              </a:rPr>
              <a:t>body { font-family: </a:t>
            </a:r>
            <a:r>
              <a:rPr lang="en-GB" err="1">
                <a:latin typeface="Arial" pitchFamily="34" charset="0"/>
              </a:rPr>
              <a:t>arial</a:t>
            </a:r>
            <a:r>
              <a:rPr lang="en-GB">
                <a:latin typeface="Arial" pitchFamily="34" charset="0"/>
              </a:rPr>
              <a:t>}</a:t>
            </a:r>
          </a:p>
          <a:p>
            <a:pPr algn="l" rtl="0" eaLnBrk="1" hangingPunct="1"/>
            <a:r>
              <a:rPr lang="en-GB">
                <a:latin typeface="Arial" pitchFamily="34" charset="0"/>
              </a:rPr>
              <a:t>nav { font-weight: bold;      </a:t>
            </a:r>
          </a:p>
          <a:p>
            <a:pPr algn="l" rtl="0" eaLnBrk="1" hangingPunct="1"/>
            <a:r>
              <a:rPr lang="en-GB">
                <a:latin typeface="Arial" pitchFamily="34" charset="0"/>
              </a:rPr>
              <a:t>       </a:t>
            </a:r>
            <a:r>
              <a:rPr lang="en-GB" err="1">
                <a:latin typeface="Arial" pitchFamily="34" charset="0"/>
              </a:rPr>
              <a:t>color</a:t>
            </a:r>
            <a:r>
              <a:rPr lang="en-GB">
                <a:latin typeface="Arial" pitchFamily="34" charset="0"/>
              </a:rPr>
              <a:t>: white; </a:t>
            </a:r>
          </a:p>
          <a:p>
            <a:pPr algn="l" rtl="0" eaLnBrk="1" hangingPunct="1"/>
            <a:r>
              <a:rPr lang="en-GB">
                <a:latin typeface="Arial" pitchFamily="34" charset="0"/>
              </a:rPr>
              <a:t>	   border: 2px solid </a:t>
            </a:r>
            <a:r>
              <a:rPr lang="en-GB" err="1">
                <a:latin typeface="Arial" pitchFamily="34" charset="0"/>
              </a:rPr>
              <a:t>royalblue</a:t>
            </a:r>
            <a:r>
              <a:rPr lang="en-GB">
                <a:latin typeface="Arial" pitchFamily="34" charset="0"/>
              </a:rPr>
              <a:t>; </a:t>
            </a:r>
          </a:p>
          <a:p>
            <a:pPr algn="l" rtl="0" eaLnBrk="1" hangingPunct="1"/>
            <a:r>
              <a:rPr lang="en-GB">
                <a:latin typeface="Arial" pitchFamily="34" charset="0"/>
              </a:rPr>
              <a:t>       text-align: </a:t>
            </a:r>
            <a:r>
              <a:rPr lang="en-GB" err="1">
                <a:latin typeface="Arial" pitchFamily="34" charset="0"/>
              </a:rPr>
              <a:t>center</a:t>
            </a:r>
            <a:r>
              <a:rPr lang="en-GB">
                <a:latin typeface="Arial" pitchFamily="34" charset="0"/>
              </a:rPr>
              <a:t>; </a:t>
            </a:r>
          </a:p>
          <a:p>
            <a:pPr algn="l" rtl="0" eaLnBrk="1" hangingPunct="1"/>
            <a:r>
              <a:rPr lang="en-GB">
                <a:latin typeface="Arial" pitchFamily="34" charset="0"/>
              </a:rPr>
              <a:t>       width: 10em;</a:t>
            </a:r>
          </a:p>
          <a:p>
            <a:pPr algn="l" rtl="0" eaLnBrk="1" hangingPunct="1"/>
            <a:r>
              <a:rPr lang="en-GB">
                <a:latin typeface="Arial" pitchFamily="34" charset="0"/>
              </a:rPr>
              <a:t>       </a:t>
            </a:r>
            <a:r>
              <a:rPr lang="en-GB" err="1">
                <a:latin typeface="Arial" pitchFamily="34" charset="0"/>
              </a:rPr>
              <a:t>background-color:royalblue</a:t>
            </a:r>
            <a:r>
              <a:rPr lang="en-GB">
                <a:latin typeface="Arial" pitchFamily="34" charset="0"/>
              </a:rPr>
              <a:t>;</a:t>
            </a:r>
          </a:p>
          <a:p>
            <a:pPr algn="l" rtl="0" eaLnBrk="1" hangingPunct="1"/>
            <a:r>
              <a:rPr lang="en-GB">
                <a:latin typeface="Arial" pitchFamily="34" charset="0"/>
              </a:rPr>
              <a:t>	   }</a:t>
            </a:r>
          </a:p>
          <a:p>
            <a:pPr algn="l" rtl="0" eaLnBrk="1" hangingPunct="1"/>
            <a:r>
              <a:rPr lang="en-GB">
                <a:latin typeface="Arial" pitchFamily="34" charset="0"/>
              </a:rPr>
              <a:t>nav ul { display: none;</a:t>
            </a:r>
          </a:p>
          <a:p>
            <a:pPr algn="l" rtl="0" eaLnBrk="1" hangingPunct="1"/>
            <a:r>
              <a:rPr lang="en-GB">
                <a:latin typeface="Arial" pitchFamily="34" charset="0"/>
              </a:rPr>
              <a:t>		list-style: none; </a:t>
            </a:r>
          </a:p>
          <a:p>
            <a:pPr algn="l" rtl="0" eaLnBrk="1" hangingPunct="1"/>
            <a:r>
              <a:rPr lang="en-GB">
                <a:latin typeface="Arial" pitchFamily="34" charset="0"/>
              </a:rPr>
              <a:t>		margin:0;</a:t>
            </a:r>
          </a:p>
          <a:p>
            <a:pPr algn="l" rtl="0" eaLnBrk="1" hangingPunct="1"/>
            <a:r>
              <a:rPr lang="en-GB">
                <a:latin typeface="Arial" pitchFamily="34" charset="0"/>
              </a:rPr>
              <a:t>		padding: 0; </a:t>
            </a:r>
          </a:p>
          <a:p>
            <a:pPr algn="l" rtl="0" eaLnBrk="1" hangingPunct="1"/>
            <a:r>
              <a:rPr lang="en-GB">
                <a:latin typeface="Arial" pitchFamily="34" charset="0"/>
              </a:rPr>
              <a:t>		}</a:t>
            </a:r>
          </a:p>
          <a:p>
            <a:pPr algn="l" rtl="0" eaLnBrk="1" hangingPunct="1"/>
            <a:r>
              <a:rPr lang="en-GB" err="1">
                <a:latin typeface="Arial" pitchFamily="34" charset="0"/>
              </a:rPr>
              <a:t>nav:hover</a:t>
            </a:r>
            <a:r>
              <a:rPr lang="en-GB">
                <a:latin typeface="Arial" pitchFamily="34" charset="0"/>
              </a:rPr>
              <a:t> ul { </a:t>
            </a:r>
          </a:p>
          <a:p>
            <a:pPr algn="l" rtl="0" eaLnBrk="1" hangingPunct="1"/>
            <a:r>
              <a:rPr lang="en-GB">
                <a:latin typeface="Arial" pitchFamily="34" charset="0"/>
              </a:rPr>
              <a:t>		</a:t>
            </a:r>
            <a:r>
              <a:rPr lang="en-GB" err="1">
                <a:latin typeface="Arial" pitchFamily="34" charset="0"/>
              </a:rPr>
              <a:t>display:block</a:t>
            </a:r>
            <a:r>
              <a:rPr lang="en-GB">
                <a:latin typeface="Arial" pitchFamily="34" charset="0"/>
              </a:rPr>
              <a:t> </a:t>
            </a:r>
          </a:p>
          <a:p>
            <a:pPr algn="l" rtl="0" eaLnBrk="1" hangingPunct="1"/>
            <a:r>
              <a:rPr lang="en-GB">
                <a:latin typeface="Arial" pitchFamily="34" charset="0"/>
              </a:rPr>
              <a:t>		}</a:t>
            </a:r>
          </a:p>
          <a:p>
            <a:pPr algn="l" rtl="0" eaLnBrk="1" hangingPunct="1"/>
            <a:r>
              <a:rPr lang="en-GB">
                <a:latin typeface="Arial" pitchFamily="34" charset="0"/>
              </a:rPr>
              <a:t>nav ul li { </a:t>
            </a:r>
          </a:p>
          <a:p>
            <a:pPr algn="l" rtl="0" eaLnBrk="1" hangingPunct="1"/>
            <a:r>
              <a:rPr lang="en-GB">
                <a:latin typeface="Arial" pitchFamily="34" charset="0"/>
              </a:rPr>
              <a:t>		border-top: 2px solid </a:t>
            </a:r>
            <a:r>
              <a:rPr lang="en-GB" err="1">
                <a:latin typeface="Arial" pitchFamily="34" charset="0"/>
              </a:rPr>
              <a:t>royalblue</a:t>
            </a:r>
            <a:r>
              <a:rPr lang="en-GB">
                <a:latin typeface="Arial" pitchFamily="34" charset="0"/>
              </a:rPr>
              <a:t>; </a:t>
            </a:r>
          </a:p>
          <a:p>
            <a:pPr algn="l" rtl="0" eaLnBrk="1" hangingPunct="1"/>
            <a:r>
              <a:rPr lang="en-GB">
                <a:latin typeface="Arial" pitchFamily="34" charset="0"/>
              </a:rPr>
              <a:t>        background-</a:t>
            </a:r>
            <a:r>
              <a:rPr lang="en-GB" err="1">
                <a:latin typeface="Arial" pitchFamily="34" charset="0"/>
              </a:rPr>
              <a:t>color</a:t>
            </a:r>
            <a:r>
              <a:rPr lang="en-GB">
                <a:latin typeface="Arial" pitchFamily="34" charset="0"/>
              </a:rPr>
              <a:t>: white; </a:t>
            </a:r>
          </a:p>
          <a:p>
            <a:pPr algn="l" rtl="0" eaLnBrk="1" hangingPunct="1"/>
            <a:r>
              <a:rPr lang="en-GB">
                <a:latin typeface="Arial" pitchFamily="34" charset="0"/>
              </a:rPr>
              <a:t>		width: 10em;</a:t>
            </a:r>
          </a:p>
          <a:p>
            <a:pPr algn="l" rtl="0" eaLnBrk="1" hangingPunct="1"/>
            <a:r>
              <a:rPr lang="en-GB">
                <a:latin typeface="Arial" pitchFamily="34" charset="0"/>
              </a:rPr>
              <a:t>		</a:t>
            </a:r>
            <a:r>
              <a:rPr lang="en-GB" err="1">
                <a:latin typeface="Arial" pitchFamily="34" charset="0"/>
              </a:rPr>
              <a:t>color</a:t>
            </a:r>
            <a:r>
              <a:rPr lang="en-GB">
                <a:latin typeface="Arial" pitchFamily="34" charset="0"/>
              </a:rPr>
              <a:t>: black; </a:t>
            </a:r>
          </a:p>
          <a:p>
            <a:pPr algn="l" rtl="0" eaLnBrk="1" hangingPunct="1"/>
            <a:r>
              <a:rPr lang="en-GB">
                <a:latin typeface="Arial" pitchFamily="34" charset="0"/>
              </a:rPr>
              <a:t>		}</a:t>
            </a:r>
          </a:p>
          <a:p>
            <a:pPr algn="l" rtl="0" eaLnBrk="1" hangingPunct="1"/>
            <a:r>
              <a:rPr lang="en-GB">
                <a:latin typeface="Arial" pitchFamily="34" charset="0"/>
              </a:rPr>
              <a:t>nav ul </a:t>
            </a:r>
            <a:r>
              <a:rPr lang="en-GB" err="1">
                <a:latin typeface="Arial" pitchFamily="34" charset="0"/>
              </a:rPr>
              <a:t>li:hover</a:t>
            </a:r>
            <a:r>
              <a:rPr lang="en-GB">
                <a:latin typeface="Arial" pitchFamily="34" charset="0"/>
              </a:rPr>
              <a:t> { </a:t>
            </a:r>
          </a:p>
          <a:p>
            <a:pPr algn="l" rtl="0" eaLnBrk="1" hangingPunct="1"/>
            <a:r>
              <a:rPr lang="en-GB">
                <a:latin typeface="Arial" pitchFamily="34" charset="0"/>
              </a:rPr>
              <a:t>        </a:t>
            </a:r>
            <a:r>
              <a:rPr lang="en-GB" err="1">
                <a:latin typeface="Arial" pitchFamily="34" charset="0"/>
              </a:rPr>
              <a:t>background-color:powderblue</a:t>
            </a:r>
            <a:r>
              <a:rPr lang="en-GB">
                <a:latin typeface="Arial" pitchFamily="34" charset="0"/>
              </a:rPr>
              <a:t>;</a:t>
            </a:r>
          </a:p>
          <a:p>
            <a:pPr algn="l" rtl="0" eaLnBrk="1" hangingPunct="1"/>
            <a:r>
              <a:rPr lang="en-GB">
                <a:latin typeface="Arial" pitchFamily="34" charset="0"/>
              </a:rPr>
              <a:t>		}</a:t>
            </a:r>
          </a:p>
          <a:p>
            <a:pPr algn="l" rtl="0" eaLnBrk="1" hangingPunct="1"/>
            <a:r>
              <a:rPr lang="en-GB">
                <a:latin typeface="Arial" pitchFamily="34" charset="0"/>
              </a:rPr>
              <a:t>a { </a:t>
            </a:r>
          </a:p>
          <a:p>
            <a:pPr algn="l" rtl="0" eaLnBrk="1" hangingPunct="1"/>
            <a:r>
              <a:rPr lang="en-GB">
                <a:latin typeface="Arial" pitchFamily="34" charset="0"/>
              </a:rPr>
              <a:t>text-decoration: none; </a:t>
            </a:r>
          </a:p>
          <a:p>
            <a:pPr algn="l" rtl="0" eaLnBrk="1" hangingPunct="1"/>
            <a:r>
              <a:rPr lang="en-GB">
                <a:latin typeface="Arial" pitchFamily="34" charset="0"/>
              </a:rPr>
              <a:t>} </a:t>
            </a:r>
          </a:p>
          <a:p>
            <a:pPr algn="l" rtl="0" eaLnBrk="1" hangingPunct="1"/>
            <a:r>
              <a:rPr lang="en-GB">
                <a:latin typeface="Arial" pitchFamily="34" charset="0"/>
              </a:rPr>
              <a:t>&lt;/style&gt;</a:t>
            </a:r>
          </a:p>
          <a:p>
            <a:pPr algn="l" rtl="0" eaLnBrk="1" hangingPunct="1"/>
            <a:r>
              <a:rPr lang="en-GB">
                <a:latin typeface="Arial" pitchFamily="34" charset="0"/>
              </a:rPr>
              <a:t> &lt;/head&gt;</a:t>
            </a:r>
          </a:p>
          <a:p>
            <a:pPr algn="l" rtl="0" eaLnBrk="1" hangingPunct="1"/>
            <a:r>
              <a:rPr lang="en-GB">
                <a:latin typeface="Arial" pitchFamily="34" charset="0"/>
              </a:rPr>
              <a:t>&lt;body&gt;</a:t>
            </a:r>
          </a:p>
          <a:p>
            <a:pPr algn="l" rtl="0" eaLnBrk="1" hangingPunct="1"/>
            <a:r>
              <a:rPr lang="en-GB">
                <a:latin typeface="Arial" pitchFamily="34" charset="0"/>
              </a:rPr>
              <a:t>&lt;nav&gt; Menu</a:t>
            </a:r>
          </a:p>
          <a:p>
            <a:pPr algn="l" rtl="0" eaLnBrk="1" hangingPunct="1"/>
            <a:r>
              <a:rPr lang="en-GB">
                <a:latin typeface="Arial" pitchFamily="34" charset="0"/>
              </a:rPr>
              <a:t> &lt;ul&gt;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"#"&gt;Home&lt;/a&gt;&lt;/li&gt;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"#"&gt;News&lt;/a&gt;&lt;/li&gt;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"#"&gt;Articles&lt;/a&gt;&lt;/li&gt;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"#"&gt;Blog&lt;/a&gt;&lt;/li&gt;</a:t>
            </a:r>
          </a:p>
          <a:p>
            <a:pPr algn="l" rtl="0" eaLnBrk="1" hangingPunct="1"/>
            <a:r>
              <a:rPr lang="en-GB">
                <a:latin typeface="Arial" pitchFamily="34" charset="0"/>
              </a:rPr>
              <a:t>     &lt;li&gt;&lt;a </a:t>
            </a:r>
            <a:r>
              <a:rPr lang="en-GB" err="1">
                <a:latin typeface="Arial" pitchFamily="34" charset="0"/>
              </a:rPr>
              <a:t>href</a:t>
            </a:r>
            <a:r>
              <a:rPr lang="en-GB">
                <a:latin typeface="Arial" pitchFamily="34" charset="0"/>
              </a:rPr>
              <a:t> = "#"&gt;Contact&lt;/a&gt;&lt;/li&gt;</a:t>
            </a:r>
          </a:p>
          <a:p>
            <a:pPr algn="l" rtl="0" eaLnBrk="1" hangingPunct="1"/>
            <a:r>
              <a:rPr lang="en-GB">
                <a:latin typeface="Arial" pitchFamily="34" charset="0"/>
              </a:rPr>
              <a:t> &lt;/ul&gt;</a:t>
            </a:r>
          </a:p>
          <a:p>
            <a:pPr algn="l" rtl="0" eaLnBrk="1" hangingPunct="1"/>
            <a:r>
              <a:rPr lang="en-GB">
                <a:latin typeface="Arial" pitchFamily="34" charset="0"/>
              </a:rPr>
              <a:t>&lt;/nav&gt;</a:t>
            </a:r>
          </a:p>
          <a:p>
            <a:pPr algn="l" rtl="0" eaLnBrk="1" hangingPunct="1"/>
            <a:r>
              <a:rPr lang="en-GB">
                <a:latin typeface="Arial" pitchFamily="34" charset="0"/>
              </a:rPr>
              <a:t>&lt;/body&gt;&lt;/html&gt;</a:t>
            </a:r>
          </a:p>
          <a:p>
            <a:pPr algn="l" rtl="0" eaLnBrk="1" hangingPunct="1"/>
            <a:endParaRPr lang="ar-SA">
              <a:latin typeface="Arial" pitchFamily="34" charset="0"/>
            </a:endParaRPr>
          </a:p>
          <a:p>
            <a:pPr eaLnBrk="1" hangingPunct="1"/>
            <a:endParaRPr lang="ar-SA">
              <a:latin typeface="Arial" pitchFamily="34" charset="0"/>
            </a:endParaRPr>
          </a:p>
        </p:txBody>
      </p:sp>
    </p:spTree>
    <p:extLst>
      <p:ext uri="{BB962C8B-B14F-4D97-AF65-F5344CB8AC3E}">
        <p14:creationId xmlns:p14="http://schemas.microsoft.com/office/powerpoint/2010/main" val="3650885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317632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1489960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more understanding:</a:t>
            </a:r>
          </a:p>
          <a:p>
            <a:r>
              <a:rPr lang="en-GB" dirty="0"/>
              <a:t>1- Ask the students to add 2 headers and 1 </a:t>
            </a:r>
            <a:r>
              <a:rPr lang="en-GB" dirty="0" err="1"/>
              <a:t>img</a:t>
            </a:r>
            <a:r>
              <a:rPr lang="en-GB" dirty="0"/>
              <a:t>.</a:t>
            </a:r>
          </a:p>
          <a:p>
            <a:r>
              <a:rPr lang="en-GB" dirty="0"/>
              <a:t>2- Add style for the body: </a:t>
            </a:r>
          </a:p>
          <a:p>
            <a:r>
              <a:rPr lang="en-GB" b="1" dirty="0"/>
              <a:t>Body{ </a:t>
            </a:r>
          </a:p>
          <a:p>
            <a:r>
              <a:rPr lang="en-GB" b="1" dirty="0"/>
              <a:t>Text-align: </a:t>
            </a:r>
            <a:r>
              <a:rPr lang="en-US" b="1" dirty="0"/>
              <a:t>center</a:t>
            </a:r>
            <a:r>
              <a:rPr lang="en-GB" b="1" dirty="0"/>
              <a:t>;</a:t>
            </a:r>
          </a:p>
          <a:p>
            <a:r>
              <a:rPr lang="en-GB" b="1" dirty="0"/>
              <a:t>}</a:t>
            </a:r>
            <a:r>
              <a:rPr lang="en-GB" dirty="0"/>
              <a:t>  </a:t>
            </a:r>
          </a:p>
          <a:p>
            <a:r>
              <a:rPr lang="en-GB" dirty="0"/>
              <a:t>observe what happened ?</a:t>
            </a:r>
          </a:p>
          <a:p>
            <a:endParaRPr lang="ar-SA" dirty="0"/>
          </a:p>
          <a:p>
            <a:r>
              <a:rPr lang="en-GB" dirty="0"/>
              <a:t>4- Aske the students to change one of the headers width to 50%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observe what happened ?</a:t>
            </a:r>
            <a:endParaRPr lang="ar-SA"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9A09EDF7-9716-4039-8A6E-D53BE1B76336}" type="slidenum">
              <a:rPr lang="ar-SA" smtClean="0"/>
              <a:t>47</a:t>
            </a:fld>
            <a:endParaRPr lang="ar-SA"/>
          </a:p>
        </p:txBody>
      </p:sp>
    </p:spTree>
    <p:extLst>
      <p:ext uri="{BB962C8B-B14F-4D97-AF65-F5344CB8AC3E}">
        <p14:creationId xmlns:p14="http://schemas.microsoft.com/office/powerpoint/2010/main" val="384644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1707653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2199203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281325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1748168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algn="l" rtl="0"/>
            <a:r>
              <a:rPr lang="en-US" b="1"/>
              <a:t>&lt;html&gt;</a:t>
            </a:r>
          </a:p>
          <a:p>
            <a:pPr algn="l" rtl="0"/>
            <a:r>
              <a:rPr lang="en-US" b="1"/>
              <a:t>&lt;head&gt;</a:t>
            </a:r>
          </a:p>
          <a:p>
            <a:pPr algn="l" rtl="0"/>
            <a:r>
              <a:rPr lang="en-US" b="1"/>
              <a:t>&lt;title&gt;</a:t>
            </a:r>
            <a:r>
              <a:rPr lang="en-US" b="1">
                <a:solidFill>
                  <a:schemeClr val="tx1"/>
                </a:solidFill>
              </a:rPr>
              <a:t>Box Dimensions</a:t>
            </a:r>
            <a:r>
              <a:rPr lang="en-US" b="1"/>
              <a:t>&lt;/title&gt;</a:t>
            </a:r>
          </a:p>
          <a:p>
            <a:pPr algn="l" rtl="0"/>
            <a:r>
              <a:rPr lang="en-US" b="1">
                <a:solidFill>
                  <a:srgbClr val="00B050"/>
                </a:solidFill>
              </a:rPr>
              <a:t>&lt;style type = "text/</a:t>
            </a:r>
            <a:r>
              <a:rPr lang="en-US" b="1" err="1">
                <a:solidFill>
                  <a:srgbClr val="00B050"/>
                </a:solidFill>
              </a:rPr>
              <a:t>css</a:t>
            </a:r>
            <a:r>
              <a:rPr lang="en-US" b="1">
                <a:solidFill>
                  <a:srgbClr val="00B050"/>
                </a:solidFill>
              </a:rPr>
              <a:t>"&gt;</a:t>
            </a:r>
          </a:p>
          <a:p>
            <a:pPr algn="l" rtl="0"/>
            <a:r>
              <a:rPr lang="en-US" b="1">
                <a:solidFill>
                  <a:srgbClr val="00B050"/>
                </a:solidFill>
              </a:rPr>
              <a:t>            p { background-color: </a:t>
            </a:r>
            <a:r>
              <a:rPr lang="en-US" b="1" err="1">
                <a:solidFill>
                  <a:srgbClr val="00B050"/>
                </a:solidFill>
              </a:rPr>
              <a:t>lightskyblue</a:t>
            </a:r>
            <a:r>
              <a:rPr lang="en-US" b="1">
                <a:solidFill>
                  <a:srgbClr val="00B050"/>
                </a:solidFill>
              </a:rPr>
              <a:t>;          </a:t>
            </a:r>
          </a:p>
          <a:p>
            <a:pPr algn="l" rtl="0"/>
            <a:r>
              <a:rPr lang="en-US" b="1">
                <a:solidFill>
                  <a:srgbClr val="00B050"/>
                </a:solidFill>
              </a:rPr>
              <a:t>               margin-bottom: .5em; font-family: </a:t>
            </a:r>
            <a:r>
              <a:rPr lang="en-US" b="1" err="1">
                <a:solidFill>
                  <a:srgbClr val="00B050"/>
                </a:solidFill>
              </a:rPr>
              <a:t>arial</a:t>
            </a:r>
            <a:r>
              <a:rPr lang="en-US" b="1">
                <a:solidFill>
                  <a:srgbClr val="00B050"/>
                </a:solidFill>
              </a:rPr>
              <a:t>;}</a:t>
            </a:r>
          </a:p>
          <a:p>
            <a:pPr algn="l" rtl="0"/>
            <a:r>
              <a:rPr lang="en-US" b="1">
                <a:solidFill>
                  <a:srgbClr val="00B050"/>
                </a:solidFill>
              </a:rPr>
              <a:t>&lt;/style&gt;</a:t>
            </a:r>
          </a:p>
          <a:p>
            <a:pPr algn="l" rtl="0"/>
            <a:r>
              <a:rPr lang="en-US" b="1"/>
              <a:t>&lt;/head&gt;</a:t>
            </a:r>
          </a:p>
          <a:p>
            <a:pPr algn="l" rtl="0"/>
            <a:r>
              <a:rPr lang="en-US" b="1"/>
              <a:t>&lt;body&gt;</a:t>
            </a:r>
          </a:p>
          <a:p>
            <a:pPr algn="l" rtl="0"/>
            <a:r>
              <a:rPr lang="en-US" b="1"/>
              <a:t> </a:t>
            </a:r>
            <a:r>
              <a:rPr lang="en-US" b="1">
                <a:solidFill>
                  <a:srgbClr val="00B050"/>
                </a:solidFill>
              </a:rPr>
              <a:t>&lt;p style = "width: 20%"&gt; </a:t>
            </a:r>
            <a:r>
              <a:rPr lang="en-US" b="1">
                <a:solidFill>
                  <a:schemeClr val="tx1"/>
                </a:solidFill>
              </a:rPr>
              <a:t>Here is some text that goes in a box which is set to stretch across twenty percent of the width of the screen. </a:t>
            </a:r>
            <a:r>
              <a:rPr lang="en-US" b="1">
                <a:solidFill>
                  <a:srgbClr val="00B050"/>
                </a:solidFill>
              </a:rPr>
              <a:t>&lt;/p&gt;</a:t>
            </a:r>
          </a:p>
          <a:p>
            <a:pPr algn="l" rtl="0"/>
            <a:r>
              <a:rPr lang="en-US" b="1">
                <a:solidFill>
                  <a:srgbClr val="00B050"/>
                </a:solidFill>
              </a:rPr>
              <a:t>&lt;p style = "width: 80%; text-align: center"&gt; </a:t>
            </a:r>
            <a:r>
              <a:rPr lang="en-US" b="1">
                <a:solidFill>
                  <a:schemeClr val="tx1"/>
                </a:solidFill>
              </a:rPr>
              <a:t>Here is some CENTERED text that goes in a box which is set to stretch across eighty percent of the width of the screen</a:t>
            </a:r>
            <a:r>
              <a:rPr lang="en-US" b="1">
                <a:solidFill>
                  <a:srgbClr val="00B050"/>
                </a:solidFill>
              </a:rPr>
              <a:t>.&lt;/p&gt;</a:t>
            </a:r>
          </a:p>
          <a:p>
            <a:pPr algn="l" rtl="0"/>
            <a:r>
              <a:rPr lang="en-US" b="1">
                <a:solidFill>
                  <a:srgbClr val="00B050"/>
                </a:solidFill>
              </a:rPr>
              <a:t>&lt;p style = "width: 20%; height: 150px; overflow: scroll"&gt; </a:t>
            </a:r>
            <a:r>
              <a:rPr lang="en-US" b="1">
                <a:solidFill>
                  <a:schemeClr val="tx1"/>
                </a:solidFill>
              </a:rPr>
              <a:t>This box is only twenty percent of the width and has a fixed height. What do we do if it overflows? Set the overflow property to scroll</a:t>
            </a:r>
            <a:r>
              <a:rPr lang="en-US" b="1">
                <a:solidFill>
                  <a:srgbClr val="C00000"/>
                </a:solidFill>
              </a:rPr>
              <a:t>!</a:t>
            </a:r>
            <a:r>
              <a:rPr lang="en-US" b="1">
                <a:solidFill>
                  <a:srgbClr val="00B050"/>
                </a:solidFill>
              </a:rPr>
              <a:t>&lt;/p&gt;</a:t>
            </a:r>
          </a:p>
          <a:p>
            <a:pPr algn="l" rtl="0"/>
            <a:r>
              <a:rPr lang="en-US" b="1"/>
              <a:t>&lt;/body&gt;</a:t>
            </a:r>
          </a:p>
          <a:p>
            <a:pPr algn="l" rtl="0"/>
            <a:r>
              <a:rPr lang="en-US" b="1"/>
              <a:t>&lt;/html&gt;</a:t>
            </a:r>
            <a:endParaRPr lang="en-US" b="1">
              <a:solidFill>
                <a:schemeClr val="tx1"/>
              </a:solidFill>
            </a:endParaRPr>
          </a:p>
          <a:p>
            <a:pPr algn="l" rtl="0"/>
            <a:endParaRPr lang="en-US" b="1">
              <a:solidFill>
                <a:schemeClr val="tx1"/>
              </a:solidFill>
            </a:endParaRPr>
          </a:p>
          <a:p>
            <a:pPr eaLnBrk="1" hangingPunct="1"/>
            <a:endParaRPr lang="ar-SA">
              <a:latin typeface="Arial" pitchFamily="34" charset="0"/>
            </a:endParaRPr>
          </a:p>
        </p:txBody>
      </p:sp>
    </p:spTree>
    <p:extLst>
      <p:ext uri="{BB962C8B-B14F-4D97-AF65-F5344CB8AC3E}">
        <p14:creationId xmlns:p14="http://schemas.microsoft.com/office/powerpoint/2010/main" val="1502241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2D37179-3DF4-45DA-B38B-07380A547C54}"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39267" name="Rectangle 2"/>
          <p:cNvSpPr>
            <a:spLocks noGrp="1" noRot="1" noChangeAspect="1" noChangeArrowheads="1" noTextEdit="1"/>
          </p:cNvSpPr>
          <p:nvPr>
            <p:ph type="sldImg"/>
          </p:nvPr>
        </p:nvSpPr>
        <p:spPr>
          <a:xfrm>
            <a:off x="90488" y="744538"/>
            <a:ext cx="6616700" cy="3722687"/>
          </a:xfrm>
          <a:ln/>
        </p:spPr>
      </p:sp>
      <p:sp>
        <p:nvSpPr>
          <p:cNvPr id="139268" name="Rectangle 3"/>
          <p:cNvSpPr>
            <a:spLocks noGrp="1" noChangeArrowheads="1"/>
          </p:cNvSpPr>
          <p:nvPr>
            <p:ph type="body" idx="1"/>
          </p:nvPr>
        </p:nvSpPr>
        <p:spPr>
          <a:noFill/>
          <a:ln/>
        </p:spPr>
        <p:txBody>
          <a:bodyPr/>
          <a:lstStyle/>
          <a:p>
            <a:pPr algn="l" rtl="0"/>
            <a:r>
              <a:rPr lang="en-US" b="1"/>
              <a:t>&lt;html&gt;</a:t>
            </a:r>
          </a:p>
          <a:p>
            <a:pPr algn="l" rtl="0"/>
            <a:r>
              <a:rPr lang="en-US" b="1"/>
              <a:t>&lt;head&gt;</a:t>
            </a:r>
          </a:p>
          <a:p>
            <a:pPr algn="l" rtl="0"/>
            <a:r>
              <a:rPr lang="en-US" b="1"/>
              <a:t>&lt;title&gt;</a:t>
            </a:r>
            <a:r>
              <a:rPr lang="en-US" b="1">
                <a:solidFill>
                  <a:schemeClr val="tx1"/>
                </a:solidFill>
              </a:rPr>
              <a:t>Box Dimensions</a:t>
            </a:r>
            <a:r>
              <a:rPr lang="en-US" b="1"/>
              <a:t>&lt;/title&gt;</a:t>
            </a:r>
          </a:p>
          <a:p>
            <a:pPr algn="l" rtl="0"/>
            <a:r>
              <a:rPr lang="en-US" b="1">
                <a:solidFill>
                  <a:srgbClr val="00B050"/>
                </a:solidFill>
              </a:rPr>
              <a:t>&lt;style type = "text/</a:t>
            </a:r>
            <a:r>
              <a:rPr lang="en-US" b="1" err="1">
                <a:solidFill>
                  <a:srgbClr val="00B050"/>
                </a:solidFill>
              </a:rPr>
              <a:t>css</a:t>
            </a:r>
            <a:r>
              <a:rPr lang="en-US" b="1">
                <a:solidFill>
                  <a:srgbClr val="00B050"/>
                </a:solidFill>
              </a:rPr>
              <a:t>"&gt;</a:t>
            </a:r>
          </a:p>
          <a:p>
            <a:pPr algn="l" rtl="0"/>
            <a:r>
              <a:rPr lang="en-US" b="1">
                <a:solidFill>
                  <a:srgbClr val="00B050"/>
                </a:solidFill>
              </a:rPr>
              <a:t>            p { background-color: </a:t>
            </a:r>
            <a:r>
              <a:rPr lang="en-US" b="1" err="1">
                <a:solidFill>
                  <a:srgbClr val="00B050"/>
                </a:solidFill>
              </a:rPr>
              <a:t>lightskyblue</a:t>
            </a:r>
            <a:r>
              <a:rPr lang="en-US" b="1">
                <a:solidFill>
                  <a:srgbClr val="00B050"/>
                </a:solidFill>
              </a:rPr>
              <a:t>;          </a:t>
            </a:r>
          </a:p>
          <a:p>
            <a:pPr algn="l" rtl="0"/>
            <a:r>
              <a:rPr lang="en-US" b="1">
                <a:solidFill>
                  <a:srgbClr val="00B050"/>
                </a:solidFill>
              </a:rPr>
              <a:t>               margin-bottom: .5em; font-family: </a:t>
            </a:r>
            <a:r>
              <a:rPr lang="en-US" b="1" err="1">
                <a:solidFill>
                  <a:srgbClr val="00B050"/>
                </a:solidFill>
              </a:rPr>
              <a:t>arial</a:t>
            </a:r>
            <a:r>
              <a:rPr lang="en-US" b="1">
                <a:solidFill>
                  <a:srgbClr val="00B050"/>
                </a:solidFill>
              </a:rPr>
              <a:t>;}</a:t>
            </a:r>
          </a:p>
          <a:p>
            <a:pPr algn="l" rtl="0"/>
            <a:r>
              <a:rPr lang="en-US" b="1">
                <a:solidFill>
                  <a:srgbClr val="00B050"/>
                </a:solidFill>
              </a:rPr>
              <a:t>&lt;/style&gt;</a:t>
            </a:r>
          </a:p>
          <a:p>
            <a:pPr algn="l" rtl="0"/>
            <a:r>
              <a:rPr lang="en-US" b="1"/>
              <a:t>&lt;/head&gt;</a:t>
            </a:r>
          </a:p>
          <a:p>
            <a:pPr algn="l" rtl="0"/>
            <a:r>
              <a:rPr lang="en-US" b="1"/>
              <a:t>&lt;body&gt;</a:t>
            </a:r>
          </a:p>
          <a:p>
            <a:pPr algn="l" rtl="0"/>
            <a:r>
              <a:rPr lang="en-US" b="1"/>
              <a:t> </a:t>
            </a:r>
            <a:r>
              <a:rPr lang="en-US" b="1">
                <a:solidFill>
                  <a:srgbClr val="00B050"/>
                </a:solidFill>
              </a:rPr>
              <a:t>&lt;p style = "width: 20%"&gt; </a:t>
            </a:r>
            <a:r>
              <a:rPr lang="en-US" b="1">
                <a:solidFill>
                  <a:schemeClr val="tx1"/>
                </a:solidFill>
              </a:rPr>
              <a:t>Here is some text that goes in a box which is set to stretch across twenty percent of the width of the screen. </a:t>
            </a:r>
            <a:r>
              <a:rPr lang="en-US" b="1">
                <a:solidFill>
                  <a:srgbClr val="00B050"/>
                </a:solidFill>
              </a:rPr>
              <a:t>&lt;/p&gt;</a:t>
            </a:r>
          </a:p>
          <a:p>
            <a:pPr algn="l" rtl="0"/>
            <a:r>
              <a:rPr lang="en-US" b="1">
                <a:solidFill>
                  <a:srgbClr val="00B050"/>
                </a:solidFill>
              </a:rPr>
              <a:t>&lt;p style = "width: 80%; text-align: center"&gt; </a:t>
            </a:r>
            <a:r>
              <a:rPr lang="en-US" b="1">
                <a:solidFill>
                  <a:schemeClr val="tx1"/>
                </a:solidFill>
              </a:rPr>
              <a:t>Here is some CENTERED text that goes in a box which is set to stretch across eighty percent of the width of the screen</a:t>
            </a:r>
            <a:r>
              <a:rPr lang="en-US" b="1">
                <a:solidFill>
                  <a:srgbClr val="00B050"/>
                </a:solidFill>
              </a:rPr>
              <a:t>.&lt;/p&gt;</a:t>
            </a:r>
          </a:p>
          <a:p>
            <a:pPr algn="l" rtl="0"/>
            <a:r>
              <a:rPr lang="en-US" b="1">
                <a:solidFill>
                  <a:srgbClr val="00B050"/>
                </a:solidFill>
              </a:rPr>
              <a:t>&lt;p style = "width: 20%; height: 150px; overflow: scroll"&gt; </a:t>
            </a:r>
            <a:r>
              <a:rPr lang="en-US" b="1">
                <a:solidFill>
                  <a:schemeClr val="tx1"/>
                </a:solidFill>
              </a:rPr>
              <a:t>This box is only twenty percent of the width and has a fixed height. What do we do if it overflows? Set the overflow property to scroll</a:t>
            </a:r>
            <a:r>
              <a:rPr lang="en-US" b="1">
                <a:solidFill>
                  <a:srgbClr val="C00000"/>
                </a:solidFill>
              </a:rPr>
              <a:t>!</a:t>
            </a:r>
            <a:r>
              <a:rPr lang="en-US" b="1">
                <a:solidFill>
                  <a:srgbClr val="00B050"/>
                </a:solidFill>
              </a:rPr>
              <a:t>&lt;/p&gt;</a:t>
            </a:r>
          </a:p>
          <a:p>
            <a:pPr algn="l" rtl="0"/>
            <a:r>
              <a:rPr lang="en-US" b="1"/>
              <a:t>&lt;/body&gt;</a:t>
            </a:r>
          </a:p>
          <a:p>
            <a:pPr algn="l" rtl="0"/>
            <a:r>
              <a:rPr lang="en-US" b="1"/>
              <a:t>&lt;/html&gt;</a:t>
            </a:r>
            <a:endParaRPr lang="en-US" b="1">
              <a:solidFill>
                <a:schemeClr val="tx1"/>
              </a:solidFill>
            </a:endParaRPr>
          </a:p>
          <a:p>
            <a:pPr algn="l" rtl="0"/>
            <a:endParaRPr lang="en-US" b="1">
              <a:solidFill>
                <a:schemeClr val="tx1"/>
              </a:solidFill>
            </a:endParaRPr>
          </a:p>
          <a:p>
            <a:pPr eaLnBrk="1" hangingPunct="1"/>
            <a:endParaRPr lang="ar-SA">
              <a:latin typeface="Arial" pitchFamily="34" charset="0"/>
            </a:endParaRPr>
          </a:p>
        </p:txBody>
      </p:sp>
    </p:spTree>
    <p:extLst>
      <p:ext uri="{BB962C8B-B14F-4D97-AF65-F5344CB8AC3E}">
        <p14:creationId xmlns:p14="http://schemas.microsoft.com/office/powerpoint/2010/main" val="37186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D0390347-D958-411D-AE8D-CDCBF770B256}" type="datetime1">
              <a:rPr lang="en-US" smtClean="0"/>
              <a:t>9/19/21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21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68C52C-7090-4115-975A-CD4EDFE1322B}" type="datetime1">
              <a:rPr lang="en-US" smtClean="0"/>
              <a:t>9/19/21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266660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E34FE3-7206-4CA7-B33D-1C025FB453C6}" type="datetime1">
              <a:rPr lang="en-US" smtClean="0"/>
              <a:t>9/19/21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224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2800" y="1371600"/>
            <a:ext cx="52800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371600"/>
            <a:ext cx="52800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CB60E4-DFAE-4375-ADB5-41A863F29933}" type="datetime1">
              <a:rPr lang="en-US" smtClean="0"/>
              <a:t>9/19/21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sp>
        <p:nvSpPr>
          <p:cNvPr id="8" name="Title Placeholder 1">
            <a:extLst>
              <a:ext uri="{FF2B5EF4-FFF2-40B4-BE49-F238E27FC236}">
                <a16:creationId xmlns:a16="http://schemas.microsoft.com/office/drawing/2014/main" id="{B762D0B2-D32B-4D21-8D89-3B003AF36C02}"/>
              </a:ext>
            </a:extLst>
          </p:cNvPr>
          <p:cNvSpPr>
            <a:spLocks noGrp="1"/>
          </p:cNvSpPr>
          <p:nvPr>
            <p:ph type="title"/>
          </p:nvPr>
        </p:nvSpPr>
        <p:spPr>
          <a:xfrm>
            <a:off x="914399" y="304800"/>
            <a:ext cx="10667999" cy="914400"/>
          </a:xfrm>
          <a:prstGeom prst="rect">
            <a:avLst/>
          </a:prstGeom>
        </p:spPr>
        <p:txBody>
          <a:bodyPr vert="horz" lIns="91440" tIns="45720" rIns="91440" bIns="45720" rtlCol="0" anchor="ctr">
            <a:normAutofit/>
          </a:bodyPr>
          <a:lstStyle/>
          <a:p>
            <a:r>
              <a:rPr lang="en-US"/>
              <a:t>Click to edit Master title style</a:t>
            </a:r>
          </a:p>
        </p:txBody>
      </p:sp>
      <p:cxnSp>
        <p:nvCxnSpPr>
          <p:cNvPr id="9" name="Straight Connector 8">
            <a:extLst>
              <a:ext uri="{FF2B5EF4-FFF2-40B4-BE49-F238E27FC236}">
                <a16:creationId xmlns:a16="http://schemas.microsoft.com/office/drawing/2014/main" id="{EA84B580-3E1B-429D-AADE-C803446A15B7}"/>
              </a:ext>
            </a:extLst>
          </p:cNvPr>
          <p:cNvCxnSpPr/>
          <p:nvPr userDrawn="1"/>
        </p:nvCxnSpPr>
        <p:spPr>
          <a:xfrm flipV="1">
            <a:off x="762000" y="30480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9711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10896600" cy="890016"/>
          </a:xfrm>
        </p:spPr>
        <p:txBody>
          <a:bodyPr/>
          <a:lstStyle/>
          <a:p>
            <a:r>
              <a:rPr lang="en-US"/>
              <a:t>Click to edit Master title style</a:t>
            </a:r>
          </a:p>
        </p:txBody>
      </p:sp>
      <p:sp>
        <p:nvSpPr>
          <p:cNvPr id="3" name="Content Placeholder 2"/>
          <p:cNvSpPr>
            <a:spLocks noGrp="1"/>
          </p:cNvSpPr>
          <p:nvPr>
            <p:ph idx="1"/>
          </p:nvPr>
        </p:nvSpPr>
        <p:spPr>
          <a:xfrm>
            <a:off x="762000" y="1828800"/>
            <a:ext cx="11049000" cy="4480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900D11-260F-4605-9088-F1FF3D984E2A}" type="datetime1">
              <a:rPr lang="en-US" smtClean="0"/>
              <a:t>9/19/21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174280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4432D-0770-4357-9409-06D060C641C8}" type="datetime1">
              <a:rPr lang="en-US" smtClean="0"/>
              <a:t>9/19/21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161EA-3838-4585-991A-9FE3F83376D8}" type="slidenum">
              <a:rPr lang="en-US" smtClean="0"/>
              <a:pPr/>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96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CB60E4-DFAE-4375-ADB5-41A863F29933}" type="datetime1">
              <a:rPr lang="en-US" smtClean="0"/>
              <a:t>9/19/21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cxnSp>
        <p:nvCxnSpPr>
          <p:cNvPr id="8" name="Straight Connector 7">
            <a:extLst>
              <a:ext uri="{FF2B5EF4-FFF2-40B4-BE49-F238E27FC236}">
                <a16:creationId xmlns:a16="http://schemas.microsoft.com/office/drawing/2014/main" id="{6C0CD1A3-2039-44A3-8123-E66E916787ED}"/>
              </a:ext>
            </a:extLst>
          </p:cNvPr>
          <p:cNvCxnSpPr/>
          <p:nvPr userDrawn="1"/>
        </p:nvCxnSpPr>
        <p:spPr>
          <a:xfrm flipV="1">
            <a:off x="762000" y="30480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40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5C3595-1013-4C33-8B84-B9853F2B92C2}" type="datetime1">
              <a:rPr lang="en-US" smtClean="0"/>
              <a:t>9/19/21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42097816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9F8492-44C3-4302-831F-D9294A13953A}" type="datetime1">
              <a:rPr lang="en-US" smtClean="0"/>
              <a:t>9/19/21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121542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6B187-0BCE-49CD-8E92-BEEEE7CCC7F7}" type="datetime1">
              <a:rPr lang="en-US" smtClean="0"/>
              <a:t>9/19/21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281320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3595-1013-4C33-8B84-B9853F2B92C2}" type="datetime1">
              <a:rPr lang="en-US" smtClean="0"/>
              <a:t>9/19/21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spTree>
    <p:extLst>
      <p:ext uri="{BB962C8B-B14F-4D97-AF65-F5344CB8AC3E}">
        <p14:creationId xmlns:p14="http://schemas.microsoft.com/office/powerpoint/2010/main" val="361817399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CA1E91-0CF2-4B28-B169-0CF4447B2A7D}" type="datetime1">
              <a:rPr lang="en-US" smtClean="0"/>
              <a:t>9/19/21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161EA-3838-4585-991A-9FE3F83376D8}" type="slidenum">
              <a:rPr lang="en-US" smtClean="0"/>
              <a:pPr/>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80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1727" y="826324"/>
            <a:ext cx="10786859" cy="914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62000" y="1905000"/>
            <a:ext cx="10896598" cy="4404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5C3595-1013-4C33-8B84-B9853F2B92C2}" type="datetime1">
              <a:rPr lang="en-US" smtClean="0"/>
              <a:t>9/19/21</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3161EA-3838-4585-991A-9FE3F83376D8}"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E6BBA21-E92B-4FED-A55C-343F0C46B2E6}"/>
              </a:ext>
            </a:extLst>
          </p:cNvPr>
          <p:cNvPicPr>
            <a:picLocks noChangeAspect="1"/>
          </p:cNvPicPr>
          <p:nvPr userDrawn="1"/>
        </p:nvPicPr>
        <p:blipFill rotWithShape="1">
          <a:blip r:embed="rId14"/>
          <a:srcRect l="23333" t="26284" r="33333" b="69269"/>
          <a:stretch/>
        </p:blipFill>
        <p:spPr>
          <a:xfrm>
            <a:off x="2641601" y="0"/>
            <a:ext cx="5283200" cy="228600"/>
          </a:xfrm>
          <a:prstGeom prst="rect">
            <a:avLst/>
          </a:prstGeom>
        </p:spPr>
      </p:pic>
      <p:pic>
        <p:nvPicPr>
          <p:cNvPr id="9" name="Picture 8">
            <a:extLst>
              <a:ext uri="{FF2B5EF4-FFF2-40B4-BE49-F238E27FC236}">
                <a16:creationId xmlns:a16="http://schemas.microsoft.com/office/drawing/2014/main" id="{1EF8E305-F3B7-4755-959F-99C47510885B}"/>
              </a:ext>
            </a:extLst>
          </p:cNvPr>
          <p:cNvPicPr>
            <a:picLocks noChangeAspect="1"/>
          </p:cNvPicPr>
          <p:nvPr userDrawn="1"/>
        </p:nvPicPr>
        <p:blipFill rotWithShape="1">
          <a:blip r:embed="rId14"/>
          <a:srcRect l="23333" t="26284" r="33333" b="69269"/>
          <a:stretch/>
        </p:blipFill>
        <p:spPr>
          <a:xfrm>
            <a:off x="6908800" y="0"/>
            <a:ext cx="5283200" cy="228600"/>
          </a:xfrm>
          <a:prstGeom prst="rect">
            <a:avLst/>
          </a:prstGeom>
        </p:spPr>
      </p:pic>
      <p:pic>
        <p:nvPicPr>
          <p:cNvPr id="10" name="Picture 9">
            <a:extLst>
              <a:ext uri="{FF2B5EF4-FFF2-40B4-BE49-F238E27FC236}">
                <a16:creationId xmlns:a16="http://schemas.microsoft.com/office/drawing/2014/main" id="{7768AFFD-B672-4D8C-8B21-6450D8AC53B7}"/>
              </a:ext>
            </a:extLst>
          </p:cNvPr>
          <p:cNvPicPr>
            <a:picLocks noChangeAspect="1"/>
          </p:cNvPicPr>
          <p:nvPr userDrawn="1"/>
        </p:nvPicPr>
        <p:blipFill rotWithShape="1">
          <a:blip r:embed="rId14"/>
          <a:srcRect l="40597" t="26287" r="33333" b="69267"/>
          <a:stretch/>
        </p:blipFill>
        <p:spPr>
          <a:xfrm>
            <a:off x="0" y="0"/>
            <a:ext cx="3178269" cy="228600"/>
          </a:xfrm>
          <a:prstGeom prst="rect">
            <a:avLst/>
          </a:prstGeom>
        </p:spPr>
      </p:pic>
    </p:spTree>
    <p:extLst>
      <p:ext uri="{BB962C8B-B14F-4D97-AF65-F5344CB8AC3E}">
        <p14:creationId xmlns:p14="http://schemas.microsoft.com/office/powerpoint/2010/main" val="3141164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cssref/pr_background-color.as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w3schools.com/cssref/css3_pr_background-size.asp" TargetMode="External"/><Relationship Id="rId5" Type="http://schemas.openxmlformats.org/officeDocument/2006/relationships/hyperlink" Target="https://www.w3schools.com/cssref/pr_background-position.asp" TargetMode="External"/><Relationship Id="rId4" Type="http://schemas.openxmlformats.org/officeDocument/2006/relationships/hyperlink" Target="https://www.w3schools.com/cssref/pr_background-image.asp"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cssref/pr_background-repeat.a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w3schools.com/cssref/pr_background-attachment.asp"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817807B-13BD-4930-9F8E-DE66B4982A5F}"/>
              </a:ext>
            </a:extLst>
          </p:cNvPr>
          <p:cNvSpPr>
            <a:spLocks noGrp="1"/>
          </p:cNvSpPr>
          <p:nvPr>
            <p:ph type="ctrTitle"/>
          </p:nvPr>
        </p:nvSpPr>
        <p:spPr>
          <a:xfrm>
            <a:off x="5058919" y="1105352"/>
            <a:ext cx="4765475" cy="3023981"/>
          </a:xfrm>
        </p:spPr>
        <p:style>
          <a:lnRef idx="2">
            <a:schemeClr val="accent2"/>
          </a:lnRef>
          <a:fillRef idx="1">
            <a:schemeClr val="lt1"/>
          </a:fillRef>
          <a:effectRef idx="0">
            <a:schemeClr val="accent2"/>
          </a:effectRef>
          <a:fontRef idx="minor">
            <a:schemeClr val="dk1"/>
          </a:fontRef>
        </p:style>
        <p:txBody>
          <a:bodyPr anchor="b">
            <a:normAutofit/>
          </a:bodyPr>
          <a:lstStyle/>
          <a:p>
            <a:pPr algn="ctr"/>
            <a:r>
              <a:rPr lang="en-US" sz="4200">
                <a:solidFill>
                  <a:schemeClr val="accent1">
                    <a:lumMod val="75000"/>
                  </a:schemeClr>
                </a:solidFill>
                <a:latin typeface="Aparajita" panose="02020603050405020304" pitchFamily="18" charset="0"/>
                <a:cs typeface="Aparajita" panose="02020603050405020304" pitchFamily="18" charset="0"/>
              </a:rPr>
              <a:t>Chapter</a:t>
            </a:r>
            <a:r>
              <a:rPr lang="en-US" sz="4000">
                <a:solidFill>
                  <a:schemeClr val="accent1">
                    <a:lumMod val="75000"/>
                  </a:schemeClr>
                </a:solidFill>
                <a:latin typeface="Aparajita" panose="02020603050405020304" pitchFamily="18" charset="0"/>
                <a:cs typeface="Aparajita" panose="02020603050405020304" pitchFamily="18" charset="0"/>
              </a:rPr>
              <a:t> 4</a:t>
            </a:r>
            <a:br>
              <a:rPr lang="en-US" sz="4000">
                <a:latin typeface="Aparajita" panose="02020603050405020304" pitchFamily="18" charset="0"/>
                <a:cs typeface="Aparajita" panose="02020603050405020304" pitchFamily="18" charset="0"/>
              </a:rPr>
            </a:br>
            <a:r>
              <a:rPr lang="en-US" sz="4000">
                <a:latin typeface="Aparajita" panose="02020603050405020304" pitchFamily="18" charset="0"/>
                <a:cs typeface="Aparajita" panose="02020603050405020304" pitchFamily="18" charset="0"/>
              </a:rPr>
              <a:t>Introduction to Cascading Style Sheets</a:t>
            </a:r>
            <a:br>
              <a:rPr lang="en-US" sz="4000">
                <a:latin typeface="Aparajita" panose="02020603050405020304" pitchFamily="18" charset="0"/>
                <a:cs typeface="Aparajita" panose="02020603050405020304" pitchFamily="18" charset="0"/>
              </a:rPr>
            </a:br>
            <a:r>
              <a:rPr lang="en-US" sz="4000">
                <a:latin typeface="Aparajita" panose="02020603050405020304" pitchFamily="18" charset="0"/>
                <a:cs typeface="Aparajita" panose="02020603050405020304" pitchFamily="18" charset="0"/>
              </a:rPr>
              <a:t>(CSS) - </a:t>
            </a:r>
            <a:r>
              <a:rPr lang="en-US" sz="4000" cap="none">
                <a:solidFill>
                  <a:schemeClr val="accent1"/>
                </a:solidFill>
                <a:latin typeface="Aparajita" panose="02020603050405020304" pitchFamily="18" charset="0"/>
                <a:cs typeface="Aparajita" panose="02020603050405020304" pitchFamily="18" charset="0"/>
              </a:rPr>
              <a:t>Part 2</a:t>
            </a:r>
            <a:endParaRPr lang="en-GB" sz="4200">
              <a:solidFill>
                <a:schemeClr val="accent1"/>
              </a:solidFill>
              <a:latin typeface="Aparajita" panose="02020603050405020304" pitchFamily="18" charset="0"/>
              <a:cs typeface="Aparajita" panose="02020603050405020304" pitchFamily="18" charset="0"/>
            </a:endParaRPr>
          </a:p>
        </p:txBody>
      </p:sp>
      <p:sp>
        <p:nvSpPr>
          <p:cNvPr id="11" name="Subtitle 10">
            <a:extLst>
              <a:ext uri="{FF2B5EF4-FFF2-40B4-BE49-F238E27FC236}">
                <a16:creationId xmlns:a16="http://schemas.microsoft.com/office/drawing/2014/main" id="{C327217E-D25F-4D21-BF19-CC7FB0A8BB17}"/>
              </a:ext>
            </a:extLst>
          </p:cNvPr>
          <p:cNvSpPr>
            <a:spLocks noGrp="1"/>
          </p:cNvSpPr>
          <p:nvPr>
            <p:ph type="subTitle" idx="1"/>
          </p:nvPr>
        </p:nvSpPr>
        <p:spPr>
          <a:xfrm>
            <a:off x="5058919" y="5729410"/>
            <a:ext cx="4765475" cy="1433391"/>
          </a:xfrm>
        </p:spPr>
        <p:txBody>
          <a:bodyPr anchor="t">
            <a:normAutofit/>
          </a:bodyPr>
          <a:lstStyle/>
          <a:p>
            <a:r>
              <a:rPr lang="en-US" sz="1100">
                <a:solidFill>
                  <a:schemeClr val="bg1"/>
                </a:solidFill>
              </a:rPr>
              <a:t>IT 210 </a:t>
            </a:r>
            <a:br>
              <a:rPr lang="en-US">
                <a:solidFill>
                  <a:schemeClr val="bg1"/>
                </a:solidFill>
              </a:rPr>
            </a:br>
            <a:r>
              <a:rPr lang="en-US">
                <a:solidFill>
                  <a:schemeClr val="bg1"/>
                </a:solidFill>
              </a:rPr>
              <a:t>Web-Based Design</a:t>
            </a:r>
            <a:endParaRPr lang="en-GB">
              <a:solidFill>
                <a:schemeClr val="bg1"/>
              </a:solidFill>
            </a:endParaRPr>
          </a:p>
        </p:txBody>
      </p:sp>
      <p:sp>
        <p:nvSpPr>
          <p:cNvPr id="2" name="Slide Number Placeholder 1">
            <a:extLst>
              <a:ext uri="{FF2B5EF4-FFF2-40B4-BE49-F238E27FC236}">
                <a16:creationId xmlns:a16="http://schemas.microsoft.com/office/drawing/2014/main" id="{F22F11A5-6D1D-4AE4-B223-70D0A7D46E8A}"/>
              </a:ext>
            </a:extLst>
          </p:cNvPr>
          <p:cNvSpPr>
            <a:spLocks noGrp="1"/>
          </p:cNvSpPr>
          <p:nvPr>
            <p:ph type="sldNum" sz="quarter" idx="12"/>
          </p:nvPr>
        </p:nvSpPr>
        <p:spPr>
          <a:xfrm>
            <a:off x="9652000" y="6470704"/>
            <a:ext cx="730250" cy="274320"/>
          </a:xfrm>
        </p:spPr>
        <p:txBody>
          <a:bodyPr>
            <a:norm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fld id="{103161EA-3838-4585-991A-9FE3F83376D8}" type="slidenum">
              <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600"/>
                </a:spcAft>
                <a:buClrTx/>
                <a:buSzTx/>
                <a:buFontTx/>
                <a:buNone/>
                <a:tabLst/>
                <a:defRPr/>
              </a:pPr>
              <a:t>1</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21" name="Picture 20">
            <a:extLst>
              <a:ext uri="{FF2B5EF4-FFF2-40B4-BE49-F238E27FC236}">
                <a16:creationId xmlns:a16="http://schemas.microsoft.com/office/drawing/2014/main" id="{EEC732EA-15AA-48BB-8B39-39568C9B06EC}"/>
              </a:ext>
            </a:extLst>
          </p:cNvPr>
          <p:cNvPicPr>
            <a:picLocks noChangeAspect="1"/>
          </p:cNvPicPr>
          <p:nvPr/>
        </p:nvPicPr>
        <p:blipFill>
          <a:blip r:embed="rId2">
            <a:duotone>
              <a:schemeClr val="accent1">
                <a:shade val="45000"/>
                <a:satMod val="135000"/>
              </a:schemeClr>
              <a:prstClr val="white"/>
            </a:duotone>
          </a:blip>
          <a:stretch>
            <a:fillRect/>
          </a:stretch>
        </p:blipFill>
        <p:spPr>
          <a:xfrm>
            <a:off x="5095459" y="4267201"/>
            <a:ext cx="4728934" cy="15084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3243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02D3A5AB-DAC8-4B47-B842-217764A07599}"/>
              </a:ext>
            </a:extLst>
          </p:cNvPr>
          <p:cNvSpPr>
            <a:spLocks noGrp="1"/>
          </p:cNvSpPr>
          <p:nvPr>
            <p:ph type="title"/>
          </p:nvPr>
        </p:nvSpPr>
        <p:spPr/>
        <p:txBody>
          <a:bodyPr>
            <a:normAutofit/>
          </a:bodyPr>
          <a:lstStyle/>
          <a:p>
            <a:r>
              <a:rPr lang="en-GB"/>
              <a:t>Element Dimensions</a:t>
            </a:r>
          </a:p>
        </p:txBody>
      </p:sp>
      <p:sp>
        <p:nvSpPr>
          <p:cNvPr id="5" name="Content Placeholder 4"/>
          <p:cNvSpPr>
            <a:spLocks noGrp="1"/>
          </p:cNvSpPr>
          <p:nvPr>
            <p:ph idx="1"/>
          </p:nvPr>
        </p:nvSpPr>
        <p:spPr/>
        <p:txBody>
          <a:bodyPr>
            <a:normAutofit/>
          </a:bodyPr>
          <a:lstStyle/>
          <a:p>
            <a:pPr marL="177800" lvl="1" indent="0" fontAlgn="base">
              <a:lnSpc>
                <a:spcPct val="80000"/>
              </a:lnSpc>
              <a:spcAft>
                <a:spcPct val="0"/>
              </a:spcAft>
              <a:buClr>
                <a:schemeClr val="accent3">
                  <a:lumMod val="75000"/>
                </a:schemeClr>
              </a:buClr>
              <a:buSzPct val="120000"/>
              <a:buNone/>
              <a:defRPr/>
            </a:pPr>
            <a:r>
              <a:rPr lang="en-US" sz="3200" b="1" dirty="0">
                <a:solidFill>
                  <a:srgbClr val="C00000"/>
                </a:solidFill>
              </a:rPr>
              <a:t>Specifying the </a:t>
            </a:r>
            <a:r>
              <a:rPr lang="en-US" sz="3200" b="1" dirty="0">
                <a:solidFill>
                  <a:srgbClr val="C00000"/>
                </a:solidFill>
                <a:highlight>
                  <a:srgbClr val="9DBFBE"/>
                </a:highlight>
              </a:rPr>
              <a:t>width</a:t>
            </a:r>
            <a:r>
              <a:rPr lang="en-US" sz="3200" b="1" dirty="0">
                <a:solidFill>
                  <a:srgbClr val="C00000"/>
                </a:solidFill>
              </a:rPr>
              <a:t> and </a:t>
            </a:r>
            <a:r>
              <a:rPr lang="en-US" sz="3200" b="1" dirty="0">
                <a:solidFill>
                  <a:srgbClr val="C00000"/>
                </a:solidFill>
                <a:highlight>
                  <a:srgbClr val="9DBFBE"/>
                </a:highlight>
              </a:rPr>
              <a:t>height</a:t>
            </a:r>
            <a:r>
              <a:rPr lang="en-US" sz="3200" b="1" dirty="0">
                <a:solidFill>
                  <a:srgbClr val="C00000"/>
                </a:solidFill>
              </a:rPr>
              <a:t> of an Element</a:t>
            </a:r>
          </a:p>
          <a:p>
            <a:pPr marL="635000" lvl="1" indent="-457200" fontAlgn="base">
              <a:lnSpc>
                <a:spcPct val="80000"/>
              </a:lnSpc>
              <a:spcAft>
                <a:spcPct val="0"/>
              </a:spcAft>
              <a:buClr>
                <a:schemeClr val="accent3">
                  <a:lumMod val="75000"/>
                </a:schemeClr>
              </a:buClr>
              <a:buSzPct val="120000"/>
              <a:defRPr/>
            </a:pPr>
            <a:r>
              <a:rPr lang="en-US" sz="3200" b="1" dirty="0"/>
              <a:t>Dimensions of elements on a page can be set with CSS by using properties height and width</a:t>
            </a:r>
          </a:p>
          <a:p>
            <a:pPr marL="177800" lvl="1" indent="0" fontAlgn="base">
              <a:lnSpc>
                <a:spcPct val="80000"/>
              </a:lnSpc>
              <a:spcAft>
                <a:spcPct val="0"/>
              </a:spcAft>
              <a:buClr>
                <a:schemeClr val="accent3">
                  <a:lumMod val="75000"/>
                </a:schemeClr>
              </a:buClr>
              <a:buSzPct val="120000"/>
              <a:buNone/>
              <a:defRPr/>
            </a:pPr>
            <a:endParaRPr lang="en-US" sz="3200" b="1" dirty="0"/>
          </a:p>
          <a:p>
            <a:pPr marL="635000" lvl="1" indent="-457200" fontAlgn="base">
              <a:lnSpc>
                <a:spcPct val="80000"/>
              </a:lnSpc>
              <a:spcAft>
                <a:spcPct val="0"/>
              </a:spcAft>
              <a:buClr>
                <a:schemeClr val="accent3">
                  <a:lumMod val="75000"/>
                </a:schemeClr>
              </a:buClr>
              <a:buSzPct val="120000"/>
              <a:defRPr/>
            </a:pPr>
            <a:r>
              <a:rPr lang="en-GB" sz="3200" dirty="0"/>
              <a:t>The </a:t>
            </a:r>
            <a:r>
              <a:rPr lang="en-GB" sz="3200" b="1" dirty="0"/>
              <a:t>height</a:t>
            </a:r>
            <a:r>
              <a:rPr lang="en-GB" sz="3200" dirty="0"/>
              <a:t> and </a:t>
            </a:r>
            <a:r>
              <a:rPr lang="en-GB" sz="3200" b="1" dirty="0"/>
              <a:t>width</a:t>
            </a:r>
            <a:r>
              <a:rPr lang="en-GB" sz="3200" dirty="0"/>
              <a:t> of a content area can be set in pixels or percentage.</a:t>
            </a:r>
          </a:p>
          <a:p>
            <a:pPr marL="635000" lvl="1" indent="-457200" fontAlgn="base">
              <a:lnSpc>
                <a:spcPct val="80000"/>
              </a:lnSpc>
              <a:spcAft>
                <a:spcPct val="0"/>
              </a:spcAft>
              <a:buClr>
                <a:schemeClr val="accent3">
                  <a:lumMod val="75000"/>
                </a:schemeClr>
              </a:buClr>
              <a:buSzPct val="120000"/>
              <a:defRPr/>
            </a:pPr>
            <a:endParaRPr lang="en-US" sz="3200" b="1" dirty="0"/>
          </a:p>
          <a:p>
            <a:pPr marL="635000" lvl="1" indent="-457200" fontAlgn="base">
              <a:lnSpc>
                <a:spcPct val="80000"/>
              </a:lnSpc>
              <a:spcAft>
                <a:spcPct val="0"/>
              </a:spcAft>
              <a:buClr>
                <a:schemeClr val="accent3">
                  <a:lumMod val="75000"/>
                </a:schemeClr>
              </a:buClr>
              <a:buSzPct val="120000"/>
              <a:defRPr/>
            </a:pPr>
            <a:endParaRPr lang="en-US" sz="3200" b="1" dirty="0"/>
          </a:p>
        </p:txBody>
      </p:sp>
      <p:sp>
        <p:nvSpPr>
          <p:cNvPr id="2" name="Slide Number Placeholder 1">
            <a:extLst>
              <a:ext uri="{FF2B5EF4-FFF2-40B4-BE49-F238E27FC236}">
                <a16:creationId xmlns:a16="http://schemas.microsoft.com/office/drawing/2014/main" id="{D2D97302-A7F3-49F9-BB2B-9D0D96D6B0A7}"/>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91847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DA751B8A-417E-4A74-B48B-2A2F26F29BA1}"/>
              </a:ext>
            </a:extLst>
          </p:cNvPr>
          <p:cNvSpPr>
            <a:spLocks noGrp="1"/>
          </p:cNvSpPr>
          <p:nvPr>
            <p:ph type="title"/>
          </p:nvPr>
        </p:nvSpPr>
        <p:spPr/>
        <p:txBody>
          <a:bodyPr>
            <a:normAutofit fontScale="90000"/>
          </a:bodyPr>
          <a:lstStyle/>
          <a:p>
            <a:r>
              <a:rPr lang="en-GB"/>
              <a:t>Element Dimensions</a:t>
            </a:r>
            <a:br>
              <a:rPr lang="en-GB"/>
            </a:br>
            <a:r>
              <a:rPr lang="en-GB"/>
              <a:t>Example (5)</a:t>
            </a:r>
          </a:p>
        </p:txBody>
      </p:sp>
      <p:sp>
        <p:nvSpPr>
          <p:cNvPr id="5" name="Content Placeholder 4">
            <a:extLst>
              <a:ext uri="{FF2B5EF4-FFF2-40B4-BE49-F238E27FC236}">
                <a16:creationId xmlns:a16="http://schemas.microsoft.com/office/drawing/2014/main" id="{A2BD69EB-A782-4508-842A-81454FE6FE62}"/>
              </a:ext>
            </a:extLst>
          </p:cNvPr>
          <p:cNvSpPr>
            <a:spLocks noGrp="1"/>
          </p:cNvSpPr>
          <p:nvPr>
            <p:ph idx="1"/>
          </p:nvPr>
        </p:nvSpPr>
        <p:spPr/>
        <p:txBody>
          <a:bodyPr/>
          <a:lstStyle/>
          <a:p>
            <a:endParaRPr lang="en-GB"/>
          </a:p>
        </p:txBody>
      </p:sp>
      <p:sp>
        <p:nvSpPr>
          <p:cNvPr id="2" name="Slide Number Placeholder 1">
            <a:extLst>
              <a:ext uri="{FF2B5EF4-FFF2-40B4-BE49-F238E27FC236}">
                <a16:creationId xmlns:a16="http://schemas.microsoft.com/office/drawing/2014/main" id="{C0B42270-6BEB-4AF3-B781-E92B855C3CB7}"/>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4" name="Rectangle 2"/>
          <p:cNvSpPr txBox="1">
            <a:spLocks noChangeArrowheads="1"/>
          </p:cNvSpPr>
          <p:nvPr/>
        </p:nvSpPr>
        <p:spPr>
          <a:xfrm>
            <a:off x="2286000" y="1617133"/>
            <a:ext cx="2438400" cy="533400"/>
          </a:xfrm>
          <a:prstGeom prst="rect">
            <a:avLst/>
          </a:prstGeom>
        </p:spPr>
        <p:txBody>
          <a:bodyPr>
            <a:normAutofit fontScale="90000" lnSpcReduction="10000"/>
          </a:bodyPr>
          <a:lstStyle/>
          <a:p>
            <a:pPr marL="0" marR="0" lvl="0" indent="0" algn="l" defTabSz="914400" rtl="1" eaLnBrk="1" fontAlgn="auto" latinLnBrk="0" hangingPunct="1">
              <a:lnSpc>
                <a:spcPct val="100000"/>
              </a:lnSpc>
              <a:spcBef>
                <a:spcPct val="0"/>
              </a:spcBef>
              <a:spcAft>
                <a:spcPts val="0"/>
              </a:spcAft>
              <a:buClrTx/>
              <a:buSzTx/>
              <a:buFontTx/>
              <a:buNone/>
              <a:tabLst/>
              <a:defRPr/>
            </a:pPr>
            <a:endParaRPr kumimoji="0" lang="en-US" sz="3600" b="1" i="0" u="sng" strike="noStrike" kern="1200" cap="none" spc="0" normalizeH="0" baseline="0" noProof="0">
              <a:ln w="19050">
                <a:solidFill>
                  <a:srgbClr val="514949">
                    <a:tint val="1000"/>
                  </a:srgbClr>
                </a:solidFill>
                <a:prstDash val="solid"/>
              </a:ln>
              <a:solidFill>
                <a:srgbClr val="E3CC5A"/>
              </a:solidFill>
              <a:effectLst>
                <a:glow rad="101600">
                  <a:srgbClr val="E3CC5A">
                    <a:satMod val="175000"/>
                    <a:alpha val="40000"/>
                  </a:srgbClr>
                </a:glow>
                <a:outerShdw blurRad="50000" dist="50800" dir="7500000" algn="tl">
                  <a:srgbClr val="000000">
                    <a:shade val="5000"/>
                    <a:alpha val="35000"/>
                  </a:srgbClr>
                </a:outerShdw>
              </a:effectLst>
              <a:uLnTx/>
              <a:uFillTx/>
              <a:latin typeface="Tw Cen MT" panose="020B0602020104020603"/>
              <a:ea typeface="+mn-ea"/>
              <a:cs typeface="+mn-cs"/>
            </a:endParaRPr>
          </a:p>
        </p:txBody>
      </p:sp>
      <p:pic>
        <p:nvPicPr>
          <p:cNvPr id="3" name="Picture 2">
            <a:extLst>
              <a:ext uri="{FF2B5EF4-FFF2-40B4-BE49-F238E27FC236}">
                <a16:creationId xmlns:a16="http://schemas.microsoft.com/office/drawing/2014/main" id="{DC3270D8-D62D-4B9B-9AE6-EDE8FA04D23F}"/>
              </a:ext>
            </a:extLst>
          </p:cNvPr>
          <p:cNvPicPr>
            <a:picLocks noChangeAspect="1"/>
          </p:cNvPicPr>
          <p:nvPr/>
        </p:nvPicPr>
        <p:blipFill rotWithShape="1">
          <a:blip r:embed="rId3"/>
          <a:srcRect l="25000" t="17391" r="31667" b="49050"/>
          <a:stretch/>
        </p:blipFill>
        <p:spPr>
          <a:xfrm>
            <a:off x="1546413" y="1883833"/>
            <a:ext cx="9417251" cy="4100358"/>
          </a:xfrm>
          <a:prstGeom prst="rect">
            <a:avLst/>
          </a:prstGeom>
        </p:spPr>
      </p:pic>
    </p:spTree>
    <p:extLst>
      <p:ext uri="{BB962C8B-B14F-4D97-AF65-F5344CB8AC3E}">
        <p14:creationId xmlns:p14="http://schemas.microsoft.com/office/powerpoint/2010/main" val="256041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DA751B8A-417E-4A74-B48B-2A2F26F29BA1}"/>
              </a:ext>
            </a:extLst>
          </p:cNvPr>
          <p:cNvSpPr>
            <a:spLocks noGrp="1"/>
          </p:cNvSpPr>
          <p:nvPr>
            <p:ph type="title"/>
          </p:nvPr>
        </p:nvSpPr>
        <p:spPr/>
        <p:txBody>
          <a:bodyPr>
            <a:normAutofit fontScale="90000"/>
          </a:bodyPr>
          <a:lstStyle/>
          <a:p>
            <a:r>
              <a:rPr lang="en-GB"/>
              <a:t>Element Dimensions</a:t>
            </a:r>
            <a:br>
              <a:rPr lang="en-GB"/>
            </a:br>
            <a:r>
              <a:rPr lang="en-GB"/>
              <a:t>Example (5)</a:t>
            </a:r>
          </a:p>
        </p:txBody>
      </p:sp>
      <p:sp>
        <p:nvSpPr>
          <p:cNvPr id="2" name="Slide Number Placeholder 1">
            <a:extLst>
              <a:ext uri="{FF2B5EF4-FFF2-40B4-BE49-F238E27FC236}">
                <a16:creationId xmlns:a16="http://schemas.microsoft.com/office/drawing/2014/main" id="{C0B42270-6BEB-4AF3-B781-E92B855C3CB7}"/>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4" name="Rectangle 2"/>
          <p:cNvSpPr txBox="1">
            <a:spLocks noChangeArrowheads="1"/>
          </p:cNvSpPr>
          <p:nvPr/>
        </p:nvSpPr>
        <p:spPr>
          <a:xfrm>
            <a:off x="2286000" y="1617133"/>
            <a:ext cx="2438400" cy="533400"/>
          </a:xfrm>
          <a:prstGeom prst="rect">
            <a:avLst/>
          </a:prstGeom>
        </p:spPr>
        <p:txBody>
          <a:bodyPr>
            <a:normAutofit fontScale="90000" lnSpcReduction="10000"/>
          </a:bodyPr>
          <a:lstStyle/>
          <a:p>
            <a:pPr marL="0" marR="0" lvl="0" indent="0" algn="l" defTabSz="914400" rtl="1" eaLnBrk="1" fontAlgn="auto" latinLnBrk="0" hangingPunct="1">
              <a:lnSpc>
                <a:spcPct val="100000"/>
              </a:lnSpc>
              <a:spcBef>
                <a:spcPct val="0"/>
              </a:spcBef>
              <a:spcAft>
                <a:spcPts val="0"/>
              </a:spcAft>
              <a:buClrTx/>
              <a:buSzTx/>
              <a:buFontTx/>
              <a:buNone/>
              <a:tabLst/>
              <a:defRPr/>
            </a:pPr>
            <a:endParaRPr kumimoji="0" lang="en-US" sz="3600" b="1" i="0" u="sng" strike="noStrike" kern="1200" cap="none" spc="0" normalizeH="0" baseline="0" noProof="0">
              <a:ln w="19050">
                <a:solidFill>
                  <a:srgbClr val="514949">
                    <a:tint val="1000"/>
                  </a:srgbClr>
                </a:solidFill>
                <a:prstDash val="solid"/>
              </a:ln>
              <a:solidFill>
                <a:srgbClr val="E3CC5A"/>
              </a:solidFill>
              <a:effectLst>
                <a:glow rad="101600">
                  <a:srgbClr val="E3CC5A">
                    <a:satMod val="175000"/>
                    <a:alpha val="40000"/>
                  </a:srgbClr>
                </a:glow>
                <a:outerShdw blurRad="50000" dist="50800" dir="7500000" algn="tl">
                  <a:srgbClr val="000000">
                    <a:shade val="5000"/>
                    <a:alpha val="35000"/>
                  </a:srgbClr>
                </a:outerShdw>
              </a:effectLst>
              <a:uLnTx/>
              <a:uFillTx/>
              <a:latin typeface="Tw Cen MT" panose="020B0602020104020603"/>
              <a:ea typeface="+mn-ea"/>
              <a:cs typeface="+mn-cs"/>
            </a:endParaRPr>
          </a:p>
        </p:txBody>
      </p:sp>
      <p:pic>
        <p:nvPicPr>
          <p:cNvPr id="3" name="Picture 2">
            <a:extLst>
              <a:ext uri="{FF2B5EF4-FFF2-40B4-BE49-F238E27FC236}">
                <a16:creationId xmlns:a16="http://schemas.microsoft.com/office/drawing/2014/main" id="{DC3270D8-D62D-4B9B-9AE6-EDE8FA04D23F}"/>
              </a:ext>
            </a:extLst>
          </p:cNvPr>
          <p:cNvPicPr>
            <a:picLocks noChangeAspect="1"/>
          </p:cNvPicPr>
          <p:nvPr/>
        </p:nvPicPr>
        <p:blipFill rotWithShape="1">
          <a:blip r:embed="rId3"/>
          <a:srcRect l="25000" t="49895" r="31667" b="7016"/>
          <a:stretch/>
        </p:blipFill>
        <p:spPr>
          <a:xfrm>
            <a:off x="1456902" y="1883833"/>
            <a:ext cx="8838356" cy="4941064"/>
          </a:xfrm>
          <a:prstGeom prst="rect">
            <a:avLst/>
          </a:prstGeom>
        </p:spPr>
      </p:pic>
    </p:spTree>
    <p:extLst>
      <p:ext uri="{BB962C8B-B14F-4D97-AF65-F5344CB8AC3E}">
        <p14:creationId xmlns:p14="http://schemas.microsoft.com/office/powerpoint/2010/main" val="98594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52598" y="5947834"/>
            <a:ext cx="4724402" cy="529167"/>
          </a:xfrm>
          <a:prstGeom prst="rect">
            <a:avLst/>
          </a:prstGeom>
        </p:spPr>
        <p:txBody>
          <a:bodyPr>
            <a:normAutofit fontScale="90000" lnSpcReduction="20000"/>
          </a:bodyPr>
          <a:lstStyle/>
          <a:p>
            <a:pPr marL="0" marR="0" lvl="0" indent="0" algn="ctr" defTabSz="457200" rtl="1" eaLnBrk="1" fontAlgn="auto" latinLnBrk="0" hangingPunct="1">
              <a:lnSpc>
                <a:spcPct val="100000"/>
              </a:lnSpc>
              <a:spcBef>
                <a:spcPct val="0"/>
              </a:spcBef>
              <a:spcAft>
                <a:spcPts val="0"/>
              </a:spcAft>
              <a:buClrTx/>
              <a:buSzTx/>
              <a:buFontTx/>
              <a:buNone/>
              <a:tabLst/>
              <a:defRPr/>
            </a:pPr>
            <a:endParaRPr kumimoji="0" lang="en-US" sz="3600" b="1" i="0" u="sng" strike="noStrike" kern="1200" cap="none" spc="0" normalizeH="0" baseline="0" noProof="0">
              <a:ln w="19050">
                <a:solidFill>
                  <a:srgbClr val="514949">
                    <a:tint val="1000"/>
                  </a:srgbClr>
                </a:solidFill>
                <a:prstDash val="solid"/>
              </a:ln>
              <a:solidFill>
                <a:srgbClr val="E3CC5A"/>
              </a:solidFill>
              <a:effectLst>
                <a:glow rad="101600">
                  <a:srgbClr val="E3CC5A">
                    <a:satMod val="175000"/>
                    <a:alpha val="40000"/>
                  </a:srgbClr>
                </a:glow>
                <a:outerShdw blurRad="50000" dist="50800" dir="7500000" algn="tl">
                  <a:srgbClr val="000000">
                    <a:shade val="5000"/>
                    <a:alpha val="35000"/>
                  </a:srgbClr>
                </a:outerShdw>
              </a:effectLst>
              <a:uLnTx/>
              <a:uFillTx/>
              <a:latin typeface="Tw Cen MT" panose="020B0602020104020603"/>
              <a:ea typeface="+mn-ea"/>
              <a:cs typeface="+mn-cs"/>
            </a:endParaRPr>
          </a:p>
        </p:txBody>
      </p:sp>
      <p:sp>
        <p:nvSpPr>
          <p:cNvPr id="6" name="Title 2">
            <a:extLst>
              <a:ext uri="{FF2B5EF4-FFF2-40B4-BE49-F238E27FC236}">
                <a16:creationId xmlns:a16="http://schemas.microsoft.com/office/drawing/2014/main" id="{D16F6A91-2BC8-423C-AA1A-B688152B9FA3}"/>
              </a:ext>
            </a:extLst>
          </p:cNvPr>
          <p:cNvSpPr>
            <a:spLocks noGrp="1"/>
          </p:cNvSpPr>
          <p:nvPr>
            <p:ph type="title"/>
          </p:nvPr>
        </p:nvSpPr>
        <p:spPr/>
        <p:txBody>
          <a:bodyPr>
            <a:normAutofit fontScale="90000"/>
          </a:bodyPr>
          <a:lstStyle/>
          <a:p>
            <a:r>
              <a:rPr lang="en-GB"/>
              <a:t>Element Dimensions</a:t>
            </a:r>
            <a:br>
              <a:rPr lang="en-GB"/>
            </a:br>
            <a:r>
              <a:rPr lang="en-GB"/>
              <a:t>Example (5) in the browser</a:t>
            </a:r>
          </a:p>
        </p:txBody>
      </p:sp>
      <p:pic>
        <p:nvPicPr>
          <p:cNvPr id="9" name="Picture 2">
            <a:extLst>
              <a:ext uri="{FF2B5EF4-FFF2-40B4-BE49-F238E27FC236}">
                <a16:creationId xmlns:a16="http://schemas.microsoft.com/office/drawing/2014/main" id="{851E88EF-0A7C-4EB6-82F5-EE929D5082D9}"/>
              </a:ext>
            </a:extLst>
          </p:cNvPr>
          <p:cNvPicPr>
            <a:picLocks noGrp="1" noChangeAspect="1" noChangeArrowheads="1"/>
          </p:cNvPicPr>
          <p:nvPr>
            <p:ph idx="1"/>
          </p:nvPr>
        </p:nvPicPr>
        <p:blipFill>
          <a:blip r:embed="rId3" cstate="print"/>
          <a:stretch>
            <a:fillRect/>
          </a:stretch>
        </p:blipFill>
        <p:spPr bwMode="auto">
          <a:xfrm>
            <a:off x="3505200" y="1892300"/>
            <a:ext cx="5562600" cy="4352925"/>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D366FD65-D59F-49AA-8AED-34842361625D}"/>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91117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9825E547-65D9-44CE-8A8E-9990716FB5A9}"/>
              </a:ext>
            </a:extLst>
          </p:cNvPr>
          <p:cNvSpPr>
            <a:spLocks noGrp="1"/>
          </p:cNvSpPr>
          <p:nvPr>
            <p:ph type="title"/>
          </p:nvPr>
        </p:nvSpPr>
        <p:spPr/>
        <p:txBody>
          <a:bodyPr>
            <a:normAutofit/>
          </a:bodyPr>
          <a:lstStyle/>
          <a:p>
            <a:r>
              <a:rPr lang="en-GB"/>
              <a:t>Element Dimensions</a:t>
            </a:r>
          </a:p>
        </p:txBody>
      </p:sp>
      <p:sp>
        <p:nvSpPr>
          <p:cNvPr id="5" name="Content Placeholder 4"/>
          <p:cNvSpPr>
            <a:spLocks noGrp="1"/>
          </p:cNvSpPr>
          <p:nvPr>
            <p:ph idx="1"/>
          </p:nvPr>
        </p:nvSpPr>
        <p:spPr/>
        <p:txBody>
          <a:bodyPr>
            <a:normAutofit lnSpcReduction="10000"/>
          </a:bodyPr>
          <a:lstStyle/>
          <a:p>
            <a:pPr marL="109728" indent="0">
              <a:defRPr/>
            </a:pPr>
            <a:r>
              <a:rPr lang="en-US" sz="3600" b="1">
                <a:solidFill>
                  <a:srgbClr val="C00000"/>
                </a:solidFill>
                <a:highlight>
                  <a:srgbClr val="9DBFBE"/>
                </a:highlight>
              </a:rPr>
              <a:t>Overflow</a:t>
            </a:r>
            <a:r>
              <a:rPr lang="en-US" sz="3600" b="1">
                <a:solidFill>
                  <a:srgbClr val="C00000"/>
                </a:solidFill>
              </a:rPr>
              <a:t> Property and Scroll Bars</a:t>
            </a:r>
          </a:p>
          <a:p>
            <a:pPr marL="27622" indent="0" fontAlgn="base">
              <a:lnSpc>
                <a:spcPct val="80000"/>
              </a:lnSpc>
              <a:spcAft>
                <a:spcPct val="0"/>
              </a:spcAft>
              <a:buClr>
                <a:schemeClr val="accent3">
                  <a:lumMod val="75000"/>
                </a:schemeClr>
              </a:buClr>
              <a:buSzPct val="120000"/>
              <a:buNone/>
              <a:defRPr/>
            </a:pPr>
            <a:r>
              <a:rPr lang="en-US" sz="2800"/>
              <a:t>Problem with setting both vertical and horizontal dimensions of an element</a:t>
            </a:r>
          </a:p>
          <a:p>
            <a:pPr marL="370522" indent="-342900" fontAlgn="base">
              <a:lnSpc>
                <a:spcPct val="80000"/>
              </a:lnSpc>
              <a:spcAft>
                <a:spcPct val="0"/>
              </a:spcAft>
              <a:buClr>
                <a:schemeClr val="accent3">
                  <a:lumMod val="75000"/>
                </a:schemeClr>
              </a:buClr>
              <a:buSzPct val="120000"/>
              <a:buFont typeface="Wingdings" panose="05000000000000000000" pitchFamily="2" charset="2"/>
              <a:buChar char="q"/>
              <a:defRPr/>
            </a:pPr>
            <a:endParaRPr lang="en-US" sz="2800" b="1"/>
          </a:p>
          <a:p>
            <a:pPr marL="484822" lvl="1" indent="-457200" fontAlgn="base">
              <a:lnSpc>
                <a:spcPct val="80000"/>
              </a:lnSpc>
              <a:spcBef>
                <a:spcPts val="1200"/>
              </a:spcBef>
              <a:spcAft>
                <a:spcPct val="0"/>
              </a:spcAft>
              <a:buClr>
                <a:schemeClr val="accent3">
                  <a:lumMod val="75000"/>
                </a:schemeClr>
              </a:buClr>
              <a:buSzPct val="120000"/>
              <a:defRPr/>
            </a:pPr>
            <a:r>
              <a:rPr lang="en-US" sz="2800"/>
              <a:t>Content might sometimes exceed the set boundaries, in which case the element must be made large enough for all the content to fit.</a:t>
            </a:r>
          </a:p>
          <a:p>
            <a:pPr marL="626554" lvl="1" indent="-342900" fontAlgn="base">
              <a:lnSpc>
                <a:spcPct val="80000"/>
              </a:lnSpc>
              <a:spcAft>
                <a:spcPct val="0"/>
              </a:spcAft>
              <a:buClr>
                <a:schemeClr val="accent3">
                  <a:lumMod val="75000"/>
                </a:schemeClr>
              </a:buClr>
              <a:buSzPct val="120000"/>
              <a:buFont typeface="Arial" panose="020B0604020202020204" pitchFamily="34" charset="0"/>
              <a:buChar char="•"/>
              <a:defRPr/>
            </a:pPr>
            <a:endParaRPr lang="en-US" sz="2800" b="1"/>
          </a:p>
          <a:p>
            <a:pPr marL="484822" lvl="1" indent="-457200" fontAlgn="base">
              <a:lnSpc>
                <a:spcPct val="80000"/>
              </a:lnSpc>
              <a:spcBef>
                <a:spcPts val="1200"/>
              </a:spcBef>
              <a:spcAft>
                <a:spcPct val="0"/>
              </a:spcAft>
              <a:buClr>
                <a:schemeClr val="accent3">
                  <a:lumMod val="75000"/>
                </a:schemeClr>
              </a:buClr>
              <a:buSzPct val="120000"/>
              <a:defRPr/>
            </a:pPr>
            <a:r>
              <a:rPr lang="en-US" sz="2800"/>
              <a:t>Can set the overflow property to scroll, which adds scroll bars if the text overflows the boundaries set for it.</a:t>
            </a:r>
          </a:p>
          <a:p>
            <a:pPr marL="626554" lvl="1" indent="-342900" fontAlgn="base">
              <a:lnSpc>
                <a:spcPct val="80000"/>
              </a:lnSpc>
              <a:spcAft>
                <a:spcPct val="0"/>
              </a:spcAft>
              <a:buClr>
                <a:schemeClr val="accent3">
                  <a:lumMod val="75000"/>
                </a:schemeClr>
              </a:buClr>
              <a:buSzPct val="120000"/>
              <a:buFont typeface="Arial" panose="020B0604020202020204" pitchFamily="34" charset="0"/>
              <a:buChar char="•"/>
              <a:defRPr/>
            </a:pPr>
            <a:endParaRPr lang="en-US" sz="2800" b="1"/>
          </a:p>
          <a:p>
            <a:pPr marL="626554" lvl="1" indent="-342900" fontAlgn="base">
              <a:lnSpc>
                <a:spcPct val="80000"/>
              </a:lnSpc>
              <a:spcAft>
                <a:spcPct val="0"/>
              </a:spcAft>
              <a:buClr>
                <a:schemeClr val="accent3">
                  <a:lumMod val="75000"/>
                </a:schemeClr>
              </a:buClr>
              <a:buSzPct val="120000"/>
              <a:buFont typeface="Arial" panose="020B0604020202020204" pitchFamily="34" charset="0"/>
              <a:buChar char="•"/>
              <a:defRPr/>
            </a:pPr>
            <a:r>
              <a:rPr lang="en-GB" sz="2800"/>
              <a:t>The </a:t>
            </a:r>
            <a:r>
              <a:rPr lang="en-GB" sz="2800" b="1"/>
              <a:t>overflow</a:t>
            </a:r>
            <a:r>
              <a:rPr lang="en-GB" sz="2800"/>
              <a:t> property can be set to display, hide, or scroll, and dictates how HTML will render content that overflows its parent’s content area.</a:t>
            </a:r>
          </a:p>
          <a:p>
            <a:pPr marL="626554" lvl="1" indent="-342900" fontAlgn="base">
              <a:lnSpc>
                <a:spcPct val="80000"/>
              </a:lnSpc>
              <a:spcAft>
                <a:spcPct val="0"/>
              </a:spcAft>
              <a:buClr>
                <a:schemeClr val="accent3">
                  <a:lumMod val="75000"/>
                </a:schemeClr>
              </a:buClr>
              <a:buSzPct val="120000"/>
              <a:buFont typeface="Arial" panose="020B0604020202020204" pitchFamily="34" charset="0"/>
              <a:buChar char="•"/>
              <a:defRPr/>
            </a:pPr>
            <a:endParaRPr lang="en-US" sz="2800" b="1"/>
          </a:p>
        </p:txBody>
      </p:sp>
      <p:sp>
        <p:nvSpPr>
          <p:cNvPr id="2" name="Slide Number Placeholder 1">
            <a:extLst>
              <a:ext uri="{FF2B5EF4-FFF2-40B4-BE49-F238E27FC236}">
                <a16:creationId xmlns:a16="http://schemas.microsoft.com/office/drawing/2014/main" id="{3CFA1E4C-22E9-498A-BFBF-D8531A49278F}"/>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1560703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D69D-2A8B-48E7-8A2A-0F56422F9DF6}"/>
              </a:ext>
            </a:extLst>
          </p:cNvPr>
          <p:cNvSpPr>
            <a:spLocks noGrp="1"/>
          </p:cNvSpPr>
          <p:nvPr>
            <p:ph type="title"/>
          </p:nvPr>
        </p:nvSpPr>
        <p:spPr/>
        <p:txBody>
          <a:bodyPr/>
          <a:lstStyle/>
          <a:p>
            <a:r>
              <a:rPr lang="en-GB"/>
              <a:t>Box Model</a:t>
            </a:r>
          </a:p>
        </p:txBody>
      </p:sp>
      <p:sp>
        <p:nvSpPr>
          <p:cNvPr id="3" name="Content Placeholder 2">
            <a:extLst>
              <a:ext uri="{FF2B5EF4-FFF2-40B4-BE49-F238E27FC236}">
                <a16:creationId xmlns:a16="http://schemas.microsoft.com/office/drawing/2014/main" id="{DF5EBCF4-F96F-4346-BFC6-321BDED66A08}"/>
              </a:ext>
            </a:extLst>
          </p:cNvPr>
          <p:cNvSpPr>
            <a:spLocks noGrp="1"/>
          </p:cNvSpPr>
          <p:nvPr>
            <p:ph idx="1"/>
          </p:nvPr>
        </p:nvSpPr>
        <p:spPr/>
        <p:txBody>
          <a:bodyPr>
            <a:noAutofit/>
          </a:bodyPr>
          <a:lstStyle/>
          <a:p>
            <a:pPr marL="266700" indent="-266700">
              <a:buFont typeface="Arial" panose="020B0604020202020204" pitchFamily="34" charset="0"/>
              <a:buChar char="•"/>
            </a:pPr>
            <a:r>
              <a:rPr lang="en-GB" sz="2800" dirty="0"/>
              <a:t>The box model comprises a set of properties used to create space around and between HTML elements.</a:t>
            </a:r>
          </a:p>
          <a:p>
            <a:pPr marL="266700" indent="-266700">
              <a:buFont typeface="Arial" panose="020B0604020202020204" pitchFamily="34" charset="0"/>
              <a:buChar char="•"/>
            </a:pPr>
            <a:r>
              <a:rPr lang="en-GB" sz="2800" b="1" dirty="0"/>
              <a:t>Borders</a:t>
            </a:r>
            <a:r>
              <a:rPr lang="en-GB" sz="2800" dirty="0"/>
              <a:t> surround the content area and padding of an element. The </a:t>
            </a:r>
            <a:r>
              <a:rPr lang="en-GB" sz="2800" dirty="0" err="1"/>
              <a:t>color</a:t>
            </a:r>
            <a:r>
              <a:rPr lang="en-GB" sz="2800" dirty="0"/>
              <a:t>, style, and thickness of a border can be set with CSS properties.</a:t>
            </a:r>
          </a:p>
          <a:p>
            <a:pPr marL="404812" lvl="1" indent="-342900" fontAlgn="base">
              <a:lnSpc>
                <a:spcPct val="100000"/>
              </a:lnSpc>
              <a:spcAft>
                <a:spcPct val="0"/>
              </a:spcAft>
              <a:buClr>
                <a:schemeClr val="accent3">
                  <a:lumMod val="75000"/>
                </a:schemeClr>
              </a:buClr>
              <a:buSzPct val="120000"/>
              <a:defRPr/>
            </a:pPr>
            <a:r>
              <a:rPr lang="en-US" sz="2600" b="1" u="sng" dirty="0">
                <a:solidFill>
                  <a:schemeClr val="accent1">
                    <a:lumMod val="75000"/>
                  </a:schemeClr>
                </a:solidFill>
              </a:rPr>
              <a:t>border is controlled using the properties: </a:t>
            </a:r>
          </a:p>
          <a:p>
            <a:pPr marL="587692" lvl="2" indent="-342900" fontAlgn="base">
              <a:lnSpc>
                <a:spcPct val="100000"/>
              </a:lnSpc>
              <a:spcAft>
                <a:spcPct val="0"/>
              </a:spcAft>
              <a:buClr>
                <a:schemeClr val="accent3">
                  <a:lumMod val="75000"/>
                </a:schemeClr>
              </a:buClr>
              <a:buSzPct val="120000"/>
              <a:defRPr/>
            </a:pPr>
            <a:r>
              <a:rPr lang="en-US" sz="2400" b="1" dirty="0"/>
              <a:t>border-width: thin, medium or thick </a:t>
            </a:r>
          </a:p>
          <a:p>
            <a:pPr marL="587692" lvl="2" indent="-342900" fontAlgn="base">
              <a:lnSpc>
                <a:spcPct val="100000"/>
              </a:lnSpc>
              <a:spcAft>
                <a:spcPct val="0"/>
              </a:spcAft>
              <a:buClr>
                <a:schemeClr val="accent3">
                  <a:lumMod val="75000"/>
                </a:schemeClr>
              </a:buClr>
              <a:buSzPct val="120000"/>
              <a:defRPr/>
            </a:pPr>
            <a:r>
              <a:rPr lang="en-US" sz="2400" b="1" dirty="0"/>
              <a:t>border-color:</a:t>
            </a:r>
          </a:p>
          <a:p>
            <a:pPr marL="587692" lvl="2" indent="-342900" fontAlgn="base">
              <a:lnSpc>
                <a:spcPct val="100000"/>
              </a:lnSpc>
              <a:spcAft>
                <a:spcPct val="0"/>
              </a:spcAft>
              <a:buClr>
                <a:schemeClr val="accent3">
                  <a:lumMod val="75000"/>
                </a:schemeClr>
              </a:buClr>
              <a:buSzPct val="120000"/>
              <a:defRPr/>
            </a:pPr>
            <a:r>
              <a:rPr lang="en-US" sz="2400" b="1" dirty="0"/>
              <a:t>border-style: none, hidden, dotted, dashed, solid, double, groove, ridge, inset and outset</a:t>
            </a:r>
            <a:endParaRPr lang="en-GB" sz="2400" dirty="0"/>
          </a:p>
          <a:p>
            <a:pPr marL="266700" indent="-266700">
              <a:buFont typeface="Arial" panose="020B0604020202020204" pitchFamily="34" charset="0"/>
              <a:buChar char="•"/>
            </a:pPr>
            <a:endParaRPr lang="en-GB" sz="2800" dirty="0"/>
          </a:p>
        </p:txBody>
      </p:sp>
      <p:sp>
        <p:nvSpPr>
          <p:cNvPr id="4" name="Slide Number Placeholder 3">
            <a:extLst>
              <a:ext uri="{FF2B5EF4-FFF2-40B4-BE49-F238E27FC236}">
                <a16:creationId xmlns:a16="http://schemas.microsoft.com/office/drawing/2014/main" id="{C040A5A2-C88F-4B24-B05E-A2836E449ABE}"/>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363334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D69D-2A8B-48E7-8A2A-0F56422F9DF6}"/>
              </a:ext>
            </a:extLst>
          </p:cNvPr>
          <p:cNvSpPr>
            <a:spLocks noGrp="1"/>
          </p:cNvSpPr>
          <p:nvPr>
            <p:ph type="title"/>
          </p:nvPr>
        </p:nvSpPr>
        <p:spPr/>
        <p:txBody>
          <a:bodyPr/>
          <a:lstStyle/>
          <a:p>
            <a:r>
              <a:rPr lang="en-GB"/>
              <a:t>Box Model</a:t>
            </a:r>
          </a:p>
        </p:txBody>
      </p:sp>
      <p:sp>
        <p:nvSpPr>
          <p:cNvPr id="3" name="Content Placeholder 2">
            <a:extLst>
              <a:ext uri="{FF2B5EF4-FFF2-40B4-BE49-F238E27FC236}">
                <a16:creationId xmlns:a16="http://schemas.microsoft.com/office/drawing/2014/main" id="{DF5EBCF4-F96F-4346-BFC6-321BDED66A08}"/>
              </a:ext>
            </a:extLst>
          </p:cNvPr>
          <p:cNvSpPr>
            <a:spLocks noGrp="1"/>
          </p:cNvSpPr>
          <p:nvPr>
            <p:ph idx="1"/>
          </p:nvPr>
        </p:nvSpPr>
        <p:spPr/>
        <p:txBody>
          <a:bodyPr>
            <a:noAutofit/>
          </a:bodyPr>
          <a:lstStyle/>
          <a:p>
            <a:pPr marL="266700" indent="-266700">
              <a:buFont typeface="Arial" panose="020B0604020202020204" pitchFamily="34" charset="0"/>
              <a:buChar char="•"/>
            </a:pPr>
            <a:r>
              <a:rPr lang="en-GB" sz="2400" b="1"/>
              <a:t>Padding</a:t>
            </a:r>
            <a:r>
              <a:rPr lang="en-GB" sz="2400"/>
              <a:t> is the space between the content area and the border. It can be set in pixels or percent.</a:t>
            </a:r>
          </a:p>
          <a:p>
            <a:pPr marL="266700" indent="-266700">
              <a:buFont typeface="Arial" panose="020B0604020202020204" pitchFamily="34" charset="0"/>
              <a:buChar char="•"/>
            </a:pPr>
            <a:endParaRPr lang="en-GB" sz="2400"/>
          </a:p>
          <a:p>
            <a:pPr marL="266700" indent="-266700">
              <a:buFont typeface="Arial" panose="020B0604020202020204" pitchFamily="34" charset="0"/>
              <a:buChar char="•"/>
            </a:pPr>
            <a:endParaRPr lang="en-GB" sz="2400"/>
          </a:p>
          <a:p>
            <a:pPr marL="266700" indent="-266700">
              <a:buFont typeface="Arial" panose="020B0604020202020204" pitchFamily="34" charset="0"/>
              <a:buChar char="•"/>
            </a:pPr>
            <a:endParaRPr lang="en-GB" sz="2400"/>
          </a:p>
          <a:p>
            <a:pPr marL="266700" indent="-266700">
              <a:buFont typeface="Arial" panose="020B0604020202020204" pitchFamily="34" charset="0"/>
              <a:buChar char="•"/>
            </a:pPr>
            <a:r>
              <a:rPr lang="en-US" sz="2400"/>
              <a:t>Padding be set for each side of the box by using </a:t>
            </a:r>
            <a:r>
              <a:rPr lang="en-US" sz="2400">
                <a:solidFill>
                  <a:schemeClr val="accent1">
                    <a:lumMod val="75000"/>
                  </a:schemeClr>
                </a:solidFill>
              </a:rPr>
              <a:t>padding-top, padding-right, padding-bottom, and padding-left</a:t>
            </a:r>
          </a:p>
          <a:p>
            <a:pPr marL="440436" lvl="1" indent="-266700">
              <a:buFont typeface="Arial" panose="020B0604020202020204" pitchFamily="34" charset="0"/>
              <a:buChar char="•"/>
            </a:pPr>
            <a:r>
              <a:rPr lang="en-US" sz="2000" i="1">
                <a:solidFill>
                  <a:schemeClr val="accent1">
                    <a:lumMod val="75000"/>
                  </a:schemeClr>
                </a:solidFill>
              </a:rPr>
              <a:t>P { padding: 40px  60 px  30px  40px;}</a:t>
            </a:r>
          </a:p>
          <a:p>
            <a:pPr marL="440436" lvl="1" indent="-266700">
              <a:buFont typeface="Arial" panose="020B0604020202020204" pitchFamily="34" charset="0"/>
              <a:buChar char="•"/>
            </a:pPr>
            <a:endParaRPr lang="en-US" sz="2000" i="1">
              <a:solidFill>
                <a:schemeClr val="accent1">
                  <a:lumMod val="75000"/>
                </a:schemeClr>
              </a:solidFill>
            </a:endParaRPr>
          </a:p>
          <a:p>
            <a:pPr marL="440436" lvl="1" indent="-266700">
              <a:buFont typeface="Arial" panose="020B0604020202020204" pitchFamily="34" charset="0"/>
              <a:buChar char="•"/>
            </a:pPr>
            <a:endParaRPr lang="en-US" sz="2000" i="1">
              <a:solidFill>
                <a:schemeClr val="accent1">
                  <a:lumMod val="75000"/>
                </a:schemeClr>
              </a:solidFill>
            </a:endParaRPr>
          </a:p>
        </p:txBody>
      </p:sp>
      <p:sp>
        <p:nvSpPr>
          <p:cNvPr id="4" name="Slide Number Placeholder 3">
            <a:extLst>
              <a:ext uri="{FF2B5EF4-FFF2-40B4-BE49-F238E27FC236}">
                <a16:creationId xmlns:a16="http://schemas.microsoft.com/office/drawing/2014/main" id="{C040A5A2-C88F-4B24-B05E-A2836E449ABE}"/>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6" name="Picture 5">
            <a:extLst>
              <a:ext uri="{FF2B5EF4-FFF2-40B4-BE49-F238E27FC236}">
                <a16:creationId xmlns:a16="http://schemas.microsoft.com/office/drawing/2014/main" id="{C6583255-579C-4C23-BCAD-A71F63690C10}"/>
              </a:ext>
            </a:extLst>
          </p:cNvPr>
          <p:cNvPicPr>
            <a:picLocks noChangeAspect="1"/>
          </p:cNvPicPr>
          <p:nvPr/>
        </p:nvPicPr>
        <p:blipFill rotWithShape="1">
          <a:blip r:embed="rId3"/>
          <a:srcRect l="32209" t="68266" r="39978" b="14473"/>
          <a:stretch/>
        </p:blipFill>
        <p:spPr>
          <a:xfrm>
            <a:off x="6115292" y="5140352"/>
            <a:ext cx="3721105" cy="1249680"/>
          </a:xfrm>
          <a:prstGeom prst="rect">
            <a:avLst/>
          </a:prstGeom>
        </p:spPr>
      </p:pic>
      <p:pic>
        <p:nvPicPr>
          <p:cNvPr id="7" name="Picture 6">
            <a:extLst>
              <a:ext uri="{FF2B5EF4-FFF2-40B4-BE49-F238E27FC236}">
                <a16:creationId xmlns:a16="http://schemas.microsoft.com/office/drawing/2014/main" id="{36207157-A1DC-4229-A66A-6C2867F55757}"/>
              </a:ext>
            </a:extLst>
          </p:cNvPr>
          <p:cNvPicPr>
            <a:picLocks noChangeAspect="1"/>
          </p:cNvPicPr>
          <p:nvPr/>
        </p:nvPicPr>
        <p:blipFill rotWithShape="1">
          <a:blip r:embed="rId3"/>
          <a:srcRect l="32922" t="41107" r="39570" b="42682"/>
          <a:stretch/>
        </p:blipFill>
        <p:spPr>
          <a:xfrm>
            <a:off x="6115292" y="2442258"/>
            <a:ext cx="4139878" cy="1545797"/>
          </a:xfrm>
          <a:prstGeom prst="rect">
            <a:avLst/>
          </a:prstGeom>
        </p:spPr>
      </p:pic>
    </p:spTree>
    <p:extLst>
      <p:ext uri="{BB962C8B-B14F-4D97-AF65-F5344CB8AC3E}">
        <p14:creationId xmlns:p14="http://schemas.microsoft.com/office/powerpoint/2010/main" val="412921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D69D-2A8B-48E7-8A2A-0F56422F9DF6}"/>
              </a:ext>
            </a:extLst>
          </p:cNvPr>
          <p:cNvSpPr>
            <a:spLocks noGrp="1"/>
          </p:cNvSpPr>
          <p:nvPr>
            <p:ph type="title"/>
          </p:nvPr>
        </p:nvSpPr>
        <p:spPr/>
        <p:txBody>
          <a:bodyPr/>
          <a:lstStyle/>
          <a:p>
            <a:r>
              <a:rPr lang="en-GB"/>
              <a:t>Box Model</a:t>
            </a:r>
          </a:p>
        </p:txBody>
      </p:sp>
      <p:sp>
        <p:nvSpPr>
          <p:cNvPr id="3" name="Content Placeholder 2">
            <a:extLst>
              <a:ext uri="{FF2B5EF4-FFF2-40B4-BE49-F238E27FC236}">
                <a16:creationId xmlns:a16="http://schemas.microsoft.com/office/drawing/2014/main" id="{DF5EBCF4-F96F-4346-BFC6-321BDED66A08}"/>
              </a:ext>
            </a:extLst>
          </p:cNvPr>
          <p:cNvSpPr>
            <a:spLocks noGrp="1"/>
          </p:cNvSpPr>
          <p:nvPr>
            <p:ph idx="1"/>
          </p:nvPr>
        </p:nvSpPr>
        <p:spPr/>
        <p:txBody>
          <a:bodyPr>
            <a:noAutofit/>
          </a:bodyPr>
          <a:lstStyle/>
          <a:p>
            <a:pPr marL="266700" indent="-266700">
              <a:buFont typeface="Arial" panose="020B0604020202020204" pitchFamily="34" charset="0"/>
              <a:buChar char="•"/>
            </a:pPr>
            <a:r>
              <a:rPr lang="en-GB" sz="2600" b="1"/>
              <a:t>Margin</a:t>
            </a:r>
            <a:r>
              <a:rPr lang="en-GB" sz="2600"/>
              <a:t> is the amount of spacing outside of an element’s border. </a:t>
            </a:r>
          </a:p>
          <a:p>
            <a:pPr marL="266700" indent="-266700">
              <a:buFont typeface="Arial" panose="020B0604020202020204" pitchFamily="34" charset="0"/>
              <a:buChar char="•"/>
            </a:pPr>
            <a:r>
              <a:rPr lang="en-US" sz="2600"/>
              <a:t>Margins for individual sides of an element can be specified by using </a:t>
            </a:r>
            <a:r>
              <a:rPr lang="en-US" sz="2600">
                <a:solidFill>
                  <a:schemeClr val="accent1">
                    <a:lumMod val="75000"/>
                  </a:schemeClr>
                </a:solidFill>
              </a:rPr>
              <a:t>margin-top, margin-right, margin-bottom and margin-left</a:t>
            </a:r>
          </a:p>
          <a:p>
            <a:pPr marL="266700" indent="-266700">
              <a:buFont typeface="Arial" panose="020B0604020202020204" pitchFamily="34" charset="0"/>
              <a:buChar char="•"/>
            </a:pPr>
            <a:endParaRPr lang="en-US" sz="2600">
              <a:solidFill>
                <a:schemeClr val="accent1">
                  <a:lumMod val="75000"/>
                </a:schemeClr>
              </a:solidFill>
            </a:endParaRPr>
          </a:p>
        </p:txBody>
      </p:sp>
      <p:sp>
        <p:nvSpPr>
          <p:cNvPr id="4" name="Slide Number Placeholder 3">
            <a:extLst>
              <a:ext uri="{FF2B5EF4-FFF2-40B4-BE49-F238E27FC236}">
                <a16:creationId xmlns:a16="http://schemas.microsoft.com/office/drawing/2014/main" id="{C040A5A2-C88F-4B24-B05E-A2836E449ABE}"/>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297614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2743200" y="1613137"/>
            <a:ext cx="6858000" cy="3697690"/>
          </a:xfrm>
          <a:prstGeom prst="rect">
            <a:avLst/>
          </a:prstGeom>
          <a:noFill/>
          <a:ln w="9525">
            <a:noFill/>
            <a:miter lim="800000"/>
            <a:headEnd/>
            <a:tailEnd/>
          </a:ln>
        </p:spPr>
      </p:pic>
      <p:sp>
        <p:nvSpPr>
          <p:cNvPr id="7" name="Rectangle 6"/>
          <p:cNvSpPr/>
          <p:nvPr/>
        </p:nvSpPr>
        <p:spPr>
          <a:xfrm>
            <a:off x="2438400" y="5410201"/>
            <a:ext cx="7488000"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9DBFBE"/>
                </a:solidFill>
                <a:effectLst/>
                <a:uLnTx/>
                <a:uFillTx/>
                <a:latin typeface="Tw Cen MT" panose="020B0602020104020603"/>
                <a:ea typeface="+mn-ea"/>
                <a:cs typeface="+mn-cs"/>
              </a:rPr>
              <a:t>Fig. 4.13 |</a:t>
            </a:r>
            <a:r>
              <a:rPr kumimoji="0" lang="en-US" sz="2400" b="1" i="0" u="none" strike="noStrike" kern="1200" cap="none" spc="0" normalizeH="0" baseline="0" noProof="0">
                <a:ln>
                  <a:noFill/>
                </a:ln>
                <a:solidFill>
                  <a:srgbClr val="FF0000"/>
                </a:solidFill>
                <a:effectLst/>
                <a:uLnTx/>
                <a:uFillTx/>
                <a:latin typeface="Tw Cen MT" panose="020B0602020104020603"/>
                <a:ea typeface="+mn-ea"/>
                <a:cs typeface="+mn-cs"/>
              </a:rPr>
              <a:t> </a:t>
            </a:r>
            <a:r>
              <a:rPr kumimoji="0" lang="en-US" sz="2400" b="1" i="0" u="none" strike="noStrike" kern="1200" cap="none" spc="0" normalizeH="0" baseline="0" noProof="0">
                <a:ln>
                  <a:noFill/>
                </a:ln>
                <a:solidFill>
                  <a:prstClr val="black"/>
                </a:solidFill>
                <a:effectLst/>
                <a:uLnTx/>
                <a:uFillTx/>
                <a:latin typeface="Tw Cen MT" panose="020B0602020104020603"/>
                <a:ea typeface="+mn-ea"/>
                <a:cs typeface="+mn-cs"/>
              </a:rPr>
              <a:t>Box model for block-level elements.</a:t>
            </a:r>
            <a:endParaRPr kumimoji="0" lang="ar-SA" sz="2400" b="1" i="0" u="none" strike="noStrike" kern="1200" cap="none" spc="0" normalizeH="0" baseline="0" noProof="0">
              <a:ln>
                <a:noFill/>
              </a:ln>
              <a:solidFill>
                <a:prstClr val="black"/>
              </a:solidFill>
              <a:effectLst/>
              <a:uLnTx/>
              <a:uFillTx/>
              <a:latin typeface="Tw Cen MT" panose="020B0602020104020603"/>
              <a:ea typeface="+mn-ea"/>
              <a:cs typeface="Arial" panose="020B0604020202020204" pitchFamily="34" charset="0"/>
            </a:endParaRPr>
          </a:p>
        </p:txBody>
      </p:sp>
      <p:sp>
        <p:nvSpPr>
          <p:cNvPr id="6" name="Title 2">
            <a:extLst>
              <a:ext uri="{FF2B5EF4-FFF2-40B4-BE49-F238E27FC236}">
                <a16:creationId xmlns:a16="http://schemas.microsoft.com/office/drawing/2014/main" id="{B5DC3E84-48AA-460C-A2D4-54CC8A5A9D8C}"/>
              </a:ext>
            </a:extLst>
          </p:cNvPr>
          <p:cNvSpPr>
            <a:spLocks noGrp="1"/>
          </p:cNvSpPr>
          <p:nvPr>
            <p:ph type="title"/>
          </p:nvPr>
        </p:nvSpPr>
        <p:spPr/>
        <p:txBody>
          <a:bodyPr>
            <a:normAutofit/>
          </a:bodyPr>
          <a:lstStyle/>
          <a:p>
            <a:r>
              <a:rPr lang="en-GB"/>
              <a:t>Box Model</a:t>
            </a:r>
          </a:p>
        </p:txBody>
      </p:sp>
      <p:sp>
        <p:nvSpPr>
          <p:cNvPr id="2" name="Slide Number Placeholder 1">
            <a:extLst>
              <a:ext uri="{FF2B5EF4-FFF2-40B4-BE49-F238E27FC236}">
                <a16:creationId xmlns:a16="http://schemas.microsoft.com/office/drawing/2014/main" id="{0C95C3DE-143A-452D-87FA-3D00D99E9FB2}"/>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38A90561-34B1-4E31-B31C-F1C435CDE8A1}"/>
              </a:ext>
            </a:extLst>
          </p:cNvPr>
          <p:cNvSpPr>
            <a:spLocks noGrp="1"/>
          </p:cNvSpPr>
          <p:nvPr>
            <p:ph type="title"/>
          </p:nvPr>
        </p:nvSpPr>
        <p:spPr/>
        <p:txBody>
          <a:bodyPr>
            <a:normAutofit fontScale="90000"/>
          </a:bodyPr>
          <a:lstStyle/>
          <a:p>
            <a:r>
              <a:rPr lang="en-GB"/>
              <a:t>Box Model and Text Flow</a:t>
            </a:r>
            <a:br>
              <a:rPr lang="en-GB"/>
            </a:br>
            <a:r>
              <a:rPr lang="en-GB"/>
              <a:t>Example (5)</a:t>
            </a:r>
          </a:p>
        </p:txBody>
      </p:sp>
      <p:sp>
        <p:nvSpPr>
          <p:cNvPr id="4" name="Content Placeholder 3">
            <a:extLst>
              <a:ext uri="{FF2B5EF4-FFF2-40B4-BE49-F238E27FC236}">
                <a16:creationId xmlns:a16="http://schemas.microsoft.com/office/drawing/2014/main" id="{C61FC00A-62E2-4E06-97FA-E2E8863F1C5F}"/>
              </a:ext>
            </a:extLst>
          </p:cNvPr>
          <p:cNvSpPr>
            <a:spLocks noGrp="1"/>
          </p:cNvSpPr>
          <p:nvPr>
            <p:ph idx="1"/>
          </p:nvPr>
        </p:nvSpPr>
        <p:spPr/>
        <p:txBody>
          <a:bodyPr/>
          <a:lstStyle/>
          <a:p>
            <a:endParaRPr lang="en-GB"/>
          </a:p>
        </p:txBody>
      </p:sp>
      <p:sp>
        <p:nvSpPr>
          <p:cNvPr id="2" name="Slide Number Placeholder 1">
            <a:extLst>
              <a:ext uri="{FF2B5EF4-FFF2-40B4-BE49-F238E27FC236}">
                <a16:creationId xmlns:a16="http://schemas.microsoft.com/office/drawing/2014/main" id="{69EC78D5-5BD3-43FE-9F25-1D58CF2F6B37}"/>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3" name="Picture 2">
            <a:extLst>
              <a:ext uri="{FF2B5EF4-FFF2-40B4-BE49-F238E27FC236}">
                <a16:creationId xmlns:a16="http://schemas.microsoft.com/office/drawing/2014/main" id="{5BBBBF66-53AA-42AC-8D42-9559E06CDD0B}"/>
              </a:ext>
            </a:extLst>
          </p:cNvPr>
          <p:cNvPicPr>
            <a:picLocks noChangeAspect="1"/>
          </p:cNvPicPr>
          <p:nvPr/>
        </p:nvPicPr>
        <p:blipFill rotWithShape="1">
          <a:blip r:embed="rId3"/>
          <a:srcRect l="5000" t="11408" r="58333" b="38142"/>
          <a:stretch/>
        </p:blipFill>
        <p:spPr>
          <a:xfrm>
            <a:off x="762000" y="1828799"/>
            <a:ext cx="8441802" cy="45811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610CEE-F536-4A54-9E65-4F373E4EC3DB}"/>
              </a:ext>
            </a:extLst>
          </p:cNvPr>
          <p:cNvSpPr>
            <a:spLocks noGrp="1"/>
          </p:cNvSpPr>
          <p:nvPr>
            <p:ph type="title"/>
          </p:nvPr>
        </p:nvSpPr>
        <p:spPr/>
        <p:txBody>
          <a:bodyPr/>
          <a:lstStyle/>
          <a:p>
            <a:r>
              <a:rPr lang="pt-BR" b="1"/>
              <a:t>O b j e c t i v e s</a:t>
            </a:r>
            <a:endParaRPr lang="en-GB" b="1"/>
          </a:p>
        </p:txBody>
      </p:sp>
      <p:sp>
        <p:nvSpPr>
          <p:cNvPr id="7" name="Content Placeholder 6">
            <a:extLst>
              <a:ext uri="{FF2B5EF4-FFF2-40B4-BE49-F238E27FC236}">
                <a16:creationId xmlns:a16="http://schemas.microsoft.com/office/drawing/2014/main" id="{561F1EC8-EFAD-4752-B146-9836328B0341}"/>
              </a:ext>
            </a:extLst>
          </p:cNvPr>
          <p:cNvSpPr>
            <a:spLocks noGrp="1"/>
          </p:cNvSpPr>
          <p:nvPr>
            <p:ph idx="1"/>
          </p:nvPr>
        </p:nvSpPr>
        <p:spPr>
          <a:noFill/>
        </p:spPr>
        <p:txBody>
          <a:bodyPr>
            <a:normAutofit/>
          </a:bodyPr>
          <a:lstStyle/>
          <a:p>
            <a:pPr>
              <a:buSzPct val="108000"/>
              <a:buFont typeface="Wingdings" panose="05000000000000000000" pitchFamily="2" charset="2"/>
              <a:buChar char="§"/>
            </a:pPr>
            <a:r>
              <a:rPr lang="en-US" sz="3200" b="1" dirty="0">
                <a:solidFill>
                  <a:schemeClr val="accent3"/>
                </a:solidFill>
              </a:rPr>
              <a:t>By the end of this chapter, you’ll be able to:</a:t>
            </a:r>
          </a:p>
          <a:p>
            <a:pPr lvl="2">
              <a:buSzPct val="108000"/>
              <a:buFont typeface="Wingdings" panose="05000000000000000000" pitchFamily="2" charset="2"/>
              <a:buChar char="§"/>
            </a:pPr>
            <a:r>
              <a:rPr lang="en-US" sz="2400" dirty="0"/>
              <a:t>Specify element backgrounds and colors.</a:t>
            </a:r>
          </a:p>
          <a:p>
            <a:pPr lvl="2">
              <a:buSzPct val="108000"/>
              <a:buFont typeface="Wingdings" panose="05000000000000000000" pitchFamily="2" charset="2"/>
              <a:buChar char="§"/>
            </a:pPr>
            <a:r>
              <a:rPr lang="en-US" sz="2400" dirty="0"/>
              <a:t> Understand the box model and how to control margins, borders and padding.</a:t>
            </a:r>
          </a:p>
          <a:p>
            <a:pPr lvl="2">
              <a:buSzPct val="108000"/>
              <a:buFont typeface="Wingdings" panose="05000000000000000000" pitchFamily="2" charset="2"/>
              <a:buChar char="§"/>
            </a:pPr>
            <a:r>
              <a:rPr lang="en-US" sz="2400" dirty="0"/>
              <a:t> Use style sheets to separate presentation from content.</a:t>
            </a:r>
            <a:endParaRPr lang="ar-SA" sz="2400" dirty="0"/>
          </a:p>
        </p:txBody>
      </p:sp>
      <p:sp>
        <p:nvSpPr>
          <p:cNvPr id="2" name="Slide Number Placeholder 1">
            <a:extLst>
              <a:ext uri="{FF2B5EF4-FFF2-40B4-BE49-F238E27FC236}">
                <a16:creationId xmlns:a16="http://schemas.microsoft.com/office/drawing/2014/main" id="{944C0162-CEA9-4AB1-A6D9-CECDAAE9A6B5}"/>
              </a:ext>
            </a:extLst>
          </p:cNvPr>
          <p:cNvSpPr>
            <a:spLocks noGrp="1"/>
          </p:cNvSpPr>
          <p:nvPr>
            <p:ph type="sldNum" sz="quarter" idx="12"/>
          </p:nvPr>
        </p:nvSpPr>
        <p:spPr/>
        <p:txBody>
          <a:bodyPr/>
          <a:lstStyle/>
          <a:p>
            <a:fld id="{103161EA-3838-4585-991A-9FE3F83376D8}"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576"/>
    </mc:Choice>
    <mc:Fallback xmlns="">
      <p:transition spd="slow" advTm="1157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A2CC-5C7A-4125-8C1D-A7B7B3E928D4}"/>
              </a:ext>
            </a:extLst>
          </p:cNvPr>
          <p:cNvSpPr>
            <a:spLocks noGrp="1"/>
          </p:cNvSpPr>
          <p:nvPr>
            <p:ph type="title"/>
          </p:nvPr>
        </p:nvSpPr>
        <p:spPr/>
        <p:txBody>
          <a:bodyPr>
            <a:normAutofit fontScale="90000"/>
          </a:bodyPr>
          <a:lstStyle/>
          <a:p>
            <a:r>
              <a:rPr lang="en-GB"/>
              <a:t>Box Model and Text Flow</a:t>
            </a:r>
            <a:br>
              <a:rPr lang="en-GB"/>
            </a:br>
            <a:r>
              <a:rPr lang="en-GB"/>
              <a:t>Example (5) in the browser</a:t>
            </a:r>
          </a:p>
        </p:txBody>
      </p:sp>
      <p:pic>
        <p:nvPicPr>
          <p:cNvPr id="5" name="Content Placeholder 4">
            <a:extLst>
              <a:ext uri="{FF2B5EF4-FFF2-40B4-BE49-F238E27FC236}">
                <a16:creationId xmlns:a16="http://schemas.microsoft.com/office/drawing/2014/main" id="{87E876DB-C32F-4EB8-BE39-1451CAFA5D9B}"/>
              </a:ext>
            </a:extLst>
          </p:cNvPr>
          <p:cNvPicPr>
            <a:picLocks noGrp="1" noChangeAspect="1"/>
          </p:cNvPicPr>
          <p:nvPr>
            <p:ph idx="1"/>
          </p:nvPr>
        </p:nvPicPr>
        <p:blipFill rotWithShape="1">
          <a:blip r:embed="rId2"/>
          <a:srcRect l="1629" t="2736" r="62288" b="57494"/>
          <a:stretch/>
        </p:blipFill>
        <p:spPr>
          <a:xfrm>
            <a:off x="2432115" y="1951347"/>
            <a:ext cx="7616858" cy="4719956"/>
          </a:xfrm>
          <a:prstGeom prst="rect">
            <a:avLst/>
          </a:prstGeom>
        </p:spPr>
      </p:pic>
      <p:sp>
        <p:nvSpPr>
          <p:cNvPr id="4" name="Slide Number Placeholder 3">
            <a:extLst>
              <a:ext uri="{FF2B5EF4-FFF2-40B4-BE49-F238E27FC236}">
                <a16:creationId xmlns:a16="http://schemas.microsoft.com/office/drawing/2014/main" id="{DFEBAFEB-E0D3-4139-B9E1-6274124C8195}"/>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2584200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519039E8-92A4-4EC4-9716-73120F820343}"/>
              </a:ext>
            </a:extLst>
          </p:cNvPr>
          <p:cNvSpPr>
            <a:spLocks noGrp="1"/>
          </p:cNvSpPr>
          <p:nvPr>
            <p:ph type="title"/>
          </p:nvPr>
        </p:nvSpPr>
        <p:spPr/>
        <p:txBody>
          <a:bodyPr>
            <a:normAutofit fontScale="90000"/>
          </a:bodyPr>
          <a:lstStyle/>
          <a:p>
            <a:r>
              <a:rPr lang="en-GB"/>
              <a:t>Box Model and Text Flow</a:t>
            </a:r>
            <a:br>
              <a:rPr lang="en-GB"/>
            </a:br>
            <a:r>
              <a:rPr lang="en-GB"/>
              <a:t>Example (6)</a:t>
            </a:r>
          </a:p>
        </p:txBody>
      </p:sp>
      <p:sp>
        <p:nvSpPr>
          <p:cNvPr id="4" name="Content Placeholder 3">
            <a:extLst>
              <a:ext uri="{FF2B5EF4-FFF2-40B4-BE49-F238E27FC236}">
                <a16:creationId xmlns:a16="http://schemas.microsoft.com/office/drawing/2014/main" id="{0BAC3B1D-906C-4607-89FB-529DA0C03BF8}"/>
              </a:ext>
            </a:extLst>
          </p:cNvPr>
          <p:cNvSpPr>
            <a:spLocks noGrp="1"/>
          </p:cNvSpPr>
          <p:nvPr>
            <p:ph idx="1"/>
          </p:nvPr>
        </p:nvSpPr>
        <p:spPr/>
        <p:txBody>
          <a:bodyPr/>
          <a:lstStyle/>
          <a:p>
            <a:endParaRPr lang="en-GB"/>
          </a:p>
        </p:txBody>
      </p:sp>
      <p:sp>
        <p:nvSpPr>
          <p:cNvPr id="2" name="Slide Number Placeholder 1">
            <a:extLst>
              <a:ext uri="{FF2B5EF4-FFF2-40B4-BE49-F238E27FC236}">
                <a16:creationId xmlns:a16="http://schemas.microsoft.com/office/drawing/2014/main" id="{41E3BB88-C0B0-44C1-B5DC-D3559FEFABA0}"/>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3" name="Picture 2">
            <a:extLst>
              <a:ext uri="{FF2B5EF4-FFF2-40B4-BE49-F238E27FC236}">
                <a16:creationId xmlns:a16="http://schemas.microsoft.com/office/drawing/2014/main" id="{0BBE8089-1F10-4646-8582-CF3153E7A5F7}"/>
              </a:ext>
            </a:extLst>
          </p:cNvPr>
          <p:cNvPicPr>
            <a:picLocks noChangeAspect="1"/>
          </p:cNvPicPr>
          <p:nvPr/>
        </p:nvPicPr>
        <p:blipFill rotWithShape="1">
          <a:blip r:embed="rId3"/>
          <a:srcRect l="4999" t="11041" r="27501" b="17390"/>
          <a:stretch/>
        </p:blipFill>
        <p:spPr>
          <a:xfrm>
            <a:off x="1567580" y="1219200"/>
            <a:ext cx="8948021" cy="5334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681F868-C862-47CB-9184-9856777EA944}"/>
              </a:ext>
            </a:extLst>
          </p:cNvPr>
          <p:cNvSpPr>
            <a:spLocks noGrp="1"/>
          </p:cNvSpPr>
          <p:nvPr>
            <p:ph type="title"/>
          </p:nvPr>
        </p:nvSpPr>
        <p:spPr/>
        <p:txBody>
          <a:bodyPr>
            <a:normAutofit fontScale="90000"/>
          </a:bodyPr>
          <a:lstStyle/>
          <a:p>
            <a:r>
              <a:rPr lang="en-GB"/>
              <a:t>Box Model and Text Flow</a:t>
            </a:r>
            <a:br>
              <a:rPr lang="en-GB"/>
            </a:br>
            <a:r>
              <a:rPr lang="en-GB"/>
              <a:t>Example (6)</a:t>
            </a:r>
          </a:p>
        </p:txBody>
      </p:sp>
      <p:sp>
        <p:nvSpPr>
          <p:cNvPr id="3" name="Content Placeholder 2">
            <a:extLst>
              <a:ext uri="{FF2B5EF4-FFF2-40B4-BE49-F238E27FC236}">
                <a16:creationId xmlns:a16="http://schemas.microsoft.com/office/drawing/2014/main" id="{A1167D96-D908-4A85-9916-60AE1C93540E}"/>
              </a:ext>
            </a:extLst>
          </p:cNvPr>
          <p:cNvSpPr>
            <a:spLocks noGrp="1"/>
          </p:cNvSpPr>
          <p:nvPr>
            <p:ph idx="1"/>
          </p:nvPr>
        </p:nvSpPr>
        <p:spPr/>
        <p:txBody>
          <a:bodyPr/>
          <a:lstStyle/>
          <a:p>
            <a:endParaRPr lang="en-GB"/>
          </a:p>
        </p:txBody>
      </p:sp>
      <p:sp>
        <p:nvSpPr>
          <p:cNvPr id="2" name="Slide Number Placeholder 1">
            <a:extLst>
              <a:ext uri="{FF2B5EF4-FFF2-40B4-BE49-F238E27FC236}">
                <a16:creationId xmlns:a16="http://schemas.microsoft.com/office/drawing/2014/main" id="{2ABCA9C9-4C60-49A8-AF57-DAA6074AE8BB}"/>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4" name="Picture 3">
            <a:extLst>
              <a:ext uri="{FF2B5EF4-FFF2-40B4-BE49-F238E27FC236}">
                <a16:creationId xmlns:a16="http://schemas.microsoft.com/office/drawing/2014/main" id="{ECF23AE4-CA5B-4D67-B115-52A05B2A3C7B}"/>
              </a:ext>
            </a:extLst>
          </p:cNvPr>
          <p:cNvPicPr>
            <a:picLocks noChangeAspect="1"/>
          </p:cNvPicPr>
          <p:nvPr/>
        </p:nvPicPr>
        <p:blipFill rotWithShape="1">
          <a:blip r:embed="rId3"/>
          <a:srcRect l="4168" t="45554" r="32499" b="11462"/>
          <a:stretch/>
        </p:blipFill>
        <p:spPr>
          <a:xfrm>
            <a:off x="1550894" y="1828800"/>
            <a:ext cx="9265920" cy="35356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748981" y="1435387"/>
            <a:ext cx="4896000" cy="4426520"/>
          </a:xfrm>
          <a:prstGeom prst="rect">
            <a:avLst/>
          </a:prstGeom>
          <a:noFill/>
          <a:ln w="9525">
            <a:noFill/>
            <a:miter lim="800000"/>
            <a:headEnd/>
            <a:tailEnd/>
          </a:ln>
        </p:spPr>
      </p:pic>
      <p:sp>
        <p:nvSpPr>
          <p:cNvPr id="9" name="Rectangle 8"/>
          <p:cNvSpPr/>
          <p:nvPr/>
        </p:nvSpPr>
        <p:spPr>
          <a:xfrm>
            <a:off x="1909800" y="5896801"/>
            <a:ext cx="7920000"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9DBFBE"/>
                </a:solidFill>
                <a:effectLst/>
                <a:uLnTx/>
                <a:uFillTx/>
                <a:latin typeface="Tw Cen MT" panose="020B0602020104020603"/>
                <a:ea typeface="+mn-ea"/>
                <a:cs typeface="+mn-cs"/>
              </a:rPr>
              <a:t>Fig. 4.14 | </a:t>
            </a:r>
            <a:r>
              <a:rPr kumimoji="0" lang="en-US" sz="2400" b="1" i="0" u="none" strike="noStrike" kern="1200" cap="none" spc="0" normalizeH="0" baseline="0" noProof="0">
                <a:ln>
                  <a:noFill/>
                </a:ln>
                <a:solidFill>
                  <a:prstClr val="black"/>
                </a:solidFill>
                <a:effectLst/>
                <a:uLnTx/>
                <a:uFillTx/>
                <a:latin typeface="Tw Cen MT" panose="020B0602020104020603"/>
                <a:ea typeface="+mn-ea"/>
                <a:cs typeface="+mn-cs"/>
              </a:rPr>
              <a:t>Borders of block-level elements. </a:t>
            </a:r>
            <a:endParaRPr kumimoji="0" lang="ar-SA" sz="2400" b="1" i="0" u="none" strike="noStrike" kern="1200" cap="none" spc="0" normalizeH="0" baseline="0" noProof="0">
              <a:ln>
                <a:noFill/>
              </a:ln>
              <a:solidFill>
                <a:prstClr val="black"/>
              </a:solidFill>
              <a:effectLst/>
              <a:uLnTx/>
              <a:uFillTx/>
              <a:latin typeface="Tw Cen MT" panose="020B0602020104020603"/>
              <a:ea typeface="+mn-ea"/>
              <a:cs typeface="Arial" panose="020B0604020202020204" pitchFamily="34" charset="0"/>
            </a:endParaRPr>
          </a:p>
        </p:txBody>
      </p:sp>
      <p:sp>
        <p:nvSpPr>
          <p:cNvPr id="10" name="Title 2">
            <a:extLst>
              <a:ext uri="{FF2B5EF4-FFF2-40B4-BE49-F238E27FC236}">
                <a16:creationId xmlns:a16="http://schemas.microsoft.com/office/drawing/2014/main" id="{DA38F36B-8BEE-4191-A42E-D4157ED34DE3}"/>
              </a:ext>
            </a:extLst>
          </p:cNvPr>
          <p:cNvSpPr>
            <a:spLocks noGrp="1"/>
          </p:cNvSpPr>
          <p:nvPr>
            <p:ph type="title"/>
          </p:nvPr>
        </p:nvSpPr>
        <p:spPr/>
        <p:txBody>
          <a:bodyPr>
            <a:normAutofit fontScale="90000"/>
          </a:bodyPr>
          <a:lstStyle/>
          <a:p>
            <a:r>
              <a:rPr lang="en-GB"/>
              <a:t>Box Model and Text Flow</a:t>
            </a:r>
            <a:br>
              <a:rPr lang="en-GB"/>
            </a:br>
            <a:r>
              <a:rPr lang="en-GB"/>
              <a:t>Example (6)</a:t>
            </a:r>
          </a:p>
        </p:txBody>
      </p:sp>
      <p:sp>
        <p:nvSpPr>
          <p:cNvPr id="2" name="Slide Number Placeholder 1">
            <a:extLst>
              <a:ext uri="{FF2B5EF4-FFF2-40B4-BE49-F238E27FC236}">
                <a16:creationId xmlns:a16="http://schemas.microsoft.com/office/drawing/2014/main" id="{DE2AFF2D-F57C-4697-9E43-F8647E906C0B}"/>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780A-9310-4216-80E4-DBDA57DBD1B2}"/>
              </a:ext>
            </a:extLst>
          </p:cNvPr>
          <p:cNvSpPr>
            <a:spLocks noGrp="1"/>
          </p:cNvSpPr>
          <p:nvPr>
            <p:ph type="title"/>
          </p:nvPr>
        </p:nvSpPr>
        <p:spPr>
          <a:xfrm>
            <a:off x="914400" y="533400"/>
            <a:ext cx="10896600" cy="890016"/>
          </a:xfrm>
        </p:spPr>
        <p:txBody>
          <a:bodyPr/>
          <a:lstStyle/>
          <a:p>
            <a:r>
              <a:rPr lang="en-US"/>
              <a:t>CSS for FORM Elements</a:t>
            </a:r>
          </a:p>
        </p:txBody>
      </p:sp>
      <p:sp>
        <p:nvSpPr>
          <p:cNvPr id="5" name="Slide Number Placeholder 4">
            <a:extLst>
              <a:ext uri="{FF2B5EF4-FFF2-40B4-BE49-F238E27FC236}">
                <a16:creationId xmlns:a16="http://schemas.microsoft.com/office/drawing/2014/main" id="{28317CE9-2326-4FDC-BE86-3FF3FB69774E}"/>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6B81A7-7EBE-4055-A988-4EA163496A0A}"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10" name="Picture 9">
            <a:extLst>
              <a:ext uri="{FF2B5EF4-FFF2-40B4-BE49-F238E27FC236}">
                <a16:creationId xmlns:a16="http://schemas.microsoft.com/office/drawing/2014/main" id="{1131430A-618A-4391-B0F1-0DC348B30B01}"/>
              </a:ext>
            </a:extLst>
          </p:cNvPr>
          <p:cNvPicPr>
            <a:picLocks noChangeAspect="1"/>
          </p:cNvPicPr>
          <p:nvPr/>
        </p:nvPicPr>
        <p:blipFill rotWithShape="1">
          <a:blip r:embed="rId3"/>
          <a:srcRect t="54597"/>
          <a:stretch/>
        </p:blipFill>
        <p:spPr>
          <a:xfrm>
            <a:off x="1981200" y="6172201"/>
            <a:ext cx="7438990" cy="570295"/>
          </a:xfrm>
          <a:prstGeom prst="rect">
            <a:avLst/>
          </a:prstGeom>
        </p:spPr>
      </p:pic>
      <p:sp>
        <p:nvSpPr>
          <p:cNvPr id="11" name="TextBox 10">
            <a:extLst>
              <a:ext uri="{FF2B5EF4-FFF2-40B4-BE49-F238E27FC236}">
                <a16:creationId xmlns:a16="http://schemas.microsoft.com/office/drawing/2014/main" id="{80A68C7D-6878-4FE0-9FCA-A005EB4903B2}"/>
              </a:ext>
            </a:extLst>
          </p:cNvPr>
          <p:cNvSpPr txBox="1"/>
          <p:nvPr/>
        </p:nvSpPr>
        <p:spPr>
          <a:xfrm>
            <a:off x="1548987" y="1233613"/>
            <a:ext cx="1670463" cy="3000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a:ln>
                  <a:noFill/>
                </a:ln>
                <a:solidFill>
                  <a:prstClr val="black"/>
                </a:solidFill>
                <a:effectLst/>
                <a:uLnTx/>
                <a:uFillTx/>
                <a:latin typeface="Tw Cen MT" panose="020B0602020104020603"/>
                <a:ea typeface="+mn-ea"/>
                <a:cs typeface="+mn-cs"/>
              </a:rPr>
              <a:t>HTML Code:</a:t>
            </a:r>
          </a:p>
        </p:txBody>
      </p:sp>
      <p:sp>
        <p:nvSpPr>
          <p:cNvPr id="12" name="TextBox 11">
            <a:extLst>
              <a:ext uri="{FF2B5EF4-FFF2-40B4-BE49-F238E27FC236}">
                <a16:creationId xmlns:a16="http://schemas.microsoft.com/office/drawing/2014/main" id="{8E0D15D0-2B5C-41E1-BCF6-65EDD86926BA}"/>
              </a:ext>
            </a:extLst>
          </p:cNvPr>
          <p:cNvSpPr txBox="1"/>
          <p:nvPr/>
        </p:nvSpPr>
        <p:spPr>
          <a:xfrm>
            <a:off x="1976252" y="5758570"/>
            <a:ext cx="1055007" cy="3000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a:ln>
                  <a:noFill/>
                </a:ln>
                <a:solidFill>
                  <a:prstClr val="black"/>
                </a:solidFill>
                <a:effectLst/>
                <a:uLnTx/>
                <a:uFillTx/>
                <a:latin typeface="Tw Cen MT" panose="020B0602020104020603"/>
                <a:ea typeface="+mn-ea"/>
                <a:cs typeface="+mn-cs"/>
              </a:rPr>
              <a:t>Output:</a:t>
            </a:r>
          </a:p>
        </p:txBody>
      </p:sp>
      <p:pic>
        <p:nvPicPr>
          <p:cNvPr id="13" name="Picture 12">
            <a:extLst>
              <a:ext uri="{FF2B5EF4-FFF2-40B4-BE49-F238E27FC236}">
                <a16:creationId xmlns:a16="http://schemas.microsoft.com/office/drawing/2014/main" id="{49C92455-905C-463B-A21D-8E0A2D40B1F4}"/>
              </a:ext>
            </a:extLst>
          </p:cNvPr>
          <p:cNvPicPr>
            <a:picLocks noChangeAspect="1"/>
          </p:cNvPicPr>
          <p:nvPr/>
        </p:nvPicPr>
        <p:blipFill>
          <a:blip r:embed="rId4"/>
          <a:stretch>
            <a:fillRect/>
          </a:stretch>
        </p:blipFill>
        <p:spPr>
          <a:xfrm>
            <a:off x="2936301" y="1545197"/>
            <a:ext cx="6283899" cy="4474603"/>
          </a:xfrm>
          <a:prstGeom prst="rect">
            <a:avLst/>
          </a:prstGeom>
        </p:spPr>
      </p:pic>
    </p:spTree>
    <p:extLst>
      <p:ext uri="{BB962C8B-B14F-4D97-AF65-F5344CB8AC3E}">
        <p14:creationId xmlns:p14="http://schemas.microsoft.com/office/powerpoint/2010/main" val="241800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780A-9310-4216-80E4-DBDA57DBD1B2}"/>
              </a:ext>
            </a:extLst>
          </p:cNvPr>
          <p:cNvSpPr>
            <a:spLocks noGrp="1"/>
          </p:cNvSpPr>
          <p:nvPr>
            <p:ph type="title"/>
          </p:nvPr>
        </p:nvSpPr>
        <p:spPr/>
        <p:txBody>
          <a:bodyPr/>
          <a:lstStyle/>
          <a:p>
            <a:r>
              <a:rPr lang="en-US"/>
              <a:t>CSS for FORM Elements</a:t>
            </a:r>
          </a:p>
        </p:txBody>
      </p:sp>
      <p:sp>
        <p:nvSpPr>
          <p:cNvPr id="5" name="Slide Number Placeholder 4">
            <a:extLst>
              <a:ext uri="{FF2B5EF4-FFF2-40B4-BE49-F238E27FC236}">
                <a16:creationId xmlns:a16="http://schemas.microsoft.com/office/drawing/2014/main" id="{28317CE9-2326-4FDC-BE86-3FF3FB69774E}"/>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6B81A7-7EBE-4055-A988-4EA163496A0A}"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11" name="TextBox 10">
            <a:extLst>
              <a:ext uri="{FF2B5EF4-FFF2-40B4-BE49-F238E27FC236}">
                <a16:creationId xmlns:a16="http://schemas.microsoft.com/office/drawing/2014/main" id="{80A68C7D-6878-4FE0-9FCA-A005EB4903B2}"/>
              </a:ext>
            </a:extLst>
          </p:cNvPr>
          <p:cNvSpPr txBox="1"/>
          <p:nvPr/>
        </p:nvSpPr>
        <p:spPr>
          <a:xfrm>
            <a:off x="1973958" y="1346597"/>
            <a:ext cx="4122043"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w Cen MT" panose="020B0602020104020603"/>
                <a:ea typeface="+mn-ea"/>
                <a:cs typeface="+mn-cs"/>
              </a:rPr>
              <a:t>Same HTML Code with this output:</a:t>
            </a:r>
          </a:p>
        </p:txBody>
      </p:sp>
      <p:pic>
        <p:nvPicPr>
          <p:cNvPr id="3" name="Picture 2">
            <a:extLst>
              <a:ext uri="{FF2B5EF4-FFF2-40B4-BE49-F238E27FC236}">
                <a16:creationId xmlns:a16="http://schemas.microsoft.com/office/drawing/2014/main" id="{68152D79-840B-4E02-9545-653983743B18}"/>
              </a:ext>
            </a:extLst>
          </p:cNvPr>
          <p:cNvPicPr>
            <a:picLocks noChangeAspect="1"/>
          </p:cNvPicPr>
          <p:nvPr/>
        </p:nvPicPr>
        <p:blipFill>
          <a:blip r:embed="rId3"/>
          <a:stretch>
            <a:fillRect/>
          </a:stretch>
        </p:blipFill>
        <p:spPr>
          <a:xfrm>
            <a:off x="1905000" y="1841898"/>
            <a:ext cx="8419788" cy="3873103"/>
          </a:xfrm>
          <a:prstGeom prst="rect">
            <a:avLst/>
          </a:prstGeom>
        </p:spPr>
      </p:pic>
      <p:sp>
        <p:nvSpPr>
          <p:cNvPr id="4" name="TextBox 3">
            <a:extLst>
              <a:ext uri="{FF2B5EF4-FFF2-40B4-BE49-F238E27FC236}">
                <a16:creationId xmlns:a16="http://schemas.microsoft.com/office/drawing/2014/main" id="{05836990-5195-445F-B36A-ACDE19E57630}"/>
              </a:ext>
            </a:extLst>
          </p:cNvPr>
          <p:cNvSpPr txBox="1"/>
          <p:nvPr/>
        </p:nvSpPr>
        <p:spPr>
          <a:xfrm>
            <a:off x="9078472" y="5536247"/>
            <a:ext cx="1113125" cy="55399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a:ln>
                  <a:noFill/>
                </a:ln>
                <a:solidFill>
                  <a:srgbClr val="FF0000"/>
                </a:solidFill>
                <a:effectLst/>
                <a:uLnTx/>
                <a:uFillTx/>
                <a:latin typeface="Tw Cen MT" panose="020B0602020104020603"/>
                <a:ea typeface="+mn-ea"/>
                <a:cs typeface="+mn-cs"/>
              </a:rPr>
              <a:t>How?</a:t>
            </a:r>
          </a:p>
        </p:txBody>
      </p:sp>
    </p:spTree>
    <p:extLst>
      <p:ext uri="{BB962C8B-B14F-4D97-AF65-F5344CB8AC3E}">
        <p14:creationId xmlns:p14="http://schemas.microsoft.com/office/powerpoint/2010/main" val="219606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780A-9310-4216-80E4-DBDA57DBD1B2}"/>
              </a:ext>
            </a:extLst>
          </p:cNvPr>
          <p:cNvSpPr>
            <a:spLocks noGrp="1"/>
          </p:cNvSpPr>
          <p:nvPr>
            <p:ph type="title"/>
          </p:nvPr>
        </p:nvSpPr>
        <p:spPr/>
        <p:txBody>
          <a:bodyPr/>
          <a:lstStyle/>
          <a:p>
            <a:r>
              <a:rPr lang="en-US"/>
              <a:t>CSS for FORM Elements</a:t>
            </a:r>
          </a:p>
        </p:txBody>
      </p:sp>
      <p:sp>
        <p:nvSpPr>
          <p:cNvPr id="4" name="Content Placeholder 3">
            <a:extLst>
              <a:ext uri="{FF2B5EF4-FFF2-40B4-BE49-F238E27FC236}">
                <a16:creationId xmlns:a16="http://schemas.microsoft.com/office/drawing/2014/main" id="{55C6C876-6029-462B-818D-88780F668C76}"/>
              </a:ext>
            </a:extLst>
          </p:cNvPr>
          <p:cNvSpPr>
            <a:spLocks noGrp="1"/>
          </p:cNvSpPr>
          <p:nvPr>
            <p:ph idx="1"/>
          </p:nvPr>
        </p:nvSpPr>
        <p:spPr/>
        <p:txBody>
          <a:bodyPr/>
          <a:lstStyle/>
          <a:p>
            <a:endParaRPr lang="en-GB"/>
          </a:p>
        </p:txBody>
      </p:sp>
      <p:sp>
        <p:nvSpPr>
          <p:cNvPr id="5" name="Slide Number Placeholder 4">
            <a:extLst>
              <a:ext uri="{FF2B5EF4-FFF2-40B4-BE49-F238E27FC236}">
                <a16:creationId xmlns:a16="http://schemas.microsoft.com/office/drawing/2014/main" id="{28317CE9-2326-4FDC-BE86-3FF3FB69774E}"/>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56B81A7-7EBE-4055-A988-4EA163496A0A}"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7" name="TextBox 6">
            <a:extLst>
              <a:ext uri="{FF2B5EF4-FFF2-40B4-BE49-F238E27FC236}">
                <a16:creationId xmlns:a16="http://schemas.microsoft.com/office/drawing/2014/main" id="{BE2FEF22-5960-42BD-920C-ED7C3D136884}"/>
              </a:ext>
            </a:extLst>
          </p:cNvPr>
          <p:cNvSpPr txBox="1"/>
          <p:nvPr/>
        </p:nvSpPr>
        <p:spPr>
          <a:xfrm>
            <a:off x="1981202" y="1219200"/>
            <a:ext cx="175259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w Cen MT" panose="020B0602020104020603"/>
                <a:ea typeface="+mn-ea"/>
                <a:cs typeface="+mn-cs"/>
              </a:rPr>
              <a:t>CSS code:</a:t>
            </a:r>
          </a:p>
        </p:txBody>
      </p:sp>
      <p:pic>
        <p:nvPicPr>
          <p:cNvPr id="3" name="Picture 2">
            <a:extLst>
              <a:ext uri="{FF2B5EF4-FFF2-40B4-BE49-F238E27FC236}">
                <a16:creationId xmlns:a16="http://schemas.microsoft.com/office/drawing/2014/main" id="{0AEF089C-1BAA-4520-A684-BE37067DC7AE}"/>
              </a:ext>
            </a:extLst>
          </p:cNvPr>
          <p:cNvPicPr>
            <a:picLocks noChangeAspect="1"/>
          </p:cNvPicPr>
          <p:nvPr/>
        </p:nvPicPr>
        <p:blipFill rotWithShape="1">
          <a:blip r:embed="rId3"/>
          <a:srcRect l="2499" t="11462" r="60834" b="17391"/>
          <a:stretch/>
        </p:blipFill>
        <p:spPr>
          <a:xfrm>
            <a:off x="1812923" y="1847910"/>
            <a:ext cx="4283077" cy="4672449"/>
          </a:xfrm>
          <a:prstGeom prst="rect">
            <a:avLst/>
          </a:prstGeom>
        </p:spPr>
      </p:pic>
      <p:pic>
        <p:nvPicPr>
          <p:cNvPr id="6" name="Picture 5">
            <a:extLst>
              <a:ext uri="{FF2B5EF4-FFF2-40B4-BE49-F238E27FC236}">
                <a16:creationId xmlns:a16="http://schemas.microsoft.com/office/drawing/2014/main" id="{7036B3B4-CBAA-457C-BDF4-759C0FCDDED1}"/>
              </a:ext>
            </a:extLst>
          </p:cNvPr>
          <p:cNvPicPr>
            <a:picLocks noChangeAspect="1"/>
          </p:cNvPicPr>
          <p:nvPr/>
        </p:nvPicPr>
        <p:blipFill rotWithShape="1">
          <a:blip r:embed="rId4"/>
          <a:srcRect l="3159" t="11463" r="60834" b="45553"/>
          <a:stretch/>
        </p:blipFill>
        <p:spPr>
          <a:xfrm>
            <a:off x="6095999" y="2185368"/>
            <a:ext cx="4577751" cy="3072433"/>
          </a:xfrm>
          <a:prstGeom prst="rect">
            <a:avLst/>
          </a:prstGeom>
        </p:spPr>
      </p:pic>
      <p:cxnSp>
        <p:nvCxnSpPr>
          <p:cNvPr id="11" name="Straight Connector 10">
            <a:extLst>
              <a:ext uri="{FF2B5EF4-FFF2-40B4-BE49-F238E27FC236}">
                <a16:creationId xmlns:a16="http://schemas.microsoft.com/office/drawing/2014/main" id="{090D66A8-3EDF-4860-9B0B-FF42FE18F43D}"/>
              </a:ext>
            </a:extLst>
          </p:cNvPr>
          <p:cNvCxnSpPr/>
          <p:nvPr/>
        </p:nvCxnSpPr>
        <p:spPr>
          <a:xfrm>
            <a:off x="6096000" y="1619310"/>
            <a:ext cx="0" cy="4901048"/>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73260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5">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7">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4" name="Title 3">
            <a:extLst>
              <a:ext uri="{FF2B5EF4-FFF2-40B4-BE49-F238E27FC236}">
                <a16:creationId xmlns:a16="http://schemas.microsoft.com/office/drawing/2014/main" id="{2070542F-B2CD-4807-8A1B-02A3606D7054}"/>
              </a:ext>
            </a:extLst>
          </p:cNvPr>
          <p:cNvSpPr>
            <a:spLocks noGrp="1"/>
          </p:cNvSpPr>
          <p:nvPr>
            <p:ph type="ctrTitle"/>
          </p:nvPr>
        </p:nvSpPr>
        <p:spPr>
          <a:xfrm>
            <a:off x="990096" y="977900"/>
            <a:ext cx="6539558" cy="3327734"/>
          </a:xfrm>
        </p:spPr>
        <p:txBody>
          <a:bodyPr anchor="b">
            <a:normAutofit/>
          </a:bodyPr>
          <a:lstStyle/>
          <a:p>
            <a:r>
              <a:rPr lang="en-US" sz="5400"/>
              <a:t>Thank you</a:t>
            </a:r>
            <a:endParaRPr lang="ar-SA" sz="5400"/>
          </a:p>
        </p:txBody>
      </p:sp>
      <p:cxnSp>
        <p:nvCxnSpPr>
          <p:cNvPr id="35" name="Straight Connector 29">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Slide Number Placeholder 1">
            <a:extLst>
              <a:ext uri="{FF2B5EF4-FFF2-40B4-BE49-F238E27FC236}">
                <a16:creationId xmlns:a16="http://schemas.microsoft.com/office/drawing/2014/main" id="{2A6128A6-AA43-4F4A-BC51-9464EC2340C1}"/>
              </a:ext>
            </a:extLst>
          </p:cNvPr>
          <p:cNvSpPr>
            <a:spLocks noGrp="1"/>
          </p:cNvSpPr>
          <p:nvPr>
            <p:ph type="sldNum" sz="quarter" idx="12"/>
          </p:nvPr>
        </p:nvSpPr>
        <p:spPr>
          <a:xfrm>
            <a:off x="10837334" y="6470704"/>
            <a:ext cx="973666" cy="274320"/>
          </a:xfrm>
        </p:spPr>
        <p:txBody>
          <a:bodyPr>
            <a:normAutofit/>
          </a:bodyPr>
          <a:lstStyle/>
          <a:p>
            <a:pPr>
              <a:spcAft>
                <a:spcPts val="600"/>
              </a:spcAft>
            </a:pPr>
            <a:fld id="{103161EA-3838-4585-991A-9FE3F83376D8}" type="slidenum">
              <a:rPr lang="en-US"/>
              <a:pPr>
                <a:spcAft>
                  <a:spcPts val="600"/>
                </a:spcAft>
              </a:pPr>
              <a:t>27</a:t>
            </a:fld>
            <a:endParaRPr lang="en-US"/>
          </a:p>
        </p:txBody>
      </p:sp>
    </p:spTree>
    <p:extLst>
      <p:ext uri="{BB962C8B-B14F-4D97-AF65-F5344CB8AC3E}">
        <p14:creationId xmlns:p14="http://schemas.microsoft.com/office/powerpoint/2010/main" val="1286733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D98EE46-797C-45B8-8337-491B94E05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EB9D8AE-D4A7-4390-ACE8-579B996D954E}"/>
              </a:ext>
            </a:extLst>
          </p:cNvPr>
          <p:cNvSpPr>
            <a:spLocks noGrp="1"/>
          </p:cNvSpPr>
          <p:nvPr>
            <p:ph type="ctrTitle"/>
          </p:nvPr>
        </p:nvSpPr>
        <p:spPr>
          <a:xfrm>
            <a:off x="634501" y="640080"/>
            <a:ext cx="4019429" cy="3339348"/>
          </a:xfrm>
        </p:spPr>
        <p:txBody>
          <a:bodyPr anchor="b">
            <a:normAutofit/>
          </a:bodyPr>
          <a:lstStyle/>
          <a:p>
            <a:r>
              <a:rPr lang="en-US" sz="4400">
                <a:solidFill>
                  <a:srgbClr val="FFFFFF"/>
                </a:solidFill>
              </a:rPr>
              <a:t>Extra slides</a:t>
            </a:r>
            <a:endParaRPr lang="ar-SA" sz="4400">
              <a:solidFill>
                <a:srgbClr val="FFFFFF"/>
              </a:solidFill>
            </a:endParaRPr>
          </a:p>
        </p:txBody>
      </p:sp>
      <p:cxnSp>
        <p:nvCxnSpPr>
          <p:cNvPr id="16" name="Straight Connector 10">
            <a:extLst>
              <a:ext uri="{FF2B5EF4-FFF2-40B4-BE49-F238E27FC236}">
                <a16:creationId xmlns:a16="http://schemas.microsoft.com/office/drawing/2014/main" id="{4E4CA735-62CB-4665-AA7D-4A259E3F7C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130" y="4156010"/>
            <a:ext cx="35661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619704C7-B579-43B7-89ED-555E6619A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396" y="0"/>
            <a:ext cx="6909991" cy="6858000"/>
          </a:xfrm>
          <a:prstGeom prst="rect">
            <a:avLst/>
          </a:prstGeom>
          <a:blipFill dpi="0" rotWithShape="1">
            <a:blip r:embed="rId2">
              <a:duotone>
                <a:schemeClr val="accent3">
                  <a:shade val="45000"/>
                  <a:satMod val="135000"/>
                </a:schemeClr>
                <a:prstClr val="white"/>
              </a:duotone>
            </a:blip>
            <a:srcRect/>
            <a:tile tx="0" ty="0" sx="75000" sy="75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lide Number Placeholder 1">
            <a:extLst>
              <a:ext uri="{FF2B5EF4-FFF2-40B4-BE49-F238E27FC236}">
                <a16:creationId xmlns:a16="http://schemas.microsoft.com/office/drawing/2014/main" id="{2A6128A6-AA43-4F4A-BC51-9464EC2340C1}"/>
              </a:ext>
            </a:extLst>
          </p:cNvPr>
          <p:cNvSpPr>
            <a:spLocks noGrp="1"/>
          </p:cNvSpPr>
          <p:nvPr>
            <p:ph type="sldNum" sz="quarter" idx="12"/>
          </p:nvPr>
        </p:nvSpPr>
        <p:spPr>
          <a:xfrm>
            <a:off x="10879213" y="6452042"/>
            <a:ext cx="973667" cy="274320"/>
          </a:xfrm>
        </p:spPr>
        <p:txBody>
          <a:bodyPr>
            <a:normAutofit/>
          </a:bodyPr>
          <a:lstStyle/>
          <a:p>
            <a:pPr>
              <a:spcAft>
                <a:spcPts val="600"/>
              </a:spcAft>
            </a:pPr>
            <a:fld id="{103161EA-3838-4585-991A-9FE3F83376D8}" type="slidenum">
              <a:rPr lang="en-US">
                <a:solidFill>
                  <a:srgbClr val="000000"/>
                </a:solidFill>
              </a:rPr>
              <a:pPr>
                <a:spcAft>
                  <a:spcPts val="600"/>
                </a:spcAft>
              </a:pPr>
              <a:t>28</a:t>
            </a:fld>
            <a:endParaRPr lang="en-US">
              <a:solidFill>
                <a:srgbClr val="000000"/>
              </a:solidFill>
            </a:endParaRPr>
          </a:p>
        </p:txBody>
      </p:sp>
    </p:spTree>
    <p:extLst>
      <p:ext uri="{BB962C8B-B14F-4D97-AF65-F5344CB8AC3E}">
        <p14:creationId xmlns:p14="http://schemas.microsoft.com/office/powerpoint/2010/main" val="3823548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940D-883D-41AE-9A5D-7A21E9350A4E}"/>
              </a:ext>
            </a:extLst>
          </p:cNvPr>
          <p:cNvSpPr>
            <a:spLocks noGrp="1"/>
          </p:cNvSpPr>
          <p:nvPr>
            <p:ph type="title"/>
          </p:nvPr>
        </p:nvSpPr>
        <p:spPr/>
        <p:txBody>
          <a:bodyPr/>
          <a:lstStyle/>
          <a:p>
            <a:r>
              <a:rPr lang="en-GB"/>
              <a:t>the </a:t>
            </a:r>
            <a:r>
              <a:rPr lang="en-GB" i="1"/>
              <a:t>flow</a:t>
            </a:r>
            <a:r>
              <a:rPr lang="en-GB"/>
              <a:t> of elements</a:t>
            </a:r>
          </a:p>
        </p:txBody>
      </p:sp>
      <p:sp>
        <p:nvSpPr>
          <p:cNvPr id="3" name="Content Placeholder 2">
            <a:extLst>
              <a:ext uri="{FF2B5EF4-FFF2-40B4-BE49-F238E27FC236}">
                <a16:creationId xmlns:a16="http://schemas.microsoft.com/office/drawing/2014/main" id="{478CBCA3-456D-439E-8FA7-E0F14F128FC2}"/>
              </a:ext>
            </a:extLst>
          </p:cNvPr>
          <p:cNvSpPr>
            <a:spLocks noGrp="1"/>
          </p:cNvSpPr>
          <p:nvPr>
            <p:ph idx="1"/>
          </p:nvPr>
        </p:nvSpPr>
        <p:spPr/>
        <p:txBody>
          <a:bodyPr>
            <a:normAutofit fontScale="92500" lnSpcReduction="20000"/>
          </a:bodyPr>
          <a:lstStyle/>
          <a:p>
            <a:r>
              <a:rPr lang="en-GB" sz="4300" baseline="-25000" dirty="0"/>
              <a:t>A browser will render the elements of an HTML document that has no CSS from left to right, top to bottom, in the same order as they exist in the document. This is called the </a:t>
            </a:r>
            <a:r>
              <a:rPr lang="en-GB" sz="4300" i="1" baseline="-25000" dirty="0"/>
              <a:t>flow</a:t>
            </a:r>
            <a:r>
              <a:rPr lang="en-GB" sz="4300" baseline="-25000" dirty="0"/>
              <a:t> of elements in HTML. </a:t>
            </a:r>
          </a:p>
          <a:p>
            <a:pPr>
              <a:lnSpc>
                <a:spcPct val="120000"/>
              </a:lnSpc>
            </a:pPr>
            <a:r>
              <a:rPr lang="en-GB" sz="4300" i="1" baseline="-25000" dirty="0"/>
              <a:t>CSS includes properties that change how a browser positions elements. </a:t>
            </a:r>
            <a:r>
              <a:rPr lang="en-GB" sz="4300" baseline="-25000" dirty="0"/>
              <a:t>These properties specify where an element is located on a page, if the element can share lines with other elements, and other related attributes. </a:t>
            </a:r>
          </a:p>
          <a:p>
            <a:pPr>
              <a:lnSpc>
                <a:spcPct val="120000"/>
              </a:lnSpc>
            </a:pPr>
            <a:endParaRPr lang="en-GB" sz="100" dirty="0"/>
          </a:p>
          <a:p>
            <a:pPr>
              <a:lnSpc>
                <a:spcPct val="100000"/>
              </a:lnSpc>
              <a:spcBef>
                <a:spcPts val="0"/>
              </a:spcBef>
              <a:spcAft>
                <a:spcPts val="0"/>
              </a:spcAft>
            </a:pPr>
            <a:r>
              <a:rPr lang="en-GB" sz="4300" baseline="-25000" dirty="0"/>
              <a:t>properties for adjusting the position of HTML elements in the browser: </a:t>
            </a:r>
          </a:p>
          <a:p>
            <a:pPr>
              <a:lnSpc>
                <a:spcPct val="100000"/>
              </a:lnSpc>
              <a:spcBef>
                <a:spcPts val="0"/>
              </a:spcBef>
              <a:spcAft>
                <a:spcPts val="0"/>
              </a:spcAft>
            </a:pPr>
            <a:r>
              <a:rPr lang="en-GB" sz="4300" baseline="-25000" dirty="0"/>
              <a:t>•	position</a:t>
            </a:r>
          </a:p>
          <a:p>
            <a:pPr>
              <a:lnSpc>
                <a:spcPct val="100000"/>
              </a:lnSpc>
              <a:spcBef>
                <a:spcPts val="0"/>
              </a:spcBef>
              <a:spcAft>
                <a:spcPts val="0"/>
              </a:spcAft>
            </a:pPr>
            <a:r>
              <a:rPr lang="en-GB" sz="4300" baseline="-25000" dirty="0"/>
              <a:t>•	display</a:t>
            </a:r>
          </a:p>
          <a:p>
            <a:pPr>
              <a:lnSpc>
                <a:spcPct val="100000"/>
              </a:lnSpc>
              <a:spcBef>
                <a:spcPts val="0"/>
              </a:spcBef>
              <a:spcAft>
                <a:spcPts val="0"/>
              </a:spcAft>
            </a:pPr>
            <a:r>
              <a:rPr lang="en-GB" sz="4300" baseline="-25000" dirty="0"/>
              <a:t>•	z-index </a:t>
            </a:r>
          </a:p>
          <a:p>
            <a:pPr>
              <a:lnSpc>
                <a:spcPct val="100000"/>
              </a:lnSpc>
              <a:spcBef>
                <a:spcPts val="0"/>
              </a:spcBef>
              <a:spcAft>
                <a:spcPts val="0"/>
              </a:spcAft>
            </a:pPr>
            <a:r>
              <a:rPr lang="en-GB" sz="4300" baseline="-25000" dirty="0"/>
              <a:t>•	float</a:t>
            </a:r>
          </a:p>
          <a:p>
            <a:endParaRPr lang="en-GB" dirty="0"/>
          </a:p>
        </p:txBody>
      </p:sp>
      <p:sp>
        <p:nvSpPr>
          <p:cNvPr id="4" name="Slide Number Placeholder 3">
            <a:extLst>
              <a:ext uri="{FF2B5EF4-FFF2-40B4-BE49-F238E27FC236}">
                <a16:creationId xmlns:a16="http://schemas.microsoft.com/office/drawing/2014/main" id="{D2B77C57-1889-4171-89DC-2EEA4A19D3A0}"/>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355405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814E60-0A92-4324-B07C-860D4521978F}"/>
              </a:ext>
            </a:extLst>
          </p:cNvPr>
          <p:cNvSpPr>
            <a:spLocks noGrp="1"/>
          </p:cNvSpPr>
          <p:nvPr>
            <p:ph type="title"/>
          </p:nvPr>
        </p:nvSpPr>
        <p:spPr/>
        <p:txBody>
          <a:bodyPr>
            <a:normAutofit/>
          </a:bodyPr>
          <a:lstStyle/>
          <a:p>
            <a:r>
              <a:rPr lang="en-GB" spc="600" dirty="0"/>
              <a:t>Outlines for part 2</a:t>
            </a:r>
            <a:r>
              <a:rPr lang="en-GB" b="1" dirty="0"/>
              <a:t> </a:t>
            </a:r>
          </a:p>
        </p:txBody>
      </p:sp>
      <p:sp>
        <p:nvSpPr>
          <p:cNvPr id="5" name="Content Placeholder 4">
            <a:extLst>
              <a:ext uri="{FF2B5EF4-FFF2-40B4-BE49-F238E27FC236}">
                <a16:creationId xmlns:a16="http://schemas.microsoft.com/office/drawing/2014/main" id="{431A028B-5FE8-4381-9CCE-8F861541CA75}"/>
              </a:ext>
            </a:extLst>
          </p:cNvPr>
          <p:cNvSpPr>
            <a:spLocks noGrp="1"/>
          </p:cNvSpPr>
          <p:nvPr>
            <p:ph idx="1"/>
          </p:nvPr>
        </p:nvSpPr>
        <p:spPr/>
        <p:txBody>
          <a:bodyPr>
            <a:normAutofit/>
          </a:bodyPr>
          <a:lstStyle/>
          <a:p>
            <a:pPr>
              <a:buSzPct val="113000"/>
              <a:buFont typeface="Wingdings" panose="05000000000000000000" pitchFamily="2" charset="2"/>
              <a:buChar char="§"/>
            </a:pPr>
            <a:r>
              <a:rPr lang="en-GB" sz="2800" dirty="0"/>
              <a:t>Backgrounds.</a:t>
            </a:r>
          </a:p>
          <a:p>
            <a:pPr>
              <a:buSzPct val="113000"/>
              <a:buFont typeface="Wingdings" panose="05000000000000000000" pitchFamily="2" charset="2"/>
              <a:buChar char="§"/>
            </a:pPr>
            <a:r>
              <a:rPr lang="en-GB" sz="2800" dirty="0"/>
              <a:t> Element Dimensions</a:t>
            </a:r>
          </a:p>
          <a:p>
            <a:pPr>
              <a:buSzPct val="113000"/>
              <a:buFont typeface="Wingdings" panose="05000000000000000000" pitchFamily="2" charset="2"/>
              <a:buChar char="§"/>
            </a:pPr>
            <a:r>
              <a:rPr lang="en-GB" sz="2800" dirty="0"/>
              <a:t> Box Model.</a:t>
            </a:r>
          </a:p>
          <a:p>
            <a:pPr>
              <a:buSzPct val="113000"/>
              <a:buFont typeface="Wingdings" panose="05000000000000000000" pitchFamily="2" charset="2"/>
              <a:buChar char="§"/>
            </a:pPr>
            <a:r>
              <a:rPr lang="en-GB" sz="2800" dirty="0"/>
              <a:t> Drop-Down Menus.</a:t>
            </a:r>
          </a:p>
        </p:txBody>
      </p:sp>
      <p:sp>
        <p:nvSpPr>
          <p:cNvPr id="2" name="Slide Number Placeholder 1">
            <a:extLst>
              <a:ext uri="{FF2B5EF4-FFF2-40B4-BE49-F238E27FC236}">
                <a16:creationId xmlns:a16="http://schemas.microsoft.com/office/drawing/2014/main" id="{5ACF5BFC-E6A3-4DD0-AE33-58AEF65D0CBA}"/>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3010942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D6B06A89-B532-4CB1-A799-2DF49F79C359}"/>
              </a:ext>
            </a:extLst>
          </p:cNvPr>
          <p:cNvSpPr>
            <a:spLocks noGrp="1"/>
          </p:cNvSpPr>
          <p:nvPr>
            <p:ph type="title"/>
          </p:nvPr>
        </p:nvSpPr>
        <p:spPr/>
        <p:txBody>
          <a:bodyPr>
            <a:normAutofit/>
          </a:bodyPr>
          <a:lstStyle/>
          <a:p>
            <a:r>
              <a:rPr lang="en-US"/>
              <a:t>Floating</a:t>
            </a:r>
            <a:endParaRPr lang="en-GB"/>
          </a:p>
        </p:txBody>
      </p:sp>
      <p:sp>
        <p:nvSpPr>
          <p:cNvPr id="6" name="Content Placeholder 5"/>
          <p:cNvSpPr>
            <a:spLocks noGrp="1"/>
          </p:cNvSpPr>
          <p:nvPr>
            <p:ph idx="1"/>
          </p:nvPr>
        </p:nvSpPr>
        <p:spPr/>
        <p:txBody>
          <a:bodyPr>
            <a:normAutofit/>
          </a:bodyPr>
          <a:lstStyle/>
          <a:p>
            <a:pPr marL="109728" indent="-338138" fontAlgn="base">
              <a:lnSpc>
                <a:spcPct val="150000"/>
              </a:lnSpc>
              <a:spcAft>
                <a:spcPct val="0"/>
              </a:spcAft>
              <a:buClr>
                <a:schemeClr val="accent3">
                  <a:lumMod val="75000"/>
                </a:schemeClr>
              </a:buClr>
              <a:buSzPct val="120000"/>
              <a:defRPr/>
            </a:pPr>
            <a:r>
              <a:rPr lang="en-US" sz="2800" b="1">
                <a:solidFill>
                  <a:schemeClr val="accent3">
                    <a:lumMod val="75000"/>
                  </a:schemeClr>
                </a:solidFill>
              </a:rPr>
              <a:t>Floating Elements:</a:t>
            </a:r>
          </a:p>
          <a:p>
            <a:pPr marL="109728" indent="-338138" fontAlgn="base">
              <a:lnSpc>
                <a:spcPct val="150000"/>
              </a:lnSpc>
              <a:spcAft>
                <a:spcPct val="0"/>
              </a:spcAft>
              <a:buClr>
                <a:schemeClr val="accent3">
                  <a:lumMod val="75000"/>
                </a:schemeClr>
              </a:buClr>
              <a:buSzPct val="120000"/>
              <a:defRPr/>
            </a:pPr>
            <a:r>
              <a:rPr lang="en-US" sz="2800" b="1"/>
              <a:t>allows you to move an element to one side of the screen; other content in the document then flows around the floated element.  </a:t>
            </a:r>
          </a:p>
        </p:txBody>
      </p:sp>
      <p:sp>
        <p:nvSpPr>
          <p:cNvPr id="2" name="Slide Number Placeholder 1">
            <a:extLst>
              <a:ext uri="{FF2B5EF4-FFF2-40B4-BE49-F238E27FC236}">
                <a16:creationId xmlns:a16="http://schemas.microsoft.com/office/drawing/2014/main" id="{E146BFBE-85F5-4FF1-8605-345639031E42}"/>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569347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7D8947AB-9CFC-46A2-B120-3123A9D0CFE8}"/>
              </a:ext>
            </a:extLst>
          </p:cNvPr>
          <p:cNvSpPr>
            <a:spLocks noGrp="1"/>
          </p:cNvSpPr>
          <p:nvPr>
            <p:ph type="title"/>
          </p:nvPr>
        </p:nvSpPr>
        <p:spPr/>
        <p:txBody>
          <a:bodyPr>
            <a:normAutofit/>
          </a:bodyPr>
          <a:lstStyle/>
          <a:p>
            <a:r>
              <a:rPr lang="en-GB"/>
              <a:t>Example (7) Floating Elements</a:t>
            </a:r>
          </a:p>
        </p:txBody>
      </p:sp>
      <p:sp>
        <p:nvSpPr>
          <p:cNvPr id="2" name="Slide Number Placeholder 1">
            <a:extLst>
              <a:ext uri="{FF2B5EF4-FFF2-40B4-BE49-F238E27FC236}">
                <a16:creationId xmlns:a16="http://schemas.microsoft.com/office/drawing/2014/main" id="{4E90727F-246A-49FA-9CD8-68DED44B3B17}"/>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3" name="Picture 2">
            <a:extLst>
              <a:ext uri="{FF2B5EF4-FFF2-40B4-BE49-F238E27FC236}">
                <a16:creationId xmlns:a16="http://schemas.microsoft.com/office/drawing/2014/main" id="{EDF95E81-1108-4C47-BA21-1C7938CB269B}"/>
              </a:ext>
            </a:extLst>
          </p:cNvPr>
          <p:cNvPicPr>
            <a:picLocks noChangeAspect="1"/>
          </p:cNvPicPr>
          <p:nvPr/>
        </p:nvPicPr>
        <p:blipFill rotWithShape="1">
          <a:blip r:embed="rId3"/>
          <a:srcRect l="5000" t="11462" r="23333" b="14427"/>
          <a:stretch/>
        </p:blipFill>
        <p:spPr>
          <a:xfrm>
            <a:off x="1828800" y="1676400"/>
            <a:ext cx="8246198" cy="4794304"/>
          </a:xfrm>
          <a:prstGeom prst="rect">
            <a:avLst/>
          </a:prstGeom>
        </p:spPr>
      </p:pic>
    </p:spTree>
    <p:extLst>
      <p:ext uri="{BB962C8B-B14F-4D97-AF65-F5344CB8AC3E}">
        <p14:creationId xmlns:p14="http://schemas.microsoft.com/office/powerpoint/2010/main" val="2318449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D8CB39A-A4D0-4002-B4C3-FFAC62BF6253}"/>
              </a:ext>
            </a:extLst>
          </p:cNvPr>
          <p:cNvSpPr>
            <a:spLocks noGrp="1"/>
          </p:cNvSpPr>
          <p:nvPr>
            <p:ph type="title"/>
          </p:nvPr>
        </p:nvSpPr>
        <p:spPr/>
        <p:txBody>
          <a:bodyPr>
            <a:normAutofit/>
          </a:bodyPr>
          <a:lstStyle/>
          <a:p>
            <a:r>
              <a:rPr lang="en-GB"/>
              <a:t>Example (7) Floating Elements</a:t>
            </a:r>
          </a:p>
        </p:txBody>
      </p:sp>
      <p:sp>
        <p:nvSpPr>
          <p:cNvPr id="2" name="Slide Number Placeholder 1">
            <a:extLst>
              <a:ext uri="{FF2B5EF4-FFF2-40B4-BE49-F238E27FC236}">
                <a16:creationId xmlns:a16="http://schemas.microsoft.com/office/drawing/2014/main" id="{4DC1EF8F-2DE1-43BA-9650-6070DE22C8DC}"/>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5" name="Picture 4">
            <a:extLst>
              <a:ext uri="{FF2B5EF4-FFF2-40B4-BE49-F238E27FC236}">
                <a16:creationId xmlns:a16="http://schemas.microsoft.com/office/drawing/2014/main" id="{80335E09-FACB-42FC-8729-00B22ACC410F}"/>
              </a:ext>
            </a:extLst>
          </p:cNvPr>
          <p:cNvPicPr>
            <a:picLocks noChangeAspect="1"/>
          </p:cNvPicPr>
          <p:nvPr/>
        </p:nvPicPr>
        <p:blipFill rotWithShape="1">
          <a:blip r:embed="rId3"/>
          <a:srcRect l="20834" t="17014" r="40833" b="38141"/>
          <a:stretch/>
        </p:blipFill>
        <p:spPr>
          <a:xfrm>
            <a:off x="2388579" y="1676400"/>
            <a:ext cx="7414843" cy="4876800"/>
          </a:xfrm>
          <a:prstGeom prst="rect">
            <a:avLst/>
          </a:prstGeom>
        </p:spPr>
      </p:pic>
    </p:spTree>
    <p:extLst>
      <p:ext uri="{BB962C8B-B14F-4D97-AF65-F5344CB8AC3E}">
        <p14:creationId xmlns:p14="http://schemas.microsoft.com/office/powerpoint/2010/main" val="9340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0817-2232-405F-970F-175E84DED32D}"/>
              </a:ext>
            </a:extLst>
          </p:cNvPr>
          <p:cNvSpPr>
            <a:spLocks noGrp="1"/>
          </p:cNvSpPr>
          <p:nvPr>
            <p:ph type="title"/>
          </p:nvPr>
        </p:nvSpPr>
        <p:spPr/>
        <p:txBody>
          <a:bodyPr/>
          <a:lstStyle/>
          <a:p>
            <a:r>
              <a:rPr lang="en-GB"/>
              <a:t>Position</a:t>
            </a:r>
          </a:p>
        </p:txBody>
      </p:sp>
      <p:pic>
        <p:nvPicPr>
          <p:cNvPr id="5" name="Content Placeholder 4">
            <a:extLst>
              <a:ext uri="{FF2B5EF4-FFF2-40B4-BE49-F238E27FC236}">
                <a16:creationId xmlns:a16="http://schemas.microsoft.com/office/drawing/2014/main" id="{E402DA17-6FBF-4E36-8C2A-426015C28A4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810125" y="3168650"/>
            <a:ext cx="2952750" cy="1800225"/>
          </a:xfrm>
          <a:prstGeom prst="rect">
            <a:avLst/>
          </a:prstGeom>
          <a:noFill/>
          <a:ln>
            <a:noFill/>
          </a:ln>
        </p:spPr>
      </p:pic>
      <p:sp>
        <p:nvSpPr>
          <p:cNvPr id="4" name="Slide Number Placeholder 3">
            <a:extLst>
              <a:ext uri="{FF2B5EF4-FFF2-40B4-BE49-F238E27FC236}">
                <a16:creationId xmlns:a16="http://schemas.microsoft.com/office/drawing/2014/main" id="{BC711518-02F3-485A-8919-CE6B7A429A1F}"/>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6" name="Rectangle 5">
            <a:extLst>
              <a:ext uri="{FF2B5EF4-FFF2-40B4-BE49-F238E27FC236}">
                <a16:creationId xmlns:a16="http://schemas.microsoft.com/office/drawing/2014/main" id="{68484CC4-B12C-4282-97A1-446BF3ACA062}"/>
              </a:ext>
            </a:extLst>
          </p:cNvPr>
          <p:cNvSpPr/>
          <p:nvPr/>
        </p:nvSpPr>
        <p:spPr>
          <a:xfrm>
            <a:off x="1981200" y="1600200"/>
            <a:ext cx="8401050" cy="4266104"/>
          </a:xfrm>
          <a:prstGeom prst="rect">
            <a:avLst/>
          </a:prstGeom>
        </p:spPr>
        <p:txBody>
          <a:bodyPr wrap="square">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a:ln>
                  <a:noFill/>
                </a:ln>
                <a:solidFill>
                  <a:srgbClr val="484848"/>
                </a:solidFill>
                <a:effectLst/>
                <a:uLnTx/>
                <a:uFillTx/>
                <a:latin typeface="Nunito Sans"/>
                <a:ea typeface="Times New Roman" panose="02020603050405020304" pitchFamily="18" charset="0"/>
                <a:cs typeface="Times New Roman" panose="02020603050405020304" pitchFamily="18" charset="0"/>
              </a:rPr>
              <a:t>Block-level elements like these boxes create a </a:t>
            </a:r>
            <a:r>
              <a:rPr kumimoji="0" lang="en-GB" sz="2200" b="0" i="1" u="none" strike="noStrike" kern="1200" cap="none" spc="0" normalizeH="0" baseline="0" noProof="0">
                <a:ln>
                  <a:noFill/>
                </a:ln>
                <a:solidFill>
                  <a:srgbClr val="484848"/>
                </a:solidFill>
                <a:effectLst/>
                <a:uLnTx/>
                <a:uFillTx/>
                <a:latin typeface="Nunito Sans"/>
                <a:ea typeface="Times New Roman" panose="02020603050405020304" pitchFamily="18" charset="0"/>
                <a:cs typeface="Times New Roman" panose="02020603050405020304" pitchFamily="18" charset="0"/>
              </a:rPr>
              <a:t>block</a:t>
            </a:r>
            <a:r>
              <a:rPr kumimoji="0" lang="en-GB" sz="2200" b="0" i="0" u="none" strike="noStrike" kern="1200" cap="none" spc="0" normalizeH="0" baseline="0" noProof="0">
                <a:ln>
                  <a:noFill/>
                </a:ln>
                <a:solidFill>
                  <a:srgbClr val="484848"/>
                </a:solidFill>
                <a:effectLst/>
                <a:uLnTx/>
                <a:uFillTx/>
                <a:latin typeface="Nunito Sans"/>
                <a:ea typeface="Times New Roman" panose="02020603050405020304" pitchFamily="18" charset="0"/>
                <a:cs typeface="Times New Roman" panose="02020603050405020304" pitchFamily="18" charset="0"/>
              </a:rPr>
              <a:t> the full width of their parent elements, and they prevent other elements from appearing in the same horizontal space. The boxes in the image were created with the following CSS:</a:t>
            </a:r>
            <a:endParaRPr kumimoji="0" lang="en-GB" sz="22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GB" sz="2200" b="0" i="0" u="none" strike="noStrike" kern="1200" cap="none" spc="0" normalizeH="0" baseline="0" noProof="0">
                <a:ln>
                  <a:noFill/>
                </a:ln>
                <a:solidFill>
                  <a:srgbClr val="514949"/>
                </a:solidFill>
                <a:effectLst/>
                <a:highlight>
                  <a:srgbClr val="C0C0C0"/>
                </a:highlight>
                <a:uLnTx/>
                <a:uFillTx/>
                <a:latin typeface="Consolas" panose="020B0609020204030204" pitchFamily="49" charset="0"/>
                <a:ea typeface="Times New Roman" panose="02020603050405020304" pitchFamily="18" charset="0"/>
                <a:cs typeface="Courier New" panose="02070309020205020404" pitchFamily="49" charset="0"/>
              </a:rPr>
              <a:t>.boxes {</a:t>
            </a:r>
            <a:endParaRPr kumimoji="0" lang="en-GB" sz="2200" b="0" i="0" u="none" strike="noStrike" kern="1200" cap="none" spc="0" normalizeH="0" baseline="0" noProof="0">
              <a:ln>
                <a:noFill/>
              </a:ln>
              <a:solidFill>
                <a:srgbClr val="514949"/>
              </a:solidFill>
              <a:effectLst/>
              <a:highlight>
                <a:srgbClr val="C0C0C0"/>
              </a:highligh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GB" sz="2200" b="0" i="0" u="none" strike="noStrike" kern="1200" cap="none" spc="0" normalizeH="0" baseline="0" noProof="0">
                <a:ln>
                  <a:noFill/>
                </a:ln>
                <a:solidFill>
                  <a:srgbClr val="514949"/>
                </a:solidFill>
                <a:effectLst/>
                <a:highlight>
                  <a:srgbClr val="C0C0C0"/>
                </a:highlight>
                <a:uLnTx/>
                <a:uFillTx/>
                <a:latin typeface="Consolas" panose="020B0609020204030204" pitchFamily="49" charset="0"/>
                <a:ea typeface="Times New Roman" panose="02020603050405020304" pitchFamily="18" charset="0"/>
                <a:cs typeface="Courier New" panose="02070309020205020404" pitchFamily="49" charset="0"/>
              </a:rPr>
              <a:t>  width: 120px;</a:t>
            </a:r>
            <a:endParaRPr kumimoji="0" lang="en-GB" sz="2200" b="0" i="0" u="none" strike="noStrike" kern="1200" cap="none" spc="0" normalizeH="0" baseline="0" noProof="0">
              <a:ln>
                <a:noFill/>
              </a:ln>
              <a:solidFill>
                <a:srgbClr val="514949"/>
              </a:solidFill>
              <a:effectLst/>
              <a:highlight>
                <a:srgbClr val="C0C0C0"/>
              </a:highligh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GB" sz="2200" b="0" i="0" u="none" strike="noStrike" kern="1200" cap="none" spc="0" normalizeH="0" baseline="0" noProof="0">
                <a:ln>
                  <a:noFill/>
                </a:ln>
                <a:solidFill>
                  <a:srgbClr val="514949"/>
                </a:solidFill>
                <a:effectLst/>
                <a:highlight>
                  <a:srgbClr val="C0C0C0"/>
                </a:highlight>
                <a:uLnTx/>
                <a:uFillTx/>
                <a:latin typeface="Consolas" panose="020B0609020204030204" pitchFamily="49" charset="0"/>
                <a:ea typeface="Times New Roman" panose="02020603050405020304" pitchFamily="18" charset="0"/>
                <a:cs typeface="Courier New" panose="02070309020205020404" pitchFamily="49" charset="0"/>
              </a:rPr>
              <a:t>  height: 70px;</a:t>
            </a:r>
            <a:endParaRPr kumimoji="0" lang="en-GB" sz="2200" b="0" i="0" u="none" strike="noStrike" kern="1200" cap="none" spc="0" normalizeH="0" baseline="0" noProof="0">
              <a:ln>
                <a:noFill/>
              </a:ln>
              <a:solidFill>
                <a:srgbClr val="514949"/>
              </a:solidFill>
              <a:effectLst/>
              <a:highlight>
                <a:srgbClr val="C0C0C0"/>
              </a:highligh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GB" sz="2200" b="0" i="0" u="none" strike="noStrike" kern="1200" cap="none" spc="0" normalizeH="0" baseline="0" noProof="0">
                <a:ln>
                  <a:noFill/>
                </a:ln>
                <a:solidFill>
                  <a:srgbClr val="514949"/>
                </a:solidFill>
                <a:effectLst/>
                <a:highlight>
                  <a:srgbClr val="C0C0C0"/>
                </a:highlight>
                <a:uLnTx/>
                <a:uFillTx/>
                <a:latin typeface="Consolas" panose="020B0609020204030204" pitchFamily="49" charset="0"/>
                <a:ea typeface="Times New Roman" panose="02020603050405020304" pitchFamily="18" charset="0"/>
                <a:cs typeface="Courier New" panose="02070309020205020404" pitchFamily="49" charset="0"/>
              </a:rPr>
              <a:t>}</a:t>
            </a:r>
            <a:endParaRPr kumimoji="0" lang="en-GB" sz="2200" b="0" i="0" u="none" strike="noStrike" kern="1200" cap="none" spc="0" normalizeH="0" baseline="0" noProof="0">
              <a:ln>
                <a:noFill/>
              </a:ln>
              <a:solidFill>
                <a:srgbClr val="514949"/>
              </a:solidFill>
              <a:effectLst/>
              <a:highlight>
                <a:srgbClr val="C0C0C0"/>
              </a:highligh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GB" sz="2200" b="0" i="0" u="none" strike="noStrike" kern="1200" cap="none" spc="0" normalizeH="0" baseline="0" noProof="0">
                <a:ln>
                  <a:noFill/>
                </a:ln>
                <a:solidFill>
                  <a:srgbClr val="484848"/>
                </a:solidFill>
                <a:effectLst/>
                <a:uLnTx/>
                <a:uFillTx/>
                <a:latin typeface="Nunito Sans"/>
                <a:ea typeface="Times New Roman" panose="02020603050405020304" pitchFamily="18" charset="0"/>
                <a:cs typeface="Times New Roman" panose="02020603050405020304" pitchFamily="18" charset="0"/>
              </a:rPr>
              <a:t>and the following HTML:</a:t>
            </a:r>
            <a:endParaRPr kumimoji="0" lang="en-GB" sz="22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GB" sz="2200" b="0" i="0" u="none" strike="noStrike" kern="1200" cap="none" spc="0" normalizeH="0" baseline="0" noProof="0">
                <a:ln>
                  <a:noFill/>
                </a:ln>
                <a:solidFill>
                  <a:srgbClr val="514949"/>
                </a:solidFill>
                <a:effectLst/>
                <a:uLnTx/>
                <a:uFillTx/>
                <a:latin typeface="Consolas" panose="020B0609020204030204" pitchFamily="49" charset="0"/>
                <a:ea typeface="Times New Roman" panose="02020603050405020304" pitchFamily="18" charset="0"/>
                <a:cs typeface="Courier New" panose="02070309020205020404" pitchFamily="49" charset="0"/>
              </a:rPr>
              <a:t>&lt;div class="boxes"&gt;&lt;/div&gt;</a:t>
            </a:r>
            <a:endParaRPr kumimoji="0" lang="en-GB" sz="2200" b="0" i="0" u="none" strike="noStrike" kern="1200" cap="none" spc="0" normalizeH="0" baseline="0" noProof="0">
              <a:ln>
                <a:noFill/>
              </a:ln>
              <a:solidFill>
                <a:srgbClr val="514949"/>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GB" sz="2200" b="0" i="0" u="none" strike="noStrike" kern="1200" cap="none" spc="0" normalizeH="0" baseline="0" noProof="0">
                <a:ln>
                  <a:noFill/>
                </a:ln>
                <a:solidFill>
                  <a:srgbClr val="514949"/>
                </a:solidFill>
                <a:effectLst/>
                <a:uLnTx/>
                <a:uFillTx/>
                <a:latin typeface="Consolas" panose="020B0609020204030204" pitchFamily="49" charset="0"/>
                <a:ea typeface="Times New Roman" panose="02020603050405020304" pitchFamily="18" charset="0"/>
                <a:cs typeface="Courier New" panose="02070309020205020404" pitchFamily="49" charset="0"/>
              </a:rPr>
              <a:t>&lt;div class="boxes"&gt;&lt;/div&gt;</a:t>
            </a:r>
            <a:endParaRPr kumimoji="0" lang="en-GB" sz="2200" b="0" i="0" u="none" strike="noStrike" kern="1200" cap="none" spc="0" normalizeH="0" baseline="0" noProof="0">
              <a:ln>
                <a:noFill/>
              </a:ln>
              <a:solidFill>
                <a:srgbClr val="514949"/>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16292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963D-E23D-4DC7-A8B5-227763E5E71D}"/>
              </a:ext>
            </a:extLst>
          </p:cNvPr>
          <p:cNvSpPr>
            <a:spLocks noGrp="1"/>
          </p:cNvSpPr>
          <p:nvPr>
            <p:ph type="title"/>
          </p:nvPr>
        </p:nvSpPr>
        <p:spPr/>
        <p:txBody>
          <a:bodyPr>
            <a:normAutofit/>
          </a:bodyPr>
          <a:lstStyle/>
          <a:p>
            <a:r>
              <a:rPr lang="en-GB"/>
              <a:t>Position: Relative</a:t>
            </a:r>
          </a:p>
        </p:txBody>
      </p:sp>
      <p:sp>
        <p:nvSpPr>
          <p:cNvPr id="3" name="Content Placeholder 2">
            <a:extLst>
              <a:ext uri="{FF2B5EF4-FFF2-40B4-BE49-F238E27FC236}">
                <a16:creationId xmlns:a16="http://schemas.microsoft.com/office/drawing/2014/main" id="{76FF96ED-86EA-4A7C-8C05-7E1C6CF6F718}"/>
              </a:ext>
            </a:extLst>
          </p:cNvPr>
          <p:cNvSpPr>
            <a:spLocks noGrp="1"/>
          </p:cNvSpPr>
          <p:nvPr>
            <p:ph idx="1"/>
          </p:nvPr>
        </p:nvSpPr>
        <p:spPr/>
        <p:txBody>
          <a:bodyPr>
            <a:normAutofit/>
          </a:bodyPr>
          <a:lstStyle/>
          <a:p>
            <a:pPr marL="0">
              <a:spcBef>
                <a:spcPts val="0"/>
              </a:spcBef>
              <a:spcAft>
                <a:spcPts val="0"/>
              </a:spcAft>
            </a:pPr>
            <a:r>
              <a:rPr lang="en-GB" sz="2400"/>
              <a:t>allows you to position an element </a:t>
            </a:r>
            <a:r>
              <a:rPr lang="en-GB" sz="2400" i="1"/>
              <a:t>relative</a:t>
            </a:r>
            <a:r>
              <a:rPr lang="en-GB" sz="2400"/>
              <a:t> to its default static position on the web page. </a:t>
            </a:r>
          </a:p>
          <a:p>
            <a:pPr marL="0">
              <a:spcBef>
                <a:spcPts val="0"/>
              </a:spcBef>
              <a:spcAft>
                <a:spcPts val="0"/>
              </a:spcAft>
            </a:pPr>
            <a:endParaRPr lang="en-GB" sz="2400"/>
          </a:p>
          <a:p>
            <a:pPr marL="0">
              <a:spcBef>
                <a:spcPts val="0"/>
              </a:spcBef>
              <a:spcAft>
                <a:spcPts val="0"/>
              </a:spcAft>
            </a:pPr>
            <a:r>
              <a:rPr lang="en-GB" sz="2400">
                <a:highlight>
                  <a:srgbClr val="C0C0C0"/>
                </a:highlight>
              </a:rPr>
              <a:t>.box-bottom { background-</a:t>
            </a:r>
            <a:r>
              <a:rPr lang="en-GB" sz="2400" err="1">
                <a:highlight>
                  <a:srgbClr val="C0C0C0"/>
                </a:highlight>
              </a:rPr>
              <a:t>color</a:t>
            </a:r>
            <a:r>
              <a:rPr lang="en-GB" sz="2400">
                <a:highlight>
                  <a:srgbClr val="C0C0C0"/>
                </a:highlight>
              </a:rPr>
              <a:t>: </a:t>
            </a:r>
            <a:r>
              <a:rPr lang="en-GB" sz="2400" err="1">
                <a:highlight>
                  <a:srgbClr val="C0C0C0"/>
                </a:highlight>
              </a:rPr>
              <a:t>DeepSkyBlue</a:t>
            </a:r>
            <a:r>
              <a:rPr lang="en-GB" sz="2400">
                <a:highlight>
                  <a:srgbClr val="C0C0C0"/>
                </a:highlight>
              </a:rPr>
              <a:t>; position: relative; }</a:t>
            </a:r>
          </a:p>
          <a:p>
            <a:pPr marL="0">
              <a:spcBef>
                <a:spcPts val="0"/>
              </a:spcBef>
              <a:spcAft>
                <a:spcPts val="0"/>
              </a:spcAft>
            </a:pPr>
            <a:endParaRPr lang="en-GB" sz="2400"/>
          </a:p>
          <a:p>
            <a:pPr marL="0">
              <a:spcBef>
                <a:spcPts val="0"/>
              </a:spcBef>
              <a:spcAft>
                <a:spcPts val="0"/>
              </a:spcAft>
            </a:pPr>
            <a:r>
              <a:rPr lang="en-GB" sz="2400"/>
              <a:t>Although the code in the example above instructs the browser to expect a relative positioning of the div, it does not specify where the div should be positioned on the page.</a:t>
            </a:r>
          </a:p>
          <a:p>
            <a:pPr marL="0">
              <a:spcBef>
                <a:spcPts val="0"/>
              </a:spcBef>
              <a:spcAft>
                <a:spcPts val="0"/>
              </a:spcAft>
            </a:pPr>
            <a:endParaRPr lang="en-GB" sz="2400"/>
          </a:p>
          <a:p>
            <a:pPr marL="0">
              <a:spcBef>
                <a:spcPts val="0"/>
              </a:spcBef>
              <a:spcAft>
                <a:spcPts val="0"/>
              </a:spcAft>
            </a:pPr>
            <a:r>
              <a:rPr lang="en-GB" sz="2400">
                <a:highlight>
                  <a:srgbClr val="C0C0C0"/>
                </a:highlight>
              </a:rPr>
              <a:t>.box-bottom { background-</a:t>
            </a:r>
            <a:r>
              <a:rPr lang="en-GB" sz="2400" err="1">
                <a:highlight>
                  <a:srgbClr val="C0C0C0"/>
                </a:highlight>
              </a:rPr>
              <a:t>color</a:t>
            </a:r>
            <a:r>
              <a:rPr lang="en-GB" sz="2400">
                <a:highlight>
                  <a:srgbClr val="C0C0C0"/>
                </a:highlight>
              </a:rPr>
              <a:t>: </a:t>
            </a:r>
            <a:r>
              <a:rPr lang="en-GB" sz="2400" err="1">
                <a:highlight>
                  <a:srgbClr val="C0C0C0"/>
                </a:highlight>
              </a:rPr>
              <a:t>DeepSkyBlue</a:t>
            </a:r>
            <a:r>
              <a:rPr lang="en-GB" sz="2400">
                <a:highlight>
                  <a:srgbClr val="C0C0C0"/>
                </a:highlight>
              </a:rPr>
              <a:t>; position: relative; top: 20px; eft: 50px; }</a:t>
            </a:r>
          </a:p>
          <a:p>
            <a:pPr marL="0">
              <a:spcBef>
                <a:spcPts val="0"/>
              </a:spcBef>
              <a:spcAft>
                <a:spcPts val="0"/>
              </a:spcAft>
            </a:pPr>
            <a:endParaRPr lang="en-GB" sz="2400"/>
          </a:p>
          <a:p>
            <a:pPr marL="0">
              <a:spcBef>
                <a:spcPts val="0"/>
              </a:spcBef>
              <a:spcAft>
                <a:spcPts val="0"/>
              </a:spcAft>
            </a:pPr>
            <a:r>
              <a:rPr lang="en-GB" sz="2400"/>
              <a:t>In the example above, the &lt;div&gt; has been positioned using two of the four </a:t>
            </a:r>
            <a:r>
              <a:rPr lang="en-GB" sz="2400" i="1"/>
              <a:t>offset properties</a:t>
            </a:r>
            <a:r>
              <a:rPr lang="en-GB" sz="2400"/>
              <a:t>. The valid offset properties are: top - moves the element down, bottom - moves the element up, left - moves the element right and right - moves the element left.</a:t>
            </a:r>
          </a:p>
        </p:txBody>
      </p:sp>
      <p:sp>
        <p:nvSpPr>
          <p:cNvPr id="4" name="Slide Number Placeholder 3">
            <a:extLst>
              <a:ext uri="{FF2B5EF4-FFF2-40B4-BE49-F238E27FC236}">
                <a16:creationId xmlns:a16="http://schemas.microsoft.com/office/drawing/2014/main" id="{19D80A7C-7B39-4CEC-A724-F3ECD08AF887}"/>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5" name="Picture 4">
            <a:extLst>
              <a:ext uri="{FF2B5EF4-FFF2-40B4-BE49-F238E27FC236}">
                <a16:creationId xmlns:a16="http://schemas.microsoft.com/office/drawing/2014/main" id="{3E8277EC-4471-457C-B142-DB637CBD90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05800" y="71120"/>
            <a:ext cx="2335528" cy="1224280"/>
          </a:xfrm>
          <a:prstGeom prst="rect">
            <a:avLst/>
          </a:prstGeom>
          <a:noFill/>
          <a:ln>
            <a:noFill/>
          </a:ln>
        </p:spPr>
      </p:pic>
    </p:spTree>
    <p:extLst>
      <p:ext uri="{BB962C8B-B14F-4D97-AF65-F5344CB8AC3E}">
        <p14:creationId xmlns:p14="http://schemas.microsoft.com/office/powerpoint/2010/main" val="4033417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F348-2C63-40B9-8254-FA67696C56D8}"/>
              </a:ext>
            </a:extLst>
          </p:cNvPr>
          <p:cNvSpPr>
            <a:spLocks noGrp="1"/>
          </p:cNvSpPr>
          <p:nvPr>
            <p:ph type="title"/>
          </p:nvPr>
        </p:nvSpPr>
        <p:spPr/>
        <p:txBody>
          <a:bodyPr>
            <a:normAutofit/>
          </a:bodyPr>
          <a:lstStyle/>
          <a:p>
            <a:r>
              <a:rPr lang="en-GB"/>
              <a:t>Position: Absolute</a:t>
            </a:r>
          </a:p>
        </p:txBody>
      </p:sp>
      <p:sp>
        <p:nvSpPr>
          <p:cNvPr id="3" name="Content Placeholder 2">
            <a:extLst>
              <a:ext uri="{FF2B5EF4-FFF2-40B4-BE49-F238E27FC236}">
                <a16:creationId xmlns:a16="http://schemas.microsoft.com/office/drawing/2014/main" id="{1ABA40D0-71B4-42D7-B655-26BA40B3B6BC}"/>
              </a:ext>
            </a:extLst>
          </p:cNvPr>
          <p:cNvSpPr>
            <a:spLocks noGrp="1"/>
          </p:cNvSpPr>
          <p:nvPr>
            <p:ph idx="1"/>
          </p:nvPr>
        </p:nvSpPr>
        <p:spPr/>
        <p:txBody>
          <a:bodyPr>
            <a:normAutofit lnSpcReduction="10000"/>
          </a:bodyPr>
          <a:lstStyle/>
          <a:p>
            <a:r>
              <a:rPr lang="en-GB" sz="2800"/>
              <a:t>all other elements on the page will </a:t>
            </a:r>
            <a:r>
              <a:rPr lang="en-GB" sz="2800" i="1"/>
              <a:t>ignore</a:t>
            </a:r>
            <a:r>
              <a:rPr lang="en-GB" sz="2800"/>
              <a:t> the absolute element and act like it is not present on the page. The element will be positioned relative to its closest positioned parent element.</a:t>
            </a:r>
          </a:p>
          <a:p>
            <a:r>
              <a:rPr lang="en-GB" sz="2800">
                <a:highlight>
                  <a:srgbClr val="C0C0C0"/>
                </a:highlight>
              </a:rPr>
              <a:t>.box-bottom { background-</a:t>
            </a:r>
            <a:r>
              <a:rPr lang="en-GB" sz="2800" err="1">
                <a:highlight>
                  <a:srgbClr val="C0C0C0"/>
                </a:highlight>
              </a:rPr>
              <a:t>color</a:t>
            </a:r>
            <a:r>
              <a:rPr lang="en-GB" sz="2800">
                <a:highlight>
                  <a:srgbClr val="C0C0C0"/>
                </a:highlight>
              </a:rPr>
              <a:t>: </a:t>
            </a:r>
            <a:r>
              <a:rPr lang="en-GB" sz="2800" err="1">
                <a:highlight>
                  <a:srgbClr val="C0C0C0"/>
                </a:highlight>
              </a:rPr>
              <a:t>DeepSkyBlue</a:t>
            </a:r>
            <a:r>
              <a:rPr lang="en-GB" sz="2800">
                <a:highlight>
                  <a:srgbClr val="C0C0C0"/>
                </a:highlight>
              </a:rPr>
              <a:t>; position: absolute; top: 20px;  left: 50px; }</a:t>
            </a:r>
          </a:p>
          <a:p>
            <a:r>
              <a:rPr lang="en-GB" sz="2800"/>
              <a:t>In the example above, the .box-bottom &lt;div&gt; will be moved down and right from the top left corner of the view. If offset properties weren’t specified, the top box would be entirely covered by the bottom box. </a:t>
            </a:r>
          </a:p>
          <a:p>
            <a:r>
              <a:rPr lang="en-GB" sz="2800"/>
              <a:t>The bottom box in this image (</a:t>
            </a:r>
            <a:r>
              <a:rPr lang="en-GB" sz="2800" err="1"/>
              <a:t>colored</a:t>
            </a:r>
            <a:r>
              <a:rPr lang="en-GB" sz="2800"/>
              <a:t> blue) is displaced from the top left corner of its container. It is 20 pixels lower and 50 pixels to the right of the top box.</a:t>
            </a:r>
          </a:p>
        </p:txBody>
      </p:sp>
      <p:sp>
        <p:nvSpPr>
          <p:cNvPr id="4" name="Slide Number Placeholder 3">
            <a:extLst>
              <a:ext uri="{FF2B5EF4-FFF2-40B4-BE49-F238E27FC236}">
                <a16:creationId xmlns:a16="http://schemas.microsoft.com/office/drawing/2014/main" id="{4D5D523F-F2BB-411C-A68F-8FE063CDE437}"/>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35</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11" name="Picture 10">
            <a:extLst>
              <a:ext uri="{FF2B5EF4-FFF2-40B4-BE49-F238E27FC236}">
                <a16:creationId xmlns:a16="http://schemas.microsoft.com/office/drawing/2014/main" id="{5603B919-98B2-4D94-926F-A5E80BE7C1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0" y="60960"/>
            <a:ext cx="2362200" cy="1234440"/>
          </a:xfrm>
          <a:prstGeom prst="rect">
            <a:avLst/>
          </a:prstGeom>
          <a:noFill/>
          <a:ln>
            <a:noFill/>
          </a:ln>
        </p:spPr>
      </p:pic>
    </p:spTree>
    <p:extLst>
      <p:ext uri="{BB962C8B-B14F-4D97-AF65-F5344CB8AC3E}">
        <p14:creationId xmlns:p14="http://schemas.microsoft.com/office/powerpoint/2010/main" val="2534352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F6EC-42D4-48F2-95FD-686E9265B7E8}"/>
              </a:ext>
            </a:extLst>
          </p:cNvPr>
          <p:cNvSpPr>
            <a:spLocks noGrp="1"/>
          </p:cNvSpPr>
          <p:nvPr>
            <p:ph type="title"/>
          </p:nvPr>
        </p:nvSpPr>
        <p:spPr/>
        <p:txBody>
          <a:bodyPr/>
          <a:lstStyle/>
          <a:p>
            <a:r>
              <a:rPr lang="en-GB"/>
              <a:t>Position</a:t>
            </a:r>
          </a:p>
        </p:txBody>
      </p:sp>
      <p:graphicFrame>
        <p:nvGraphicFramePr>
          <p:cNvPr id="5" name="Content Placeholder 4">
            <a:extLst>
              <a:ext uri="{FF2B5EF4-FFF2-40B4-BE49-F238E27FC236}">
                <a16:creationId xmlns:a16="http://schemas.microsoft.com/office/drawing/2014/main" id="{2D9D9F9E-BE44-4EF0-AACE-41B894F161C7}"/>
              </a:ext>
            </a:extLst>
          </p:cNvPr>
          <p:cNvGraphicFramePr>
            <a:graphicFrameLocks noGrp="1"/>
          </p:cNvGraphicFramePr>
          <p:nvPr>
            <p:ph idx="1"/>
          </p:nvPr>
        </p:nvGraphicFramePr>
        <p:xfrm>
          <a:off x="228600" y="1600200"/>
          <a:ext cx="11811000" cy="4957320"/>
        </p:xfrm>
        <a:graphic>
          <a:graphicData uri="http://schemas.openxmlformats.org/drawingml/2006/table">
            <a:tbl>
              <a:tblPr/>
              <a:tblGrid>
                <a:gridCol w="2067571">
                  <a:extLst>
                    <a:ext uri="{9D8B030D-6E8A-4147-A177-3AD203B41FA5}">
                      <a16:colId xmlns:a16="http://schemas.microsoft.com/office/drawing/2014/main" val="851010510"/>
                    </a:ext>
                  </a:extLst>
                </a:gridCol>
                <a:gridCol w="9743429">
                  <a:extLst>
                    <a:ext uri="{9D8B030D-6E8A-4147-A177-3AD203B41FA5}">
                      <a16:colId xmlns:a16="http://schemas.microsoft.com/office/drawing/2014/main" val="2708651131"/>
                    </a:ext>
                  </a:extLst>
                </a:gridCol>
              </a:tblGrid>
              <a:tr h="236711">
                <a:tc>
                  <a:txBody>
                    <a:bodyPr/>
                    <a:lstStyle/>
                    <a:p>
                      <a:pPr algn="l" fontAlgn="t"/>
                      <a:r>
                        <a:rPr lang="en-GB" sz="2800">
                          <a:effectLst/>
                        </a:rPr>
                        <a:t>Value</a:t>
                      </a:r>
                    </a:p>
                  </a:txBody>
                  <a:tcPr marL="107294"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800">
                          <a:effectLst/>
                        </a:rPr>
                        <a:t>Description</a:t>
                      </a:r>
                    </a:p>
                  </a:txBody>
                  <a:tcPr marL="53647"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95600490"/>
                  </a:ext>
                </a:extLst>
              </a:tr>
              <a:tr h="388883">
                <a:tc>
                  <a:txBody>
                    <a:bodyPr/>
                    <a:lstStyle/>
                    <a:p>
                      <a:pPr algn="l" fontAlgn="t"/>
                      <a:r>
                        <a:rPr lang="en-GB" sz="2400" kern="1200">
                          <a:solidFill>
                            <a:schemeClr val="tx1"/>
                          </a:solidFill>
                          <a:effectLst/>
                          <a:latin typeface="+mn-lt"/>
                          <a:ea typeface="+mn-ea"/>
                          <a:cs typeface="+mn-cs"/>
                        </a:rPr>
                        <a:t>Static</a:t>
                      </a:r>
                    </a:p>
                  </a:txBody>
                  <a:tcPr marL="107294"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lvl="0" rtl="0"/>
                      <a:r>
                        <a:rPr lang="en-GB" sz="2400" kern="1200">
                          <a:solidFill>
                            <a:schemeClr val="tx1"/>
                          </a:solidFill>
                          <a:effectLst/>
                          <a:latin typeface="+mn-lt"/>
                          <a:ea typeface="+mn-ea"/>
                          <a:cs typeface="+mn-cs"/>
                        </a:rPr>
                        <a:t>the default value (it does not need to be specified)</a:t>
                      </a:r>
                    </a:p>
                  </a:txBody>
                  <a:tcPr marL="53647"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392553609"/>
                  </a:ext>
                </a:extLst>
              </a:tr>
              <a:tr h="388883">
                <a:tc>
                  <a:txBody>
                    <a:bodyPr/>
                    <a:lstStyle/>
                    <a:p>
                      <a:pPr algn="l" fontAlgn="t"/>
                      <a:r>
                        <a:rPr lang="en-GB" sz="2400" kern="1200">
                          <a:solidFill>
                            <a:schemeClr val="tx1"/>
                          </a:solidFill>
                          <a:effectLst/>
                          <a:latin typeface="+mn-lt"/>
                          <a:ea typeface="+mn-ea"/>
                          <a:cs typeface="+mn-cs"/>
                        </a:rPr>
                        <a:t>relative</a:t>
                      </a:r>
                    </a:p>
                  </a:txBody>
                  <a:tcPr marL="107294"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2400" kern="1200">
                          <a:solidFill>
                            <a:schemeClr val="tx1"/>
                          </a:solidFill>
                          <a:effectLst/>
                          <a:latin typeface="+mn-lt"/>
                          <a:ea typeface="+mn-ea"/>
                          <a:cs typeface="+mn-cs"/>
                        </a:rPr>
                        <a:t>This value allows you to position an element relative to its default static position on the web page. </a:t>
                      </a:r>
                    </a:p>
                  </a:txBody>
                  <a:tcPr marL="53647"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247623446"/>
                  </a:ext>
                </a:extLst>
              </a:tr>
              <a:tr h="388883">
                <a:tc>
                  <a:txBody>
                    <a:bodyPr/>
                    <a:lstStyle/>
                    <a:p>
                      <a:pPr algn="l" fontAlgn="t"/>
                      <a:r>
                        <a:rPr lang="en-GB" sz="2400" kern="1200">
                          <a:solidFill>
                            <a:schemeClr val="tx1"/>
                          </a:solidFill>
                          <a:effectLst/>
                          <a:latin typeface="+mn-lt"/>
                          <a:ea typeface="+mn-ea"/>
                          <a:cs typeface="+mn-cs"/>
                        </a:rPr>
                        <a:t>absolute</a:t>
                      </a:r>
                    </a:p>
                  </a:txBody>
                  <a:tcPr marL="107294"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GB" sz="2400" kern="1200">
                          <a:solidFill>
                            <a:schemeClr val="tx1"/>
                          </a:solidFill>
                          <a:effectLst/>
                          <a:latin typeface="+mn-lt"/>
                          <a:ea typeface="+mn-ea"/>
                          <a:cs typeface="+mn-cs"/>
                        </a:rPr>
                        <a:t>When an element’s position is set to absolute all other elements on the page will ignore the </a:t>
                      </a:r>
                      <a:r>
                        <a:rPr lang="en-GB" sz="2400"/>
                        <a:t>absolute </a:t>
                      </a:r>
                      <a:r>
                        <a:rPr lang="en-GB" sz="2400" kern="1200">
                          <a:solidFill>
                            <a:schemeClr val="tx1"/>
                          </a:solidFill>
                          <a:effectLst/>
                          <a:latin typeface="+mn-lt"/>
                          <a:ea typeface="+mn-ea"/>
                          <a:cs typeface="+mn-cs"/>
                        </a:rPr>
                        <a:t>element and act like it is not present on the page. The element will be positioned relative to its closest positioned parent element.</a:t>
                      </a:r>
                    </a:p>
                  </a:txBody>
                  <a:tcPr marL="53647"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31804068"/>
                  </a:ext>
                </a:extLst>
              </a:tr>
              <a:tr h="388883">
                <a:tc>
                  <a:txBody>
                    <a:bodyPr/>
                    <a:lstStyle/>
                    <a:p>
                      <a:pPr algn="l" fontAlgn="t"/>
                      <a:r>
                        <a:rPr lang="en-GB" sz="2400" kern="1200">
                          <a:solidFill>
                            <a:schemeClr val="tx1"/>
                          </a:solidFill>
                          <a:effectLst/>
                          <a:latin typeface="+mn-lt"/>
                          <a:ea typeface="+mn-ea"/>
                          <a:cs typeface="+mn-cs"/>
                        </a:rPr>
                        <a:t>fixed</a:t>
                      </a:r>
                    </a:p>
                  </a:txBody>
                  <a:tcPr marL="107294"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2400" kern="1200">
                          <a:solidFill>
                            <a:schemeClr val="tx1"/>
                          </a:solidFill>
                          <a:effectLst/>
                          <a:latin typeface="+mn-lt"/>
                          <a:ea typeface="+mn-ea"/>
                          <a:cs typeface="+mn-cs"/>
                        </a:rPr>
                        <a:t>The element is positioned relative to the browser window</a:t>
                      </a:r>
                    </a:p>
                  </a:txBody>
                  <a:tcPr marL="53647"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95786027"/>
                  </a:ext>
                </a:extLst>
              </a:tr>
              <a:tr h="726238">
                <a:tc>
                  <a:txBody>
                    <a:bodyPr/>
                    <a:lstStyle/>
                    <a:p>
                      <a:pPr algn="l" fontAlgn="t"/>
                      <a:r>
                        <a:rPr lang="en-GB" sz="2400" kern="1200">
                          <a:solidFill>
                            <a:schemeClr val="tx1"/>
                          </a:solidFill>
                          <a:effectLst/>
                          <a:latin typeface="+mn-lt"/>
                          <a:ea typeface="+mn-ea"/>
                          <a:cs typeface="+mn-cs"/>
                        </a:rPr>
                        <a:t>sticky</a:t>
                      </a:r>
                    </a:p>
                  </a:txBody>
                  <a:tcPr marL="107294"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2400" kern="1200">
                          <a:solidFill>
                            <a:schemeClr val="tx1"/>
                          </a:solidFill>
                          <a:effectLst/>
                          <a:latin typeface="+mn-lt"/>
                          <a:ea typeface="+mn-ea"/>
                          <a:cs typeface="+mn-cs"/>
                        </a:rPr>
                        <a:t>The element is positioned based on the user's scroll position A sticky element toggles between relative and fixed, depending on the scroll position. It is positioned relative until a given offset position is met in the viewport - then it "sticks" in place (like </a:t>
                      </a:r>
                      <a:r>
                        <a:rPr lang="en-GB" sz="2400" kern="1200" err="1">
                          <a:solidFill>
                            <a:schemeClr val="tx1"/>
                          </a:solidFill>
                          <a:effectLst/>
                          <a:latin typeface="+mn-lt"/>
                          <a:ea typeface="+mn-ea"/>
                          <a:cs typeface="+mn-cs"/>
                        </a:rPr>
                        <a:t>position:fixed</a:t>
                      </a:r>
                      <a:r>
                        <a:rPr lang="en-GB" sz="2400" kern="1200">
                          <a:solidFill>
                            <a:schemeClr val="tx1"/>
                          </a:solidFill>
                          <a:effectLst/>
                          <a:latin typeface="+mn-lt"/>
                          <a:ea typeface="+mn-ea"/>
                          <a:cs typeface="+mn-cs"/>
                        </a:rPr>
                        <a:t>).</a:t>
                      </a:r>
                    </a:p>
                  </a:txBody>
                  <a:tcPr marL="53647" marR="53647" marT="42270" marB="4227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162736815"/>
                  </a:ext>
                </a:extLst>
              </a:tr>
            </a:tbl>
          </a:graphicData>
        </a:graphic>
      </p:graphicFrame>
      <p:sp>
        <p:nvSpPr>
          <p:cNvPr id="4" name="Slide Number Placeholder 3">
            <a:extLst>
              <a:ext uri="{FF2B5EF4-FFF2-40B4-BE49-F238E27FC236}">
                <a16:creationId xmlns:a16="http://schemas.microsoft.com/office/drawing/2014/main" id="{7832B15B-AAC7-4ECF-BB12-3CBC30925E5A}"/>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1556051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6001-E5F2-4074-A198-C32322C69A41}"/>
              </a:ext>
            </a:extLst>
          </p:cNvPr>
          <p:cNvSpPr>
            <a:spLocks noGrp="1"/>
          </p:cNvSpPr>
          <p:nvPr>
            <p:ph type="title"/>
          </p:nvPr>
        </p:nvSpPr>
        <p:spPr/>
        <p:txBody>
          <a:bodyPr>
            <a:normAutofit fontScale="90000"/>
          </a:bodyPr>
          <a:lstStyle/>
          <a:p>
            <a:r>
              <a:rPr lang="en-GB"/>
              <a:t>Example of position</a:t>
            </a:r>
            <a:br>
              <a:rPr lang="en-GB"/>
            </a:br>
            <a:r>
              <a:rPr lang="en-GB"/>
              <a:t>(fixed and Sticky)</a:t>
            </a:r>
          </a:p>
        </p:txBody>
      </p:sp>
      <p:pic>
        <p:nvPicPr>
          <p:cNvPr id="5" name="Content Placeholder 4">
            <a:extLst>
              <a:ext uri="{FF2B5EF4-FFF2-40B4-BE49-F238E27FC236}">
                <a16:creationId xmlns:a16="http://schemas.microsoft.com/office/drawing/2014/main" id="{CAAB50F8-44B3-4112-9018-73C013B1EB72}"/>
              </a:ext>
            </a:extLst>
          </p:cNvPr>
          <p:cNvPicPr>
            <a:picLocks noGrp="1" noChangeAspect="1"/>
          </p:cNvPicPr>
          <p:nvPr>
            <p:ph idx="1"/>
          </p:nvPr>
        </p:nvPicPr>
        <p:blipFill rotWithShape="1">
          <a:blip r:embed="rId3"/>
          <a:stretch/>
        </p:blipFill>
        <p:spPr>
          <a:xfrm>
            <a:off x="2302400" y="1828800"/>
            <a:ext cx="7968199" cy="4479925"/>
          </a:xfrm>
          <a:prstGeom prst="rect">
            <a:avLst/>
          </a:prstGeom>
        </p:spPr>
      </p:pic>
      <p:sp>
        <p:nvSpPr>
          <p:cNvPr id="4" name="Slide Number Placeholder 3">
            <a:extLst>
              <a:ext uri="{FF2B5EF4-FFF2-40B4-BE49-F238E27FC236}">
                <a16:creationId xmlns:a16="http://schemas.microsoft.com/office/drawing/2014/main" id="{85D4B029-FE67-4362-9B39-E6131F244537}"/>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37</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3324213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FD52-1BA4-4AC6-9A0E-376722A11563}"/>
              </a:ext>
            </a:extLst>
          </p:cNvPr>
          <p:cNvSpPr>
            <a:spLocks noGrp="1"/>
          </p:cNvSpPr>
          <p:nvPr>
            <p:ph type="title"/>
          </p:nvPr>
        </p:nvSpPr>
        <p:spPr/>
        <p:txBody>
          <a:bodyPr/>
          <a:lstStyle/>
          <a:p>
            <a:r>
              <a:rPr lang="en-GB"/>
              <a:t>Example of position cont..</a:t>
            </a:r>
          </a:p>
        </p:txBody>
      </p:sp>
      <p:pic>
        <p:nvPicPr>
          <p:cNvPr id="5" name="Content Placeholder 4">
            <a:extLst>
              <a:ext uri="{FF2B5EF4-FFF2-40B4-BE49-F238E27FC236}">
                <a16:creationId xmlns:a16="http://schemas.microsoft.com/office/drawing/2014/main" id="{345A715E-81E7-4EE7-9734-A582222AE161}"/>
              </a:ext>
            </a:extLst>
          </p:cNvPr>
          <p:cNvPicPr>
            <a:picLocks noGrp="1" noChangeAspect="1"/>
          </p:cNvPicPr>
          <p:nvPr>
            <p:ph idx="1"/>
          </p:nvPr>
        </p:nvPicPr>
        <p:blipFill rotWithShape="1">
          <a:blip r:embed="rId2"/>
          <a:srcRect l="3619" t="30616" r="26571" b="9851"/>
          <a:stretch/>
        </p:blipFill>
        <p:spPr>
          <a:xfrm>
            <a:off x="990600" y="2068154"/>
            <a:ext cx="9235439" cy="4427950"/>
          </a:xfrm>
          <a:prstGeom prst="rect">
            <a:avLst/>
          </a:prstGeom>
        </p:spPr>
      </p:pic>
      <p:sp>
        <p:nvSpPr>
          <p:cNvPr id="4" name="Slide Number Placeholder 3">
            <a:extLst>
              <a:ext uri="{FF2B5EF4-FFF2-40B4-BE49-F238E27FC236}">
                <a16:creationId xmlns:a16="http://schemas.microsoft.com/office/drawing/2014/main" id="{ECD60C94-2024-447B-8B38-C25AB4FFD488}"/>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38</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26932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41B3-4BD1-4D13-9924-489FF7C7225C}"/>
              </a:ext>
            </a:extLst>
          </p:cNvPr>
          <p:cNvSpPr>
            <a:spLocks noGrp="1"/>
          </p:cNvSpPr>
          <p:nvPr>
            <p:ph type="title"/>
          </p:nvPr>
        </p:nvSpPr>
        <p:spPr>
          <a:xfrm>
            <a:off x="914400" y="685800"/>
            <a:ext cx="10896600" cy="890016"/>
          </a:xfrm>
        </p:spPr>
        <p:txBody>
          <a:bodyPr/>
          <a:lstStyle/>
          <a:p>
            <a:r>
              <a:rPr lang="en-GB"/>
              <a:t>display</a:t>
            </a:r>
          </a:p>
        </p:txBody>
      </p:sp>
      <p:sp>
        <p:nvSpPr>
          <p:cNvPr id="3" name="Content Placeholder 2">
            <a:extLst>
              <a:ext uri="{FF2B5EF4-FFF2-40B4-BE49-F238E27FC236}">
                <a16:creationId xmlns:a16="http://schemas.microsoft.com/office/drawing/2014/main" id="{8C58B043-ADFC-4F03-99CC-3FEB326927C1}"/>
              </a:ext>
            </a:extLst>
          </p:cNvPr>
          <p:cNvSpPr>
            <a:spLocks noGrp="1"/>
          </p:cNvSpPr>
          <p:nvPr>
            <p:ph idx="1"/>
          </p:nvPr>
        </p:nvSpPr>
        <p:spPr>
          <a:xfrm>
            <a:off x="381000" y="1387643"/>
            <a:ext cx="11049000" cy="4480560"/>
          </a:xfrm>
          <a:ln>
            <a:solidFill>
              <a:schemeClr val="bg1"/>
            </a:solidFill>
          </a:ln>
        </p:spPr>
        <p:style>
          <a:lnRef idx="2">
            <a:schemeClr val="accent2"/>
          </a:lnRef>
          <a:fillRef idx="1">
            <a:schemeClr val="lt1"/>
          </a:fillRef>
          <a:effectRef idx="0">
            <a:schemeClr val="accent2"/>
          </a:effectRef>
          <a:fontRef idx="minor">
            <a:schemeClr val="dk1"/>
          </a:fontRef>
        </p:style>
        <p:txBody>
          <a:bodyPr/>
          <a:lstStyle/>
          <a:p>
            <a:r>
              <a:rPr lang="en-GB" sz="2400" b="1"/>
              <a:t>Display proprieties</a:t>
            </a:r>
          </a:p>
          <a:p>
            <a:r>
              <a:rPr lang="en-GB" sz="2400"/>
              <a:t>- display: inline, block, inline-block and none</a:t>
            </a:r>
          </a:p>
          <a:p>
            <a:r>
              <a:rPr lang="en-GB"/>
              <a:t> </a:t>
            </a:r>
          </a:p>
        </p:txBody>
      </p:sp>
      <p:sp>
        <p:nvSpPr>
          <p:cNvPr id="4" name="Slide Number Placeholder 3">
            <a:extLst>
              <a:ext uri="{FF2B5EF4-FFF2-40B4-BE49-F238E27FC236}">
                <a16:creationId xmlns:a16="http://schemas.microsoft.com/office/drawing/2014/main" id="{C1429EED-D015-4085-9DB7-3FC4B1E69652}"/>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39</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graphicFrame>
        <p:nvGraphicFramePr>
          <p:cNvPr id="5" name="Table 5">
            <a:extLst>
              <a:ext uri="{FF2B5EF4-FFF2-40B4-BE49-F238E27FC236}">
                <a16:creationId xmlns:a16="http://schemas.microsoft.com/office/drawing/2014/main" id="{8E3D6E15-73AA-4015-A7E0-4F044F4D1E4D}"/>
              </a:ext>
            </a:extLst>
          </p:cNvPr>
          <p:cNvGraphicFramePr>
            <a:graphicFrameLocks noGrp="1"/>
          </p:cNvGraphicFramePr>
          <p:nvPr/>
        </p:nvGraphicFramePr>
        <p:xfrm>
          <a:off x="2057400" y="2286001"/>
          <a:ext cx="4343400" cy="678237"/>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2678262707"/>
                    </a:ext>
                  </a:extLst>
                </a:gridCol>
                <a:gridCol w="1447800">
                  <a:extLst>
                    <a:ext uri="{9D8B030D-6E8A-4147-A177-3AD203B41FA5}">
                      <a16:colId xmlns:a16="http://schemas.microsoft.com/office/drawing/2014/main" val="4217550419"/>
                    </a:ext>
                  </a:extLst>
                </a:gridCol>
                <a:gridCol w="1447800">
                  <a:extLst>
                    <a:ext uri="{9D8B030D-6E8A-4147-A177-3AD203B41FA5}">
                      <a16:colId xmlns:a16="http://schemas.microsoft.com/office/drawing/2014/main" val="3026709528"/>
                    </a:ext>
                  </a:extLst>
                </a:gridCol>
              </a:tblGrid>
              <a:tr h="678237">
                <a:tc>
                  <a:txBody>
                    <a:bodyPr/>
                    <a:lstStyle/>
                    <a:p>
                      <a:pPr algn="ctr"/>
                      <a:r>
                        <a:rPr lang="en-GB" sz="2400"/>
                        <a:t>Element 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a:t>Element 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a:t>Element 3</a:t>
                      </a:r>
                    </a:p>
                  </a:txBody>
                  <a:tcPr anchor="ctr"/>
                </a:tc>
                <a:extLst>
                  <a:ext uri="{0D108BD9-81ED-4DB2-BD59-A6C34878D82A}">
                    <a16:rowId xmlns:a16="http://schemas.microsoft.com/office/drawing/2014/main" val="1357257533"/>
                  </a:ext>
                </a:extLst>
              </a:tr>
            </a:tbl>
          </a:graphicData>
        </a:graphic>
      </p:graphicFrame>
      <p:graphicFrame>
        <p:nvGraphicFramePr>
          <p:cNvPr id="7" name="Table 7">
            <a:extLst>
              <a:ext uri="{FF2B5EF4-FFF2-40B4-BE49-F238E27FC236}">
                <a16:creationId xmlns:a16="http://schemas.microsoft.com/office/drawing/2014/main" id="{C86599A4-F2DD-45D4-BA9F-0C45647CF274}"/>
              </a:ext>
            </a:extLst>
          </p:cNvPr>
          <p:cNvGraphicFramePr>
            <a:graphicFrameLocks noGrp="1"/>
          </p:cNvGraphicFramePr>
          <p:nvPr/>
        </p:nvGraphicFramePr>
        <p:xfrm>
          <a:off x="4991099" y="4187599"/>
          <a:ext cx="2114551" cy="1282758"/>
        </p:xfrm>
        <a:graphic>
          <a:graphicData uri="http://schemas.openxmlformats.org/drawingml/2006/table">
            <a:tbl>
              <a:tblPr firstRow="1" bandRow="1">
                <a:tableStyleId>{5940675A-B579-460E-94D1-54222C63F5DA}</a:tableStyleId>
              </a:tblPr>
              <a:tblGrid>
                <a:gridCol w="2114551">
                  <a:extLst>
                    <a:ext uri="{9D8B030D-6E8A-4147-A177-3AD203B41FA5}">
                      <a16:colId xmlns:a16="http://schemas.microsoft.com/office/drawing/2014/main" val="2683372897"/>
                    </a:ext>
                  </a:extLst>
                </a:gridCol>
              </a:tblGrid>
              <a:tr h="6413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a:t>Element 1</a:t>
                      </a:r>
                    </a:p>
                  </a:txBody>
                  <a:tcPr anchor="ctr"/>
                </a:tc>
                <a:extLst>
                  <a:ext uri="{0D108BD9-81ED-4DB2-BD59-A6C34878D82A}">
                    <a16:rowId xmlns:a16="http://schemas.microsoft.com/office/drawing/2014/main" val="3770238771"/>
                  </a:ext>
                </a:extLst>
              </a:tr>
              <a:tr h="6413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a:t>Element 3</a:t>
                      </a:r>
                    </a:p>
                  </a:txBody>
                  <a:tcPr anchor="ctr"/>
                </a:tc>
                <a:extLst>
                  <a:ext uri="{0D108BD9-81ED-4DB2-BD59-A6C34878D82A}">
                    <a16:rowId xmlns:a16="http://schemas.microsoft.com/office/drawing/2014/main" val="3128600076"/>
                  </a:ext>
                </a:extLst>
              </a:tr>
            </a:tbl>
          </a:graphicData>
        </a:graphic>
      </p:graphicFrame>
      <p:graphicFrame>
        <p:nvGraphicFramePr>
          <p:cNvPr id="9" name="Table 7">
            <a:extLst>
              <a:ext uri="{FF2B5EF4-FFF2-40B4-BE49-F238E27FC236}">
                <a16:creationId xmlns:a16="http://schemas.microsoft.com/office/drawing/2014/main" id="{998962B4-E2FF-43F4-9BC4-DC6A584F7E73}"/>
              </a:ext>
            </a:extLst>
          </p:cNvPr>
          <p:cNvGraphicFramePr>
            <a:graphicFrameLocks noGrp="1"/>
          </p:cNvGraphicFramePr>
          <p:nvPr/>
        </p:nvGraphicFramePr>
        <p:xfrm>
          <a:off x="2133601" y="4167508"/>
          <a:ext cx="1866901" cy="1769109"/>
        </p:xfrm>
        <a:graphic>
          <a:graphicData uri="http://schemas.openxmlformats.org/drawingml/2006/table">
            <a:tbl>
              <a:tblPr firstRow="1" bandRow="1">
                <a:tableStyleId>{5940675A-B579-460E-94D1-54222C63F5DA}</a:tableStyleId>
              </a:tblPr>
              <a:tblGrid>
                <a:gridCol w="1866901">
                  <a:extLst>
                    <a:ext uri="{9D8B030D-6E8A-4147-A177-3AD203B41FA5}">
                      <a16:colId xmlns:a16="http://schemas.microsoft.com/office/drawing/2014/main" val="2683372897"/>
                    </a:ext>
                  </a:extLst>
                </a:gridCol>
              </a:tblGrid>
              <a:tr h="589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a:t>Element 1</a:t>
                      </a:r>
                    </a:p>
                  </a:txBody>
                  <a:tcPr anchor="ctr"/>
                </a:tc>
                <a:extLst>
                  <a:ext uri="{0D108BD9-81ED-4DB2-BD59-A6C34878D82A}">
                    <a16:rowId xmlns:a16="http://schemas.microsoft.com/office/drawing/2014/main" val="3770238771"/>
                  </a:ext>
                </a:extLst>
              </a:tr>
              <a:tr h="589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a:t>Element 2</a:t>
                      </a:r>
                    </a:p>
                  </a:txBody>
                  <a:tcPr anchor="ctr"/>
                </a:tc>
                <a:extLst>
                  <a:ext uri="{0D108BD9-81ED-4DB2-BD59-A6C34878D82A}">
                    <a16:rowId xmlns:a16="http://schemas.microsoft.com/office/drawing/2014/main" val="3128600076"/>
                  </a:ext>
                </a:extLst>
              </a:tr>
              <a:tr h="589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a:t>Element 3</a:t>
                      </a:r>
                    </a:p>
                  </a:txBody>
                  <a:tcPr anchor="ctr"/>
                </a:tc>
                <a:extLst>
                  <a:ext uri="{0D108BD9-81ED-4DB2-BD59-A6C34878D82A}">
                    <a16:rowId xmlns:a16="http://schemas.microsoft.com/office/drawing/2014/main" val="3488528633"/>
                  </a:ext>
                </a:extLst>
              </a:tr>
            </a:tbl>
          </a:graphicData>
        </a:graphic>
      </p:graphicFrame>
      <p:sp>
        <p:nvSpPr>
          <p:cNvPr id="10" name="TextBox 9">
            <a:extLst>
              <a:ext uri="{FF2B5EF4-FFF2-40B4-BE49-F238E27FC236}">
                <a16:creationId xmlns:a16="http://schemas.microsoft.com/office/drawing/2014/main" id="{CFF8DB38-E92D-415F-A08E-7BFD4EAEDE8D}"/>
              </a:ext>
            </a:extLst>
          </p:cNvPr>
          <p:cNvSpPr txBox="1"/>
          <p:nvPr/>
        </p:nvSpPr>
        <p:spPr>
          <a:xfrm>
            <a:off x="6379331" y="2298673"/>
            <a:ext cx="3140411"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DB8631"/>
                </a:solidFill>
                <a:effectLst/>
                <a:uLnTx/>
                <a:uFillTx/>
                <a:latin typeface="Tw Cen MT" panose="020B0602020104020603"/>
                <a:ea typeface="+mn-ea"/>
                <a:cs typeface="+mn-cs"/>
              </a:rPr>
              <a:t>  {display: inline;}</a:t>
            </a:r>
          </a:p>
        </p:txBody>
      </p:sp>
      <p:sp>
        <p:nvSpPr>
          <p:cNvPr id="11" name="TextBox 10">
            <a:extLst>
              <a:ext uri="{FF2B5EF4-FFF2-40B4-BE49-F238E27FC236}">
                <a16:creationId xmlns:a16="http://schemas.microsoft.com/office/drawing/2014/main" id="{E3FBF6D4-EF82-47AE-AEFD-2745E2CDCE69}"/>
              </a:ext>
            </a:extLst>
          </p:cNvPr>
          <p:cNvSpPr txBox="1"/>
          <p:nvPr/>
        </p:nvSpPr>
        <p:spPr>
          <a:xfrm>
            <a:off x="1524001" y="6025715"/>
            <a:ext cx="3060453"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DB8631"/>
                </a:solidFill>
                <a:effectLst/>
                <a:uLnTx/>
                <a:uFillTx/>
                <a:latin typeface="Tw Cen MT" panose="020B0602020104020603"/>
                <a:ea typeface="+mn-ea"/>
                <a:cs typeface="+mn-cs"/>
              </a:rPr>
              <a:t>  {display: block;}</a:t>
            </a:r>
          </a:p>
        </p:txBody>
      </p:sp>
      <p:sp>
        <p:nvSpPr>
          <p:cNvPr id="12" name="TextBox 11">
            <a:extLst>
              <a:ext uri="{FF2B5EF4-FFF2-40B4-BE49-F238E27FC236}">
                <a16:creationId xmlns:a16="http://schemas.microsoft.com/office/drawing/2014/main" id="{621DA5BD-C7F2-4E78-A34C-CDFBC726C9A4}"/>
              </a:ext>
            </a:extLst>
          </p:cNvPr>
          <p:cNvSpPr txBox="1"/>
          <p:nvPr/>
        </p:nvSpPr>
        <p:spPr>
          <a:xfrm>
            <a:off x="4745870" y="5440940"/>
            <a:ext cx="4660058"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DB8631"/>
                </a:solidFill>
                <a:effectLst/>
                <a:uLnTx/>
                <a:uFillTx/>
                <a:latin typeface="Tw Cen MT" panose="020B0602020104020603"/>
                <a:ea typeface="+mn-ea"/>
                <a:cs typeface="+mn-cs"/>
              </a:rPr>
              <a:t>  Element 2 {display: none;}</a:t>
            </a:r>
          </a:p>
        </p:txBody>
      </p:sp>
      <p:graphicFrame>
        <p:nvGraphicFramePr>
          <p:cNvPr id="14" name="Table 5">
            <a:extLst>
              <a:ext uri="{FF2B5EF4-FFF2-40B4-BE49-F238E27FC236}">
                <a16:creationId xmlns:a16="http://schemas.microsoft.com/office/drawing/2014/main" id="{5EB148A6-9036-4E7C-B016-2EB17A3327A6}"/>
              </a:ext>
            </a:extLst>
          </p:cNvPr>
          <p:cNvGraphicFramePr>
            <a:graphicFrameLocks noGrp="1"/>
          </p:cNvGraphicFramePr>
          <p:nvPr/>
        </p:nvGraphicFramePr>
        <p:xfrm>
          <a:off x="2057400" y="3223653"/>
          <a:ext cx="4343400" cy="678237"/>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2678262707"/>
                    </a:ext>
                  </a:extLst>
                </a:gridCol>
                <a:gridCol w="1447800">
                  <a:extLst>
                    <a:ext uri="{9D8B030D-6E8A-4147-A177-3AD203B41FA5}">
                      <a16:colId xmlns:a16="http://schemas.microsoft.com/office/drawing/2014/main" val="4217550419"/>
                    </a:ext>
                  </a:extLst>
                </a:gridCol>
                <a:gridCol w="1447800">
                  <a:extLst>
                    <a:ext uri="{9D8B030D-6E8A-4147-A177-3AD203B41FA5}">
                      <a16:colId xmlns:a16="http://schemas.microsoft.com/office/drawing/2014/main" val="3026709528"/>
                    </a:ext>
                  </a:extLst>
                </a:gridCol>
              </a:tblGrid>
              <a:tr h="678237">
                <a:tc>
                  <a:txBody>
                    <a:bodyPr/>
                    <a:lstStyle/>
                    <a:p>
                      <a:pPr algn="ctr"/>
                      <a:r>
                        <a:rPr lang="en-GB" sz="2400"/>
                        <a:t>Element 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a:t>Element 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a:t>Element 3</a:t>
                      </a:r>
                    </a:p>
                  </a:txBody>
                  <a:tcPr anchor="ctr"/>
                </a:tc>
                <a:extLst>
                  <a:ext uri="{0D108BD9-81ED-4DB2-BD59-A6C34878D82A}">
                    <a16:rowId xmlns:a16="http://schemas.microsoft.com/office/drawing/2014/main" val="1357257533"/>
                  </a:ext>
                </a:extLst>
              </a:tr>
            </a:tbl>
          </a:graphicData>
        </a:graphic>
      </p:graphicFrame>
      <p:sp>
        <p:nvSpPr>
          <p:cNvPr id="15" name="TextBox 14">
            <a:extLst>
              <a:ext uri="{FF2B5EF4-FFF2-40B4-BE49-F238E27FC236}">
                <a16:creationId xmlns:a16="http://schemas.microsoft.com/office/drawing/2014/main" id="{AFE0A361-2D29-463D-A996-A1558E42EDFA}"/>
              </a:ext>
            </a:extLst>
          </p:cNvPr>
          <p:cNvSpPr txBox="1"/>
          <p:nvPr/>
        </p:nvSpPr>
        <p:spPr>
          <a:xfrm>
            <a:off x="6379029" y="3236342"/>
            <a:ext cx="4030270"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DB8631"/>
                </a:solidFill>
                <a:effectLst/>
                <a:uLnTx/>
                <a:uFillTx/>
                <a:latin typeface="Tw Cen MT" panose="020B0602020104020603"/>
                <a:ea typeface="+mn-ea"/>
                <a:cs typeface="+mn-cs"/>
              </a:rPr>
              <a:t>  {display: inline-block;}</a:t>
            </a:r>
          </a:p>
        </p:txBody>
      </p:sp>
    </p:spTree>
    <p:extLst>
      <p:ext uri="{BB962C8B-B14F-4D97-AF65-F5344CB8AC3E}">
        <p14:creationId xmlns:p14="http://schemas.microsoft.com/office/powerpoint/2010/main" val="921506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CDF2E2-CEAD-4309-8BE5-B717DF8B6DD0}"/>
              </a:ext>
            </a:extLst>
          </p:cNvPr>
          <p:cNvSpPr>
            <a:spLocks noGrp="1"/>
          </p:cNvSpPr>
          <p:nvPr>
            <p:ph type="title"/>
          </p:nvPr>
        </p:nvSpPr>
        <p:spPr/>
        <p:txBody>
          <a:bodyPr>
            <a:normAutofit/>
          </a:bodyPr>
          <a:lstStyle/>
          <a:p>
            <a:r>
              <a:rPr lang="en-GB"/>
              <a:t>Backgrounds</a:t>
            </a:r>
          </a:p>
        </p:txBody>
      </p:sp>
      <p:sp>
        <p:nvSpPr>
          <p:cNvPr id="8" name="Rectangle 3"/>
          <p:cNvSpPr>
            <a:spLocks noGrp="1" noChangeArrowheads="1"/>
          </p:cNvSpPr>
          <p:nvPr>
            <p:ph idx="1"/>
          </p:nvPr>
        </p:nvSpPr>
        <p:spPr/>
        <p:txBody>
          <a:bodyPr>
            <a:normAutofit/>
          </a:bodyPr>
          <a:lstStyle/>
          <a:p>
            <a:pPr fontAlgn="base">
              <a:lnSpc>
                <a:spcPct val="80000"/>
              </a:lnSpc>
              <a:spcAft>
                <a:spcPct val="0"/>
              </a:spcAft>
              <a:buClr>
                <a:schemeClr val="accent3">
                  <a:lumMod val="75000"/>
                </a:schemeClr>
              </a:buClr>
              <a:buSzPct val="120000"/>
              <a:buFont typeface="Courier New" panose="02070309020205020404" pitchFamily="49" charset="0"/>
              <a:buChar char="o"/>
              <a:defRPr/>
            </a:pPr>
            <a:r>
              <a:rPr lang="en-US" sz="2800" b="1"/>
              <a:t> CSS can control the backgrounds of block-level elements by adding:</a:t>
            </a:r>
          </a:p>
          <a:p>
            <a:pPr lvl="2" indent="-342900" fontAlgn="base">
              <a:lnSpc>
                <a:spcPct val="80000"/>
              </a:lnSpc>
              <a:spcAft>
                <a:spcPct val="0"/>
              </a:spcAft>
              <a:buClr>
                <a:schemeClr val="accent3">
                  <a:lumMod val="75000"/>
                </a:schemeClr>
              </a:buClr>
              <a:buSzPct val="120000"/>
              <a:defRPr/>
            </a:pPr>
            <a:r>
              <a:rPr lang="en-US" sz="2400" b="1"/>
              <a:t>Colors</a:t>
            </a:r>
          </a:p>
          <a:p>
            <a:pPr lvl="2" indent="-342900" fontAlgn="base">
              <a:lnSpc>
                <a:spcPct val="80000"/>
              </a:lnSpc>
              <a:spcAft>
                <a:spcPct val="0"/>
              </a:spcAft>
              <a:buClr>
                <a:schemeClr val="accent3">
                  <a:lumMod val="75000"/>
                </a:schemeClr>
              </a:buClr>
              <a:buSzPct val="120000"/>
              <a:defRPr/>
            </a:pPr>
            <a:r>
              <a:rPr lang="en-US" sz="2400" b="1"/>
              <a:t>Images</a:t>
            </a:r>
          </a:p>
          <a:p>
            <a:pPr marL="105156" lvl="2" indent="0" fontAlgn="base">
              <a:lnSpc>
                <a:spcPct val="80000"/>
              </a:lnSpc>
              <a:spcAft>
                <a:spcPct val="0"/>
              </a:spcAft>
              <a:buClr>
                <a:schemeClr val="accent3">
                  <a:lumMod val="75000"/>
                </a:schemeClr>
              </a:buClr>
              <a:buSzPct val="120000"/>
              <a:buNone/>
              <a:defRPr/>
            </a:pPr>
            <a:endParaRPr lang="en-US" sz="2400" b="1"/>
          </a:p>
          <a:p>
            <a:pPr fontAlgn="base">
              <a:lnSpc>
                <a:spcPct val="80000"/>
              </a:lnSpc>
              <a:spcAft>
                <a:spcPct val="0"/>
              </a:spcAft>
              <a:buClr>
                <a:schemeClr val="accent3">
                  <a:lumMod val="75000"/>
                </a:schemeClr>
              </a:buClr>
              <a:buSzPct val="120000"/>
              <a:buFont typeface="Courier New" panose="02070309020205020404" pitchFamily="49" charset="0"/>
              <a:buChar char="o"/>
              <a:defRPr/>
            </a:pPr>
            <a:r>
              <a:rPr lang="en-US" sz="2800" b="1">
                <a:solidFill>
                  <a:srgbClr val="C00000"/>
                </a:solidFill>
              </a:rPr>
              <a:t> Example (4)</a:t>
            </a:r>
            <a:r>
              <a:rPr lang="en-US" sz="2800" b="1"/>
              <a:t> adds a corporate logo to the bottom-right corner of the document. This logo stays fixed in the corner even when the user scrolls up or down the screen.</a:t>
            </a:r>
          </a:p>
        </p:txBody>
      </p:sp>
      <p:sp>
        <p:nvSpPr>
          <p:cNvPr id="2" name="Slide Number Placeholder 1">
            <a:extLst>
              <a:ext uri="{FF2B5EF4-FFF2-40B4-BE49-F238E27FC236}">
                <a16:creationId xmlns:a16="http://schemas.microsoft.com/office/drawing/2014/main" id="{8E9DC641-FED3-4624-9099-00F6E0E9C06C}"/>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17412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arn(inVertical)">
                                      <p:cBhvr>
                                        <p:cTn id="11" dur="500"/>
                                        <p:tgtEl>
                                          <p:spTgt spid="8">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arn(inVertical)">
                                      <p:cBhvr>
                                        <p:cTn id="15" dur="500"/>
                                        <p:tgtEl>
                                          <p:spTgt spid="8">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barn(inVertical)">
                                      <p:cBhvr>
                                        <p:cTn id="1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A18D-0F84-43BC-AFA4-C3BEC3100EC8}"/>
              </a:ext>
            </a:extLst>
          </p:cNvPr>
          <p:cNvSpPr>
            <a:spLocks noGrp="1"/>
          </p:cNvSpPr>
          <p:nvPr>
            <p:ph type="title"/>
          </p:nvPr>
        </p:nvSpPr>
        <p:spPr/>
        <p:txBody>
          <a:bodyPr>
            <a:noAutofit/>
          </a:bodyPr>
          <a:lstStyle/>
          <a:p>
            <a:r>
              <a:rPr lang="en-GB" sz="3200"/>
              <a:t>What is the different between inline &amp; inline-block?</a:t>
            </a:r>
          </a:p>
        </p:txBody>
      </p:sp>
      <p:sp>
        <p:nvSpPr>
          <p:cNvPr id="5" name="Rectangle 1">
            <a:extLst>
              <a:ext uri="{FF2B5EF4-FFF2-40B4-BE49-F238E27FC236}">
                <a16:creationId xmlns:a16="http://schemas.microsoft.com/office/drawing/2014/main" id="{9FE1186A-667E-4F08-AD4C-6EB5C14CA73F}"/>
              </a:ext>
            </a:extLst>
          </p:cNvPr>
          <p:cNvSpPr>
            <a:spLocks noGrp="1" noChangeAspect="1" noChangeArrowheads="1"/>
          </p:cNvSpPr>
          <p:nvPr>
            <p:ph idx="1"/>
          </p:nvPr>
        </p:nvSpPr>
        <p:spPr bwMode="auto">
          <a:xfrm>
            <a:off x="609600" y="1828800"/>
            <a:ext cx="11049000" cy="1446550"/>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ClrTx/>
              <a:buSzTx/>
              <a:buNone/>
            </a:pPr>
            <a:r>
              <a:rPr kumimoji="0" lang="en-US" altLang="en-US" b="0" i="0" u="none" strike="noStrike" cap="none" normalizeH="0" baseline="0">
                <a:ln>
                  <a:noFill/>
                </a:ln>
                <a:solidFill>
                  <a:srgbClr val="DC143C"/>
                </a:solidFill>
                <a:effectLst/>
                <a:latin typeface="Consolas" panose="020B0609020204030204" pitchFamily="49" charset="0"/>
              </a:rPr>
              <a:t>Display: inline-block:</a:t>
            </a:r>
            <a:r>
              <a:rPr kumimoji="0" lang="en-US" altLang="en-US" b="0" i="0" u="none" strike="noStrike" cap="none" normalizeH="0" baseline="0">
                <a:ln>
                  <a:noFill/>
                </a:ln>
                <a:solidFill>
                  <a:srgbClr val="000000"/>
                </a:solidFill>
                <a:effectLst/>
                <a:latin typeface="Verdana" panose="020B0604030504040204" pitchFamily="34" charset="0"/>
              </a:rPr>
              <a:t> allows to set a width and height on the element.</a:t>
            </a:r>
            <a:endParaRPr kumimoji="0" lang="en-US" altLang="en-US" b="0" i="0" u="none" strike="noStrike" cap="none" normalizeH="0" baseline="0">
              <a:ln>
                <a:noFill/>
              </a:ln>
              <a:solidFill>
                <a:schemeClr val="tx1"/>
              </a:solidFill>
              <a:effectLst/>
            </a:endParaRPr>
          </a:p>
          <a:p>
            <a:pPr marL="0" indent="0">
              <a:lnSpc>
                <a:spcPct val="100000"/>
              </a:lnSpc>
              <a:buClrTx/>
              <a:buSzTx/>
              <a:buNone/>
            </a:pPr>
            <a:r>
              <a:rPr kumimoji="0" lang="en-US" altLang="en-US" b="0" i="0" u="none" strike="noStrike" cap="none" normalizeH="0" baseline="0">
                <a:ln>
                  <a:noFill/>
                </a:ln>
                <a:solidFill>
                  <a:srgbClr val="000000"/>
                </a:solidFill>
                <a:effectLst/>
                <a:latin typeface="Verdana" panose="020B0604030504040204" pitchFamily="34" charset="0"/>
              </a:rPr>
              <a:t>Also, the top and bottom margins/paddings are respected</a:t>
            </a:r>
          </a:p>
          <a:p>
            <a:pPr marL="0" indent="0">
              <a:lnSpc>
                <a:spcPct val="100000"/>
              </a:lnSpc>
              <a:buClrTx/>
              <a:buSzTx/>
              <a:buNone/>
            </a:pPr>
            <a:endParaRPr lang="en-US" altLang="en-US">
              <a:solidFill>
                <a:srgbClr val="000000"/>
              </a:solidFill>
              <a:latin typeface="Verdana" panose="020B0604030504040204" pitchFamily="34" charset="0"/>
            </a:endParaRPr>
          </a:p>
          <a:p>
            <a:pPr marL="0" indent="0">
              <a:lnSpc>
                <a:spcPct val="100000"/>
              </a:lnSpc>
              <a:buClrTx/>
              <a:buSzTx/>
              <a:buNone/>
            </a:pPr>
            <a:r>
              <a:rPr lang="en-US" altLang="en-US">
                <a:solidFill>
                  <a:srgbClr val="DC143C"/>
                </a:solidFill>
                <a:latin typeface="Consolas" panose="020B0609020204030204" pitchFamily="49" charset="0"/>
              </a:rPr>
              <a:t>D</a:t>
            </a:r>
            <a:r>
              <a:rPr kumimoji="0" lang="en-US" altLang="en-US" b="0" i="0" u="none" strike="noStrike" cap="none" normalizeH="0" baseline="0">
                <a:ln>
                  <a:noFill/>
                </a:ln>
                <a:solidFill>
                  <a:srgbClr val="DC143C"/>
                </a:solidFill>
                <a:effectLst/>
                <a:latin typeface="Consolas" panose="020B0609020204030204" pitchFamily="49" charset="0"/>
              </a:rPr>
              <a:t>isplay: inline</a:t>
            </a:r>
            <a:r>
              <a:rPr kumimoji="0" lang="en-US" altLang="en-US" b="0" i="0" u="none" strike="noStrike" cap="none" normalizeH="0" baseline="0">
                <a:ln>
                  <a:noFill/>
                </a:ln>
                <a:solidFill>
                  <a:srgbClr val="000000"/>
                </a:solidFill>
                <a:effectLst/>
                <a:latin typeface="Verdana" panose="020B0604030504040204" pitchFamily="34" charset="0"/>
              </a:rPr>
              <a:t> ignore </a:t>
            </a:r>
            <a:r>
              <a:rPr lang="en-US" altLang="en-US">
                <a:solidFill>
                  <a:srgbClr val="000000"/>
                </a:solidFill>
                <a:latin typeface="Verdana" panose="020B0604030504040204" pitchFamily="34" charset="0"/>
              </a:rPr>
              <a:t>width , height , margins and paddings</a:t>
            </a:r>
            <a:r>
              <a:rPr kumimoji="0" lang="en-US" altLang="en-US" b="0" i="0" u="none" strike="noStrike" cap="none" normalizeH="0" baseline="0">
                <a:ln>
                  <a:noFill/>
                </a:ln>
                <a:solidFill>
                  <a:srgbClr val="000000"/>
                </a:solidFill>
                <a:effectLst/>
                <a:latin typeface="Verdana" panose="020B0604030504040204" pitchFamily="34"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A7846DB6-6D53-4ACB-B57E-5B64F3CA4A09}"/>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7" name="Rectangle 6">
            <a:extLst>
              <a:ext uri="{FF2B5EF4-FFF2-40B4-BE49-F238E27FC236}">
                <a16:creationId xmlns:a16="http://schemas.microsoft.com/office/drawing/2014/main" id="{5F85A1EB-71F7-4048-AA37-F60C2939EB3A}"/>
              </a:ext>
            </a:extLst>
          </p:cNvPr>
          <p:cNvSpPr/>
          <p:nvPr/>
        </p:nvSpPr>
        <p:spPr>
          <a:xfrm>
            <a:off x="2115675" y="3477986"/>
            <a:ext cx="3600000" cy="2308324"/>
          </a:xfrm>
          <a:prstGeom prst="rect">
            <a:avLst/>
          </a:prstGeom>
          <a:solidFill>
            <a:schemeClr val="accent1">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A52A2A"/>
                </a:solidFill>
                <a:effectLst/>
                <a:uLnTx/>
                <a:uFillTx/>
                <a:latin typeface="Consolas" panose="020B0609020204030204" pitchFamily="49" charset="0"/>
                <a:ea typeface="+mn-ea"/>
                <a:cs typeface="+mn-cs"/>
              </a:rPr>
              <a:t>.Box1 </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display</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inline</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width</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100px</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height</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100px</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padding</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5px</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border</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1px solid blue</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background-</a:t>
            </a:r>
            <a:r>
              <a:rPr kumimoji="0" lang="en-GB" sz="1800" b="0" i="0" u="none" strike="noStrike" kern="1200" cap="none" spc="0" normalizeH="0" baseline="0" noProof="0" err="1">
                <a:ln>
                  <a:noFill/>
                </a:ln>
                <a:solidFill>
                  <a:srgbClr val="FF0000"/>
                </a:solidFill>
                <a:effectLst/>
                <a:uLnTx/>
                <a:uFillTx/>
                <a:latin typeface="Consolas" panose="020B0609020204030204" pitchFamily="49" charset="0"/>
                <a:ea typeface="+mn-ea"/>
                <a:cs typeface="+mn-cs"/>
              </a:rPr>
              <a:t>color</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grey</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endParaRPr kumimoji="0" lang="en-GB" sz="18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4644ED82-FAE9-4697-88CE-7F5E9C1DA208}"/>
              </a:ext>
            </a:extLst>
          </p:cNvPr>
          <p:cNvSpPr/>
          <p:nvPr/>
        </p:nvSpPr>
        <p:spPr>
          <a:xfrm>
            <a:off x="6534600" y="3429000"/>
            <a:ext cx="3600000" cy="2308324"/>
          </a:xfrm>
          <a:prstGeom prst="rect">
            <a:avLst/>
          </a:prstGeom>
          <a:solidFill>
            <a:schemeClr val="accent6">
              <a:lumMod val="20000"/>
              <a:lumOff val="80000"/>
            </a:schemeClr>
          </a:solid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A52A2A"/>
                </a:solidFill>
                <a:effectLst/>
                <a:uLnTx/>
                <a:uFillTx/>
                <a:latin typeface="Consolas" panose="020B0609020204030204" pitchFamily="49" charset="0"/>
                <a:ea typeface="+mn-ea"/>
                <a:cs typeface="+mn-cs"/>
              </a:rPr>
              <a:t>.Box2</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display</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inline-block</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width</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100px</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height</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100px</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padding</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5px</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border</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1px solid blue</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background-</a:t>
            </a:r>
            <a:r>
              <a:rPr kumimoji="0" lang="en-GB" sz="1800" b="0" i="0" u="none" strike="noStrike" kern="1200" cap="none" spc="0" normalizeH="0" baseline="0" noProof="0" err="1">
                <a:ln>
                  <a:noFill/>
                </a:ln>
                <a:solidFill>
                  <a:srgbClr val="FF0000"/>
                </a:solidFill>
                <a:effectLst/>
                <a:uLnTx/>
                <a:uFillTx/>
                <a:latin typeface="Consolas" panose="020B0609020204030204" pitchFamily="49" charset="0"/>
                <a:ea typeface="+mn-ea"/>
                <a:cs typeface="+mn-cs"/>
              </a:rPr>
              <a:t>color</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0000CD"/>
                </a:solidFill>
                <a:effectLst/>
                <a:uLnTx/>
                <a:uFillTx/>
                <a:latin typeface="Consolas" panose="020B0609020204030204" pitchFamily="49" charset="0"/>
                <a:ea typeface="+mn-ea"/>
                <a:cs typeface="+mn-cs"/>
              </a:rPr>
              <a:t> yellow</a:t>
            </a: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a:t>
            </a:r>
            <a:br>
              <a:rPr kumimoji="0" lang="en-GB"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br>
            <a:r>
              <a:rPr kumimoji="0" lang="en-GB"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endParaRPr kumimoji="0" lang="en-GB" sz="18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9" name="Rectangle 8">
            <a:extLst>
              <a:ext uri="{FF2B5EF4-FFF2-40B4-BE49-F238E27FC236}">
                <a16:creationId xmlns:a16="http://schemas.microsoft.com/office/drawing/2014/main" id="{6BCF86CB-2747-4AC0-82D6-B5D88B96C43E}"/>
              </a:ext>
            </a:extLst>
          </p:cNvPr>
          <p:cNvSpPr/>
          <p:nvPr/>
        </p:nvSpPr>
        <p:spPr>
          <a:xfrm>
            <a:off x="3429000" y="6324600"/>
            <a:ext cx="685800" cy="304800"/>
          </a:xfrm>
          <a:prstGeom prst="rect">
            <a:avLst/>
          </a:prstGeom>
          <a:solidFill>
            <a:schemeClr val="tx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Tw Cen MT" panose="020B0602020104020603"/>
                <a:ea typeface="+mn-ea"/>
                <a:cs typeface="+mn-cs"/>
              </a:rPr>
              <a:t>box1</a:t>
            </a:r>
          </a:p>
        </p:txBody>
      </p:sp>
      <p:sp>
        <p:nvSpPr>
          <p:cNvPr id="10" name="Rectangle 9">
            <a:extLst>
              <a:ext uri="{FF2B5EF4-FFF2-40B4-BE49-F238E27FC236}">
                <a16:creationId xmlns:a16="http://schemas.microsoft.com/office/drawing/2014/main" id="{1D50BB24-76F7-4C2B-8193-9AD838BF88D8}"/>
              </a:ext>
            </a:extLst>
          </p:cNvPr>
          <p:cNvSpPr/>
          <p:nvPr/>
        </p:nvSpPr>
        <p:spPr>
          <a:xfrm>
            <a:off x="7734302" y="5855732"/>
            <a:ext cx="1485898" cy="889292"/>
          </a:xfrm>
          <a:prstGeom prst="rect">
            <a:avLst/>
          </a:prstGeom>
          <a:solidFill>
            <a:schemeClr val="accent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white"/>
                </a:solidFill>
                <a:effectLst/>
                <a:uLnTx/>
                <a:uFillTx/>
                <a:latin typeface="Tw Cen MT" panose="020B0602020104020603"/>
                <a:ea typeface="+mn-ea"/>
                <a:cs typeface="+mn-cs"/>
              </a:rPr>
              <a:t>box2</a:t>
            </a:r>
          </a:p>
        </p:txBody>
      </p:sp>
      <p:sp>
        <p:nvSpPr>
          <p:cNvPr id="11" name="Arrow: Down 10">
            <a:extLst>
              <a:ext uri="{FF2B5EF4-FFF2-40B4-BE49-F238E27FC236}">
                <a16:creationId xmlns:a16="http://schemas.microsoft.com/office/drawing/2014/main" id="{EB6CDEBC-EBB3-4FE4-917B-D0B7BEB1E4E7}"/>
              </a:ext>
            </a:extLst>
          </p:cNvPr>
          <p:cNvSpPr/>
          <p:nvPr/>
        </p:nvSpPr>
        <p:spPr>
          <a:xfrm>
            <a:off x="3505200" y="5486400"/>
            <a:ext cx="609600" cy="6858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2" name="Arrow: Down 11">
            <a:extLst>
              <a:ext uri="{FF2B5EF4-FFF2-40B4-BE49-F238E27FC236}">
                <a16:creationId xmlns:a16="http://schemas.microsoft.com/office/drawing/2014/main" id="{3517CE47-28A5-486F-8CEE-7E88E25B1CE3}"/>
              </a:ext>
            </a:extLst>
          </p:cNvPr>
          <p:cNvSpPr/>
          <p:nvPr/>
        </p:nvSpPr>
        <p:spPr>
          <a:xfrm>
            <a:off x="8172451" y="5486400"/>
            <a:ext cx="609600" cy="6858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0863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41B3-4BD1-4D13-9924-489FF7C7225C}"/>
              </a:ext>
            </a:extLst>
          </p:cNvPr>
          <p:cNvSpPr>
            <a:spLocks noGrp="1"/>
          </p:cNvSpPr>
          <p:nvPr>
            <p:ph type="title"/>
          </p:nvPr>
        </p:nvSpPr>
        <p:spPr/>
        <p:txBody>
          <a:bodyPr>
            <a:normAutofit/>
          </a:bodyPr>
          <a:lstStyle/>
          <a:p>
            <a:r>
              <a:rPr lang="en-GB"/>
              <a:t>Visibility</a:t>
            </a:r>
          </a:p>
        </p:txBody>
      </p:sp>
      <p:sp>
        <p:nvSpPr>
          <p:cNvPr id="3" name="Content Placeholder 2">
            <a:extLst>
              <a:ext uri="{FF2B5EF4-FFF2-40B4-BE49-F238E27FC236}">
                <a16:creationId xmlns:a16="http://schemas.microsoft.com/office/drawing/2014/main" id="{8C58B043-ADFC-4F03-99CC-3FEB326927C1}"/>
              </a:ext>
            </a:extLst>
          </p:cNvPr>
          <p:cNvSpPr>
            <a:spLocks noGrp="1"/>
          </p:cNvSpPr>
          <p:nvPr>
            <p:ph idx="1"/>
          </p:nvPr>
        </p:nvSpPr>
        <p:spPr/>
        <p:txBody>
          <a:bodyPr/>
          <a:lstStyle/>
          <a:p>
            <a:r>
              <a:rPr lang="en-GB" sz="3200" b="1"/>
              <a:t>Visibility proprieties</a:t>
            </a:r>
          </a:p>
          <a:p>
            <a:r>
              <a:rPr lang="en-GB" sz="2800"/>
              <a:t>- Visibility: visible | hidden</a:t>
            </a:r>
          </a:p>
          <a:p>
            <a:endParaRPr lang="en-GB" sz="2400"/>
          </a:p>
          <a:p>
            <a:r>
              <a:rPr lang="en-GB"/>
              <a:t> </a:t>
            </a:r>
          </a:p>
        </p:txBody>
      </p:sp>
      <p:sp>
        <p:nvSpPr>
          <p:cNvPr id="4" name="Slide Number Placeholder 3">
            <a:extLst>
              <a:ext uri="{FF2B5EF4-FFF2-40B4-BE49-F238E27FC236}">
                <a16:creationId xmlns:a16="http://schemas.microsoft.com/office/drawing/2014/main" id="{C1429EED-D015-4085-9DB7-3FC4B1E69652}"/>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41</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graphicFrame>
        <p:nvGraphicFramePr>
          <p:cNvPr id="9" name="Table 7">
            <a:extLst>
              <a:ext uri="{FF2B5EF4-FFF2-40B4-BE49-F238E27FC236}">
                <a16:creationId xmlns:a16="http://schemas.microsoft.com/office/drawing/2014/main" id="{998962B4-E2FF-43F4-9BC4-DC6A584F7E73}"/>
              </a:ext>
            </a:extLst>
          </p:cNvPr>
          <p:cNvGraphicFramePr>
            <a:graphicFrameLocks noGrp="1"/>
          </p:cNvGraphicFramePr>
          <p:nvPr/>
        </p:nvGraphicFramePr>
        <p:xfrm>
          <a:off x="2247899" y="3200400"/>
          <a:ext cx="2819400" cy="1769109"/>
        </p:xfrm>
        <a:graphic>
          <a:graphicData uri="http://schemas.openxmlformats.org/drawingml/2006/table">
            <a:tbl>
              <a:tblPr firstRow="1" bandRow="1">
                <a:tableStyleId>{5940675A-B579-460E-94D1-54222C63F5DA}</a:tableStyleId>
              </a:tblPr>
              <a:tblGrid>
                <a:gridCol w="2819400">
                  <a:extLst>
                    <a:ext uri="{9D8B030D-6E8A-4147-A177-3AD203B41FA5}">
                      <a16:colId xmlns:a16="http://schemas.microsoft.com/office/drawing/2014/main" val="2683372897"/>
                    </a:ext>
                  </a:extLst>
                </a:gridCol>
              </a:tblGrid>
              <a:tr h="589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a:t>Element 1</a:t>
                      </a:r>
                    </a:p>
                  </a:txBody>
                  <a:tcPr anchor="ctr"/>
                </a:tc>
                <a:extLst>
                  <a:ext uri="{0D108BD9-81ED-4DB2-BD59-A6C34878D82A}">
                    <a16:rowId xmlns:a16="http://schemas.microsoft.com/office/drawing/2014/main" val="3770238771"/>
                  </a:ext>
                </a:extLst>
              </a:tr>
              <a:tr h="589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a:t>Element 2</a:t>
                      </a:r>
                    </a:p>
                  </a:txBody>
                  <a:tcPr anchor="ctr"/>
                </a:tc>
                <a:extLst>
                  <a:ext uri="{0D108BD9-81ED-4DB2-BD59-A6C34878D82A}">
                    <a16:rowId xmlns:a16="http://schemas.microsoft.com/office/drawing/2014/main" val="3128600076"/>
                  </a:ext>
                </a:extLst>
              </a:tr>
              <a:tr h="589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a:t>Element 3</a:t>
                      </a:r>
                    </a:p>
                  </a:txBody>
                  <a:tcPr anchor="ctr"/>
                </a:tc>
                <a:extLst>
                  <a:ext uri="{0D108BD9-81ED-4DB2-BD59-A6C34878D82A}">
                    <a16:rowId xmlns:a16="http://schemas.microsoft.com/office/drawing/2014/main" val="3488528633"/>
                  </a:ext>
                </a:extLst>
              </a:tr>
            </a:tbl>
          </a:graphicData>
        </a:graphic>
      </p:graphicFrame>
      <p:sp>
        <p:nvSpPr>
          <p:cNvPr id="10" name="TextBox 9">
            <a:extLst>
              <a:ext uri="{FF2B5EF4-FFF2-40B4-BE49-F238E27FC236}">
                <a16:creationId xmlns:a16="http://schemas.microsoft.com/office/drawing/2014/main" id="{CFF8DB38-E92D-415F-A08E-7BFD4EAEDE8D}"/>
              </a:ext>
            </a:extLst>
          </p:cNvPr>
          <p:cNvSpPr txBox="1"/>
          <p:nvPr/>
        </p:nvSpPr>
        <p:spPr>
          <a:xfrm>
            <a:off x="1752600" y="5130225"/>
            <a:ext cx="3507692"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DB8631"/>
                </a:solidFill>
                <a:effectLst/>
                <a:uLnTx/>
                <a:uFillTx/>
                <a:latin typeface="Tw Cen MT" panose="020B0602020104020603"/>
                <a:ea typeface="+mn-ea"/>
                <a:cs typeface="+mn-cs"/>
              </a:rPr>
              <a:t>  {</a:t>
            </a:r>
            <a:r>
              <a:rPr kumimoji="0" lang="en-GB" sz="3200" b="0" i="0" u="none" strike="noStrike" kern="1200" cap="none" spc="0" normalizeH="0" baseline="0" noProof="0">
                <a:ln>
                  <a:noFill/>
                </a:ln>
                <a:solidFill>
                  <a:prstClr val="black"/>
                </a:solidFill>
                <a:effectLst/>
                <a:uLnTx/>
                <a:uFillTx/>
                <a:latin typeface="Tw Cen MT" panose="020B0602020104020603"/>
                <a:ea typeface="+mn-ea"/>
                <a:cs typeface="+mn-cs"/>
              </a:rPr>
              <a:t>Visibility </a:t>
            </a:r>
            <a:r>
              <a:rPr kumimoji="0" lang="en-GB" sz="3200" b="0" i="0" u="none" strike="noStrike" kern="1200" cap="none" spc="0" normalizeH="0" baseline="0" noProof="0">
                <a:ln>
                  <a:noFill/>
                </a:ln>
                <a:solidFill>
                  <a:srgbClr val="DB8631"/>
                </a:solidFill>
                <a:effectLst/>
                <a:uLnTx/>
                <a:uFillTx/>
                <a:latin typeface="Tw Cen MT" panose="020B0602020104020603"/>
                <a:ea typeface="+mn-ea"/>
                <a:cs typeface="+mn-cs"/>
              </a:rPr>
              <a:t>: </a:t>
            </a:r>
            <a:r>
              <a:rPr kumimoji="0" lang="en-GB" sz="3200" b="0" i="0" u="none" strike="noStrike" kern="1200" cap="none" spc="0" normalizeH="0" baseline="0" noProof="0">
                <a:ln>
                  <a:noFill/>
                </a:ln>
                <a:solidFill>
                  <a:prstClr val="black"/>
                </a:solidFill>
                <a:effectLst/>
                <a:uLnTx/>
                <a:uFillTx/>
                <a:latin typeface="Tw Cen MT" panose="020B0602020104020603"/>
                <a:ea typeface="+mn-ea"/>
                <a:cs typeface="+mn-cs"/>
              </a:rPr>
              <a:t>visible</a:t>
            </a:r>
            <a:r>
              <a:rPr kumimoji="0" lang="en-GB" sz="3200" b="0" i="0" u="none" strike="noStrike" kern="1200" cap="none" spc="0" normalizeH="0" baseline="0" noProof="0">
                <a:ln>
                  <a:noFill/>
                </a:ln>
                <a:solidFill>
                  <a:srgbClr val="DB8631"/>
                </a:solidFill>
                <a:effectLst/>
                <a:uLnTx/>
                <a:uFillTx/>
                <a:latin typeface="Tw Cen MT" panose="020B0602020104020603"/>
                <a:ea typeface="+mn-ea"/>
                <a:cs typeface="+mn-cs"/>
              </a:rPr>
              <a:t>;}</a:t>
            </a:r>
          </a:p>
        </p:txBody>
      </p:sp>
      <p:sp>
        <p:nvSpPr>
          <p:cNvPr id="12" name="TextBox 11">
            <a:extLst>
              <a:ext uri="{FF2B5EF4-FFF2-40B4-BE49-F238E27FC236}">
                <a16:creationId xmlns:a16="http://schemas.microsoft.com/office/drawing/2014/main" id="{621DA5BD-C7F2-4E78-A34C-CDFBC726C9A4}"/>
              </a:ext>
            </a:extLst>
          </p:cNvPr>
          <p:cNvSpPr txBox="1"/>
          <p:nvPr/>
        </p:nvSpPr>
        <p:spPr>
          <a:xfrm>
            <a:off x="5562601" y="5130225"/>
            <a:ext cx="5295039"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DB8631"/>
                </a:solidFill>
                <a:effectLst/>
                <a:uLnTx/>
                <a:uFillTx/>
                <a:latin typeface="Tw Cen MT" panose="020B0602020104020603"/>
                <a:ea typeface="+mn-ea"/>
                <a:cs typeface="+mn-cs"/>
              </a:rPr>
              <a:t>  Element 2 {</a:t>
            </a:r>
            <a:r>
              <a:rPr kumimoji="0" lang="en-GB" sz="3200" b="0" i="0" u="none" strike="noStrike" kern="1200" cap="none" spc="0" normalizeH="0" baseline="0" noProof="0">
                <a:ln>
                  <a:noFill/>
                </a:ln>
                <a:solidFill>
                  <a:prstClr val="black"/>
                </a:solidFill>
                <a:effectLst/>
                <a:uLnTx/>
                <a:uFillTx/>
                <a:latin typeface="Tw Cen MT" panose="020B0602020104020603"/>
                <a:ea typeface="+mn-ea"/>
                <a:cs typeface="+mn-cs"/>
              </a:rPr>
              <a:t>Visibility </a:t>
            </a:r>
            <a:r>
              <a:rPr kumimoji="0" lang="en-GB" sz="3200" b="0" i="0" u="none" strike="noStrike" kern="1200" cap="none" spc="0" normalizeH="0" baseline="0" noProof="0">
                <a:ln>
                  <a:noFill/>
                </a:ln>
                <a:solidFill>
                  <a:srgbClr val="DB8631"/>
                </a:solidFill>
                <a:effectLst/>
                <a:uLnTx/>
                <a:uFillTx/>
                <a:latin typeface="Tw Cen MT" panose="020B0602020104020603"/>
                <a:ea typeface="+mn-ea"/>
                <a:cs typeface="+mn-cs"/>
              </a:rPr>
              <a:t>: </a:t>
            </a:r>
            <a:r>
              <a:rPr kumimoji="0" lang="en-GB" sz="3200" b="0" i="0" u="none" strike="noStrike" kern="1200" cap="none" spc="0" normalizeH="0" baseline="0" noProof="0">
                <a:ln>
                  <a:noFill/>
                </a:ln>
                <a:solidFill>
                  <a:prstClr val="black"/>
                </a:solidFill>
                <a:effectLst/>
                <a:uLnTx/>
                <a:uFillTx/>
                <a:latin typeface="Tw Cen MT" panose="020B0602020104020603"/>
                <a:ea typeface="+mn-ea"/>
                <a:cs typeface="+mn-cs"/>
              </a:rPr>
              <a:t>hidden</a:t>
            </a:r>
            <a:r>
              <a:rPr kumimoji="0" lang="en-GB" sz="3200" b="0" i="0" u="none" strike="noStrike" kern="1200" cap="none" spc="0" normalizeH="0" baseline="0" noProof="0">
                <a:ln>
                  <a:noFill/>
                </a:ln>
                <a:solidFill>
                  <a:srgbClr val="DB8631"/>
                </a:solidFill>
                <a:effectLst/>
                <a:uLnTx/>
                <a:uFillTx/>
                <a:latin typeface="Tw Cen MT" panose="020B0602020104020603"/>
                <a:ea typeface="+mn-ea"/>
                <a:cs typeface="+mn-cs"/>
              </a:rPr>
              <a:t>;}</a:t>
            </a:r>
          </a:p>
        </p:txBody>
      </p:sp>
      <p:graphicFrame>
        <p:nvGraphicFramePr>
          <p:cNvPr id="13" name="Table 7">
            <a:extLst>
              <a:ext uri="{FF2B5EF4-FFF2-40B4-BE49-F238E27FC236}">
                <a16:creationId xmlns:a16="http://schemas.microsoft.com/office/drawing/2014/main" id="{FD101619-C7BB-4BF0-BB9A-6DBD01B8B9C9}"/>
              </a:ext>
            </a:extLst>
          </p:cNvPr>
          <p:cNvGraphicFramePr>
            <a:graphicFrameLocks noGrp="1"/>
          </p:cNvGraphicFramePr>
          <p:nvPr/>
        </p:nvGraphicFramePr>
        <p:xfrm>
          <a:off x="6096000" y="3183891"/>
          <a:ext cx="2819400" cy="1769109"/>
        </p:xfrm>
        <a:graphic>
          <a:graphicData uri="http://schemas.openxmlformats.org/drawingml/2006/table">
            <a:tbl>
              <a:tblPr firstRow="1" bandRow="1">
                <a:tableStyleId>{5940675A-B579-460E-94D1-54222C63F5DA}</a:tableStyleId>
              </a:tblPr>
              <a:tblGrid>
                <a:gridCol w="2819400">
                  <a:extLst>
                    <a:ext uri="{9D8B030D-6E8A-4147-A177-3AD203B41FA5}">
                      <a16:colId xmlns:a16="http://schemas.microsoft.com/office/drawing/2014/main" val="2683372897"/>
                    </a:ext>
                  </a:extLst>
                </a:gridCol>
              </a:tblGrid>
              <a:tr h="589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a:t>Element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0238771"/>
                  </a:ext>
                </a:extLst>
              </a:tr>
              <a:tr h="589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8600076"/>
                  </a:ext>
                </a:extLst>
              </a:tr>
              <a:tr h="589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a:t>Element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8528633"/>
                  </a:ext>
                </a:extLst>
              </a:tr>
            </a:tbl>
          </a:graphicData>
        </a:graphic>
      </p:graphicFrame>
    </p:spTree>
    <p:extLst>
      <p:ext uri="{BB962C8B-B14F-4D97-AF65-F5344CB8AC3E}">
        <p14:creationId xmlns:p14="http://schemas.microsoft.com/office/powerpoint/2010/main" val="2523717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336280-8720-47B7-ABA2-1073885ED511}"/>
              </a:ext>
            </a:extLst>
          </p:cNvPr>
          <p:cNvSpPr>
            <a:spLocks noGrp="1"/>
          </p:cNvSpPr>
          <p:nvPr>
            <p:ph type="title"/>
          </p:nvPr>
        </p:nvSpPr>
        <p:spPr/>
        <p:txBody>
          <a:bodyPr>
            <a:normAutofit/>
          </a:bodyPr>
          <a:lstStyle/>
          <a:p>
            <a:r>
              <a:rPr lang="en-GB"/>
              <a:t>Drop-Down Menus</a:t>
            </a:r>
          </a:p>
        </p:txBody>
      </p:sp>
      <p:sp>
        <p:nvSpPr>
          <p:cNvPr id="9" name="Content Placeholder 8"/>
          <p:cNvSpPr>
            <a:spLocks noGrp="1"/>
          </p:cNvSpPr>
          <p:nvPr>
            <p:ph idx="1"/>
          </p:nvPr>
        </p:nvSpPr>
        <p:spPr/>
        <p:txBody>
          <a:bodyPr>
            <a:normAutofit/>
          </a:bodyPr>
          <a:lstStyle/>
          <a:p>
            <a:pPr marL="342900" lvl="1" indent="-342900" fontAlgn="base">
              <a:spcAft>
                <a:spcPct val="0"/>
              </a:spcAft>
              <a:buClr>
                <a:schemeClr val="accent3">
                  <a:lumMod val="75000"/>
                </a:schemeClr>
              </a:buClr>
              <a:buSzPct val="120000"/>
              <a:defRPr/>
            </a:pPr>
            <a:r>
              <a:rPr lang="en-US" sz="3000" b="1"/>
              <a:t>Drop-down menus </a:t>
            </a:r>
            <a:r>
              <a:rPr lang="en-US" sz="3000"/>
              <a:t>are a good way to provide navigation links without using a lot of screen space. In this section, we take a second look at the:</a:t>
            </a:r>
          </a:p>
          <a:p>
            <a:pPr indent="-338138" fontAlgn="base">
              <a:spcAft>
                <a:spcPct val="0"/>
              </a:spcAft>
              <a:buClr>
                <a:schemeClr val="accent3">
                  <a:lumMod val="75000"/>
                </a:schemeClr>
              </a:buClr>
              <a:buSzPct val="120000"/>
              <a:defRPr/>
            </a:pPr>
            <a:r>
              <a:rPr lang="en-US" sz="3000" b="1"/>
              <a:t>:hover </a:t>
            </a:r>
            <a:r>
              <a:rPr lang="en-US" sz="3000" b="1" err="1"/>
              <a:t>pseudoclass</a:t>
            </a:r>
            <a:r>
              <a:rPr lang="en-US" sz="3000" b="1"/>
              <a:t> </a:t>
            </a:r>
          </a:p>
          <a:p>
            <a:pPr marL="269938" lvl="1" indent="-342900" fontAlgn="base">
              <a:spcAft>
                <a:spcPct val="0"/>
              </a:spcAft>
              <a:buClr>
                <a:schemeClr val="accent3">
                  <a:lumMod val="75000"/>
                </a:schemeClr>
              </a:buClr>
              <a:buSzPct val="120000"/>
              <a:defRPr/>
            </a:pPr>
            <a:r>
              <a:rPr lang="en-US" sz="3000"/>
              <a:t>used to apply styles to an element when the mouse cursor is over it.</a:t>
            </a:r>
          </a:p>
          <a:p>
            <a:pPr indent="-338138" fontAlgn="base">
              <a:spcAft>
                <a:spcPct val="0"/>
              </a:spcAft>
              <a:buClr>
                <a:schemeClr val="accent3">
                  <a:lumMod val="75000"/>
                </a:schemeClr>
              </a:buClr>
              <a:buSzPct val="120000"/>
              <a:defRPr/>
            </a:pPr>
            <a:r>
              <a:rPr lang="en-US" sz="3000" b="1"/>
              <a:t>display property </a:t>
            </a:r>
          </a:p>
          <a:p>
            <a:pPr marL="269938" lvl="1" indent="-342900" fontAlgn="base">
              <a:spcAft>
                <a:spcPct val="0"/>
              </a:spcAft>
              <a:buClr>
                <a:schemeClr val="accent3">
                  <a:lumMod val="75000"/>
                </a:schemeClr>
              </a:buClr>
              <a:buSzPct val="120000"/>
              <a:defRPr/>
            </a:pPr>
            <a:r>
              <a:rPr lang="en-US" sz="3000"/>
              <a:t>allows a programmer to decide if an element is displayed as a block element, inline element, or is not rendered at all (none).</a:t>
            </a:r>
          </a:p>
          <a:p>
            <a:pPr marL="269938" lvl="1" indent="-342900" fontAlgn="base">
              <a:spcAft>
                <a:spcPct val="0"/>
              </a:spcAft>
              <a:buClr>
                <a:schemeClr val="accent3">
                  <a:lumMod val="75000"/>
                </a:schemeClr>
              </a:buClr>
              <a:buSzPct val="120000"/>
              <a:defRPr/>
            </a:pPr>
            <a:endParaRPr lang="en-US" sz="3200" b="1"/>
          </a:p>
        </p:txBody>
      </p:sp>
      <p:sp>
        <p:nvSpPr>
          <p:cNvPr id="2" name="Slide Number Placeholder 1">
            <a:extLst>
              <a:ext uri="{FF2B5EF4-FFF2-40B4-BE49-F238E27FC236}">
                <a16:creationId xmlns:a16="http://schemas.microsoft.com/office/drawing/2014/main" id="{3761FAD8-288C-4A66-B86E-637F4250F921}"/>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2127195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CC053816-3E33-440B-84E8-A68BED307AAC}"/>
              </a:ext>
            </a:extLst>
          </p:cNvPr>
          <p:cNvSpPr>
            <a:spLocks noGrp="1"/>
          </p:cNvSpPr>
          <p:nvPr>
            <p:ph type="title"/>
          </p:nvPr>
        </p:nvSpPr>
        <p:spPr/>
        <p:txBody>
          <a:bodyPr>
            <a:normAutofit/>
          </a:bodyPr>
          <a:lstStyle/>
          <a:p>
            <a:r>
              <a:rPr lang="en-GB"/>
              <a:t>Drop-Down Menus Example </a:t>
            </a:r>
          </a:p>
        </p:txBody>
      </p:sp>
      <p:sp>
        <p:nvSpPr>
          <p:cNvPr id="3" name="Content Placeholder 2">
            <a:extLst>
              <a:ext uri="{FF2B5EF4-FFF2-40B4-BE49-F238E27FC236}">
                <a16:creationId xmlns:a16="http://schemas.microsoft.com/office/drawing/2014/main" id="{71CB281D-5EF8-4099-BCF8-B703FBAF38AC}"/>
              </a:ext>
            </a:extLst>
          </p:cNvPr>
          <p:cNvSpPr>
            <a:spLocks noGrp="1"/>
          </p:cNvSpPr>
          <p:nvPr>
            <p:ph idx="1"/>
          </p:nvPr>
        </p:nvSpPr>
        <p:spPr/>
        <p:txBody>
          <a:bodyPr/>
          <a:lstStyle/>
          <a:p>
            <a:endParaRPr lang="en-GB"/>
          </a:p>
        </p:txBody>
      </p:sp>
      <p:sp>
        <p:nvSpPr>
          <p:cNvPr id="2" name="Slide Number Placeholder 1">
            <a:extLst>
              <a:ext uri="{FF2B5EF4-FFF2-40B4-BE49-F238E27FC236}">
                <a16:creationId xmlns:a16="http://schemas.microsoft.com/office/drawing/2014/main" id="{362547E4-519D-4C7D-929A-D7294538F76C}"/>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4" name="Picture 3">
            <a:extLst>
              <a:ext uri="{FF2B5EF4-FFF2-40B4-BE49-F238E27FC236}">
                <a16:creationId xmlns:a16="http://schemas.microsoft.com/office/drawing/2014/main" id="{DF01B5CE-8755-4243-8214-B91567AE56B2}"/>
              </a:ext>
            </a:extLst>
          </p:cNvPr>
          <p:cNvPicPr>
            <a:picLocks noChangeAspect="1"/>
          </p:cNvPicPr>
          <p:nvPr/>
        </p:nvPicPr>
        <p:blipFill rotWithShape="1">
          <a:blip r:embed="rId3"/>
          <a:srcRect l="4999" t="11462" r="46668" b="9980"/>
          <a:stretch/>
        </p:blipFill>
        <p:spPr>
          <a:xfrm>
            <a:off x="2209799" y="1254370"/>
            <a:ext cx="5708438" cy="5216335"/>
          </a:xfrm>
          <a:prstGeom prst="rect">
            <a:avLst/>
          </a:prstGeom>
        </p:spPr>
      </p:pic>
    </p:spTree>
    <p:extLst>
      <p:ext uri="{BB962C8B-B14F-4D97-AF65-F5344CB8AC3E}">
        <p14:creationId xmlns:p14="http://schemas.microsoft.com/office/powerpoint/2010/main" val="3027651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CC053816-3E33-440B-84E8-A68BED307AAC}"/>
              </a:ext>
            </a:extLst>
          </p:cNvPr>
          <p:cNvSpPr>
            <a:spLocks noGrp="1"/>
          </p:cNvSpPr>
          <p:nvPr>
            <p:ph type="title"/>
          </p:nvPr>
        </p:nvSpPr>
        <p:spPr/>
        <p:txBody>
          <a:bodyPr>
            <a:normAutofit/>
          </a:bodyPr>
          <a:lstStyle/>
          <a:p>
            <a:r>
              <a:rPr lang="en-GB"/>
              <a:t>Drop-Down Menus Example cont..</a:t>
            </a:r>
          </a:p>
        </p:txBody>
      </p:sp>
      <p:sp>
        <p:nvSpPr>
          <p:cNvPr id="3" name="Content Placeholder 2">
            <a:extLst>
              <a:ext uri="{FF2B5EF4-FFF2-40B4-BE49-F238E27FC236}">
                <a16:creationId xmlns:a16="http://schemas.microsoft.com/office/drawing/2014/main" id="{571BEE66-5910-433C-9070-34ADE9AB21DF}"/>
              </a:ext>
            </a:extLst>
          </p:cNvPr>
          <p:cNvSpPr>
            <a:spLocks noGrp="1"/>
          </p:cNvSpPr>
          <p:nvPr>
            <p:ph idx="1"/>
          </p:nvPr>
        </p:nvSpPr>
        <p:spPr/>
        <p:txBody>
          <a:bodyPr/>
          <a:lstStyle/>
          <a:p>
            <a:endParaRPr lang="en-GB"/>
          </a:p>
        </p:txBody>
      </p:sp>
      <p:sp>
        <p:nvSpPr>
          <p:cNvPr id="2" name="Slide Number Placeholder 1">
            <a:extLst>
              <a:ext uri="{FF2B5EF4-FFF2-40B4-BE49-F238E27FC236}">
                <a16:creationId xmlns:a16="http://schemas.microsoft.com/office/drawing/2014/main" id="{362547E4-519D-4C7D-929A-D7294538F76C}"/>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44</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4" name="Picture 3">
            <a:extLst>
              <a:ext uri="{FF2B5EF4-FFF2-40B4-BE49-F238E27FC236}">
                <a16:creationId xmlns:a16="http://schemas.microsoft.com/office/drawing/2014/main" id="{D1B0583C-64DC-454A-B025-BFDF26CB2ACF}"/>
              </a:ext>
            </a:extLst>
          </p:cNvPr>
          <p:cNvPicPr>
            <a:picLocks noChangeAspect="1"/>
          </p:cNvPicPr>
          <p:nvPr/>
        </p:nvPicPr>
        <p:blipFill rotWithShape="1">
          <a:blip r:embed="rId3"/>
          <a:srcRect l="5000" t="12946" r="41667" b="14426"/>
          <a:stretch/>
        </p:blipFill>
        <p:spPr>
          <a:xfrm>
            <a:off x="2209799" y="1419222"/>
            <a:ext cx="6705600" cy="5133978"/>
          </a:xfrm>
          <a:prstGeom prst="rect">
            <a:avLst/>
          </a:prstGeom>
        </p:spPr>
      </p:pic>
    </p:spTree>
    <p:extLst>
      <p:ext uri="{BB962C8B-B14F-4D97-AF65-F5344CB8AC3E}">
        <p14:creationId xmlns:p14="http://schemas.microsoft.com/office/powerpoint/2010/main" val="2332388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CC053816-3E33-440B-84E8-A68BED307AAC}"/>
              </a:ext>
            </a:extLst>
          </p:cNvPr>
          <p:cNvSpPr>
            <a:spLocks noGrp="1"/>
          </p:cNvSpPr>
          <p:nvPr>
            <p:ph type="title"/>
          </p:nvPr>
        </p:nvSpPr>
        <p:spPr/>
        <p:txBody>
          <a:bodyPr>
            <a:normAutofit/>
          </a:bodyPr>
          <a:lstStyle/>
          <a:p>
            <a:r>
              <a:rPr lang="en-GB"/>
              <a:t>Drop-Down Menus Example cont..</a:t>
            </a:r>
          </a:p>
        </p:txBody>
      </p:sp>
      <p:sp>
        <p:nvSpPr>
          <p:cNvPr id="2" name="Slide Number Placeholder 1">
            <a:extLst>
              <a:ext uri="{FF2B5EF4-FFF2-40B4-BE49-F238E27FC236}">
                <a16:creationId xmlns:a16="http://schemas.microsoft.com/office/drawing/2014/main" id="{362547E4-519D-4C7D-929A-D7294538F76C}"/>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45</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3" name="Picture 2">
            <a:extLst>
              <a:ext uri="{FF2B5EF4-FFF2-40B4-BE49-F238E27FC236}">
                <a16:creationId xmlns:a16="http://schemas.microsoft.com/office/drawing/2014/main" id="{D562CCD2-953F-47FF-87AA-E4470213AFA0}"/>
              </a:ext>
            </a:extLst>
          </p:cNvPr>
          <p:cNvPicPr>
            <a:picLocks noChangeAspect="1"/>
          </p:cNvPicPr>
          <p:nvPr/>
        </p:nvPicPr>
        <p:blipFill rotWithShape="1">
          <a:blip r:embed="rId3"/>
          <a:srcRect l="5001" t="38143" r="39999" b="11462"/>
          <a:stretch/>
        </p:blipFill>
        <p:spPr>
          <a:xfrm>
            <a:off x="1954309" y="1630680"/>
            <a:ext cx="8283382" cy="4267200"/>
          </a:xfrm>
          <a:prstGeom prst="rect">
            <a:avLst/>
          </a:prstGeom>
        </p:spPr>
      </p:pic>
    </p:spTree>
    <p:extLst>
      <p:ext uri="{BB962C8B-B14F-4D97-AF65-F5344CB8AC3E}">
        <p14:creationId xmlns:p14="http://schemas.microsoft.com/office/powerpoint/2010/main" val="1310707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preferRelativeResize="0">
            <a:picLocks noChangeArrowheads="1"/>
          </p:cNvPicPr>
          <p:nvPr/>
        </p:nvPicPr>
        <p:blipFill rotWithShape="1">
          <a:blip r:embed="rId3" cstate="print"/>
          <a:srcRect r="64911"/>
          <a:stretch/>
        </p:blipFill>
        <p:spPr bwMode="auto">
          <a:xfrm>
            <a:off x="1794633" y="1504501"/>
            <a:ext cx="2278135" cy="3780000"/>
          </a:xfrm>
          <a:prstGeom prst="rect">
            <a:avLst/>
          </a:prstGeom>
          <a:noFill/>
          <a:ln w="9525">
            <a:noFill/>
            <a:miter lim="800000"/>
            <a:headEnd/>
            <a:tailEnd/>
          </a:ln>
        </p:spPr>
      </p:pic>
      <p:sp>
        <p:nvSpPr>
          <p:cNvPr id="5" name="Rectangle 4"/>
          <p:cNvSpPr/>
          <p:nvPr/>
        </p:nvSpPr>
        <p:spPr>
          <a:xfrm>
            <a:off x="1610584" y="5154303"/>
            <a:ext cx="2057400" cy="126188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Tx/>
              <a:buAutoNum type="alphaLcParenR"/>
              <a:tabLst/>
              <a:defRPr/>
            </a:pPr>
            <a:r>
              <a:rPr kumimoji="0" lang="en-US" sz="2000" b="1" i="0" u="none" strike="noStrike" kern="1200" cap="none" spc="0" normalizeH="0" baseline="0" noProof="0">
                <a:ln>
                  <a:noFill/>
                </a:ln>
                <a:solidFill>
                  <a:prstClr val="black"/>
                </a:solidFill>
                <a:effectLst/>
                <a:uLnTx/>
                <a:uFillTx/>
                <a:latin typeface="Tw Cen MT" panose="020B0602020104020603"/>
                <a:ea typeface="+mn-ea"/>
                <a:cs typeface="+mn-cs"/>
              </a:rPr>
              <a:t>A collapsed menu</a:t>
            </a:r>
          </a:p>
          <a:p>
            <a:pPr marL="457200" marR="0" lvl="0" indent="-457200" algn="l" defTabSz="457200" rtl="0" eaLnBrk="1" fontAlgn="auto" latinLnBrk="0" hangingPunct="1">
              <a:lnSpc>
                <a:spcPct val="100000"/>
              </a:lnSpc>
              <a:spcBef>
                <a:spcPts val="0"/>
              </a:spcBef>
              <a:spcAft>
                <a:spcPts val="0"/>
              </a:spcAft>
              <a:buClrTx/>
              <a:buSzTx/>
              <a:buFontTx/>
              <a:buAutoNum type="alphaLcParenR"/>
              <a:tabLst/>
              <a:defRPr/>
            </a:pPr>
            <a:endParaRPr kumimoji="0" lang="ar-SA" sz="3600" b="1" i="0" u="none" strike="noStrike" kern="1200" cap="none" spc="0" normalizeH="0" baseline="0" noProof="0">
              <a:ln>
                <a:noFill/>
              </a:ln>
              <a:solidFill>
                <a:prstClr val="black"/>
              </a:solidFill>
              <a:effectLst/>
              <a:uLnTx/>
              <a:uFillTx/>
              <a:latin typeface="Tw Cen MT" panose="020B0602020104020603"/>
              <a:ea typeface="+mn-ea"/>
              <a:cs typeface="Arial" panose="020B0604020202020204" pitchFamily="34" charset="0"/>
            </a:endParaRPr>
          </a:p>
        </p:txBody>
      </p:sp>
      <p:sp>
        <p:nvSpPr>
          <p:cNvPr id="11" name="Title 2">
            <a:extLst>
              <a:ext uri="{FF2B5EF4-FFF2-40B4-BE49-F238E27FC236}">
                <a16:creationId xmlns:a16="http://schemas.microsoft.com/office/drawing/2014/main" id="{293CF893-843D-47C9-9441-CFA81016B14C}"/>
              </a:ext>
            </a:extLst>
          </p:cNvPr>
          <p:cNvSpPr>
            <a:spLocks noGrp="1"/>
          </p:cNvSpPr>
          <p:nvPr>
            <p:ph type="title"/>
          </p:nvPr>
        </p:nvSpPr>
        <p:spPr/>
        <p:txBody>
          <a:bodyPr>
            <a:normAutofit fontScale="90000"/>
          </a:bodyPr>
          <a:lstStyle/>
          <a:p>
            <a:r>
              <a:rPr lang="en-GB"/>
              <a:t>Drop-Down Menus</a:t>
            </a:r>
            <a:br>
              <a:rPr lang="en-GB"/>
            </a:br>
            <a:r>
              <a:rPr lang="en-GB"/>
              <a:t>Example (8) in the browser</a:t>
            </a:r>
          </a:p>
        </p:txBody>
      </p:sp>
      <p:sp>
        <p:nvSpPr>
          <p:cNvPr id="2" name="Slide Number Placeholder 1">
            <a:extLst>
              <a:ext uri="{FF2B5EF4-FFF2-40B4-BE49-F238E27FC236}">
                <a16:creationId xmlns:a16="http://schemas.microsoft.com/office/drawing/2014/main" id="{542C1390-32CA-424A-ACE6-0AD98E29CFC2}"/>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46</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7" name="Picture 3">
            <a:extLst>
              <a:ext uri="{FF2B5EF4-FFF2-40B4-BE49-F238E27FC236}">
                <a16:creationId xmlns:a16="http://schemas.microsoft.com/office/drawing/2014/main" id="{CC7CDDC0-6888-4BB9-8D41-EDAE2115E286}"/>
              </a:ext>
            </a:extLst>
          </p:cNvPr>
          <p:cNvPicPr preferRelativeResize="0">
            <a:picLocks noChangeArrowheads="1"/>
          </p:cNvPicPr>
          <p:nvPr/>
        </p:nvPicPr>
        <p:blipFill rotWithShape="1">
          <a:blip r:embed="rId4" cstate="print"/>
          <a:srcRect r="64722"/>
          <a:stretch/>
        </p:blipFill>
        <p:spPr bwMode="auto">
          <a:xfrm>
            <a:off x="4721636" y="1522431"/>
            <a:ext cx="2391337" cy="3762071"/>
          </a:xfrm>
          <a:prstGeom prst="rect">
            <a:avLst/>
          </a:prstGeom>
          <a:noFill/>
          <a:ln w="9525">
            <a:noFill/>
            <a:miter lim="800000"/>
            <a:headEnd/>
            <a:tailEnd/>
          </a:ln>
        </p:spPr>
      </p:pic>
      <p:sp>
        <p:nvSpPr>
          <p:cNvPr id="8" name="Rectangle 7">
            <a:extLst>
              <a:ext uri="{FF2B5EF4-FFF2-40B4-BE49-F238E27FC236}">
                <a16:creationId xmlns:a16="http://schemas.microsoft.com/office/drawing/2014/main" id="{1DCFBA12-5C71-4B71-AEF7-F1B55D25E3EF}"/>
              </a:ext>
            </a:extLst>
          </p:cNvPr>
          <p:cNvSpPr/>
          <p:nvPr/>
        </p:nvSpPr>
        <p:spPr>
          <a:xfrm>
            <a:off x="3767345" y="5117767"/>
            <a:ext cx="3707503"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w Cen MT" panose="020B0602020104020603"/>
                <a:ea typeface="+mn-ea"/>
                <a:cs typeface="+mn-cs"/>
              </a:rPr>
              <a:t>b) A drop-down menu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w Cen MT" panose="020B0602020104020603"/>
                <a:ea typeface="+mn-ea"/>
                <a:cs typeface="+mn-cs"/>
              </a:rPr>
              <a:t>is displayed when the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w Cen MT" panose="020B0602020104020603"/>
                <a:ea typeface="+mn-ea"/>
                <a:cs typeface="+mn-cs"/>
              </a:rPr>
              <a:t>mouse cursor is hovered over Menu</a:t>
            </a:r>
            <a:endParaRPr kumimoji="0" lang="ar-SA" sz="2000" b="1" i="0" u="none" strike="noStrike" kern="1200" cap="none" spc="0" normalizeH="0" baseline="0" noProof="0">
              <a:ln>
                <a:noFill/>
              </a:ln>
              <a:solidFill>
                <a:prstClr val="black"/>
              </a:solidFill>
              <a:effectLst/>
              <a:uLnTx/>
              <a:uFillTx/>
              <a:latin typeface="Tw Cen MT" panose="020B0602020104020603"/>
              <a:ea typeface="+mn-ea"/>
              <a:cs typeface="Arial" panose="020B0604020202020204" pitchFamily="34" charset="0"/>
            </a:endParaRPr>
          </a:p>
        </p:txBody>
      </p:sp>
      <p:pic>
        <p:nvPicPr>
          <p:cNvPr id="10" name="Picture 2">
            <a:extLst>
              <a:ext uri="{FF2B5EF4-FFF2-40B4-BE49-F238E27FC236}">
                <a16:creationId xmlns:a16="http://schemas.microsoft.com/office/drawing/2014/main" id="{874080F7-4B18-4A89-96F7-56719B6AF914}"/>
              </a:ext>
            </a:extLst>
          </p:cNvPr>
          <p:cNvPicPr preferRelativeResize="0">
            <a:picLocks noChangeArrowheads="1"/>
          </p:cNvPicPr>
          <p:nvPr/>
        </p:nvPicPr>
        <p:blipFill rotWithShape="1">
          <a:blip r:embed="rId5" cstate="print"/>
          <a:srcRect r="63311"/>
          <a:stretch/>
        </p:blipFill>
        <p:spPr bwMode="auto">
          <a:xfrm>
            <a:off x="7441303" y="1504501"/>
            <a:ext cx="2617097" cy="3600000"/>
          </a:xfrm>
          <a:prstGeom prst="rect">
            <a:avLst/>
          </a:prstGeom>
          <a:noFill/>
          <a:ln w="9525">
            <a:noFill/>
            <a:miter lim="800000"/>
            <a:headEnd/>
            <a:tailEnd/>
          </a:ln>
        </p:spPr>
      </p:pic>
      <p:sp>
        <p:nvSpPr>
          <p:cNvPr id="12" name="Rectangle 11">
            <a:extLst>
              <a:ext uri="{FF2B5EF4-FFF2-40B4-BE49-F238E27FC236}">
                <a16:creationId xmlns:a16="http://schemas.microsoft.com/office/drawing/2014/main" id="{0BE06D4B-6A3C-46A1-8295-4D8B55E7144E}"/>
              </a:ext>
            </a:extLst>
          </p:cNvPr>
          <p:cNvSpPr/>
          <p:nvPr/>
        </p:nvSpPr>
        <p:spPr>
          <a:xfrm>
            <a:off x="7524751" y="5105401"/>
            <a:ext cx="3285087"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w Cen MT" panose="020B0602020104020603"/>
                <a:ea typeface="+mn-ea"/>
                <a:cs typeface="+mn-cs"/>
              </a:rPr>
              <a:t>c) Hovering the mouse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000" b="1" i="0" u="none" strike="noStrike" kern="1200" cap="none" spc="0" normalizeH="0" baseline="0" noProof="0">
                <a:ln>
                  <a:noFill/>
                </a:ln>
                <a:solidFill>
                  <a:prstClr val="black"/>
                </a:solidFill>
                <a:effectLst/>
                <a:uLnTx/>
                <a:uFillTx/>
                <a:latin typeface="Tw Cen MT" panose="020B0602020104020603"/>
                <a:ea typeface="+mn-ea"/>
                <a:cs typeface="+mn-cs"/>
              </a:rPr>
              <a:t>cursor over a menu link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w Cen MT" panose="020B0602020104020603"/>
                <a:ea typeface="+mn-ea"/>
                <a:cs typeface="+mn-cs"/>
              </a:rPr>
              <a:t>highlights the link</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SA" sz="2000" b="1" i="0" u="none" strike="noStrike" kern="1200" cap="none" spc="0" normalizeH="0" baseline="0" noProof="0">
              <a:ln>
                <a:noFill/>
              </a:ln>
              <a:solidFill>
                <a:prstClr val="black"/>
              </a:solidFill>
              <a:effectLst/>
              <a:uLnTx/>
              <a:uFillTx/>
              <a:latin typeface="Tw Cen MT" panose="020B0602020104020603"/>
              <a:ea typeface="+mn-ea"/>
              <a:cs typeface="Arial" panose="020B0604020202020204" pitchFamily="34" charset="0"/>
            </a:endParaRPr>
          </a:p>
        </p:txBody>
      </p:sp>
      <p:sp>
        <p:nvSpPr>
          <p:cNvPr id="3" name="TextBox 2">
            <a:extLst>
              <a:ext uri="{FF2B5EF4-FFF2-40B4-BE49-F238E27FC236}">
                <a16:creationId xmlns:a16="http://schemas.microsoft.com/office/drawing/2014/main" id="{31B82674-9FF5-4976-82A5-C4B381EE421C}"/>
              </a:ext>
            </a:extLst>
          </p:cNvPr>
          <p:cNvSpPr txBox="1"/>
          <p:nvPr/>
        </p:nvSpPr>
        <p:spPr>
          <a:xfrm>
            <a:off x="1595720" y="1060765"/>
            <a:ext cx="599215" cy="923330"/>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a:ln>
                  <a:noFill/>
                </a:ln>
                <a:solidFill>
                  <a:prstClr val="white"/>
                </a:solidFill>
                <a:effectLst/>
                <a:uLnTx/>
                <a:uFillTx/>
                <a:latin typeface="Tw Cen MT" panose="020B0602020104020603"/>
                <a:ea typeface="+mn-ea"/>
                <a:cs typeface="+mn-cs"/>
              </a:rPr>
              <a:t>A</a:t>
            </a:r>
          </a:p>
        </p:txBody>
      </p:sp>
      <p:sp>
        <p:nvSpPr>
          <p:cNvPr id="13" name="TextBox 12">
            <a:extLst>
              <a:ext uri="{FF2B5EF4-FFF2-40B4-BE49-F238E27FC236}">
                <a16:creationId xmlns:a16="http://schemas.microsoft.com/office/drawing/2014/main" id="{13D89B4E-4887-4D06-98BF-037514534969}"/>
              </a:ext>
            </a:extLst>
          </p:cNvPr>
          <p:cNvSpPr txBox="1"/>
          <p:nvPr/>
        </p:nvSpPr>
        <p:spPr>
          <a:xfrm>
            <a:off x="4526057" y="1042836"/>
            <a:ext cx="599215" cy="923330"/>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a:ln>
                  <a:noFill/>
                </a:ln>
                <a:solidFill>
                  <a:prstClr val="white"/>
                </a:solidFill>
                <a:effectLst/>
                <a:uLnTx/>
                <a:uFillTx/>
                <a:latin typeface="Tw Cen MT" panose="020B0602020104020603"/>
                <a:ea typeface="+mn-ea"/>
                <a:cs typeface="+mn-cs"/>
              </a:rPr>
              <a:t>B</a:t>
            </a:r>
          </a:p>
        </p:txBody>
      </p:sp>
      <p:sp>
        <p:nvSpPr>
          <p:cNvPr id="14" name="TextBox 13">
            <a:extLst>
              <a:ext uri="{FF2B5EF4-FFF2-40B4-BE49-F238E27FC236}">
                <a16:creationId xmlns:a16="http://schemas.microsoft.com/office/drawing/2014/main" id="{4E909EE8-2DC3-4454-BE70-B2112044F268}"/>
              </a:ext>
            </a:extLst>
          </p:cNvPr>
          <p:cNvSpPr txBox="1"/>
          <p:nvPr/>
        </p:nvSpPr>
        <p:spPr>
          <a:xfrm>
            <a:off x="7305065" y="1066800"/>
            <a:ext cx="599215" cy="923330"/>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a:ln>
                  <a:noFill/>
                </a:ln>
                <a:solidFill>
                  <a:prstClr val="white"/>
                </a:solidFill>
                <a:effectLst/>
                <a:uLnTx/>
                <a:uFillTx/>
                <a:latin typeface="Tw Cen MT" panose="020B0602020104020603"/>
                <a:ea typeface="+mn-ea"/>
                <a:cs typeface="+mn-cs"/>
              </a:rPr>
              <a:t>C</a:t>
            </a:r>
          </a:p>
        </p:txBody>
      </p:sp>
    </p:spTree>
    <p:extLst>
      <p:ext uri="{BB962C8B-B14F-4D97-AF65-F5344CB8AC3E}">
        <p14:creationId xmlns:p14="http://schemas.microsoft.com/office/powerpoint/2010/main" val="2220801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ECEA-DA73-414C-8439-42CB5BA75DDC}"/>
              </a:ext>
            </a:extLst>
          </p:cNvPr>
          <p:cNvSpPr>
            <a:spLocks noGrp="1"/>
          </p:cNvSpPr>
          <p:nvPr>
            <p:ph type="title"/>
          </p:nvPr>
        </p:nvSpPr>
        <p:spPr/>
        <p:txBody>
          <a:bodyPr>
            <a:normAutofit/>
          </a:bodyPr>
          <a:lstStyle/>
          <a:p>
            <a:r>
              <a:rPr lang="en-GB" sz="5400" cap="none" dirty="0"/>
              <a:t>How to master </a:t>
            </a:r>
            <a:r>
              <a:rPr lang="en-GB" sz="5400" cap="none" dirty="0">
                <a:solidFill>
                  <a:srgbClr val="FF0000"/>
                </a:solidFill>
              </a:rPr>
              <a:t>centring</a:t>
            </a:r>
            <a:r>
              <a:rPr lang="en-GB" sz="5400" cap="none" dirty="0"/>
              <a:t> </a:t>
            </a:r>
            <a:r>
              <a:rPr lang="en-US" sz="5400" cap="none" dirty="0"/>
              <a:t>the</a:t>
            </a:r>
            <a:r>
              <a:rPr lang="en-GB" sz="5400" cap="none" dirty="0"/>
              <a:t> elements?</a:t>
            </a:r>
          </a:p>
        </p:txBody>
      </p:sp>
      <p:sp>
        <p:nvSpPr>
          <p:cNvPr id="3" name="Content Placeholder 2">
            <a:extLst>
              <a:ext uri="{FF2B5EF4-FFF2-40B4-BE49-F238E27FC236}">
                <a16:creationId xmlns:a16="http://schemas.microsoft.com/office/drawing/2014/main" id="{CEF46CD1-B0AF-4831-BE23-B6602726C2F1}"/>
              </a:ext>
            </a:extLst>
          </p:cNvPr>
          <p:cNvSpPr>
            <a:spLocks noGrp="1"/>
          </p:cNvSpPr>
          <p:nvPr>
            <p:ph idx="1"/>
          </p:nvPr>
        </p:nvSpPr>
        <p:spPr/>
        <p:txBody>
          <a:bodyPr>
            <a:normAutofit lnSpcReduction="10000"/>
          </a:bodyPr>
          <a:lstStyle/>
          <a:p>
            <a:pPr lvl="0">
              <a:buFont typeface="Wingdings" panose="05000000000000000000" pitchFamily="2" charset="2"/>
              <a:buChar char="v"/>
            </a:pPr>
            <a:r>
              <a:rPr lang="en-GB" dirty="0"/>
              <a:t>The easiest wat to </a:t>
            </a:r>
            <a:r>
              <a:rPr lang="en-US" dirty="0"/>
              <a:t>centering</a:t>
            </a:r>
            <a:r>
              <a:rPr lang="en-GB" dirty="0"/>
              <a:t> elements by using  </a:t>
            </a:r>
            <a:r>
              <a:rPr lang="en-GB" b="1" dirty="0">
                <a:solidFill>
                  <a:schemeClr val="accent1">
                    <a:lumMod val="75000"/>
                  </a:schemeClr>
                </a:solidFill>
              </a:rPr>
              <a:t>text-align</a:t>
            </a:r>
            <a:r>
              <a:rPr lang="en-GB" dirty="0"/>
              <a:t> property inside the parent container (which is the </a:t>
            </a:r>
            <a:r>
              <a:rPr lang="en-GB" b="1" dirty="0"/>
              <a:t>BODY </a:t>
            </a:r>
            <a:r>
              <a:rPr lang="en-GB" dirty="0"/>
              <a:t>in the most cases)</a:t>
            </a:r>
          </a:p>
          <a:p>
            <a:r>
              <a:rPr lang="en-GB" b="1" dirty="0"/>
              <a:t>Body{ </a:t>
            </a:r>
          </a:p>
          <a:p>
            <a:r>
              <a:rPr lang="en-GB" b="1" dirty="0"/>
              <a:t>Text-align: </a:t>
            </a:r>
            <a:r>
              <a:rPr lang="en-US" b="1" dirty="0"/>
              <a:t>center</a:t>
            </a:r>
            <a:r>
              <a:rPr lang="en-GB" b="1" dirty="0"/>
              <a:t>;</a:t>
            </a:r>
          </a:p>
          <a:p>
            <a:r>
              <a:rPr lang="en-GB" b="1" dirty="0"/>
              <a:t>}</a:t>
            </a:r>
            <a:r>
              <a:rPr lang="en-GB" dirty="0"/>
              <a:t>  </a:t>
            </a:r>
          </a:p>
          <a:p>
            <a:r>
              <a:rPr lang="en-GB" dirty="0"/>
              <a:t>//this will </a:t>
            </a:r>
            <a:r>
              <a:rPr lang="en-US" dirty="0"/>
              <a:t>center</a:t>
            </a:r>
            <a:r>
              <a:rPr lang="en-GB" dirty="0"/>
              <a:t> all the paragraphs ,images and everything inside the page </a:t>
            </a:r>
            <a:r>
              <a:rPr lang="en-GB" b="1" i="1" u="sng" dirty="0"/>
              <a:t>as long as they are inline, or block element and their width is 100% of the page.</a:t>
            </a:r>
          </a:p>
          <a:p>
            <a:pPr algn="ctr">
              <a:buFont typeface="Wingdings" panose="05000000000000000000" pitchFamily="2" charset="2"/>
              <a:buChar char="v"/>
            </a:pPr>
            <a:r>
              <a:rPr lang="en-GB" sz="2800" dirty="0">
                <a:solidFill>
                  <a:schemeClr val="accent2"/>
                </a:solidFill>
              </a:rPr>
              <a:t>In case we have a block element, and their width was not 100% of the page. How to centre the element ????????</a:t>
            </a:r>
          </a:p>
          <a:p>
            <a:pPr marL="0" indent="0" algn="ctr">
              <a:buNone/>
            </a:pPr>
            <a:r>
              <a:rPr lang="en-GB" sz="3200" dirty="0"/>
              <a:t>margin:0 auto</a:t>
            </a:r>
            <a:endParaRPr lang="en-GB" sz="4000" dirty="0">
              <a:solidFill>
                <a:schemeClr val="accent2"/>
              </a:solidFill>
            </a:endParaRPr>
          </a:p>
          <a:p>
            <a:pPr>
              <a:buFont typeface="Wingdings" panose="05000000000000000000" pitchFamily="2" charset="2"/>
              <a:buChar char="v"/>
            </a:pPr>
            <a:endParaRPr lang="en-GB" dirty="0"/>
          </a:p>
        </p:txBody>
      </p:sp>
      <p:sp>
        <p:nvSpPr>
          <p:cNvPr id="4" name="Slide Number Placeholder 3">
            <a:extLst>
              <a:ext uri="{FF2B5EF4-FFF2-40B4-BE49-F238E27FC236}">
                <a16:creationId xmlns:a16="http://schemas.microsoft.com/office/drawing/2014/main" id="{DD10FABC-D23B-48E0-AF30-EB069AA5453D}"/>
              </a:ext>
            </a:extLst>
          </p:cNvPr>
          <p:cNvSpPr>
            <a:spLocks noGrp="1"/>
          </p:cNvSpPr>
          <p:nvPr>
            <p:ph type="sldNum" sz="quarter" idx="12"/>
          </p:nvPr>
        </p:nvSpPr>
        <p:spPr/>
        <p:txBody>
          <a:bodyPr/>
          <a:lstStyle/>
          <a:p>
            <a:fld id="{103161EA-3838-4585-991A-9FE3F83376D8}" type="slidenum">
              <a:rPr lang="en-US" smtClean="0"/>
              <a:pPr/>
              <a:t>47</a:t>
            </a:fld>
            <a:endParaRPr lang="en-US"/>
          </a:p>
        </p:txBody>
      </p:sp>
    </p:spTree>
    <p:extLst>
      <p:ext uri="{BB962C8B-B14F-4D97-AF65-F5344CB8AC3E}">
        <p14:creationId xmlns:p14="http://schemas.microsoft.com/office/powerpoint/2010/main" val="2904727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FB46-4114-4977-B5D7-24063274D7CC}"/>
              </a:ext>
            </a:extLst>
          </p:cNvPr>
          <p:cNvSpPr>
            <a:spLocks noGrp="1"/>
          </p:cNvSpPr>
          <p:nvPr>
            <p:ph type="title"/>
          </p:nvPr>
        </p:nvSpPr>
        <p:spPr/>
        <p:txBody>
          <a:bodyPr>
            <a:noAutofit/>
          </a:bodyPr>
          <a:lstStyle/>
          <a:p>
            <a:r>
              <a:rPr lang="en-GB" sz="3600"/>
              <a:t>Some of the most popular CSS Properties </a:t>
            </a:r>
          </a:p>
        </p:txBody>
      </p:sp>
      <p:sp>
        <p:nvSpPr>
          <p:cNvPr id="4" name="Slide Number Placeholder 3">
            <a:extLst>
              <a:ext uri="{FF2B5EF4-FFF2-40B4-BE49-F238E27FC236}">
                <a16:creationId xmlns:a16="http://schemas.microsoft.com/office/drawing/2014/main" id="{06732E2E-8D26-4486-9D84-1213B20618C9}"/>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48</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graphicFrame>
        <p:nvGraphicFramePr>
          <p:cNvPr id="8" name="Group 95">
            <a:extLst>
              <a:ext uri="{FF2B5EF4-FFF2-40B4-BE49-F238E27FC236}">
                <a16:creationId xmlns:a16="http://schemas.microsoft.com/office/drawing/2014/main" id="{C7B60163-0C7B-400D-8A9A-1A12D325B6EA}"/>
              </a:ext>
            </a:extLst>
          </p:cNvPr>
          <p:cNvGraphicFramePr>
            <a:graphicFrameLocks/>
          </p:cNvGraphicFramePr>
          <p:nvPr/>
        </p:nvGraphicFramePr>
        <p:xfrm>
          <a:off x="1828800" y="1668780"/>
          <a:ext cx="8553450" cy="5036820"/>
        </p:xfrm>
        <a:graphic>
          <a:graphicData uri="http://schemas.openxmlformats.org/drawingml/2006/table">
            <a:tbl>
              <a:tblPr/>
              <a:tblGrid>
                <a:gridCol w="2098016">
                  <a:extLst>
                    <a:ext uri="{9D8B030D-6E8A-4147-A177-3AD203B41FA5}">
                      <a16:colId xmlns:a16="http://schemas.microsoft.com/office/drawing/2014/main" val="2379001287"/>
                    </a:ext>
                  </a:extLst>
                </a:gridCol>
                <a:gridCol w="6455434">
                  <a:extLst>
                    <a:ext uri="{9D8B030D-6E8A-4147-A177-3AD203B41FA5}">
                      <a16:colId xmlns:a16="http://schemas.microsoft.com/office/drawing/2014/main" val="2064657808"/>
                    </a:ext>
                  </a:extLst>
                </a:gridCol>
              </a:tblGrid>
              <a:tr h="4953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rPr>
                        <a:t>Property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191879411"/>
                  </a:ext>
                </a:extLst>
              </a:tr>
              <a:tr h="4953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900" b="0" i="0" u="none" strike="noStrike" kern="1200" cap="none" normalizeH="0" baseline="0">
                          <a:ln>
                            <a:noFill/>
                          </a:ln>
                          <a:solidFill>
                            <a:schemeClr val="tx1"/>
                          </a:solidFill>
                          <a:effectLst/>
                          <a:latin typeface="Lucida Console" panose="020B0609040504020204" pitchFamily="49" charset="0"/>
                          <a:ea typeface="+mn-ea"/>
                          <a:cs typeface="+mn-cs"/>
                        </a:rPr>
                        <a:t>font-family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900" b="0" i="0" u="none" strike="noStrike" kern="1200" cap="none" normalizeH="0" baseline="0">
                          <a:ln>
                            <a:noFill/>
                          </a:ln>
                          <a:solidFill>
                            <a:schemeClr val="tx1"/>
                          </a:solidFill>
                          <a:effectLst/>
                          <a:latin typeface="Lucida Console" panose="020B0609040504020204" pitchFamily="49" charset="0"/>
                          <a:ea typeface="+mn-ea"/>
                          <a:cs typeface="+mn-cs"/>
                        </a:rPr>
                        <a:t>Specifies the name of the font to use</a:t>
                      </a:r>
                      <a:endParaRPr kumimoji="0" lang="en-GB" altLang="en-US" sz="19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3652496"/>
                  </a:ext>
                </a:extLst>
              </a:tr>
              <a:tr h="4953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900" b="0" i="0" u="none" strike="noStrike" kern="1200" cap="none" normalizeH="0" baseline="0">
                          <a:ln>
                            <a:noFill/>
                          </a:ln>
                          <a:solidFill>
                            <a:schemeClr val="tx1"/>
                          </a:solidFill>
                          <a:effectLst/>
                          <a:latin typeface="Lucida Console" panose="020B0609040504020204" pitchFamily="49" charset="0"/>
                          <a:ea typeface="+mn-ea"/>
                          <a:cs typeface="+mn-cs"/>
                        </a:rPr>
                        <a:t>font-size</a:t>
                      </a:r>
                      <a:endParaRPr kumimoji="0" lang="en-GB" altLang="en-US" sz="19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900" b="0" i="0" u="none" strike="noStrike" kern="1200" cap="none" normalizeH="0" baseline="0">
                          <a:ln>
                            <a:noFill/>
                          </a:ln>
                          <a:solidFill>
                            <a:schemeClr val="tx1"/>
                          </a:solidFill>
                          <a:effectLst/>
                          <a:latin typeface="Lucida Console" panose="020B0609040504020204" pitchFamily="49" charset="0"/>
                          <a:ea typeface="+mn-ea"/>
                          <a:cs typeface="+mn-cs"/>
                        </a:rPr>
                        <a:t>Specifies a 14-point font</a:t>
                      </a:r>
                      <a:endParaRPr kumimoji="0" lang="en-GB" altLang="en-US" sz="19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9556256"/>
                  </a:ext>
                </a:extLst>
              </a:tr>
              <a:tr h="495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1900" b="0" i="0" u="none" strike="noStrike" kern="1200" cap="none" normalizeH="0" baseline="0">
                          <a:ln>
                            <a:noFill/>
                          </a:ln>
                          <a:solidFill>
                            <a:schemeClr val="tx1"/>
                          </a:solidFill>
                          <a:effectLst/>
                          <a:latin typeface="Lucida Console" panose="020B0609040504020204" pitchFamily="49" charset="0"/>
                          <a:ea typeface="+mn-ea"/>
                          <a:cs typeface="+mn-cs"/>
                        </a:rPr>
                        <a:t>Font-width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sz="1900" b="0" i="0" u="none" strike="noStrike" kern="1200" cap="none" normalizeH="0" baseline="0">
                          <a:ln>
                            <a:noFill/>
                          </a:ln>
                          <a:solidFill>
                            <a:schemeClr val="tx1"/>
                          </a:solidFill>
                          <a:effectLst/>
                          <a:latin typeface="Lucida Console" panose="020B0609040504020204" pitchFamily="49" charset="0"/>
                          <a:ea typeface="+mn-ea"/>
                          <a:cs typeface="+mn-cs"/>
                        </a:rPr>
                        <a:t>weight of font. determines if text is bold. valid values are normal, bold, bolder, or 100 - 900. Optional property in font shorthand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7553469"/>
                  </a:ext>
                </a:extLst>
              </a:tr>
              <a:tr h="495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sz="1900" b="0" i="0" u="none" strike="noStrike" kern="1200" cap="none" normalizeH="0" baseline="0">
                          <a:ln>
                            <a:noFill/>
                          </a:ln>
                          <a:solidFill>
                            <a:schemeClr val="tx1"/>
                          </a:solidFill>
                          <a:effectLst/>
                          <a:latin typeface="Lucida Console" panose="020B0609040504020204" pitchFamily="49" charset="0"/>
                          <a:ea typeface="+mn-ea"/>
                          <a:cs typeface="+mn-cs"/>
                        </a:rPr>
                        <a:t>font-style</a:t>
                      </a:r>
                      <a:endParaRPr kumimoji="0" lang="en-GB" altLang="en-US" sz="19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sz="1900" b="0" i="0" u="none" strike="noStrike" kern="1200" cap="none" normalizeH="0" baseline="0">
                          <a:ln>
                            <a:noFill/>
                          </a:ln>
                          <a:solidFill>
                            <a:schemeClr val="tx1"/>
                          </a:solidFill>
                          <a:effectLst/>
                          <a:latin typeface="Lucida Console" panose="020B0609040504020204" pitchFamily="49" charset="0"/>
                          <a:ea typeface="+mn-ea"/>
                          <a:cs typeface="+mn-cs"/>
                        </a:rPr>
                        <a:t>Style of the font. valid values are either italic or normal. Defaults to normal. Optional property in font shorthand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4347905"/>
                  </a:ext>
                </a:extLst>
              </a:tr>
              <a:tr h="495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altLang="en-US" sz="1900" b="0" i="0" u="none" strike="noStrike" kern="1200" cap="none" normalizeH="0" baseline="0">
                          <a:ln>
                            <a:noFill/>
                          </a:ln>
                          <a:solidFill>
                            <a:schemeClr val="tx1"/>
                          </a:solidFill>
                          <a:effectLst/>
                          <a:latin typeface="Lucida Console" panose="020B0609040504020204" pitchFamily="49" charset="0"/>
                          <a:ea typeface="+mn-ea"/>
                          <a:cs typeface="+mn-cs"/>
                        </a:rPr>
                        <a:t>text-transform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sz="1900" b="0" i="0" u="none" strike="noStrike" kern="1200" cap="none" normalizeH="0" baseline="0">
                          <a:ln>
                            <a:noFill/>
                          </a:ln>
                          <a:solidFill>
                            <a:schemeClr val="tx1"/>
                          </a:solidFill>
                          <a:effectLst/>
                          <a:latin typeface="Lucida Console" panose="020B0609040504020204" pitchFamily="49" charset="0"/>
                          <a:ea typeface="+mn-ea"/>
                          <a:cs typeface="+mn-cs"/>
                        </a:rPr>
                        <a:t>is</a:t>
                      </a:r>
                      <a:r>
                        <a:rPr lang="en-GB" sz="1800" b="0" i="0" u="none" strike="noStrike" kern="1200">
                          <a:solidFill>
                            <a:schemeClr val="tx1"/>
                          </a:solidFill>
                          <a:effectLst/>
                          <a:latin typeface="+mn-lt"/>
                          <a:ea typeface="+mn-ea"/>
                          <a:cs typeface="+mn-cs"/>
                        </a:rPr>
                        <a:t> </a:t>
                      </a:r>
                      <a:r>
                        <a:rPr kumimoji="0" lang="en-GB" sz="1900" b="0" i="0" u="none" strike="noStrike" kern="1200" cap="none" normalizeH="0" baseline="0">
                          <a:ln>
                            <a:noFill/>
                          </a:ln>
                          <a:solidFill>
                            <a:schemeClr val="tx1"/>
                          </a:solidFill>
                          <a:effectLst/>
                          <a:latin typeface="Lucida Console" panose="020B0609040504020204" pitchFamily="49" charset="0"/>
                          <a:ea typeface="+mn-ea"/>
                          <a:cs typeface="+mn-cs"/>
                        </a:rPr>
                        <a:t>used to specify uppercase and lowercase letters in a text.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9959568"/>
                  </a:ext>
                </a:extLst>
              </a:tr>
              <a:tr h="495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altLang="en-US" sz="1900" b="0" i="0" u="none" strike="noStrike" kern="1200" cap="none" normalizeH="0" baseline="0">
                          <a:ln>
                            <a:noFill/>
                          </a:ln>
                          <a:solidFill>
                            <a:schemeClr val="tx1"/>
                          </a:solidFill>
                          <a:effectLst/>
                          <a:latin typeface="Lucida Console" panose="020B0609040504020204" pitchFamily="49" charset="0"/>
                          <a:ea typeface="+mn-ea"/>
                          <a:cs typeface="+mn-cs"/>
                        </a:rPr>
                        <a:t>display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sz="1900" b="0" i="0" u="none" strike="noStrike" kern="1200" cap="none" normalizeH="0" baseline="0">
                          <a:ln>
                            <a:noFill/>
                          </a:ln>
                          <a:solidFill>
                            <a:schemeClr val="tx1"/>
                          </a:solidFill>
                          <a:effectLst/>
                          <a:latin typeface="Lucida Console" panose="020B0609040504020204" pitchFamily="49" charset="0"/>
                          <a:ea typeface="+mn-ea"/>
                          <a:cs typeface="+mn-cs"/>
                        </a:rPr>
                        <a:t>The display property specifies if/how an element is displayed.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9330036"/>
                  </a:ext>
                </a:extLst>
              </a:tr>
            </a:tbl>
          </a:graphicData>
        </a:graphic>
      </p:graphicFrame>
    </p:spTree>
    <p:extLst>
      <p:ext uri="{BB962C8B-B14F-4D97-AF65-F5344CB8AC3E}">
        <p14:creationId xmlns:p14="http://schemas.microsoft.com/office/powerpoint/2010/main" val="3556777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FB46-4114-4977-B5D7-24063274D7CC}"/>
              </a:ext>
            </a:extLst>
          </p:cNvPr>
          <p:cNvSpPr>
            <a:spLocks noGrp="1"/>
          </p:cNvSpPr>
          <p:nvPr>
            <p:ph type="title"/>
          </p:nvPr>
        </p:nvSpPr>
        <p:spPr>
          <a:xfrm>
            <a:off x="914400" y="381000"/>
            <a:ext cx="10896600" cy="890016"/>
          </a:xfrm>
        </p:spPr>
        <p:txBody>
          <a:bodyPr>
            <a:noAutofit/>
          </a:bodyPr>
          <a:lstStyle/>
          <a:p>
            <a:r>
              <a:rPr lang="en-GB" sz="3600"/>
              <a:t>Some of the most popular CSS Properties </a:t>
            </a:r>
          </a:p>
        </p:txBody>
      </p:sp>
      <p:sp>
        <p:nvSpPr>
          <p:cNvPr id="4" name="Slide Number Placeholder 3">
            <a:extLst>
              <a:ext uri="{FF2B5EF4-FFF2-40B4-BE49-F238E27FC236}">
                <a16:creationId xmlns:a16="http://schemas.microsoft.com/office/drawing/2014/main" id="{06732E2E-8D26-4486-9D84-1213B20618C9}"/>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49</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graphicFrame>
        <p:nvGraphicFramePr>
          <p:cNvPr id="8" name="Group 95">
            <a:extLst>
              <a:ext uri="{FF2B5EF4-FFF2-40B4-BE49-F238E27FC236}">
                <a16:creationId xmlns:a16="http://schemas.microsoft.com/office/drawing/2014/main" id="{C7B60163-0C7B-400D-8A9A-1A12D325B6EA}"/>
              </a:ext>
            </a:extLst>
          </p:cNvPr>
          <p:cNvGraphicFramePr>
            <a:graphicFrameLocks/>
          </p:cNvGraphicFramePr>
          <p:nvPr/>
        </p:nvGraphicFramePr>
        <p:xfrm>
          <a:off x="1828800" y="1219200"/>
          <a:ext cx="8553450" cy="5525824"/>
        </p:xfrm>
        <a:graphic>
          <a:graphicData uri="http://schemas.openxmlformats.org/drawingml/2006/table">
            <a:tbl>
              <a:tblPr/>
              <a:tblGrid>
                <a:gridCol w="2098016">
                  <a:extLst>
                    <a:ext uri="{9D8B030D-6E8A-4147-A177-3AD203B41FA5}">
                      <a16:colId xmlns:a16="http://schemas.microsoft.com/office/drawing/2014/main" val="2379001287"/>
                    </a:ext>
                  </a:extLst>
                </a:gridCol>
                <a:gridCol w="6455434">
                  <a:extLst>
                    <a:ext uri="{9D8B030D-6E8A-4147-A177-3AD203B41FA5}">
                      <a16:colId xmlns:a16="http://schemas.microsoft.com/office/drawing/2014/main" val="2064657808"/>
                    </a:ext>
                  </a:extLst>
                </a:gridCol>
              </a:tblGrid>
              <a:tr h="474476">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rPr>
                        <a:t>property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191879411"/>
                  </a:ext>
                </a:extLst>
              </a:tr>
              <a:tr h="64236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kern="1200" cap="none" normalizeH="0" baseline="0">
                          <a:ln>
                            <a:noFill/>
                          </a:ln>
                          <a:solidFill>
                            <a:schemeClr val="tx1"/>
                          </a:solidFill>
                          <a:effectLst/>
                          <a:latin typeface="Lucida Console" panose="020B0609040504020204" pitchFamily="49" charset="0"/>
                          <a:ea typeface="+mn-ea"/>
                          <a:cs typeface="+mn-cs"/>
                        </a:rPr>
                        <a:t>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allow you to specify the style, width, and </a:t>
                      </a:r>
                      <a:r>
                        <a:rPr kumimoji="0" lang="en-GB" sz="1600" b="0" i="0" u="none" strike="noStrike" kern="1200" cap="none" normalizeH="0" baseline="0" err="1">
                          <a:ln>
                            <a:noFill/>
                          </a:ln>
                          <a:solidFill>
                            <a:schemeClr val="tx1"/>
                          </a:solidFill>
                          <a:effectLst/>
                          <a:latin typeface="Lucida Console" panose="020B0609040504020204" pitchFamily="49" charset="0"/>
                          <a:ea typeface="+mn-ea"/>
                          <a:cs typeface="+mn-cs"/>
                        </a:rPr>
                        <a:t>color</a:t>
                      </a:r>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 of an element's border.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3652496"/>
                  </a:ext>
                </a:extLst>
              </a:tr>
              <a:tr h="64236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1600" b="0" i="0" u="none" strike="noStrike" kern="1200" cap="none" normalizeH="0" baseline="0">
                          <a:ln>
                            <a:noFill/>
                          </a:ln>
                          <a:solidFill>
                            <a:schemeClr val="tx1"/>
                          </a:solidFill>
                          <a:effectLst/>
                          <a:latin typeface="Lucida Console" panose="020B0609040504020204" pitchFamily="49" charset="0"/>
                          <a:ea typeface="+mn-ea"/>
                          <a:cs typeface="+mn-cs"/>
                        </a:rPr>
                        <a:t>border-radius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is used to add rounded borders to an 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7553469"/>
                  </a:ext>
                </a:extLst>
              </a:tr>
              <a:tr h="642368">
                <a:tc>
                  <a:txBody>
                    <a:bodyPr/>
                    <a:lstStyle/>
                    <a:p>
                      <a:pPr algn="l" rtl="0"/>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border-width</a:t>
                      </a:r>
                      <a:endParaRPr kumimoji="0" lang="ar-SA" sz="16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width of the border. Same units as width and height</a:t>
                      </a:r>
                      <a:endParaRPr kumimoji="0" lang="en-GB" altLang="en-US" sz="16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3122272"/>
                  </a:ext>
                </a:extLst>
              </a:tr>
              <a:tr h="642368">
                <a:tc>
                  <a:txBody>
                    <a:bodyPr/>
                    <a:lstStyle/>
                    <a:p>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border-style</a:t>
                      </a:r>
                      <a:endParaRPr kumimoji="0" lang="ar-SA" sz="16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style of the border. Usual values are solid and dashed.</a:t>
                      </a:r>
                      <a:endParaRPr kumimoji="0" lang="ar-SA" sz="16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7234179"/>
                  </a:ext>
                </a:extLst>
              </a:tr>
              <a:tr h="642368">
                <a:tc>
                  <a:txBody>
                    <a:bodyPr/>
                    <a:lstStyle/>
                    <a:p>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border-</a:t>
                      </a:r>
                      <a:r>
                        <a:rPr kumimoji="0" lang="en-GB" sz="1600" b="0" i="0" u="none" strike="noStrike" kern="1200" cap="none" normalizeH="0" baseline="0" err="1">
                          <a:ln>
                            <a:noFill/>
                          </a:ln>
                          <a:solidFill>
                            <a:schemeClr val="tx1"/>
                          </a:solidFill>
                          <a:effectLst/>
                          <a:latin typeface="Lucida Console" panose="020B0609040504020204" pitchFamily="49" charset="0"/>
                          <a:ea typeface="+mn-ea"/>
                          <a:cs typeface="+mn-cs"/>
                        </a:rPr>
                        <a:t>color</a:t>
                      </a:r>
                      <a:endParaRPr kumimoji="0" lang="ar-SA" sz="16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sz="1600" b="0" i="0" u="none" strike="noStrike" kern="1200" cap="none" normalizeH="0" baseline="0" err="1">
                          <a:ln>
                            <a:noFill/>
                          </a:ln>
                          <a:solidFill>
                            <a:schemeClr val="tx1"/>
                          </a:solidFill>
                          <a:effectLst/>
                          <a:latin typeface="Lucida Console" panose="020B0609040504020204" pitchFamily="49" charset="0"/>
                          <a:ea typeface="+mn-ea"/>
                          <a:cs typeface="+mn-cs"/>
                        </a:rPr>
                        <a:t>color</a:t>
                      </a:r>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 of the border. Hex, and </a:t>
                      </a:r>
                      <a:r>
                        <a:rPr kumimoji="0" lang="en-GB" sz="1600" b="0" i="0" u="none" strike="noStrike" kern="1200" cap="none" normalizeH="0" baseline="0" err="1">
                          <a:ln>
                            <a:noFill/>
                          </a:ln>
                          <a:solidFill>
                            <a:schemeClr val="tx1"/>
                          </a:solidFill>
                          <a:effectLst/>
                          <a:latin typeface="Lucida Console" panose="020B0609040504020204" pitchFamily="49" charset="0"/>
                          <a:ea typeface="+mn-ea"/>
                          <a:cs typeface="+mn-cs"/>
                        </a:rPr>
                        <a:t>rgb</a:t>
                      </a:r>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 values can be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0781580"/>
                  </a:ext>
                </a:extLst>
              </a:tr>
              <a:tr h="919754">
                <a:tc>
                  <a:txBody>
                    <a:bodyPr/>
                    <a:lstStyle/>
                    <a:p>
                      <a:pPr algn="l" rtl="0"/>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Box-sizing</a:t>
                      </a:r>
                      <a:endParaRPr kumimoji="0" lang="ar-SA" sz="16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1600" b="0" i="0" u="none" strike="noStrike" kern="1200" cap="none" normalizeH="0" baseline="0">
                          <a:ln>
                            <a:noFill/>
                          </a:ln>
                          <a:solidFill>
                            <a:schemeClr val="tx1"/>
                          </a:solidFill>
                          <a:effectLst/>
                          <a:latin typeface="Lucida Console" panose="020B0609040504020204" pitchFamily="49" charset="0"/>
                          <a:ea typeface="+mn-ea"/>
                          <a:cs typeface="+mn-cs"/>
                        </a:rPr>
                        <a:t>allows us to include the padding and border in an element's total width and height.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8808213"/>
                  </a:ext>
                </a:extLst>
              </a:tr>
              <a:tr h="919754">
                <a:tc>
                  <a:txBody>
                    <a:bodyPr/>
                    <a:lstStyle/>
                    <a:p>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Position</a:t>
                      </a:r>
                      <a:endParaRPr kumimoji="0" lang="ar-SA" sz="16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defRPr/>
                      </a:pPr>
                      <a:r>
                        <a:rPr kumimoji="0" lang="en-GB" sz="1600" b="0" i="0" u="none" strike="noStrike" kern="1200" cap="none" normalizeH="0" baseline="0">
                          <a:ln>
                            <a:noFill/>
                          </a:ln>
                          <a:solidFill>
                            <a:schemeClr val="tx1"/>
                          </a:solidFill>
                          <a:effectLst/>
                          <a:latin typeface="Lucida Console" panose="020B0609040504020204" pitchFamily="49" charset="0"/>
                          <a:ea typeface="+mn-ea"/>
                          <a:cs typeface="+mn-cs"/>
                        </a:rPr>
                        <a:t>specifies the type of positioning method used for an element. values(static, relative, fixed, absolute, sticky)</a:t>
                      </a:r>
                      <a:endParaRPr kumimoji="0" lang="ar-SA" sz="1600" b="0" i="0" u="none" strike="noStrike" kern="1200" cap="none" normalizeH="0" baseline="0">
                        <a:ln>
                          <a:noFill/>
                        </a:ln>
                        <a:solidFill>
                          <a:schemeClr val="tx1"/>
                        </a:solidFill>
                        <a:effectLst/>
                        <a:latin typeface="Lucida Console" panose="020B0609040504020204" pitchFamily="49"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4484976"/>
                  </a:ext>
                </a:extLst>
              </a:tr>
            </a:tbl>
          </a:graphicData>
        </a:graphic>
      </p:graphicFrame>
    </p:spTree>
    <p:extLst>
      <p:ext uri="{BB962C8B-B14F-4D97-AF65-F5344CB8AC3E}">
        <p14:creationId xmlns:p14="http://schemas.microsoft.com/office/powerpoint/2010/main" val="65416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91DAEBFF-C353-474D-846F-7A328043A80A}"/>
              </a:ext>
            </a:extLst>
          </p:cNvPr>
          <p:cNvSpPr>
            <a:spLocks noGrp="1"/>
          </p:cNvSpPr>
          <p:nvPr>
            <p:ph type="title"/>
          </p:nvPr>
        </p:nvSpPr>
        <p:spPr>
          <a:xfrm>
            <a:off x="762000" y="777440"/>
            <a:ext cx="10896600" cy="890016"/>
          </a:xfrm>
        </p:spPr>
        <p:txBody>
          <a:bodyPr>
            <a:normAutofit/>
          </a:bodyPr>
          <a:lstStyle/>
          <a:p>
            <a:r>
              <a:rPr lang="en-GB" dirty="0"/>
              <a:t>Backgrounds Example (4)</a:t>
            </a:r>
          </a:p>
        </p:txBody>
      </p:sp>
      <p:sp>
        <p:nvSpPr>
          <p:cNvPr id="4" name="Content Placeholder 3">
            <a:extLst>
              <a:ext uri="{FF2B5EF4-FFF2-40B4-BE49-F238E27FC236}">
                <a16:creationId xmlns:a16="http://schemas.microsoft.com/office/drawing/2014/main" id="{1AA3AAFC-F79C-435E-B9C9-01FC7227752B}"/>
              </a:ext>
            </a:extLst>
          </p:cNvPr>
          <p:cNvSpPr>
            <a:spLocks noGrp="1"/>
          </p:cNvSpPr>
          <p:nvPr>
            <p:ph idx="1"/>
          </p:nvPr>
        </p:nvSpPr>
        <p:spPr/>
        <p:txBody>
          <a:bodyPr/>
          <a:lstStyle/>
          <a:p>
            <a:endParaRPr lang="en-GB" dirty="0"/>
          </a:p>
        </p:txBody>
      </p:sp>
      <p:sp>
        <p:nvSpPr>
          <p:cNvPr id="2" name="Slide Number Placeholder 1">
            <a:extLst>
              <a:ext uri="{FF2B5EF4-FFF2-40B4-BE49-F238E27FC236}">
                <a16:creationId xmlns:a16="http://schemas.microsoft.com/office/drawing/2014/main" id="{4A05B164-4D76-4180-935A-BA2546C33CAF}"/>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3" name="Picture 2">
            <a:extLst>
              <a:ext uri="{FF2B5EF4-FFF2-40B4-BE49-F238E27FC236}">
                <a16:creationId xmlns:a16="http://schemas.microsoft.com/office/drawing/2014/main" id="{EF008505-ACB1-4E04-AD73-38FBDB687D4A}"/>
              </a:ext>
            </a:extLst>
          </p:cNvPr>
          <p:cNvPicPr>
            <a:picLocks noChangeAspect="1"/>
          </p:cNvPicPr>
          <p:nvPr/>
        </p:nvPicPr>
        <p:blipFill rotWithShape="1">
          <a:blip r:embed="rId3"/>
          <a:srcRect l="20000" t="17391" r="31667" b="7016"/>
          <a:stretch/>
        </p:blipFill>
        <p:spPr>
          <a:xfrm>
            <a:off x="2552699" y="1532943"/>
            <a:ext cx="8385377" cy="5212081"/>
          </a:xfrm>
          <a:prstGeom prst="rect">
            <a:avLst/>
          </a:prstGeom>
        </p:spPr>
      </p:pic>
    </p:spTree>
    <p:extLst>
      <p:ext uri="{BB962C8B-B14F-4D97-AF65-F5344CB8AC3E}">
        <p14:creationId xmlns:p14="http://schemas.microsoft.com/office/powerpoint/2010/main" val="85066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A7898-F28F-4112-96CA-AA1E63DFDE30}"/>
              </a:ext>
            </a:extLst>
          </p:cNvPr>
          <p:cNvSpPr>
            <a:spLocks noGrp="1"/>
          </p:cNvSpPr>
          <p:nvPr>
            <p:ph type="title"/>
          </p:nvPr>
        </p:nvSpPr>
        <p:spPr/>
        <p:txBody>
          <a:bodyPr>
            <a:normAutofit fontScale="90000"/>
          </a:bodyPr>
          <a:lstStyle/>
          <a:p>
            <a:r>
              <a:rPr lang="en-GB"/>
              <a:t>Backgrounds</a:t>
            </a:r>
            <a:br>
              <a:rPr lang="en-GB"/>
            </a:br>
            <a:r>
              <a:rPr lang="en-GB"/>
              <a:t>Example (4)</a:t>
            </a:r>
          </a:p>
        </p:txBody>
      </p:sp>
      <p:sp>
        <p:nvSpPr>
          <p:cNvPr id="2" name="Slide Number Placeholder 1">
            <a:extLst>
              <a:ext uri="{FF2B5EF4-FFF2-40B4-BE49-F238E27FC236}">
                <a16:creationId xmlns:a16="http://schemas.microsoft.com/office/drawing/2014/main" id="{22C159E3-7895-4522-9D41-0DF9FF7E0D72}"/>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10" name="Picture 2">
            <a:extLst>
              <a:ext uri="{FF2B5EF4-FFF2-40B4-BE49-F238E27FC236}">
                <a16:creationId xmlns:a16="http://schemas.microsoft.com/office/drawing/2014/main" id="{FBF1D9EC-2851-4B01-A538-C3B9C6B3B234}"/>
              </a:ext>
            </a:extLst>
          </p:cNvPr>
          <p:cNvPicPr>
            <a:picLocks noChangeAspect="1" noChangeArrowheads="1"/>
          </p:cNvPicPr>
          <p:nvPr/>
        </p:nvPicPr>
        <p:blipFill>
          <a:blip r:embed="rId3" cstate="print"/>
          <a:srcRect/>
          <a:stretch>
            <a:fillRect/>
          </a:stretch>
        </p:blipFill>
        <p:spPr bwMode="auto">
          <a:xfrm>
            <a:off x="2764346" y="2253490"/>
            <a:ext cx="7150732" cy="3603299"/>
          </a:xfrm>
          <a:prstGeom prst="rect">
            <a:avLst/>
          </a:prstGeom>
          <a:noFill/>
          <a:ln w="9525">
            <a:noFill/>
            <a:miter lim="800000"/>
            <a:headEnd/>
            <a:tailEnd/>
          </a:ln>
        </p:spPr>
      </p:pic>
      <p:sp>
        <p:nvSpPr>
          <p:cNvPr id="11" name="Rectangle 10">
            <a:extLst>
              <a:ext uri="{FF2B5EF4-FFF2-40B4-BE49-F238E27FC236}">
                <a16:creationId xmlns:a16="http://schemas.microsoft.com/office/drawing/2014/main" id="{3EB6B550-939C-43B5-A0BF-3B1F34D6AF6D}"/>
              </a:ext>
            </a:extLst>
          </p:cNvPr>
          <p:cNvSpPr/>
          <p:nvPr/>
        </p:nvSpPr>
        <p:spPr>
          <a:xfrm>
            <a:off x="2413819" y="6396336"/>
            <a:ext cx="7311297"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9DBFBE">
                    <a:lumMod val="75000"/>
                  </a:srgbClr>
                </a:solidFill>
                <a:effectLst/>
                <a:uLnTx/>
                <a:uFillTx/>
                <a:latin typeface="Tw Cen MT" panose="020B0602020104020603"/>
                <a:ea typeface="+mn-ea"/>
                <a:cs typeface="+mn-cs"/>
              </a:rPr>
              <a:t>Fig. 4.11 |</a:t>
            </a:r>
            <a:r>
              <a:rPr kumimoji="0" lang="en-US" sz="2400" b="1" i="0" u="none" strike="noStrike" kern="1200" cap="none" spc="0" normalizeH="0" baseline="0" noProof="0">
                <a:ln>
                  <a:noFill/>
                </a:ln>
                <a:solidFill>
                  <a:srgbClr val="FF0000"/>
                </a:solidFill>
                <a:effectLst/>
                <a:uLnTx/>
                <a:uFillTx/>
                <a:latin typeface="Tw Cen MT" panose="020B0602020104020603"/>
                <a:ea typeface="+mn-ea"/>
                <a:cs typeface="+mn-cs"/>
              </a:rPr>
              <a:t> </a:t>
            </a:r>
            <a:r>
              <a:rPr kumimoji="0" lang="en-US" sz="2400" b="1" i="0" u="none" strike="noStrike" kern="1200" cap="none" spc="0" normalizeH="0" baseline="0" noProof="0">
                <a:ln>
                  <a:noFill/>
                </a:ln>
                <a:solidFill>
                  <a:prstClr val="black"/>
                </a:solidFill>
                <a:effectLst/>
                <a:uLnTx/>
                <a:uFillTx/>
                <a:latin typeface="Tw Cen MT" panose="020B0602020104020603"/>
                <a:ea typeface="+mn-ea"/>
                <a:cs typeface="+mn-cs"/>
              </a:rPr>
              <a:t>Adding background images and indentation</a:t>
            </a:r>
            <a:endParaRPr kumimoji="0" lang="ar-SA" sz="2400" b="1" i="0" u="none" strike="noStrike" kern="1200" cap="none" spc="0" normalizeH="0" baseline="0" noProof="0">
              <a:ln>
                <a:noFill/>
              </a:ln>
              <a:solidFill>
                <a:prstClr val="black"/>
              </a:solidFill>
              <a:effectLst/>
              <a:uLnTx/>
              <a:uFillTx/>
              <a:latin typeface="Tw Cen MT" panose="020B0602020104020603"/>
              <a:ea typeface="+mn-ea"/>
              <a:cs typeface="Arial" panose="020B0604020202020204" pitchFamily="34" charset="0"/>
            </a:endParaRPr>
          </a:p>
        </p:txBody>
      </p:sp>
    </p:spTree>
    <p:extLst>
      <p:ext uri="{BB962C8B-B14F-4D97-AF65-F5344CB8AC3E}">
        <p14:creationId xmlns:p14="http://schemas.microsoft.com/office/powerpoint/2010/main" val="390241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1CDDF8-55FF-4272-ADD2-70C1D0699E65}"/>
              </a:ext>
            </a:extLst>
          </p:cNvPr>
          <p:cNvSpPr>
            <a:spLocks noGrp="1"/>
          </p:cNvSpPr>
          <p:nvPr>
            <p:ph type="title"/>
          </p:nvPr>
        </p:nvSpPr>
        <p:spPr/>
        <p:txBody>
          <a:bodyPr>
            <a:normAutofit/>
          </a:bodyPr>
          <a:lstStyle/>
          <a:p>
            <a:r>
              <a:rPr lang="en-GB"/>
              <a:t>Backgrounds</a:t>
            </a:r>
          </a:p>
        </p:txBody>
      </p:sp>
      <p:graphicFrame>
        <p:nvGraphicFramePr>
          <p:cNvPr id="4" name="Content Placeholder 3">
            <a:extLst>
              <a:ext uri="{FF2B5EF4-FFF2-40B4-BE49-F238E27FC236}">
                <a16:creationId xmlns:a16="http://schemas.microsoft.com/office/drawing/2014/main" id="{C716DAD2-67EC-4DEC-AB66-8C4C66282B76}"/>
              </a:ext>
            </a:extLst>
          </p:cNvPr>
          <p:cNvGraphicFramePr>
            <a:graphicFrameLocks noGrp="1"/>
          </p:cNvGraphicFramePr>
          <p:nvPr>
            <p:ph idx="1"/>
          </p:nvPr>
        </p:nvGraphicFramePr>
        <p:xfrm>
          <a:off x="762000" y="1828800"/>
          <a:ext cx="11048174" cy="4071790"/>
        </p:xfrm>
        <a:graphic>
          <a:graphicData uri="http://schemas.openxmlformats.org/drawingml/2006/table">
            <a:tbl>
              <a:tblPr/>
              <a:tblGrid>
                <a:gridCol w="3233612">
                  <a:extLst>
                    <a:ext uri="{9D8B030D-6E8A-4147-A177-3AD203B41FA5}">
                      <a16:colId xmlns:a16="http://schemas.microsoft.com/office/drawing/2014/main" val="3554486801"/>
                    </a:ext>
                  </a:extLst>
                </a:gridCol>
                <a:gridCol w="5074974">
                  <a:extLst>
                    <a:ext uri="{9D8B030D-6E8A-4147-A177-3AD203B41FA5}">
                      <a16:colId xmlns:a16="http://schemas.microsoft.com/office/drawing/2014/main" val="2373012787"/>
                    </a:ext>
                  </a:extLst>
                </a:gridCol>
                <a:gridCol w="2739588">
                  <a:extLst>
                    <a:ext uri="{9D8B030D-6E8A-4147-A177-3AD203B41FA5}">
                      <a16:colId xmlns:a16="http://schemas.microsoft.com/office/drawing/2014/main" val="3361788258"/>
                    </a:ext>
                  </a:extLst>
                </a:gridCol>
              </a:tblGrid>
              <a:tr h="231945">
                <a:tc>
                  <a:txBody>
                    <a:bodyPr/>
                    <a:lstStyle/>
                    <a:p>
                      <a:pPr algn="l" fontAlgn="t"/>
                      <a:r>
                        <a:rPr lang="en-GB" sz="2400" b="0">
                          <a:solidFill>
                            <a:schemeClr val="tx2"/>
                          </a:solidFill>
                          <a:effectLst/>
                        </a:rPr>
                        <a:t>Value</a:t>
                      </a:r>
                    </a:p>
                  </a:txBody>
                  <a:tcPr marL="103343"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400" b="0">
                          <a:solidFill>
                            <a:schemeClr val="tx2"/>
                          </a:solidFill>
                          <a:effectLst/>
                        </a:rPr>
                        <a:t>Description</a:t>
                      </a:r>
                    </a:p>
                  </a:txBody>
                  <a:tcPr marL="51672"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400" b="0">
                          <a:solidFill>
                            <a:schemeClr val="tx2"/>
                          </a:solidFill>
                          <a:effectLst/>
                        </a:rPr>
                        <a:t>Value</a:t>
                      </a:r>
                    </a:p>
                  </a:txBody>
                  <a:tcPr marL="51672"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0686173"/>
                  </a:ext>
                </a:extLst>
              </a:tr>
              <a:tr h="381053">
                <a:tc>
                  <a:txBody>
                    <a:bodyPr/>
                    <a:lstStyle/>
                    <a:p>
                      <a:pPr algn="l" fontAlgn="t"/>
                      <a:r>
                        <a:rPr lang="en-GB" sz="2400" b="0" i="1">
                          <a:solidFill>
                            <a:schemeClr val="tx2"/>
                          </a:solidFill>
                          <a:effectLst/>
                          <a:hlinkClick r:id="rId3">
                            <a:extLst>
                              <a:ext uri="{A12FA001-AC4F-418D-AE19-62706E023703}">
                                <ahyp:hlinkClr xmlns:ahyp="http://schemas.microsoft.com/office/drawing/2018/hyperlinkcolor" val="tx"/>
                              </a:ext>
                            </a:extLst>
                          </a:hlinkClick>
                        </a:rPr>
                        <a:t>background-</a:t>
                      </a:r>
                      <a:r>
                        <a:rPr lang="en-GB" sz="2400" b="0" i="1" err="1">
                          <a:solidFill>
                            <a:schemeClr val="tx2"/>
                          </a:solidFill>
                          <a:effectLst/>
                          <a:hlinkClick r:id="rId3">
                            <a:extLst>
                              <a:ext uri="{A12FA001-AC4F-418D-AE19-62706E023703}">
                                <ahyp:hlinkClr xmlns:ahyp="http://schemas.microsoft.com/office/drawing/2018/hyperlinkcolor" val="tx"/>
                              </a:ext>
                            </a:extLst>
                          </a:hlinkClick>
                        </a:rPr>
                        <a:t>color</a:t>
                      </a:r>
                      <a:endParaRPr lang="en-GB" sz="2400" b="0">
                        <a:solidFill>
                          <a:schemeClr val="tx2"/>
                        </a:solidFill>
                        <a:effectLst/>
                      </a:endParaRPr>
                    </a:p>
                  </a:txBody>
                  <a:tcPr marL="103343"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2400" b="0">
                          <a:solidFill>
                            <a:schemeClr val="tx2"/>
                          </a:solidFill>
                          <a:effectLst/>
                        </a:rPr>
                        <a:t>Specifies the background </a:t>
                      </a:r>
                      <a:r>
                        <a:rPr lang="en-GB" sz="2400" b="0" err="1">
                          <a:solidFill>
                            <a:schemeClr val="tx2"/>
                          </a:solidFill>
                          <a:effectLst/>
                        </a:rPr>
                        <a:t>color</a:t>
                      </a:r>
                      <a:r>
                        <a:rPr lang="en-GB" sz="2400" b="0">
                          <a:solidFill>
                            <a:schemeClr val="tx2"/>
                          </a:solidFill>
                          <a:effectLst/>
                        </a:rPr>
                        <a:t> to be used</a:t>
                      </a:r>
                    </a:p>
                  </a:txBody>
                  <a:tcPr marL="51672"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b="0">
                          <a:solidFill>
                            <a:schemeClr val="tx2"/>
                          </a:solidFill>
                        </a:rPr>
                        <a:t>RGB format (decimal or hex)</a:t>
                      </a:r>
                      <a:endParaRPr lang="en-GB" sz="2400" b="0">
                        <a:solidFill>
                          <a:schemeClr val="tx2"/>
                        </a:solidFill>
                        <a:effectLst/>
                      </a:endParaRPr>
                    </a:p>
                  </a:txBody>
                  <a:tcPr marL="51672"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53987418"/>
                  </a:ext>
                </a:extLst>
              </a:tr>
              <a:tr h="530161">
                <a:tc>
                  <a:txBody>
                    <a:bodyPr/>
                    <a:lstStyle/>
                    <a:p>
                      <a:pPr algn="l" fontAlgn="t"/>
                      <a:r>
                        <a:rPr lang="en-GB" sz="2400" b="0" i="1">
                          <a:solidFill>
                            <a:schemeClr val="tx2"/>
                          </a:solidFill>
                          <a:effectLst/>
                          <a:hlinkClick r:id="rId4">
                            <a:extLst>
                              <a:ext uri="{A12FA001-AC4F-418D-AE19-62706E023703}">
                                <ahyp:hlinkClr xmlns:ahyp="http://schemas.microsoft.com/office/drawing/2018/hyperlinkcolor" val="tx"/>
                              </a:ext>
                            </a:extLst>
                          </a:hlinkClick>
                        </a:rPr>
                        <a:t>background-image</a:t>
                      </a:r>
                      <a:endParaRPr lang="en-GB" sz="2400" b="0">
                        <a:solidFill>
                          <a:schemeClr val="tx2"/>
                        </a:solidFill>
                        <a:effectLst/>
                      </a:endParaRPr>
                    </a:p>
                  </a:txBody>
                  <a:tcPr marL="103343"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400" b="0">
                          <a:solidFill>
                            <a:schemeClr val="tx2"/>
                          </a:solidFill>
                          <a:effectLst/>
                        </a:rPr>
                        <a:t>Specifies </a:t>
                      </a:r>
                      <a:r>
                        <a:rPr lang="en-US" sz="2400" b="0">
                          <a:solidFill>
                            <a:schemeClr val="tx2"/>
                          </a:solidFill>
                        </a:rPr>
                        <a:t>URL </a:t>
                      </a:r>
                      <a:r>
                        <a:rPr lang="en-GB" sz="2400" b="0">
                          <a:solidFill>
                            <a:schemeClr val="tx2"/>
                          </a:solidFill>
                          <a:effectLst/>
                        </a:rPr>
                        <a:t>background images to be used</a:t>
                      </a:r>
                    </a:p>
                  </a:txBody>
                  <a:tcPr marL="51672"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400" b="0">
                          <a:solidFill>
                            <a:schemeClr val="tx2"/>
                          </a:solidFill>
                          <a:effectLst/>
                        </a:rPr>
                        <a:t>URL</a:t>
                      </a:r>
                    </a:p>
                  </a:txBody>
                  <a:tcPr marL="51672"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58352559"/>
                  </a:ext>
                </a:extLst>
              </a:tr>
              <a:tr h="381053">
                <a:tc>
                  <a:txBody>
                    <a:bodyPr/>
                    <a:lstStyle/>
                    <a:p>
                      <a:pPr algn="l" fontAlgn="t"/>
                      <a:r>
                        <a:rPr lang="en-GB" sz="2400" b="0" i="1">
                          <a:solidFill>
                            <a:schemeClr val="tx2"/>
                          </a:solidFill>
                          <a:effectLst/>
                          <a:hlinkClick r:id="rId5">
                            <a:extLst>
                              <a:ext uri="{A12FA001-AC4F-418D-AE19-62706E023703}">
                                <ahyp:hlinkClr xmlns:ahyp="http://schemas.microsoft.com/office/drawing/2018/hyperlinkcolor" val="tx"/>
                              </a:ext>
                            </a:extLst>
                          </a:hlinkClick>
                        </a:rPr>
                        <a:t>background-position</a:t>
                      </a:r>
                      <a:endParaRPr lang="en-GB" sz="2400" b="0">
                        <a:solidFill>
                          <a:schemeClr val="tx2"/>
                        </a:solidFill>
                        <a:effectLst/>
                      </a:endParaRPr>
                    </a:p>
                  </a:txBody>
                  <a:tcPr marL="103343"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2400" b="0">
                          <a:solidFill>
                            <a:schemeClr val="tx2"/>
                          </a:solidFill>
                          <a:effectLst/>
                        </a:rPr>
                        <a:t>Specifies the position of the background images</a:t>
                      </a:r>
                    </a:p>
                  </a:txBody>
                  <a:tcPr marL="51672"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400" b="0">
                          <a:solidFill>
                            <a:schemeClr val="tx2"/>
                          </a:solidFill>
                        </a:rPr>
                        <a:t>top, bottom, center, left and right</a:t>
                      </a:r>
                    </a:p>
                    <a:p>
                      <a:pPr marL="0" marR="0" lvl="0" indent="0" algn="l" defTabSz="914400" rtl="0" eaLnBrk="1" fontAlgn="t" latinLnBrk="0" hangingPunct="1">
                        <a:lnSpc>
                          <a:spcPct val="100000"/>
                        </a:lnSpc>
                        <a:spcBef>
                          <a:spcPts val="0"/>
                        </a:spcBef>
                        <a:spcAft>
                          <a:spcPts val="0"/>
                        </a:spcAft>
                        <a:buClrTx/>
                        <a:buSzTx/>
                        <a:buFontTx/>
                        <a:buNone/>
                        <a:tabLst/>
                        <a:defRPr/>
                      </a:pPr>
                      <a:r>
                        <a:rPr lang="en-US" sz="2400" b="0">
                          <a:solidFill>
                            <a:schemeClr val="tx2"/>
                          </a:solidFill>
                        </a:rPr>
                        <a:t>vertical , horizontal</a:t>
                      </a:r>
                    </a:p>
                  </a:txBody>
                  <a:tcPr marL="51672"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56550968"/>
                  </a:ext>
                </a:extLst>
              </a:tr>
              <a:tr h="381053">
                <a:tc>
                  <a:txBody>
                    <a:bodyPr/>
                    <a:lstStyle/>
                    <a:p>
                      <a:pPr algn="l" fontAlgn="t"/>
                      <a:r>
                        <a:rPr lang="en-GB" sz="2400" b="0" i="1">
                          <a:solidFill>
                            <a:schemeClr val="tx2"/>
                          </a:solidFill>
                          <a:effectLst/>
                          <a:hlinkClick r:id="rId6">
                            <a:extLst>
                              <a:ext uri="{A12FA001-AC4F-418D-AE19-62706E023703}">
                                <ahyp:hlinkClr xmlns:ahyp="http://schemas.microsoft.com/office/drawing/2018/hyperlinkcolor" val="tx"/>
                              </a:ext>
                            </a:extLst>
                          </a:hlinkClick>
                        </a:rPr>
                        <a:t>background-size</a:t>
                      </a:r>
                      <a:endParaRPr lang="en-GB" sz="2400" b="0">
                        <a:solidFill>
                          <a:schemeClr val="tx2"/>
                        </a:solidFill>
                        <a:effectLst/>
                      </a:endParaRPr>
                    </a:p>
                  </a:txBody>
                  <a:tcPr marL="103343"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400" b="0">
                          <a:solidFill>
                            <a:schemeClr val="tx2"/>
                          </a:solidFill>
                          <a:effectLst/>
                        </a:rPr>
                        <a:t>Specifies the size of the background images</a:t>
                      </a:r>
                    </a:p>
                  </a:txBody>
                  <a:tcPr marL="51672"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GB" sz="2400" b="0">
                        <a:solidFill>
                          <a:schemeClr val="tx2"/>
                        </a:solidFill>
                        <a:effectLst/>
                      </a:endParaRPr>
                    </a:p>
                  </a:txBody>
                  <a:tcPr marL="51672" marR="51672"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80695323"/>
                  </a:ext>
                </a:extLst>
              </a:tr>
            </a:tbl>
          </a:graphicData>
        </a:graphic>
      </p:graphicFrame>
      <p:sp>
        <p:nvSpPr>
          <p:cNvPr id="2" name="Slide Number Placeholder 1">
            <a:extLst>
              <a:ext uri="{FF2B5EF4-FFF2-40B4-BE49-F238E27FC236}">
                <a16:creationId xmlns:a16="http://schemas.microsoft.com/office/drawing/2014/main" id="{3861D910-6DCC-4577-8D68-766AC793AFFB}"/>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225957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1CDDF8-55FF-4272-ADD2-70C1D0699E65}"/>
              </a:ext>
            </a:extLst>
          </p:cNvPr>
          <p:cNvSpPr>
            <a:spLocks noGrp="1"/>
          </p:cNvSpPr>
          <p:nvPr>
            <p:ph type="title"/>
          </p:nvPr>
        </p:nvSpPr>
        <p:spPr/>
        <p:txBody>
          <a:bodyPr>
            <a:normAutofit/>
          </a:bodyPr>
          <a:lstStyle/>
          <a:p>
            <a:r>
              <a:rPr lang="en-GB"/>
              <a:t>Backgrounds</a:t>
            </a:r>
          </a:p>
        </p:txBody>
      </p:sp>
      <p:graphicFrame>
        <p:nvGraphicFramePr>
          <p:cNvPr id="4" name="Content Placeholder 3">
            <a:extLst>
              <a:ext uri="{FF2B5EF4-FFF2-40B4-BE49-F238E27FC236}">
                <a16:creationId xmlns:a16="http://schemas.microsoft.com/office/drawing/2014/main" id="{C716DAD2-67EC-4DEC-AB66-8C4C66282B76}"/>
              </a:ext>
            </a:extLst>
          </p:cNvPr>
          <p:cNvGraphicFramePr>
            <a:graphicFrameLocks noGrp="1"/>
          </p:cNvGraphicFramePr>
          <p:nvPr>
            <p:ph idx="1"/>
          </p:nvPr>
        </p:nvGraphicFramePr>
        <p:xfrm>
          <a:off x="762000" y="1828800"/>
          <a:ext cx="11049277" cy="3174594"/>
        </p:xfrm>
        <a:graphic>
          <a:graphicData uri="http://schemas.openxmlformats.org/drawingml/2006/table">
            <a:tbl>
              <a:tblPr/>
              <a:tblGrid>
                <a:gridCol w="3808474">
                  <a:extLst>
                    <a:ext uri="{9D8B030D-6E8A-4147-A177-3AD203B41FA5}">
                      <a16:colId xmlns:a16="http://schemas.microsoft.com/office/drawing/2014/main" val="3554486801"/>
                    </a:ext>
                  </a:extLst>
                </a:gridCol>
                <a:gridCol w="4231638">
                  <a:extLst>
                    <a:ext uri="{9D8B030D-6E8A-4147-A177-3AD203B41FA5}">
                      <a16:colId xmlns:a16="http://schemas.microsoft.com/office/drawing/2014/main" val="2373012787"/>
                    </a:ext>
                  </a:extLst>
                </a:gridCol>
                <a:gridCol w="3009165">
                  <a:extLst>
                    <a:ext uri="{9D8B030D-6E8A-4147-A177-3AD203B41FA5}">
                      <a16:colId xmlns:a16="http://schemas.microsoft.com/office/drawing/2014/main" val="3361788258"/>
                    </a:ext>
                  </a:extLst>
                </a:gridCol>
              </a:tblGrid>
              <a:tr h="231945">
                <a:tc>
                  <a:txBody>
                    <a:bodyPr/>
                    <a:lstStyle/>
                    <a:p>
                      <a:pPr algn="l" fontAlgn="t"/>
                      <a:r>
                        <a:rPr lang="en-GB" sz="2400" b="0">
                          <a:solidFill>
                            <a:schemeClr val="tx2"/>
                          </a:solidFill>
                          <a:effectLst/>
                        </a:rPr>
                        <a:t>Value</a:t>
                      </a:r>
                    </a:p>
                  </a:txBody>
                  <a:tcPr marL="108191" marR="54096"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400" b="0">
                          <a:solidFill>
                            <a:schemeClr val="tx2"/>
                          </a:solidFill>
                          <a:effectLst/>
                        </a:rPr>
                        <a:t>Description</a:t>
                      </a:r>
                    </a:p>
                  </a:txBody>
                  <a:tcPr marL="54096" marR="54096"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400" b="0">
                          <a:solidFill>
                            <a:schemeClr val="tx2"/>
                          </a:solidFill>
                          <a:effectLst/>
                        </a:rPr>
                        <a:t>Value</a:t>
                      </a:r>
                    </a:p>
                  </a:txBody>
                  <a:tcPr marL="54096" marR="54096"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0686173"/>
                  </a:ext>
                </a:extLst>
              </a:tr>
              <a:tr h="381053">
                <a:tc>
                  <a:txBody>
                    <a:bodyPr/>
                    <a:lstStyle/>
                    <a:p>
                      <a:pPr algn="l" fontAlgn="t"/>
                      <a:r>
                        <a:rPr lang="en-GB" sz="2400" b="0" i="1">
                          <a:solidFill>
                            <a:schemeClr val="tx2"/>
                          </a:solidFill>
                          <a:effectLst/>
                          <a:hlinkClick r:id="rId3">
                            <a:extLst>
                              <a:ext uri="{A12FA001-AC4F-418D-AE19-62706E023703}">
                                <ahyp:hlinkClr xmlns:ahyp="http://schemas.microsoft.com/office/drawing/2018/hyperlinkcolor" val="tx"/>
                              </a:ext>
                            </a:extLst>
                          </a:hlinkClick>
                        </a:rPr>
                        <a:t>background-repeat</a:t>
                      </a:r>
                      <a:endParaRPr lang="en-GB" sz="2400" b="0">
                        <a:solidFill>
                          <a:schemeClr val="tx2"/>
                        </a:solidFill>
                        <a:effectLst/>
                      </a:endParaRPr>
                    </a:p>
                  </a:txBody>
                  <a:tcPr marL="108191" marR="54096"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GB" sz="2400" b="0">
                          <a:solidFill>
                            <a:schemeClr val="tx2"/>
                          </a:solidFill>
                          <a:effectLst/>
                        </a:rPr>
                        <a:t>Specifies how to repeat the background images</a:t>
                      </a:r>
                    </a:p>
                  </a:txBody>
                  <a:tcPr marL="54096" marR="54096"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b="0">
                          <a:solidFill>
                            <a:schemeClr val="tx2"/>
                          </a:solidFill>
                        </a:rPr>
                        <a:t>no-repeat, repeat(default), repeat-x (horizontally), repeat-y(vertically) </a:t>
                      </a:r>
                      <a:endParaRPr lang="en-GB" sz="2400" b="0">
                        <a:solidFill>
                          <a:schemeClr val="tx2"/>
                        </a:solidFill>
                        <a:effectLst/>
                      </a:endParaRPr>
                    </a:p>
                  </a:txBody>
                  <a:tcPr marL="54096" marR="54096"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70783944"/>
                  </a:ext>
                </a:extLst>
              </a:tr>
              <a:tr h="679269">
                <a:tc>
                  <a:txBody>
                    <a:bodyPr/>
                    <a:lstStyle/>
                    <a:p>
                      <a:pPr algn="l" fontAlgn="t"/>
                      <a:r>
                        <a:rPr lang="en-GB" sz="2400" b="0" i="1">
                          <a:solidFill>
                            <a:schemeClr val="tx2"/>
                          </a:solidFill>
                          <a:effectLst/>
                          <a:hlinkClick r:id="rId4">
                            <a:extLst>
                              <a:ext uri="{A12FA001-AC4F-418D-AE19-62706E023703}">
                                <ahyp:hlinkClr xmlns:ahyp="http://schemas.microsoft.com/office/drawing/2018/hyperlinkcolor" val="tx"/>
                              </a:ext>
                            </a:extLst>
                          </a:hlinkClick>
                        </a:rPr>
                        <a:t>background-attachment</a:t>
                      </a:r>
                      <a:endParaRPr lang="en-GB" sz="2400" b="0">
                        <a:solidFill>
                          <a:schemeClr val="tx2"/>
                        </a:solidFill>
                        <a:effectLst/>
                      </a:endParaRPr>
                    </a:p>
                  </a:txBody>
                  <a:tcPr marL="108191" marR="54096"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400" b="0">
                          <a:solidFill>
                            <a:schemeClr val="tx2"/>
                          </a:solidFill>
                          <a:effectLst/>
                        </a:rPr>
                        <a:t>Specifies whether the background images are fixed or scrolls with the rest of the page</a:t>
                      </a:r>
                    </a:p>
                  </a:txBody>
                  <a:tcPr marL="54096" marR="54096"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b="0">
                          <a:solidFill>
                            <a:schemeClr val="tx2"/>
                          </a:solidFill>
                        </a:rPr>
                        <a:t>Scroll (default), fixed</a:t>
                      </a:r>
                      <a:endParaRPr lang="en-GB" sz="2400" b="0">
                        <a:solidFill>
                          <a:schemeClr val="tx2"/>
                        </a:solidFill>
                        <a:effectLst/>
                      </a:endParaRPr>
                    </a:p>
                  </a:txBody>
                  <a:tcPr marL="54096" marR="54096" marT="41419" marB="4141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12925028"/>
                  </a:ext>
                </a:extLst>
              </a:tr>
            </a:tbl>
          </a:graphicData>
        </a:graphic>
      </p:graphicFrame>
      <p:sp>
        <p:nvSpPr>
          <p:cNvPr id="2" name="Slide Number Placeholder 1">
            <a:extLst>
              <a:ext uri="{FF2B5EF4-FFF2-40B4-BE49-F238E27FC236}">
                <a16:creationId xmlns:a16="http://schemas.microsoft.com/office/drawing/2014/main" id="{3861D910-6DCC-4577-8D68-766AC793AFFB}"/>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46618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953000" y="914400"/>
            <a:ext cx="4724400" cy="609600"/>
          </a:xfrm>
          <a:prstGeom prst="rect">
            <a:avLst/>
          </a:prstGeom>
        </p:spPr>
        <p:txBody>
          <a:bodyP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1" i="0" u="sng" strike="noStrike" kern="1200" cap="none" spc="0" normalizeH="0" baseline="0" noProof="0">
              <a:ln w="19050">
                <a:solidFill>
                  <a:srgbClr val="514949">
                    <a:tint val="1000"/>
                  </a:srgbClr>
                </a:solidFill>
                <a:prstDash val="solid"/>
              </a:ln>
              <a:solidFill>
                <a:srgbClr val="E3CC5A"/>
              </a:solidFill>
              <a:effectLst>
                <a:glow rad="101600">
                  <a:srgbClr val="E3CC5A">
                    <a:satMod val="175000"/>
                    <a:alpha val="40000"/>
                  </a:srgbClr>
                </a:glow>
                <a:outerShdw blurRad="50000" dist="50800" dir="7500000" algn="tl">
                  <a:srgbClr val="000000">
                    <a:shade val="5000"/>
                    <a:alpha val="35000"/>
                  </a:srgbClr>
                </a:outerShdw>
              </a:effectLst>
              <a:uLnTx/>
              <a:uFillTx/>
              <a:latin typeface="Tw Cen MT" panose="020B0602020104020603"/>
              <a:ea typeface="+mn-ea"/>
              <a:cs typeface="+mn-cs"/>
            </a:endParaRPr>
          </a:p>
        </p:txBody>
      </p:sp>
      <p:sp>
        <p:nvSpPr>
          <p:cNvPr id="3" name="Title 2">
            <a:extLst>
              <a:ext uri="{FF2B5EF4-FFF2-40B4-BE49-F238E27FC236}">
                <a16:creationId xmlns:a16="http://schemas.microsoft.com/office/drawing/2014/main" id="{97D0944F-E248-4B9C-9B52-0745BDFBD5F0}"/>
              </a:ext>
            </a:extLst>
          </p:cNvPr>
          <p:cNvSpPr>
            <a:spLocks noGrp="1"/>
          </p:cNvSpPr>
          <p:nvPr>
            <p:ph type="title"/>
          </p:nvPr>
        </p:nvSpPr>
        <p:spPr/>
        <p:txBody>
          <a:bodyPr>
            <a:normAutofit/>
          </a:bodyPr>
          <a:lstStyle/>
          <a:p>
            <a:r>
              <a:rPr lang="en-GB"/>
              <a:t>Element Dimensions</a:t>
            </a:r>
          </a:p>
        </p:txBody>
      </p:sp>
      <p:sp>
        <p:nvSpPr>
          <p:cNvPr id="8" name="Rectangle 3"/>
          <p:cNvSpPr>
            <a:spLocks noGrp="1" noChangeArrowheads="1"/>
          </p:cNvSpPr>
          <p:nvPr>
            <p:ph idx="1"/>
          </p:nvPr>
        </p:nvSpPr>
        <p:spPr/>
        <p:txBody>
          <a:bodyPr>
            <a:normAutofit/>
          </a:bodyPr>
          <a:lstStyle/>
          <a:p>
            <a:pPr marL="379476" lvl="1" indent="-457200" fontAlgn="base">
              <a:lnSpc>
                <a:spcPct val="80000"/>
              </a:lnSpc>
              <a:spcAft>
                <a:spcPct val="0"/>
              </a:spcAft>
              <a:buClr>
                <a:schemeClr val="accent3">
                  <a:lumMod val="75000"/>
                </a:schemeClr>
              </a:buClr>
              <a:buSzPct val="120000"/>
              <a:defRPr/>
            </a:pPr>
            <a:r>
              <a:rPr lang="en-US" sz="3200" b="1"/>
              <a:t>CSS rules can specify the actual dimensions of each page element. </a:t>
            </a:r>
          </a:p>
          <a:p>
            <a:pPr marL="457200" lvl="1" indent="-457200" fontAlgn="base">
              <a:lnSpc>
                <a:spcPct val="80000"/>
              </a:lnSpc>
              <a:spcAft>
                <a:spcPct val="0"/>
              </a:spcAft>
              <a:buClr>
                <a:schemeClr val="accent3">
                  <a:lumMod val="75000"/>
                </a:schemeClr>
              </a:buClr>
              <a:buSzPct val="120000"/>
              <a:defRPr/>
            </a:pPr>
            <a:endParaRPr lang="en-US" sz="3200" b="1"/>
          </a:p>
          <a:p>
            <a:pPr marL="379476" lvl="1" indent="-457200" fontAlgn="base">
              <a:lnSpc>
                <a:spcPct val="80000"/>
              </a:lnSpc>
              <a:spcAft>
                <a:spcPct val="0"/>
              </a:spcAft>
              <a:buClr>
                <a:schemeClr val="accent3">
                  <a:lumMod val="75000"/>
                </a:schemeClr>
              </a:buClr>
              <a:buSzPct val="120000"/>
              <a:defRPr/>
            </a:pPr>
            <a:r>
              <a:rPr lang="en-US" sz="3200" b="1">
                <a:solidFill>
                  <a:srgbClr val="C00000"/>
                </a:solidFill>
              </a:rPr>
              <a:t>Example (5) </a:t>
            </a:r>
            <a:r>
              <a:rPr lang="en-US" sz="3200" b="1"/>
              <a:t>demonstrates how to set the dimensions of elements.</a:t>
            </a:r>
          </a:p>
        </p:txBody>
      </p:sp>
      <p:sp>
        <p:nvSpPr>
          <p:cNvPr id="2" name="Slide Number Placeholder 1">
            <a:extLst>
              <a:ext uri="{FF2B5EF4-FFF2-40B4-BE49-F238E27FC236}">
                <a16:creationId xmlns:a16="http://schemas.microsoft.com/office/drawing/2014/main" id="{FBD3CB4D-02B2-4EC2-B8D3-FB3D9CA45E78}"/>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3161EA-3838-4585-991A-9FE3F83376D8}"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13820256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4920</Words>
  <Application>Microsoft Macintosh PowerPoint</Application>
  <PresentationFormat>Widescreen</PresentationFormat>
  <Paragraphs>743</Paragraphs>
  <Slides>49</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Aparajita</vt:lpstr>
      <vt:lpstr>Arial</vt:lpstr>
      <vt:lpstr>Calibri</vt:lpstr>
      <vt:lpstr>Consolas</vt:lpstr>
      <vt:lpstr>Courier New</vt:lpstr>
      <vt:lpstr>Lucida Console</vt:lpstr>
      <vt:lpstr>Nunito Sans</vt:lpstr>
      <vt:lpstr>Tw Cen MT</vt:lpstr>
      <vt:lpstr>Tw Cen MT Condensed</vt:lpstr>
      <vt:lpstr>Verdana</vt:lpstr>
      <vt:lpstr>Wingdings</vt:lpstr>
      <vt:lpstr>Wingdings 3</vt:lpstr>
      <vt:lpstr>Integral</vt:lpstr>
      <vt:lpstr>Chapter 4 Introduction to Cascading Style Sheets (CSS) - Part 2</vt:lpstr>
      <vt:lpstr>O b j e c t i v e s</vt:lpstr>
      <vt:lpstr>Outlines for part 2 </vt:lpstr>
      <vt:lpstr>Backgrounds</vt:lpstr>
      <vt:lpstr>Backgrounds Example (4)</vt:lpstr>
      <vt:lpstr>Backgrounds Example (4)</vt:lpstr>
      <vt:lpstr>Backgrounds</vt:lpstr>
      <vt:lpstr>Backgrounds</vt:lpstr>
      <vt:lpstr>Element Dimensions</vt:lpstr>
      <vt:lpstr>Element Dimensions</vt:lpstr>
      <vt:lpstr>Element Dimensions Example (5)</vt:lpstr>
      <vt:lpstr>Element Dimensions Example (5)</vt:lpstr>
      <vt:lpstr>Element Dimensions Example (5) in the browser</vt:lpstr>
      <vt:lpstr>Element Dimensions</vt:lpstr>
      <vt:lpstr>Box Model</vt:lpstr>
      <vt:lpstr>Box Model</vt:lpstr>
      <vt:lpstr>Box Model</vt:lpstr>
      <vt:lpstr>Box Model</vt:lpstr>
      <vt:lpstr>Box Model and Text Flow Example (5)</vt:lpstr>
      <vt:lpstr>Box Model and Text Flow Example (5) in the browser</vt:lpstr>
      <vt:lpstr>Box Model and Text Flow Example (6)</vt:lpstr>
      <vt:lpstr>Box Model and Text Flow Example (6)</vt:lpstr>
      <vt:lpstr>Box Model and Text Flow Example (6)</vt:lpstr>
      <vt:lpstr>CSS for FORM Elements</vt:lpstr>
      <vt:lpstr>CSS for FORM Elements</vt:lpstr>
      <vt:lpstr>CSS for FORM Elements</vt:lpstr>
      <vt:lpstr>Thank you</vt:lpstr>
      <vt:lpstr>Extra slides</vt:lpstr>
      <vt:lpstr>the flow of elements</vt:lpstr>
      <vt:lpstr>Floating</vt:lpstr>
      <vt:lpstr>Example (7) Floating Elements</vt:lpstr>
      <vt:lpstr>Example (7) Floating Elements</vt:lpstr>
      <vt:lpstr>Position</vt:lpstr>
      <vt:lpstr>Position: Relative</vt:lpstr>
      <vt:lpstr>Position: Absolute</vt:lpstr>
      <vt:lpstr>Position</vt:lpstr>
      <vt:lpstr>Example of position (fixed and Sticky)</vt:lpstr>
      <vt:lpstr>Example of position cont..</vt:lpstr>
      <vt:lpstr>display</vt:lpstr>
      <vt:lpstr>What is the different between inline &amp; inline-block?</vt:lpstr>
      <vt:lpstr>Visibility</vt:lpstr>
      <vt:lpstr>Drop-Down Menus</vt:lpstr>
      <vt:lpstr>Drop-Down Menus Example </vt:lpstr>
      <vt:lpstr>Drop-Down Menus Example cont..</vt:lpstr>
      <vt:lpstr>Drop-Down Menus Example cont..</vt:lpstr>
      <vt:lpstr>Drop-Down Menus Example (8) in the browser</vt:lpstr>
      <vt:lpstr>How to master centring the elements?</vt:lpstr>
      <vt:lpstr>Some of the most popular CSS Properties </vt:lpstr>
      <vt:lpstr>Some of the most popular CSS Properties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Introduction to Cascading Style Sheets (CSS) - Part 2</dc:title>
  <dc:creator>sofien mohammed jaffali</dc:creator>
  <cp:lastModifiedBy>فاطمه طارق المحمدي</cp:lastModifiedBy>
  <cp:revision>6</cp:revision>
  <dcterms:created xsi:type="dcterms:W3CDTF">2021-01-30T17:50:08Z</dcterms:created>
  <dcterms:modified xsi:type="dcterms:W3CDTF">2021-09-18T21:30:30Z</dcterms:modified>
</cp:coreProperties>
</file>