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68" r:id="rId2"/>
    <p:sldId id="257" r:id="rId3"/>
    <p:sldId id="369" r:id="rId4"/>
    <p:sldId id="370" r:id="rId5"/>
    <p:sldId id="390" r:id="rId6"/>
    <p:sldId id="372" r:id="rId7"/>
    <p:sldId id="373" r:id="rId8"/>
    <p:sldId id="374" r:id="rId9"/>
    <p:sldId id="379" r:id="rId10"/>
    <p:sldId id="385" r:id="rId11"/>
    <p:sldId id="386" r:id="rId12"/>
    <p:sldId id="387" r:id="rId13"/>
    <p:sldId id="376" r:id="rId14"/>
    <p:sldId id="388" r:id="rId15"/>
    <p:sldId id="392" r:id="rId16"/>
    <p:sldId id="375" r:id="rId17"/>
    <p:sldId id="377"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2"/>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3"/>
          <a:stretch>
            <a:fillRect/>
          </a:stretch>
        </p:blipFill>
        <p:spPr>
          <a:xfrm>
            <a:off x="11111492"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2256127" y="3064455"/>
            <a:ext cx="7421127"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67" b="1" dirty="0">
                <a:solidFill>
                  <a:srgbClr val="7030A0"/>
                </a:solidFill>
                <a:ea typeface="+mn-ea"/>
                <a:cs typeface="+mn-cs"/>
              </a:rPr>
              <a:t>MEDICINAL PLANT DETECTION SYSTEM</a:t>
            </a:r>
          </a:p>
          <a:p>
            <a:endParaRPr lang="en-IN" sz="45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3"/>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8"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a:solidFill>
                  <a:srgbClr val="FF0000"/>
                </a:solidFill>
              </a:rPr>
              <a:t>Akalya</a:t>
            </a:r>
            <a:r>
              <a:rPr lang="en-US" altLang="en-IN" sz="2400" b="1" dirty="0">
                <a:solidFill>
                  <a:srgbClr val="FF0000"/>
                </a:solidFill>
              </a:rPr>
              <a:t> G</a:t>
            </a:r>
          </a:p>
          <a:p>
            <a:pPr>
              <a:spcBef>
                <a:spcPct val="0"/>
              </a:spcBef>
              <a:buClrTx/>
              <a:buFontTx/>
              <a:buNone/>
            </a:pPr>
            <a:r>
              <a:rPr lang="en-US" altLang="en-IN" sz="2400" b="1" dirty="0">
                <a:solidFill>
                  <a:srgbClr val="FF0000"/>
                </a:solidFill>
              </a:rPr>
              <a:t>210701021</a:t>
            </a:r>
          </a:p>
          <a:p>
            <a:pPr>
              <a:spcBef>
                <a:spcPct val="0"/>
              </a:spcBef>
              <a:buClrTx/>
              <a:buNone/>
            </a:pPr>
            <a:r>
              <a:rPr lang="en-US" altLang="en-IN" sz="2400" b="1" dirty="0">
                <a:solidFill>
                  <a:srgbClr val="FF0000"/>
                </a:solidFill>
              </a:rPr>
              <a:t>Aravind S                     210701033</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6"/>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extLst>
      <p:ext uri="{BB962C8B-B14F-4D97-AF65-F5344CB8AC3E}">
        <p14:creationId xmlns:p14="http://schemas.microsoft.com/office/powerpoint/2010/main" val="193934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solidFill>
                  <a:srgbClr val="443728"/>
                </a:solidFill>
                <a:latin typeface="Crimson Pro" pitchFamily="34" charset="0"/>
                <a:ea typeface="Crimson Pro" pitchFamily="34" charset="-122"/>
                <a:cs typeface="Crimson Pro" pitchFamily="34" charset="-120"/>
              </a:rPr>
              <a:t>System Development Module:</a:t>
            </a:r>
            <a:r>
              <a:rPr lang="en-US" sz="2400" b="1" dirty="0">
                <a:solidFill>
                  <a:srgbClr val="443728"/>
                </a:solidFill>
                <a:cs typeface="Crimson Pro" pitchFamily="34" charset="-120"/>
              </a:rPr>
              <a:t> </a:t>
            </a:r>
            <a:r>
              <a:rPr lang="en-US" sz="2400" dirty="0">
                <a:effectLst/>
                <a:latin typeface="Times New Roman" panose="02020603050405020304" pitchFamily="18" charset="0"/>
                <a:ea typeface="Times New Roman" panose="02020603050405020304" pitchFamily="18" charset="0"/>
              </a:rPr>
              <a:t>This module aims to create an intuitive system for dataset management and model training. User Interface Design will craft an easy-to-use interface for image uploading and annotation. Backend Development will ensure robustness in data storage and model training pipelines. Result Visualization will provide tools for analyzing detection results.</a:t>
            </a: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8725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a:xfrm>
            <a:off x="755651" y="1752600"/>
            <a:ext cx="10668000" cy="3733800"/>
          </a:xfrm>
        </p:spPr>
        <p:txBody>
          <a:bodyPr/>
          <a:lstStyle/>
          <a:p>
            <a:pPr marL="521335" marR="461010" algn="just">
              <a:lnSpc>
                <a:spcPct val="150000"/>
              </a:lnSpc>
              <a:spcBef>
                <a:spcPts val="1685"/>
              </a:spcBef>
              <a:spcAft>
                <a:spcPts val="0"/>
              </a:spcAft>
            </a:pPr>
            <a:r>
              <a:rPr lang="en-US" sz="2400" b="1" dirty="0">
                <a:solidFill>
                  <a:srgbClr val="443728"/>
                </a:solidFill>
                <a:latin typeface="Crimson Pro" pitchFamily="34" charset="0"/>
                <a:ea typeface="Crimson Pro" pitchFamily="34" charset="-122"/>
                <a:cs typeface="Crimson Pro" pitchFamily="34" charset="-120"/>
              </a:rPr>
              <a:t>Evaluation and Deployment Module </a:t>
            </a:r>
            <a:r>
              <a:rPr lang="en-US" sz="2400" b="1" dirty="0">
                <a:effectLst/>
                <a:latin typeface="Times New Roman" panose="02020603050405020304" pitchFamily="18" charset="0"/>
                <a:ea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Before deployment, the model's performance will be thoroughly evaluated. Performance Evaluation will assess metrics like accuracy and precision. Cross-Validation will ensure the model's generalization across different conditions. Deployment will integrate the model into existing systems for practical use.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sz="4000" b="1" dirty="0">
                <a:solidFill>
                  <a:srgbClr val="FF0000"/>
                </a:solidFill>
              </a:rPr>
              <a:t>Implementation</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3" name="Picture 2">
            <a:extLst>
              <a:ext uri="{FF2B5EF4-FFF2-40B4-BE49-F238E27FC236}">
                <a16:creationId xmlns:a16="http://schemas.microsoft.com/office/drawing/2014/main" id="{2A30BA69-1DE1-2532-F359-C8BC3B2350A6}"/>
              </a:ext>
            </a:extLst>
          </p:cNvPr>
          <p:cNvPicPr>
            <a:picLocks noChangeAspect="1"/>
          </p:cNvPicPr>
          <p:nvPr/>
        </p:nvPicPr>
        <p:blipFill>
          <a:blip r:embed="rId2"/>
          <a:stretch>
            <a:fillRect/>
          </a:stretch>
        </p:blipFill>
        <p:spPr>
          <a:xfrm>
            <a:off x="1577340" y="1843386"/>
            <a:ext cx="9037320" cy="3993534"/>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13</a:t>
            </a:fld>
            <a:endParaRPr lang="en-US" altLang="en-US"/>
          </a:p>
        </p:txBody>
      </p:sp>
      <p:pic>
        <p:nvPicPr>
          <p:cNvPr id="5" name="Picture 4">
            <a:extLst>
              <a:ext uri="{FF2B5EF4-FFF2-40B4-BE49-F238E27FC236}">
                <a16:creationId xmlns:a16="http://schemas.microsoft.com/office/drawing/2014/main" id="{465DB289-6C17-F21B-9A54-6C6A7F09BDDE}"/>
              </a:ext>
            </a:extLst>
          </p:cNvPr>
          <p:cNvPicPr>
            <a:picLocks noChangeAspect="1"/>
          </p:cNvPicPr>
          <p:nvPr/>
        </p:nvPicPr>
        <p:blipFill rotWithShape="1">
          <a:blip r:embed="rId2"/>
          <a:srcRect l="63940" t="12831" r="670" b="20002"/>
          <a:stretch/>
        </p:blipFill>
        <p:spPr>
          <a:xfrm>
            <a:off x="890954" y="2140666"/>
            <a:ext cx="4564966" cy="3738473"/>
          </a:xfrm>
          <a:prstGeom prst="rect">
            <a:avLst/>
          </a:prstGeom>
        </p:spPr>
      </p:pic>
      <p:sp>
        <p:nvSpPr>
          <p:cNvPr id="6" name="Text 5">
            <a:extLst>
              <a:ext uri="{FF2B5EF4-FFF2-40B4-BE49-F238E27FC236}">
                <a16:creationId xmlns:a16="http://schemas.microsoft.com/office/drawing/2014/main" id="{0C061371-6493-C987-1D70-4EA3EE935F4A}"/>
              </a:ext>
            </a:extLst>
          </p:cNvPr>
          <p:cNvSpPr/>
          <p:nvPr/>
        </p:nvSpPr>
        <p:spPr>
          <a:xfrm>
            <a:off x="6637656" y="2289896"/>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Accurate Identification</a:t>
            </a:r>
            <a:endParaRPr lang="en-US" sz="2187" dirty="0"/>
          </a:p>
        </p:txBody>
      </p:sp>
      <p:sp>
        <p:nvSpPr>
          <p:cNvPr id="10" name="Text 6">
            <a:extLst>
              <a:ext uri="{FF2B5EF4-FFF2-40B4-BE49-F238E27FC236}">
                <a16:creationId xmlns:a16="http://schemas.microsoft.com/office/drawing/2014/main" id="{8EAD9CF8-3F92-41B0-48BD-DF27278260BF}"/>
              </a:ext>
            </a:extLst>
          </p:cNvPr>
          <p:cNvSpPr/>
          <p:nvPr/>
        </p:nvSpPr>
        <p:spPr>
          <a:xfrm>
            <a:off x="6661792" y="2817310"/>
            <a:ext cx="3997013" cy="306182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advanced machine learning algorithms accurately identify and classify a wide range of medicinal plant species, empowering practitioners to effectively manage their collections.</a:t>
            </a:r>
            <a:endParaRPr lang="en-US" sz="1750" dirty="0"/>
          </a:p>
        </p:txBody>
      </p:sp>
    </p:spTree>
    <p:extLst>
      <p:ext uri="{BB962C8B-B14F-4D97-AF65-F5344CB8AC3E}">
        <p14:creationId xmlns:p14="http://schemas.microsoft.com/office/powerpoint/2010/main" val="410963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14</a:t>
            </a:fld>
            <a:endParaRPr lang="en-US" altLang="en-US"/>
          </a:p>
        </p:txBody>
      </p:sp>
      <p:pic>
        <p:nvPicPr>
          <p:cNvPr id="4" name="Picture 3">
            <a:extLst>
              <a:ext uri="{FF2B5EF4-FFF2-40B4-BE49-F238E27FC236}">
                <a16:creationId xmlns:a16="http://schemas.microsoft.com/office/drawing/2014/main" id="{5CE4A29B-56A1-F979-0BBB-61913438A3CF}"/>
              </a:ext>
            </a:extLst>
          </p:cNvPr>
          <p:cNvPicPr>
            <a:picLocks noChangeAspect="1"/>
          </p:cNvPicPr>
          <p:nvPr/>
        </p:nvPicPr>
        <p:blipFill rotWithShape="1">
          <a:blip r:embed="rId2"/>
          <a:srcRect l="63930" t="13265" r="703" b="19826"/>
          <a:stretch/>
        </p:blipFill>
        <p:spPr>
          <a:xfrm>
            <a:off x="1125808" y="1930401"/>
            <a:ext cx="4635835" cy="3850569"/>
          </a:xfrm>
          <a:prstGeom prst="rect">
            <a:avLst/>
          </a:prstGeom>
        </p:spPr>
      </p:pic>
      <p:sp>
        <p:nvSpPr>
          <p:cNvPr id="11" name="Text 7">
            <a:extLst>
              <a:ext uri="{FF2B5EF4-FFF2-40B4-BE49-F238E27FC236}">
                <a16:creationId xmlns:a16="http://schemas.microsoft.com/office/drawing/2014/main" id="{776655D0-6D3C-B434-905B-A8C395DAF1F5}"/>
              </a:ext>
            </a:extLst>
          </p:cNvPr>
          <p:cNvSpPr/>
          <p:nvPr/>
        </p:nvSpPr>
        <p:spPr>
          <a:xfrm>
            <a:off x="6685783" y="2189579"/>
            <a:ext cx="2777490" cy="239101"/>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Identification of Species</a:t>
            </a:r>
            <a:endParaRPr lang="en-US" sz="2187" dirty="0"/>
          </a:p>
        </p:txBody>
      </p:sp>
      <p:sp>
        <p:nvSpPr>
          <p:cNvPr id="12" name="Text 8">
            <a:extLst>
              <a:ext uri="{FF2B5EF4-FFF2-40B4-BE49-F238E27FC236}">
                <a16:creationId xmlns:a16="http://schemas.microsoft.com/office/drawing/2014/main" id="{65CF07B9-A497-20B5-0501-12CD48F7E1AB}"/>
              </a:ext>
            </a:extLst>
          </p:cNvPr>
          <p:cNvSpPr/>
          <p:nvPr/>
        </p:nvSpPr>
        <p:spPr>
          <a:xfrm>
            <a:off x="6685783" y="2690659"/>
            <a:ext cx="4463141" cy="30903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trained model output image displays bounding boxes around detected medicinal plant instances, accompanied by class labels identifying the plant species. This output provides a visual representation of the model's successful identification and localization of medicinal plants.</a:t>
            </a:r>
            <a:endParaRPr lang="en-US" sz="1750" dirty="0"/>
          </a:p>
        </p:txBody>
      </p:sp>
    </p:spTree>
    <p:extLst>
      <p:ext uri="{BB962C8B-B14F-4D97-AF65-F5344CB8AC3E}">
        <p14:creationId xmlns:p14="http://schemas.microsoft.com/office/powerpoint/2010/main" val="86134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Performance</a:t>
            </a:r>
            <a:endParaRPr lang="en-IN" dirty="0"/>
          </a:p>
        </p:txBody>
      </p:sp>
      <p:pic>
        <p:nvPicPr>
          <p:cNvPr id="8" name="Content Placeholder 7">
            <a:extLst>
              <a:ext uri="{FF2B5EF4-FFF2-40B4-BE49-F238E27FC236}">
                <a16:creationId xmlns:a16="http://schemas.microsoft.com/office/drawing/2014/main" id="{41A420CD-2D51-7BB1-04D2-4D1C331C9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575" y="1712258"/>
            <a:ext cx="7243483" cy="4464423"/>
          </a:xfrm>
        </p:spPr>
      </p:pic>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82832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43815" marR="457835" indent="0" algn="just">
              <a:lnSpc>
                <a:spcPct val="150000"/>
              </a:lnSpc>
              <a:spcBef>
                <a:spcPts val="350"/>
              </a:spcBef>
              <a:spcAft>
                <a:spcPts val="0"/>
              </a:spcAft>
              <a:buNone/>
            </a:pPr>
            <a:r>
              <a:rPr lang="en-US" sz="2000" dirty="0">
                <a:effectLst/>
                <a:latin typeface="Times New Roman" panose="02020603050405020304" pitchFamily="18" charset="0"/>
                <a:ea typeface="Times New Roman" panose="02020603050405020304" pitchFamily="18" charset="0"/>
              </a:rPr>
              <a:t>The ML-assisted image processing software for medicinal plants revolutionizes plant management with high efficiency and precision. Utilizing the advanced YOLO v8 algorithm, it significantly enhances plant identification, classification, and monitoring. The software supports sustainable practices through real-time monitoring and environmental analysis, ensuring responsible long-term resource management. Its collaborative features promote a shared knowledge base and best practices, fostering cooperation among researchers and practitioners. This innovative tool drives advancements in medicinal plant research and cultivation, streamlining processes and unlocking new possibilities for sustainable and effective plant management.</a:t>
            </a:r>
            <a:r>
              <a:rPr lang="en-US" sz="2000" spc="-1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508218"/>
          </a:xfrm>
        </p:spPr>
        <p:txBody>
          <a:bodyPr/>
          <a:lstStyle/>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600" dirty="0" err="1">
                <a:latin typeface="Times New Roman" panose="02020603050405020304" pitchFamily="18" charset="0"/>
                <a:cs typeface="Times New Roman" panose="02020603050405020304" pitchFamily="18" charset="0"/>
              </a:rPr>
              <a:t>Chanyal</a:t>
            </a:r>
            <a:r>
              <a:rPr lang="en-US" sz="1600" dirty="0">
                <a:latin typeface="Times New Roman" panose="02020603050405020304" pitchFamily="18" charset="0"/>
                <a:cs typeface="Times New Roman" panose="02020603050405020304" pitchFamily="18" charset="0"/>
              </a:rPr>
              <a:t> H, Yadav RK, Saini DKJ. </a:t>
            </a:r>
            <a:r>
              <a:rPr lang="en-US" sz="1600" dirty="0" err="1">
                <a:latin typeface="Times New Roman" panose="02020603050405020304" pitchFamily="18" charset="0"/>
                <a:cs typeface="Times New Roman" panose="02020603050405020304" pitchFamily="18" charset="0"/>
              </a:rPr>
              <a:t>Classifcation</a:t>
            </a:r>
            <a:r>
              <a:rPr lang="en-US" sz="1600" dirty="0">
                <a:latin typeface="Times New Roman" panose="02020603050405020304" pitchFamily="18" charset="0"/>
                <a:cs typeface="Times New Roman" panose="02020603050405020304" pitchFamily="18" charset="0"/>
              </a:rPr>
              <a:t> of medicinal plants leaves using deep learning technique: a review. Int J </a:t>
            </a:r>
            <a:r>
              <a:rPr lang="en-US" sz="1600" dirty="0" err="1">
                <a:latin typeface="Times New Roman" panose="02020603050405020304" pitchFamily="18" charset="0"/>
                <a:cs typeface="Times New Roman" panose="02020603050405020304" pitchFamily="18" charset="0"/>
              </a:rPr>
              <a:t>Intell</a:t>
            </a:r>
            <a:r>
              <a:rPr lang="en-US" sz="1600" dirty="0">
                <a:latin typeface="Times New Roman" panose="02020603050405020304" pitchFamily="18" charset="0"/>
                <a:cs typeface="Times New Roman" panose="02020603050405020304" pitchFamily="18" charset="0"/>
              </a:rPr>
              <a:t> Syst Appl Eng. 2022;10(4):78–87.</a:t>
            </a:r>
            <a:endParaRPr lang="en-IN" sz="16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1390650" lvl="2" indent="-228600">
              <a:lnSpc>
                <a:spcPct val="150000"/>
              </a:lnSpc>
              <a:spcBef>
                <a:spcPts val="820"/>
              </a:spcBef>
              <a:spcAft>
                <a:spcPts val="0"/>
              </a:spcAft>
              <a:buSzPts val="1400"/>
              <a:buFont typeface="Times New Roman" panose="02020603050405020304" pitchFamily="18" charset="0"/>
              <a:buAutoNum type="arabicPeriod"/>
              <a:tabLst>
                <a:tab pos="563880" algn="l"/>
              </a:tabLst>
            </a:pPr>
            <a:r>
              <a:rPr lang="en-US" sz="1600" dirty="0">
                <a:latin typeface="Times New Roman" panose="02020603050405020304" pitchFamily="18" charset="0"/>
                <a:cs typeface="Times New Roman" panose="02020603050405020304" pitchFamily="18" charset="0"/>
              </a:rPr>
              <a:t>Rao RU, </a:t>
            </a:r>
            <a:r>
              <a:rPr lang="en-US" sz="1600" dirty="0" err="1">
                <a:latin typeface="Times New Roman" panose="02020603050405020304" pitchFamily="18" charset="0"/>
                <a:cs typeface="Times New Roman" panose="02020603050405020304" pitchFamily="18" charset="0"/>
              </a:rPr>
              <a:t>Lahari</a:t>
            </a:r>
            <a:r>
              <a:rPr lang="en-US" sz="1600" dirty="0">
                <a:latin typeface="Times New Roman" panose="02020603050405020304" pitchFamily="18" charset="0"/>
                <a:cs typeface="Times New Roman" panose="02020603050405020304" pitchFamily="18" charset="0"/>
              </a:rPr>
              <a:t> MS, Sri KP, </a:t>
            </a:r>
            <a:r>
              <a:rPr lang="en-US" sz="1600" dirty="0" err="1">
                <a:latin typeface="Times New Roman" panose="02020603050405020304" pitchFamily="18" charset="0"/>
                <a:cs typeface="Times New Roman" panose="02020603050405020304" pitchFamily="18" charset="0"/>
              </a:rPr>
              <a:t>Srujana</a:t>
            </a:r>
            <a:r>
              <a:rPr lang="en-US" sz="1600" dirty="0">
                <a:latin typeface="Times New Roman" panose="02020603050405020304" pitchFamily="18" charset="0"/>
                <a:cs typeface="Times New Roman" panose="02020603050405020304" pitchFamily="18" charset="0"/>
              </a:rPr>
              <a:t> KY, </a:t>
            </a:r>
            <a:r>
              <a:rPr lang="en-US" sz="1600" dirty="0" err="1">
                <a:latin typeface="Times New Roman" panose="02020603050405020304" pitchFamily="18" charset="0"/>
                <a:cs typeface="Times New Roman" panose="02020603050405020304" pitchFamily="18" charset="0"/>
              </a:rPr>
              <a:t>Yaswanth</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Identifcation</a:t>
            </a:r>
            <a:r>
              <a:rPr lang="en-US" sz="1600" dirty="0">
                <a:latin typeface="Times New Roman" panose="02020603050405020304" pitchFamily="18" charset="0"/>
                <a:cs typeface="Times New Roman" panose="02020603050405020304" pitchFamily="18" charset="0"/>
              </a:rPr>
              <a:t> of medicinal plants using deep learning. Int J Res Appl Sci Eng Technol. 2022;10:306–22.</a:t>
            </a:r>
            <a:endPar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1390650" lvl="2" indent="-228600">
              <a:lnSpc>
                <a:spcPct val="150000"/>
              </a:lnSpc>
              <a:spcBef>
                <a:spcPts val="820"/>
              </a:spcBef>
              <a:spcAft>
                <a:spcPts val="0"/>
              </a:spcAft>
              <a:buSzPts val="1400"/>
              <a:buFont typeface="Times New Roman" panose="02020603050405020304" pitchFamily="18" charset="0"/>
              <a:buAutoNum type="arabicPeriod"/>
              <a:tabLst>
                <a:tab pos="563880" algn="l"/>
              </a:tabLst>
            </a:pPr>
            <a:r>
              <a:rPr lang="en-US" sz="1600" dirty="0">
                <a:latin typeface="Times New Roman" panose="02020603050405020304" pitchFamily="18" charset="0"/>
                <a:cs typeface="Times New Roman" panose="02020603050405020304" pitchFamily="18" charset="0"/>
              </a:rPr>
              <a:t>Singh V, Misra AK. Detection of plant leaf diseases using image segmentation and soft computing techniques. Inf Process Agric. 2017;4(1):41–9.</a:t>
            </a:r>
            <a:endPar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1390650" lvl="2" indent="-228600">
              <a:lnSpc>
                <a:spcPct val="150000"/>
              </a:lnSpc>
              <a:spcBef>
                <a:spcPts val="820"/>
              </a:spcBef>
              <a:spcAft>
                <a:spcPts val="0"/>
              </a:spcAft>
              <a:buSzPts val="1400"/>
              <a:buFont typeface="Times New Roman" panose="02020603050405020304" pitchFamily="18" charset="0"/>
              <a:buAutoNum type="arabicPeriod"/>
              <a:tabLst>
                <a:tab pos="563880" algn="l"/>
              </a:tabLst>
            </a:pPr>
            <a:r>
              <a:rPr lang="en-US" sz="1600" dirty="0">
                <a:latin typeface="Times New Roman" panose="02020603050405020304" pitchFamily="18" charset="0"/>
                <a:cs typeface="Times New Roman" panose="02020603050405020304" pitchFamily="18" charset="0"/>
              </a:rPr>
              <a:t>Malik OA, Ismail N, Hussein BR, Yahya U. Automated </a:t>
            </a:r>
            <a:r>
              <a:rPr lang="en-US" sz="1600" dirty="0" err="1">
                <a:latin typeface="Times New Roman" panose="02020603050405020304" pitchFamily="18" charset="0"/>
                <a:cs typeface="Times New Roman" panose="02020603050405020304" pitchFamily="18" charset="0"/>
              </a:rPr>
              <a:t>realtime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identifcation</a:t>
            </a:r>
            <a:r>
              <a:rPr lang="en-US" sz="1600" dirty="0">
                <a:latin typeface="Times New Roman" panose="02020603050405020304" pitchFamily="18" charset="0"/>
                <a:cs typeface="Times New Roman" panose="02020603050405020304" pitchFamily="18" charset="0"/>
              </a:rPr>
              <a:t> of medicinal plants species in natural environment using deep learning models</a:t>
            </a:r>
          </a:p>
          <a:p>
            <a:pPr marL="1143000" marR="1390650" lvl="2" indent="-228600">
              <a:lnSpc>
                <a:spcPct val="150000"/>
              </a:lnSpc>
              <a:spcBef>
                <a:spcPts val="820"/>
              </a:spcBef>
              <a:spcAft>
                <a:spcPts val="0"/>
              </a:spcAft>
              <a:buSzPts val="1400"/>
              <a:buFont typeface="Times New Roman" panose="02020603050405020304" pitchFamily="18" charset="0"/>
              <a:buAutoNum type="arabicPeriod"/>
              <a:tabLst>
                <a:tab pos="563880" algn="l"/>
              </a:tabLst>
            </a:pPr>
            <a:r>
              <a:rPr lang="en-US" sz="1600" dirty="0">
                <a:latin typeface="Times New Roman" panose="02020603050405020304" pitchFamily="18" charset="0"/>
                <a:cs typeface="Times New Roman" panose="02020603050405020304" pitchFamily="18" charset="0"/>
              </a:rPr>
              <a:t>Valdez DB, </a:t>
            </a:r>
            <a:r>
              <a:rPr lang="en-US" sz="1600" dirty="0" err="1">
                <a:latin typeface="Times New Roman" panose="02020603050405020304" pitchFamily="18" charset="0"/>
                <a:cs typeface="Times New Roman" panose="02020603050405020304" pitchFamily="18" charset="0"/>
              </a:rPr>
              <a:t>Aliac</a:t>
            </a:r>
            <a:r>
              <a:rPr lang="en-US" sz="1600" dirty="0">
                <a:latin typeface="Times New Roman" panose="02020603050405020304" pitchFamily="18" charset="0"/>
                <a:cs typeface="Times New Roman" panose="02020603050405020304" pitchFamily="18" charset="0"/>
              </a:rPr>
              <a:t> CJG, </a:t>
            </a:r>
            <a:r>
              <a:rPr lang="en-US" sz="1600" dirty="0" err="1">
                <a:latin typeface="Times New Roman" panose="02020603050405020304" pitchFamily="18" charset="0"/>
                <a:cs typeface="Times New Roman" panose="02020603050405020304" pitchFamily="18" charset="0"/>
              </a:rPr>
              <a:t>Feliscuzo</a:t>
            </a:r>
            <a:r>
              <a:rPr lang="en-US" sz="1600" dirty="0">
                <a:latin typeface="Times New Roman" panose="02020603050405020304" pitchFamily="18" charset="0"/>
                <a:cs typeface="Times New Roman" panose="02020603050405020304" pitchFamily="18" charset="0"/>
              </a:rPr>
              <a:t> LS. Medicinal plant </a:t>
            </a:r>
            <a:r>
              <a:rPr lang="en-US" sz="1600" dirty="0" err="1">
                <a:latin typeface="Times New Roman" panose="02020603050405020304" pitchFamily="18" charset="0"/>
                <a:cs typeface="Times New Roman" panose="02020603050405020304" pitchFamily="18" charset="0"/>
              </a:rPr>
              <a:t>classifcation</a:t>
            </a:r>
            <a:r>
              <a:rPr lang="en-US" sz="1600" dirty="0">
                <a:latin typeface="Times New Roman" panose="02020603050405020304" pitchFamily="18" charset="0"/>
                <a:cs typeface="Times New Roman" panose="02020603050405020304" pitchFamily="18" charset="0"/>
              </a:rPr>
              <a:t> using convolutional neural network and transfer learning. In: 2022 IEEE International Conference on </a:t>
            </a:r>
            <a:r>
              <a:rPr lang="en-US" sz="1600" dirty="0" err="1">
                <a:latin typeface="Times New Roman" panose="02020603050405020304" pitchFamily="18" charset="0"/>
                <a:cs typeface="Times New Roman" panose="02020603050405020304" pitchFamily="18" charset="0"/>
              </a:rPr>
              <a:t>Artifcial</a:t>
            </a:r>
            <a:r>
              <a:rPr lang="en-US" sz="1600" dirty="0">
                <a:latin typeface="Times New Roman" panose="02020603050405020304" pitchFamily="18" charset="0"/>
                <a:cs typeface="Times New Roman" panose="02020603050405020304" pitchFamily="18" charset="0"/>
              </a:rPr>
              <a:t> Intelligence in Engineering and Technology (IICAIET). IEEE; 2022.</a:t>
            </a:r>
            <a:endParaRPr lang="en-IN" sz="16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18</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lnSpc>
                <a:spcPts val="2799"/>
              </a:lnSpc>
              <a:buNone/>
            </a:pPr>
            <a:r>
              <a:rPr lang="en-US" sz="2400" dirty="0">
                <a:solidFill>
                  <a:srgbClr val="443728"/>
                </a:solidFill>
                <a:latin typeface="Open Sans" pitchFamily="34" charset="0"/>
                <a:ea typeface="Open Sans" pitchFamily="34" charset="-122"/>
                <a:cs typeface="Open Sans" pitchFamily="34" charset="-120"/>
              </a:rPr>
              <a:t>This project automates the detection and classification of medicinal plants using the YOLOv8 (You Only Look Once) object detection algorithm. Traditional identification methods are labor-intensive and require expert knowledge, limiting large-scale applications. By fine-tuning the pre-trained YOLOv8 model with a custom dataset of annotated plant images, the system achieves high accuracy in real-time plant identification. The training involves setting up a configuration file (</a:t>
            </a:r>
            <a:r>
              <a:rPr lang="en-US" sz="2400" dirty="0" err="1">
                <a:solidFill>
                  <a:srgbClr val="443728"/>
                </a:solidFill>
                <a:latin typeface="Open Sans" pitchFamily="34" charset="0"/>
                <a:ea typeface="Open Sans" pitchFamily="34" charset="-122"/>
                <a:cs typeface="Open Sans" pitchFamily="34" charset="-120"/>
              </a:rPr>
              <a:t>data.yaml</a:t>
            </a:r>
            <a:r>
              <a:rPr lang="en-US" sz="2400" dirty="0">
                <a:solidFill>
                  <a:srgbClr val="443728"/>
                </a:solidFill>
                <a:latin typeface="Open Sans" pitchFamily="34" charset="0"/>
                <a:ea typeface="Open Sans" pitchFamily="34" charset="-122"/>
                <a:cs typeface="Open Sans" pitchFamily="34" charset="-120"/>
              </a:rPr>
              <a:t>) and evaluating the model with a test set. The resulting system provides visual and textual outputs of detected plants, aiding botanical research, conservation, and agriculture by streamlining the identification process.</a:t>
            </a:r>
            <a:endParaRPr lang="en-US" sz="2400" dirty="0"/>
          </a:p>
          <a:p>
            <a:pPr marL="0" indent="0">
              <a:buNone/>
            </a:pP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nSpc>
                <a:spcPts val="2799"/>
              </a:lnSpc>
              <a:buNone/>
            </a:pPr>
            <a:r>
              <a:rPr lang="en-US" sz="2400" dirty="0">
                <a:solidFill>
                  <a:srgbClr val="443728"/>
                </a:solidFill>
                <a:latin typeface="Open Sans" pitchFamily="34" charset="0"/>
                <a:ea typeface="Open Sans" pitchFamily="34" charset="-122"/>
                <a:cs typeface="Open Sans" pitchFamily="34" charset="-120"/>
              </a:rPr>
              <a:t>The current approach to identifying medicinal plants typically involves manual observation by botanical experts, aided by field guides and taxonomic keys. This process is labor-intensive, time-consuming, and subjective, leading to inconsistencies in identification results. Expert dependence restricts scalability, while the lack of accessibility to botanical expertise limits the applicability of traditional methods. Moreover, manual processes are prone to errors, especially in large-scale surveys or remote regions. As a result, there is a growing need for automated systems to improve the efficiency and accuracy of medicinal plant identification, addressing the limitations of traditional methods and facilitating broader access to plant identification capabilities.</a:t>
            </a:r>
            <a:endParaRPr lang="en-US" sz="2400"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1004474"/>
            <a:ext cx="10668000" cy="516352"/>
          </a:xfrm>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6"/>
            <a:ext cx="10566400" cy="1502597"/>
          </a:xfrm>
        </p:spPr>
        <p:txBody>
          <a:bodyPr/>
          <a:lstStyle/>
          <a:p>
            <a:pPr marL="0" indent="0">
              <a:lnSpc>
                <a:spcPts val="2799"/>
              </a:lnSpc>
              <a:buNone/>
            </a:pPr>
            <a:r>
              <a:rPr lang="en-US" sz="2000" dirty="0">
                <a:solidFill>
                  <a:srgbClr val="443728"/>
                </a:solidFill>
                <a:latin typeface="Open Sans" pitchFamily="34" charset="0"/>
                <a:ea typeface="Open Sans" pitchFamily="34" charset="-122"/>
                <a:cs typeface="Open Sans" pitchFamily="34" charset="-120"/>
              </a:rPr>
              <a:t>The proposed system leverages the power of the YOLO (You Only Look Once) algorithm v8 to revolutionize the way medicinal plants are identified, classified, and monitored. This innovative software solution offers a streamlined and highly accurate approach to plant management.</a:t>
            </a:r>
          </a:p>
          <a:p>
            <a:pPr marL="0" indent="0">
              <a:lnSpc>
                <a:spcPts val="2799"/>
              </a:lnSpc>
              <a:buNone/>
            </a:pPr>
            <a:endParaRPr lang="en-US" sz="2400"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
        <p:nvSpPr>
          <p:cNvPr id="4" name="Text 4">
            <a:extLst>
              <a:ext uri="{FF2B5EF4-FFF2-40B4-BE49-F238E27FC236}">
                <a16:creationId xmlns:a16="http://schemas.microsoft.com/office/drawing/2014/main" id="{C5E7BB50-DC1B-85AF-0185-DB42C490D611}"/>
              </a:ext>
            </a:extLst>
          </p:cNvPr>
          <p:cNvSpPr/>
          <p:nvPr/>
        </p:nvSpPr>
        <p:spPr>
          <a:xfrm>
            <a:off x="766233" y="3225703"/>
            <a:ext cx="1104734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Automated Plant Identification:</a:t>
            </a:r>
            <a:r>
              <a:rPr lang="en-US" sz="1750" dirty="0">
                <a:solidFill>
                  <a:srgbClr val="443728"/>
                </a:solidFill>
                <a:latin typeface="Open Sans" pitchFamily="34" charset="0"/>
                <a:ea typeface="Open Sans" pitchFamily="34" charset="-122"/>
                <a:cs typeface="Open Sans" pitchFamily="34" charset="-120"/>
              </a:rPr>
              <a:t> The system can rapidly and precisely identify a wide variety of medicinal plant species, reducing the reliance on manual, error-prone methods.</a:t>
            </a:r>
            <a:endParaRPr lang="en-US" sz="1750" dirty="0"/>
          </a:p>
        </p:txBody>
      </p:sp>
      <p:sp>
        <p:nvSpPr>
          <p:cNvPr id="5" name="Text 5">
            <a:extLst>
              <a:ext uri="{FF2B5EF4-FFF2-40B4-BE49-F238E27FC236}">
                <a16:creationId xmlns:a16="http://schemas.microsoft.com/office/drawing/2014/main" id="{6CE19629-4CB3-D5E4-11BB-E5D05E501937}"/>
              </a:ext>
            </a:extLst>
          </p:cNvPr>
          <p:cNvSpPr/>
          <p:nvPr/>
        </p:nvSpPr>
        <p:spPr>
          <a:xfrm>
            <a:off x="766233" y="3966465"/>
            <a:ext cx="1104734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Intelligent Classification:</a:t>
            </a:r>
            <a:r>
              <a:rPr lang="en-US" sz="1750" dirty="0">
                <a:solidFill>
                  <a:srgbClr val="443728"/>
                </a:solidFill>
                <a:latin typeface="Open Sans" pitchFamily="34" charset="0"/>
                <a:ea typeface="Open Sans" pitchFamily="34" charset="-122"/>
                <a:cs typeface="Open Sans" pitchFamily="34" charset="-120"/>
              </a:rPr>
              <a:t> The software categorizes medicinal plants based on their unique visual characteristics, enabling researchers and practitioners to efficiently manage and track different plant varieties.</a:t>
            </a:r>
            <a:endParaRPr lang="en-US" sz="1750" dirty="0"/>
          </a:p>
        </p:txBody>
      </p:sp>
      <p:sp>
        <p:nvSpPr>
          <p:cNvPr id="6" name="Text 6">
            <a:extLst>
              <a:ext uri="{FF2B5EF4-FFF2-40B4-BE49-F238E27FC236}">
                <a16:creationId xmlns:a16="http://schemas.microsoft.com/office/drawing/2014/main" id="{C17B1F6F-1D31-8066-F979-781443CD74D0}"/>
              </a:ext>
            </a:extLst>
          </p:cNvPr>
          <p:cNvSpPr/>
          <p:nvPr/>
        </p:nvSpPr>
        <p:spPr>
          <a:xfrm>
            <a:off x="766233" y="5020900"/>
            <a:ext cx="1104734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Real-time Monitoring:</a:t>
            </a:r>
            <a:r>
              <a:rPr lang="en-US" sz="1750" dirty="0">
                <a:solidFill>
                  <a:srgbClr val="443728"/>
                </a:solidFill>
                <a:latin typeface="Open Sans" pitchFamily="34" charset="0"/>
                <a:ea typeface="Open Sans" pitchFamily="34" charset="-122"/>
                <a:cs typeface="Open Sans" pitchFamily="34" charset="-120"/>
              </a:rPr>
              <a:t> The system can continuously monitor medicinal plant populations, providing valuable insights into growth patterns, health status, and environmental factors that influence their well-being.</a:t>
            </a:r>
            <a:endParaRPr lang="en-US" sz="1750" dirty="0"/>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Flow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380750" y="1937252"/>
            <a:ext cx="10668000" cy="2983496"/>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13" name="Picture 12">
            <a:extLst>
              <a:ext uri="{FF2B5EF4-FFF2-40B4-BE49-F238E27FC236}">
                <a16:creationId xmlns:a16="http://schemas.microsoft.com/office/drawing/2014/main" id="{C2328EF6-55B2-8AAC-A55F-7B89FC810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85" y="1685365"/>
            <a:ext cx="6306430" cy="4464423"/>
          </a:xfrm>
          <a:prstGeom prst="rect">
            <a:avLst/>
          </a:prstGeom>
        </p:spPr>
      </p:pic>
    </p:spTree>
    <p:extLst>
      <p:ext uri="{BB962C8B-B14F-4D97-AF65-F5344CB8AC3E}">
        <p14:creationId xmlns:p14="http://schemas.microsoft.com/office/powerpoint/2010/main" val="122617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pic>
        <p:nvPicPr>
          <p:cNvPr id="4" name="Image 1" descr="preencoded.png">
            <a:extLst>
              <a:ext uri="{FF2B5EF4-FFF2-40B4-BE49-F238E27FC236}">
                <a16:creationId xmlns:a16="http://schemas.microsoft.com/office/drawing/2014/main" id="{15A0489E-1358-4D59-9E40-FCC5B088F29C}"/>
              </a:ext>
            </a:extLst>
          </p:cNvPr>
          <p:cNvPicPr>
            <a:picLocks noChangeAspect="1"/>
          </p:cNvPicPr>
          <p:nvPr/>
        </p:nvPicPr>
        <p:blipFill>
          <a:blip r:embed="rId2"/>
          <a:stretch>
            <a:fillRect/>
          </a:stretch>
        </p:blipFill>
        <p:spPr>
          <a:xfrm>
            <a:off x="1323120" y="1842507"/>
            <a:ext cx="9533061" cy="4177293"/>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2983496"/>
          </a:xfrm>
        </p:spPr>
        <p:txBody>
          <a:bodyPr/>
          <a:lstStyle/>
          <a:p>
            <a:pPr algn="just">
              <a:lnSpc>
                <a:spcPct val="150000"/>
              </a:lnSpc>
            </a:pPr>
            <a:r>
              <a:rPr lang="en-US" sz="2800" b="1" dirty="0">
                <a:solidFill>
                  <a:srgbClr val="443728"/>
                </a:solidFill>
                <a:latin typeface="Times New Roman" panose="02020603050405020304" pitchFamily="18" charset="0"/>
                <a:ea typeface="Crimson Pro" pitchFamily="34" charset="-122"/>
                <a:cs typeface="Times New Roman" panose="02020603050405020304" pitchFamily="18" charset="0"/>
              </a:rPr>
              <a:t>Dataset Collection and Annotation Module</a:t>
            </a:r>
            <a:endParaRPr lang="en-IN" sz="2800" dirty="0">
              <a:solidFill>
                <a:srgbClr val="000000"/>
              </a:solidFill>
              <a:latin typeface="Times New Roman" panose="02020603050405020304" pitchFamily="18" charset="0"/>
              <a:ea typeface="Crimson Pro" pitchFamily="34" charset="-122"/>
              <a:cs typeface="Times New Roman" panose="02020603050405020304" pitchFamily="18" charset="0"/>
            </a:endParaRPr>
          </a:p>
          <a:p>
            <a:pPr algn="just">
              <a:lnSpc>
                <a:spcPct val="150000"/>
              </a:lnSpc>
            </a:pPr>
            <a:r>
              <a:rPr lang="en-US" sz="2800" b="1" dirty="0">
                <a:solidFill>
                  <a:srgbClr val="443728"/>
                </a:solidFill>
                <a:latin typeface="Times New Roman" panose="02020603050405020304" pitchFamily="18" charset="0"/>
                <a:ea typeface="Crimson Pro" pitchFamily="34" charset="-122"/>
                <a:cs typeface="Times New Roman" panose="02020603050405020304" pitchFamily="18" charset="0"/>
              </a:rPr>
              <a:t>Model Training and Optimization Module:</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b="1" dirty="0">
                <a:solidFill>
                  <a:srgbClr val="443728"/>
                </a:solidFill>
                <a:latin typeface="Times New Roman" panose="02020603050405020304" pitchFamily="18" charset="0"/>
                <a:ea typeface="Crimson Pro" pitchFamily="34" charset="-122"/>
                <a:cs typeface="Times New Roman" panose="02020603050405020304" pitchFamily="18" charset="0"/>
              </a:rPr>
              <a:t>System Development Module:</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b="1" dirty="0">
                <a:solidFill>
                  <a:srgbClr val="443728"/>
                </a:solidFill>
                <a:latin typeface="Times New Roman" panose="02020603050405020304" pitchFamily="18" charset="0"/>
                <a:ea typeface="Crimson Pro" pitchFamily="34" charset="-122"/>
                <a:cs typeface="Times New Roman" panose="02020603050405020304" pitchFamily="18" charset="0"/>
              </a:rPr>
              <a:t>Evaluation and Deployment Module</a:t>
            </a:r>
            <a:r>
              <a:rPr lang="en-US" sz="2400" b="1" dirty="0">
                <a:solidFill>
                  <a:srgbClr val="443728"/>
                </a:solidFill>
                <a:latin typeface="Crimson Pro" pitchFamily="34" charset="0"/>
                <a:ea typeface="Crimson Pro" pitchFamily="34" charset="-122"/>
                <a:cs typeface="Crimson Pro" pitchFamily="34" charset="-120"/>
              </a:rPr>
              <a:t>:</a:t>
            </a:r>
            <a:endParaRPr lang="en-US"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lang="en-US" sz="2400" b="1" dirty="0">
                <a:solidFill>
                  <a:srgbClr val="443728"/>
                </a:solidFill>
                <a:latin typeface="Crimson Pro" pitchFamily="34" charset="0"/>
                <a:ea typeface="Crimson Pro" pitchFamily="34" charset="-122"/>
                <a:cs typeface="Crimson Pro" pitchFamily="34" charset="-120"/>
              </a:rPr>
              <a:t>Dataset Collection and Annotation Module:</a:t>
            </a:r>
            <a:endParaRPr lang="en-US" sz="2400" dirty="0"/>
          </a:p>
          <a:p>
            <a:pPr marL="0" marR="74295" indent="0" algn="just">
              <a:lnSpc>
                <a:spcPct val="150000"/>
              </a:lnSpc>
              <a:spcBef>
                <a:spcPts val="5"/>
              </a:spcBef>
              <a:spcAft>
                <a:spcPts val="0"/>
              </a:spcAft>
              <a:buNone/>
            </a:pPr>
            <a:r>
              <a:rPr lang="en-US" sz="2400" dirty="0">
                <a:effectLst/>
                <a:latin typeface="Times New Roman" panose="02020603050405020304" pitchFamily="18" charset="0"/>
                <a:ea typeface="Times New Roman" panose="02020603050405020304" pitchFamily="18" charset="0"/>
              </a:rPr>
              <a:t>This module focuses on acquiring a diverse set of annotated medicinal plant images. Through Data Sourcing, images will be gathered from botanical gardens, online repositories, and herbarium collections. Data Annotation will involve manual annotation by experts, marking bounding boxes around plant instances and assigning class labels.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lang="en-US" sz="2400" b="1" dirty="0">
                <a:solidFill>
                  <a:srgbClr val="443728"/>
                </a:solidFill>
                <a:latin typeface="Crimson Pro" pitchFamily="34" charset="0"/>
                <a:ea typeface="Crimson Pro" pitchFamily="34" charset="-122"/>
                <a:cs typeface="Crimson Pro" pitchFamily="34" charset="-120"/>
              </a:rPr>
              <a:t>Model Training and Optimization Module:</a:t>
            </a:r>
            <a:r>
              <a:rPr lang="en-US" sz="2400" dirty="0">
                <a:ea typeface="Crimson Pro" pitchFamily="34" charset="-122"/>
              </a:rPr>
              <a:t> </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Here, the YOLOv8 model will be fine-tuned for medicinal plant detection. Model Architecture Selection will determine the best YOLOv8 variant. Transfer Learning will utilize pre-trained weights for faster training, while Hyperparameter Optimization will optimize parameters for accuracy and efficiency.</a:t>
            </a:r>
          </a:p>
          <a:p>
            <a:pPr marL="0" indent="0" algn="just">
              <a:buNone/>
            </a:pP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36951346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324</TotalTime>
  <Words>1111</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Crimson Pro</vt:lpstr>
      <vt:lpstr>Open Sans</vt:lpstr>
      <vt:lpstr>Roboto</vt:lpstr>
      <vt:lpstr>Times New Roman</vt:lpstr>
      <vt:lpstr>Verdana</vt:lpstr>
      <vt:lpstr>Wingdings</vt:lpstr>
      <vt:lpstr>Profile</vt:lpstr>
      <vt:lpstr>PowerPoint Presentation</vt:lpstr>
      <vt:lpstr>Abstract</vt:lpstr>
      <vt:lpstr>Existing System</vt:lpstr>
      <vt:lpstr>Proposed System</vt:lpstr>
      <vt:lpstr>Flow Diagram</vt:lpstr>
      <vt:lpstr>System Architecture</vt:lpstr>
      <vt:lpstr>List of Modules</vt:lpstr>
      <vt:lpstr>Functional Description for each modules</vt:lpstr>
      <vt:lpstr>Functional Description of Module</vt:lpstr>
      <vt:lpstr>Functional Description of Module</vt:lpstr>
      <vt:lpstr>Functional Description of Module</vt:lpstr>
      <vt:lpstr>Implementation</vt:lpstr>
      <vt:lpstr>Output</vt:lpstr>
      <vt:lpstr>Output</vt:lpstr>
      <vt:lpstr>Performance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ARAVIND S</cp:lastModifiedBy>
  <cp:revision>16</cp:revision>
  <dcterms:created xsi:type="dcterms:W3CDTF">2023-08-03T04:32:32Z</dcterms:created>
  <dcterms:modified xsi:type="dcterms:W3CDTF">2024-05-23T17:47:13Z</dcterms:modified>
</cp:coreProperties>
</file>