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58EC907-DBC2-4AD8-82BB-8D1D268893EF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DEFDB-BD02-42E7-B266-84A02671AB78}" type="slidenum">
              <a:rPr lang="en-IN" smtClean="0"/>
              <a:t>‹#›</a:t>
            </a:fld>
            <a:endParaRPr lang="en-IN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6020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C907-DBC2-4AD8-82BB-8D1D268893EF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DEFDB-BD02-42E7-B266-84A02671AB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103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C907-DBC2-4AD8-82BB-8D1D268893EF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DEFDB-BD02-42E7-B266-84A02671AB78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382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C907-DBC2-4AD8-82BB-8D1D268893EF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DEFDB-BD02-42E7-B266-84A02671AB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76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C907-DBC2-4AD8-82BB-8D1D268893EF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DEFDB-BD02-42E7-B266-84A02671AB78}" type="slidenum">
              <a:rPr lang="en-IN" smtClean="0"/>
              <a:t>‹#›</a:t>
            </a:fld>
            <a:endParaRPr lang="en-IN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07547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C907-DBC2-4AD8-82BB-8D1D268893EF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DEFDB-BD02-42E7-B266-84A02671AB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576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C907-DBC2-4AD8-82BB-8D1D268893EF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DEFDB-BD02-42E7-B266-84A02671AB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786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C907-DBC2-4AD8-82BB-8D1D268893EF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DEFDB-BD02-42E7-B266-84A02671AB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12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C907-DBC2-4AD8-82BB-8D1D268893EF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DEFDB-BD02-42E7-B266-84A02671AB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372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C907-DBC2-4AD8-82BB-8D1D268893EF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DEFDB-BD02-42E7-B266-84A02671AB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104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C907-DBC2-4AD8-82BB-8D1D268893EF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DEFDB-BD02-42E7-B266-84A02671AB78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559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58EC907-DBC2-4AD8-82BB-8D1D268893EF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C4DEFDB-BD02-42E7-B266-84A02671AB78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332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</a:t>
            </a:r>
            <a:r>
              <a:rPr lang="en-IN" dirty="0" err="1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Gemicates</a:t>
            </a:r>
            <a:r>
              <a:rPr lang="en-IN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 a small intro………</a:t>
            </a: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664716"/>
            <a:ext cx="3200400" cy="1463040"/>
          </a:xfrm>
        </p:spPr>
        <p:txBody>
          <a:bodyPr/>
          <a:lstStyle/>
          <a:p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ENERGY Division……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30881" y="197851"/>
            <a:ext cx="4079892" cy="2376536"/>
          </a:xfrm>
          <a:prstGeom prst="rect">
            <a:avLst/>
          </a:prstGeom>
          <a:ln w="190500" cap="sq">
            <a:solidFill>
              <a:srgbClr val="00B0F0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4098" name="Picture 2" descr="The Secret To Unlocking The Holy Grail Of Energy | OilPrice.c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844" y="1056734"/>
            <a:ext cx="2098233" cy="336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New Thermal Battery Could Be A 'Game Changer' For Storing ..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969" y="5691657"/>
            <a:ext cx="2926080" cy="974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Energy storage model could help the UK decarbonise at least cost ...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454" y="240053"/>
            <a:ext cx="4481390" cy="2987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010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998806" y="935502"/>
            <a:ext cx="11028363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78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Milestones</a:t>
            </a:r>
            <a:br>
              <a:rPr lang="en-IN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b="1" dirty="0"/>
              <a:t>EHS POLICY</a:t>
            </a:r>
          </a:p>
          <a:p>
            <a:pPr fontAlgn="base"/>
            <a:r>
              <a:rPr lang="en-IN" dirty="0"/>
              <a:t>We are fully committed to operate safely and develop healthy and clean environment to shield key human resources, plant, machinery, and ensuring safe working practises towards achieving accident free work environment.</a:t>
            </a:r>
          </a:p>
          <a:p>
            <a:pPr fontAlgn="base"/>
            <a:r>
              <a:rPr lang="en-IN" b="1" dirty="0"/>
              <a:t>OUR SAFETY</a:t>
            </a:r>
          </a:p>
          <a:p>
            <a:pPr fontAlgn="base"/>
            <a:r>
              <a:rPr lang="en-IN" dirty="0"/>
              <a:t>SRES operates with the objective of “Safety of All” for employees, customers, and environment by working with great work-ethics.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408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Our  Success  Sites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990569" y="3244334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dirty="0" smtClean="0">
                <a:solidFill>
                  <a:srgbClr val="318E18"/>
                </a:solidFill>
                <a:effectLst/>
                <a:latin typeface="Corben"/>
              </a:rPr>
              <a:t>Our  Success  Sites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901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 place: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366" y="1935801"/>
            <a:ext cx="11229022" cy="286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4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97281" y="474345"/>
            <a:ext cx="945348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b="1" i="0" dirty="0" smtClean="0">
                <a:effectLst/>
                <a:latin typeface="Open Sans"/>
              </a:rPr>
              <a:t>Admin cum </a:t>
            </a:r>
            <a:r>
              <a:rPr lang="en-IN" b="1" i="0" dirty="0" err="1" smtClean="0">
                <a:effectLst/>
                <a:latin typeface="Open Sans"/>
              </a:rPr>
              <a:t>RnD</a:t>
            </a:r>
            <a:r>
              <a:rPr lang="en-IN" b="1" i="0" dirty="0" smtClean="0">
                <a:effectLst/>
                <a:latin typeface="Open Sans"/>
              </a:rPr>
              <a:t> office:</a:t>
            </a:r>
          </a:p>
          <a:p>
            <a:pPr fontAlgn="base"/>
            <a:endParaRPr lang="en-IN" b="0" i="0" dirty="0" smtClean="0">
              <a:effectLst/>
              <a:latin typeface="Open Sans"/>
            </a:endParaRPr>
          </a:p>
          <a:p>
            <a:pPr fontAlgn="base"/>
            <a:r>
              <a:rPr lang="en-IN" b="1" i="0" dirty="0" smtClean="0">
                <a:effectLst/>
                <a:latin typeface="Open Sans"/>
              </a:rPr>
              <a:t>Manufacturing &amp; Assembling :</a:t>
            </a:r>
          </a:p>
          <a:p>
            <a:pPr fontAlgn="base"/>
            <a:endParaRPr lang="en-IN" b="0" i="0" dirty="0" smtClean="0">
              <a:effectLst/>
              <a:latin typeface="Open Sans"/>
            </a:endParaRPr>
          </a:p>
          <a:p>
            <a:pPr fontAlgn="base"/>
            <a:r>
              <a:rPr lang="en-IN" b="1" i="0" dirty="0" smtClean="0">
                <a:effectLst/>
                <a:latin typeface="Open Sans"/>
              </a:rPr>
              <a:t>Global Presence:</a:t>
            </a:r>
            <a:endParaRPr lang="en-IN" b="0" i="0" dirty="0" smtClean="0">
              <a:effectLst/>
              <a:latin typeface="Open Sans"/>
            </a:endParaRPr>
          </a:p>
          <a:p>
            <a:pPr fontAlgn="base"/>
            <a:r>
              <a:rPr lang="en-IN" b="0" i="0" dirty="0" smtClean="0">
                <a:effectLst/>
                <a:latin typeface="Open Sans"/>
              </a:rPr>
              <a:t>Mail Id: </a:t>
            </a:r>
          </a:p>
          <a:p>
            <a:pPr fontAlgn="base"/>
            <a:endParaRPr lang="en-IN" dirty="0">
              <a:latin typeface="Open Sans"/>
            </a:endParaRPr>
          </a:p>
          <a:p>
            <a:pPr fontAlgn="base"/>
            <a:r>
              <a:rPr lang="en-IN" b="1" i="0" dirty="0" smtClean="0">
                <a:effectLst/>
                <a:latin typeface="Open Sans"/>
              </a:rPr>
              <a:t>Registered Office:</a:t>
            </a:r>
          </a:p>
          <a:p>
            <a:pPr fontAlgn="base"/>
            <a:r>
              <a:rPr lang="en-I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Gemicates</a:t>
            </a:r>
            <a:r>
              <a:rPr lang="en-I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Technologies Pvt Ltd having its office at 11/6, </a:t>
            </a:r>
            <a:r>
              <a:rPr lang="en-I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Sundareshwarer</a:t>
            </a:r>
            <a:r>
              <a:rPr lang="en-I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I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Koil</a:t>
            </a:r>
            <a:r>
              <a:rPr lang="en-I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Street, </a:t>
            </a:r>
            <a:r>
              <a:rPr lang="en-I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Saidapet</a:t>
            </a:r>
            <a:r>
              <a:rPr lang="en-I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, Chennai – 600015.</a:t>
            </a:r>
            <a:endParaRPr lang="en-IN" dirty="0"/>
          </a:p>
          <a:p>
            <a:pPr fontAlgn="base"/>
            <a:endParaRPr lang="en-IN" b="0" i="0" dirty="0" smtClean="0"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33937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445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106" y="1122363"/>
            <a:ext cx="8957820" cy="4857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868214"/>
            <a:ext cx="7495505" cy="1989786"/>
          </a:xfrm>
        </p:spPr>
        <p:txBody>
          <a:bodyPr>
            <a:normAutofit fontScale="90000"/>
          </a:bodyPr>
          <a:lstStyle/>
          <a:p>
            <a:pPr algn="just">
              <a:lnSpc>
                <a:spcPct val="100000"/>
              </a:lnSpc>
            </a:pPr>
            <a:r>
              <a:rPr lang="en-IN" sz="27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MissioN</a:t>
            </a:r>
            <a:r>
              <a:rPr lang="en-IN" sz="27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br>
              <a:rPr lang="en-IN" sz="27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IN" sz="27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IN" sz="27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IN" sz="27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IN" sz="2700" dirty="0" smtClean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IN" sz="2700" dirty="0" smtClean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IN" sz="2700" i="1" u="sng" dirty="0" err="1" smtClean="0">
                <a:solidFill>
                  <a:schemeClr val="tx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Mission</a:t>
            </a:r>
            <a:r>
              <a:rPr lang="en-IN" sz="2700" dirty="0" err="1" smtClean="0">
                <a:solidFill>
                  <a:srgbClr val="FFFF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lang="en-IN" sz="2700" dirty="0" err="1" smtClean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Goalsandobjectives</a:t>
            </a:r>
            <a:r>
              <a:rPr lang="en-IN" sz="2700" dirty="0" smtClean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N" sz="27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provide a road map that helps keep your organization on track; they keep your efforts focused on providing the greatest possible value to </a:t>
            </a:r>
            <a:br>
              <a:rPr lang="en-IN" sz="27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IN" dirty="0" smtClean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IN" dirty="0" smtClean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5505" y="4616076"/>
            <a:ext cx="4571999" cy="2029423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0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Vision</a:t>
            </a:r>
            <a:br>
              <a:rPr lang="en-IN" sz="20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IN" sz="12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	Project five to ten years into the future. </a:t>
            </a:r>
            <a:br>
              <a:rPr lang="en-IN" sz="12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IN" sz="12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2.	Determine your purpose and position as an organization. </a:t>
            </a:r>
            <a:br>
              <a:rPr lang="en-IN" sz="12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IN" sz="12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	Describe what success looks like in your operations. </a:t>
            </a:r>
            <a:br>
              <a:rPr lang="en-IN" sz="12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IN" sz="12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4.	Consider your company type and structure. </a:t>
            </a:r>
            <a:br>
              <a:rPr lang="en-IN" sz="12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IN" sz="12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5.	Reference your competitors or create an analogy. </a:t>
            </a:r>
            <a:br>
              <a:rPr lang="en-IN" sz="12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IN" sz="12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6.	Describe a measurable goal</a:t>
            </a:r>
            <a:endParaRPr lang="en-IN" sz="1200" dirty="0"/>
          </a:p>
        </p:txBody>
      </p:sp>
      <p:pic>
        <p:nvPicPr>
          <p:cNvPr id="34" name="Picture 33"/>
          <p:cNvPicPr/>
          <p:nvPr/>
        </p:nvPicPr>
        <p:blipFill>
          <a:blip r:embed="rId3"/>
          <a:stretch>
            <a:fillRect/>
          </a:stretch>
        </p:blipFill>
        <p:spPr>
          <a:xfrm>
            <a:off x="350440" y="157163"/>
            <a:ext cx="2244090" cy="1450975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36" name="Picture 35"/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1608138"/>
            <a:ext cx="12067503" cy="297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39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69740" y="9667055"/>
            <a:ext cx="7772400" cy="146304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030917" y="1559659"/>
            <a:ext cx="5161084" cy="2589262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5045326"/>
            <a:ext cx="7216728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energy small intro…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Basic forms of energy include: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Kinetic energy - energy of an object in motion, which acts as the capacity to undergo change in position over time. Potential energy - stored energy, which acts as the potential to do work. Heat - thermal energy which is used to vibrate atoms and molecules.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12540" y="6526193"/>
            <a:ext cx="12192000" cy="0"/>
          </a:xfrm>
          <a:prstGeom prst="rect">
            <a:avLst/>
          </a:prstGeom>
          <a:gradFill>
            <a:gsLst>
              <a:gs pos="0">
                <a:srgbClr val="FFC0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0" name="Picture 24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285" y="-54585"/>
            <a:ext cx="2433710" cy="161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Energy - what is it? How can you define it?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030" y="-57152"/>
            <a:ext cx="7265962" cy="289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Types of Energy - What is Energy | Types of Energy Resources - Non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916" y="4148921"/>
            <a:ext cx="533400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What's the Difference Between Conduction, Convection, and ...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3415" y="-118637"/>
            <a:ext cx="2863347" cy="1678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What Is Energy? - Lesson - TeachEngineeri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109" y="2715064"/>
            <a:ext cx="7077023" cy="187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32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cap="none" spc="0" dirty="0" smtClean="0">
                <a:ln w="6600">
                  <a:solidFill>
                    <a:srgbClr val="FFFF00"/>
                  </a:solidFill>
                  <a:prstDash val="solid"/>
                </a:ln>
                <a:solidFill>
                  <a:schemeClr val="tx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ENERGY Manager:</a:t>
            </a:r>
            <a:endParaRPr lang="en-IN" b="1" cap="none" spc="0" dirty="0">
              <a:ln w="6600">
                <a:solidFill>
                  <a:srgbClr val="FFFF00"/>
                </a:solidFill>
                <a:prstDash val="solid"/>
              </a:ln>
              <a:solidFill>
                <a:schemeClr val="tx1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616158" y="1709225"/>
            <a:ext cx="10339058" cy="4888524"/>
            <a:chOff x="0" y="-4572"/>
            <a:chExt cx="5953125" cy="4605147"/>
          </a:xfrm>
        </p:grpSpPr>
        <p:sp>
          <p:nvSpPr>
            <p:cNvPr id="5" name="Rectangle 4"/>
            <p:cNvSpPr/>
            <p:nvPr/>
          </p:nvSpPr>
          <p:spPr>
            <a:xfrm>
              <a:off x="2618994" y="4289767"/>
              <a:ext cx="1805765" cy="310808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IN" sz="1800">
                  <a:ln>
                    <a:noFill/>
                  </a:ln>
                  <a:gradFill>
                    <a:gsLst>
                      <a:gs pos="0">
                        <a:srgbClr val="203864"/>
                      </a:gs>
                      <a:gs pos="50000">
                        <a:srgbClr val="4472C4"/>
                      </a:gs>
                      <a:gs pos="100000">
                        <a:srgbClr val="8FAADC"/>
                      </a:gs>
                    </a:gsLst>
                    <a:lin ang="5400000" scaled="0"/>
                  </a:gradFill>
                  <a:effectLst>
                    <a:reflection blurRad="6350" stA="53000" endA="300" endPos="35500" dir="5400000" sy="-90000" algn="bl"/>
                  </a:effectLst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Energy </a:t>
              </a:r>
              <a:endPara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-4572"/>
              <a:ext cx="5949697" cy="279501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7" name="Picture 6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0" y="2790444"/>
              <a:ext cx="5953125" cy="140017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</p:spTree>
    <p:extLst>
      <p:ext uri="{BB962C8B-B14F-4D97-AF65-F5344CB8AC3E}">
        <p14:creationId xmlns:p14="http://schemas.microsoft.com/office/powerpoint/2010/main" val="200843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15" y="211015"/>
            <a:ext cx="11466085" cy="187381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r>
              <a:rPr lang="en-IN" u="sng" cap="none" spc="0" dirty="0" smtClean="0">
                <a:ln w="0">
                  <a:solidFill>
                    <a:srgbClr val="FFC000"/>
                  </a:solidFill>
                </a:ln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Forms of energy:</a:t>
            </a:r>
            <a:endParaRPr lang="en-IN" u="sng" cap="none" spc="0" dirty="0">
              <a:ln w="0">
                <a:solidFill>
                  <a:srgbClr val="FFC000"/>
                </a:solidFill>
              </a:ln>
              <a:solidFill>
                <a:schemeClr val="tx1"/>
              </a:solidFill>
              <a:effectLst>
                <a:reflection blurRad="6350" stA="53000" endA="300" endPos="35500" dir="5400000" sy="-90000" algn="bl" rotWithShape="0"/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Content Placeholder 3" descr="Energy and Its Types - JustScience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15" y="1901952"/>
            <a:ext cx="10945580" cy="42492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776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3378" y="548640"/>
            <a:ext cx="9210822" cy="1536192"/>
          </a:xfrm>
        </p:spPr>
        <p:txBody>
          <a:bodyPr>
            <a:normAutofit/>
          </a:bodyPr>
          <a:lstStyle/>
          <a:p>
            <a:r>
              <a:rPr lang="en-IN" i="1" u="sng" dirty="0" smtClean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Type </a:t>
            </a:r>
            <a:r>
              <a:rPr lang="en-IN" i="1" u="sng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of energy with Description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828" y="1448972"/>
            <a:ext cx="12098214" cy="7019779"/>
          </a:xfrm>
        </p:spPr>
        <p:txBody>
          <a:bodyPr>
            <a:noAutofit/>
          </a:bodyPr>
          <a:lstStyle/>
          <a:p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Mechanical</a:t>
            </a:r>
          </a:p>
          <a:p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sum of macroscopic translational and rotational kinetic and potential energies</a:t>
            </a:r>
          </a:p>
          <a:p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Electric</a:t>
            </a:r>
          </a:p>
          <a:p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potential energy due to or stored in electric fields</a:t>
            </a:r>
          </a:p>
          <a:p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Magnetic</a:t>
            </a:r>
          </a:p>
          <a:p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potential energy due to or stored in magnetic fields</a:t>
            </a:r>
          </a:p>
          <a:p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Gravitational</a:t>
            </a:r>
          </a:p>
          <a:p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potential energy due to or stored in gravitational fields</a:t>
            </a:r>
          </a:p>
          <a:p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Chemical</a:t>
            </a:r>
          </a:p>
          <a:p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potential energy due to chemical bonds</a:t>
            </a:r>
          </a:p>
          <a:p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Ionization</a:t>
            </a:r>
          </a:p>
          <a:p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potential energy that binds an electron to its atom or molecule </a:t>
            </a:r>
          </a:p>
          <a:p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Nuclear</a:t>
            </a:r>
          </a:p>
          <a:p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potential energy that binds nucleons to form the atomic nucleus (and nuclear reactions</a:t>
            </a:r>
            <a:r>
              <a:rPr lang="en-IN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en-IN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6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585788"/>
            <a:ext cx="9983788" cy="62722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Chromo dynamic</a:t>
            </a:r>
            <a:endParaRPr lang="en-IN" dirty="0"/>
          </a:p>
          <a:p>
            <a:r>
              <a:rPr lang="en-I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potential energy that binds quarks to form hadrons</a:t>
            </a:r>
            <a:endParaRPr lang="en-IN" dirty="0"/>
          </a:p>
          <a:p>
            <a:r>
              <a:rPr lang="en-I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Elastic</a:t>
            </a:r>
            <a:endParaRPr lang="en-IN" dirty="0"/>
          </a:p>
          <a:p>
            <a:r>
              <a:rPr lang="en-I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potential energy due to the deformation of a material (or its container) exhibiting a restorative force</a:t>
            </a:r>
            <a:endParaRPr lang="en-IN" dirty="0"/>
          </a:p>
          <a:p>
            <a:r>
              <a:rPr lang="en-I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Mechanical wave</a:t>
            </a:r>
            <a:endParaRPr lang="en-IN" dirty="0"/>
          </a:p>
          <a:p>
            <a:r>
              <a:rPr lang="en-I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kinetic and potential energy in an elastic material due to a propagated deformational wave</a:t>
            </a:r>
            <a:endParaRPr lang="en-IN" dirty="0"/>
          </a:p>
          <a:p>
            <a:r>
              <a:rPr lang="en-I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Sound wave</a:t>
            </a:r>
            <a:endParaRPr lang="en-IN" dirty="0"/>
          </a:p>
          <a:p>
            <a:r>
              <a:rPr lang="en-I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kinetic and potential energy in a fluid due to a sound propagated wave (a particular form of mechanical wave)</a:t>
            </a:r>
            <a:endParaRPr lang="en-IN" dirty="0"/>
          </a:p>
          <a:p>
            <a:r>
              <a:rPr lang="en-I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Radiant</a:t>
            </a:r>
            <a:endParaRPr lang="en-IN" dirty="0"/>
          </a:p>
          <a:p>
            <a:r>
              <a:rPr lang="en-I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potential energy stored in the fields of propagated by electromagnetic radiation, including light</a:t>
            </a:r>
            <a:endParaRPr lang="en-IN" dirty="0"/>
          </a:p>
          <a:p>
            <a:r>
              <a:rPr lang="en-I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Rest</a:t>
            </a:r>
            <a:endParaRPr lang="en-IN" dirty="0"/>
          </a:p>
          <a:p>
            <a:r>
              <a:rPr lang="en-I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potential energy due to an object's rest mass</a:t>
            </a:r>
            <a:r>
              <a:rPr lang="en-IN" dirty="0"/>
              <a:t> </a:t>
            </a:r>
            <a:r>
              <a:rPr lang="en-I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 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644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90145"/>
            <a:ext cx="9829800" cy="1794687"/>
          </a:xfrm>
        </p:spPr>
        <p:txBody>
          <a:bodyPr/>
          <a:lstStyle/>
          <a:p>
            <a:r>
              <a:rPr lang="en-IN" dirty="0" smtClean="0"/>
              <a:t>FORMS OF ENERGY &amp; their conversion..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76" y="1980848"/>
            <a:ext cx="5988968" cy="2866995"/>
          </a:xfrm>
          <a:prstGeom prst="rect">
            <a:avLst/>
          </a:prstGeom>
          <a:noFill/>
        </p:spPr>
      </p:pic>
      <p:pic>
        <p:nvPicPr>
          <p:cNvPr id="5" name="Picture 4" descr="The 13 Types of Energy and Their Varied Applications and Functions ...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831" y="1980848"/>
            <a:ext cx="4901516" cy="30217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 descr="Different Types of Energy Resources: Overview, Uses | Styles At life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719" y="4847843"/>
            <a:ext cx="2246727" cy="179316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85752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Providing  Services For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095" y="1879924"/>
            <a:ext cx="9720262" cy="334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1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134</TotalTime>
  <Words>350</Words>
  <Application>Microsoft Office PowerPoint</Application>
  <PresentationFormat>Widescreen</PresentationFormat>
  <Paragraphs>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Corben</vt:lpstr>
      <vt:lpstr>Open Sans</vt:lpstr>
      <vt:lpstr>Times New Roman</vt:lpstr>
      <vt:lpstr>Tw Cen MT</vt:lpstr>
      <vt:lpstr>Tw Cen MT Condensed</vt:lpstr>
      <vt:lpstr>Verdana</vt:lpstr>
      <vt:lpstr>Wingdings 3</vt:lpstr>
      <vt:lpstr>Integral</vt:lpstr>
      <vt:lpstr>“Gemicates” a small intro………  </vt:lpstr>
      <vt:lpstr>MissioN:  .  Mission:Goalsandobjectives provide a road map that helps keep your organization on track; they keep your efforts focused on providing the greatest possible value to   </vt:lpstr>
      <vt:lpstr>PowerPoint Presentation</vt:lpstr>
      <vt:lpstr>ENERGY Manager:</vt:lpstr>
      <vt:lpstr>Forms of energy:</vt:lpstr>
      <vt:lpstr>Type of energy with Description </vt:lpstr>
      <vt:lpstr>PowerPoint Presentation</vt:lpstr>
      <vt:lpstr>FORMS OF ENERGY &amp; their conversion..</vt:lpstr>
      <vt:lpstr>Providing  Services For</vt:lpstr>
      <vt:lpstr>PowerPoint Presentation</vt:lpstr>
      <vt:lpstr>Milestones </vt:lpstr>
      <vt:lpstr>Our  Success  Sites</vt:lpstr>
      <vt:lpstr>Work place: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Gemicates  a small intro</dc:title>
  <dc:creator>PC</dc:creator>
  <cp:lastModifiedBy>PC</cp:lastModifiedBy>
  <cp:revision>16</cp:revision>
  <dcterms:created xsi:type="dcterms:W3CDTF">2020-05-07T06:43:19Z</dcterms:created>
  <dcterms:modified xsi:type="dcterms:W3CDTF">2020-05-07T08:57:39Z</dcterms:modified>
</cp:coreProperties>
</file>