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515" r:id="rId5"/>
    <p:sldId id="516" r:id="rId6"/>
    <p:sldId id="517" r:id="rId7"/>
    <p:sldId id="518" r:id="rId8"/>
    <p:sldId id="519" r:id="rId9"/>
    <p:sldId id="520" r:id="rId10"/>
    <p:sldId id="530" r:id="rId11"/>
    <p:sldId id="531" r:id="rId12"/>
    <p:sldId id="532" r:id="rId13"/>
    <p:sldId id="533" r:id="rId14"/>
    <p:sldId id="534"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38" autoAdjust="0"/>
    <p:restoredTop sz="87621" autoAdjust="0"/>
  </p:normalViewPr>
  <p:slideViewPr>
    <p:cSldViewPr>
      <p:cViewPr varScale="1">
        <p:scale>
          <a:sx n="111" d="100"/>
          <a:sy n="111" d="100"/>
        </p:scale>
        <p:origin x="120" y="7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12/4/2024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12/4/2024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4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4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4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4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4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4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4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4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4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4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4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4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618"/>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PROJECT REVIEW-2</a:t>
            </a: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Computer Science and Engineering</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a:t>
            </a:r>
            <a:r>
              <a:rPr lang="en-US" sz="2400" b="1" dirty="0">
                <a:solidFill>
                  <a:schemeClr val="tx1"/>
                </a:solidFill>
                <a:latin typeface="Times New Roman" pitchFamily="18" charset="0"/>
                <a:cs typeface="Times New Roman" pitchFamily="18" charset="0"/>
              </a:rPr>
              <a:t>8115U23AM005</a:t>
            </a:r>
          </a:p>
          <a:p>
            <a:pPr>
              <a:defRPr/>
            </a:pPr>
            <a:r>
              <a:rPr lang="en-US" sz="2500" b="1" dirty="0">
                <a:solidFill>
                  <a:schemeClr val="tx1"/>
                </a:solidFill>
                <a:latin typeface="Times New Roman" pitchFamily="18" charset="0"/>
                <a:cs typeface="Times New Roman" pitchFamily="18" charset="0"/>
              </a:rPr>
              <a:t>Name					:  </a:t>
            </a:r>
            <a:r>
              <a:rPr lang="en-US" sz="2400" b="1" dirty="0">
                <a:solidFill>
                  <a:schemeClr val="tx1"/>
                </a:solidFill>
                <a:latin typeface="Times New Roman" pitchFamily="18" charset="0"/>
                <a:cs typeface="Times New Roman" pitchFamily="18" charset="0"/>
              </a:rPr>
              <a:t>AKALYA K</a:t>
            </a:r>
          </a:p>
          <a:p>
            <a:pPr>
              <a:defRPr/>
            </a:pPr>
            <a:r>
              <a:rPr lang="en-US" sz="2500" b="1" dirty="0">
                <a:solidFill>
                  <a:schemeClr val="tx1"/>
                </a:solidFill>
                <a:latin typeface="Times New Roman" pitchFamily="18" charset="0"/>
                <a:cs typeface="Times New Roman" pitchFamily="18" charset="0"/>
              </a:rPr>
              <a:t>Year					:  </a:t>
            </a:r>
            <a:r>
              <a:rPr lang="en-US" sz="2400" b="1" dirty="0">
                <a:solidFill>
                  <a:schemeClr val="tx1"/>
                </a:solidFill>
                <a:latin typeface="Times New Roman" pitchFamily="18" charset="0"/>
                <a:cs typeface="Times New Roman" pitchFamily="18" charset="0"/>
              </a:rPr>
              <a:t>II</a:t>
            </a:r>
          </a:p>
          <a:p>
            <a:pPr>
              <a:defRPr/>
            </a:pPr>
            <a:r>
              <a:rPr lang="en-US" sz="2500" b="1" dirty="0">
                <a:solidFill>
                  <a:schemeClr val="tx1"/>
                </a:solidFill>
                <a:latin typeface="Times New Roman" pitchFamily="18" charset="0"/>
                <a:cs typeface="Times New Roman" pitchFamily="18" charset="0"/>
              </a:rPr>
              <a:t>Semester				:  </a:t>
            </a:r>
            <a:r>
              <a:rPr lang="en-US" sz="2400" b="1" dirty="0">
                <a:solidFill>
                  <a:schemeClr val="tx1"/>
                </a:solidFill>
                <a:latin typeface="Times New Roman" pitchFamily="18" charset="0"/>
                <a:cs typeface="Times New Roman" pitchFamily="18" charset="0"/>
              </a:rPr>
              <a:t>III</a:t>
            </a:r>
          </a:p>
          <a:p>
            <a:pPr>
              <a:defRPr/>
            </a:pPr>
            <a:r>
              <a:rPr lang="en-US" sz="2500" b="1" dirty="0">
                <a:solidFill>
                  <a:schemeClr val="tx1"/>
                </a:solidFill>
                <a:latin typeface="Times New Roman" pitchFamily="18" charset="0"/>
                <a:cs typeface="Times New Roman" pitchFamily="18" charset="0"/>
              </a:rPr>
              <a:t>Date					: </a:t>
            </a:r>
            <a:r>
              <a:rPr lang="en-US" sz="2400" b="1" dirty="0">
                <a:solidFill>
                  <a:schemeClr val="tx1"/>
                </a:solidFill>
                <a:latin typeface="Times New Roman" pitchFamily="18" charset="0"/>
                <a:cs typeface="Times New Roman" pitchFamily="18" charset="0"/>
              </a:rPr>
              <a:t>25/11/24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3" name="Rectangle 1"/>
          <p:cNvSpPr>
            <a:spLocks noGrp="1" noChangeArrowheads="1"/>
          </p:cNvSpPr>
          <p:nvPr>
            <p:ph sz="quarter" idx="1"/>
          </p:nvPr>
        </p:nvSpPr>
        <p:spPr bwMode="auto">
          <a:xfrm>
            <a:off x="457200" y="1296044"/>
            <a:ext cx="9040039" cy="294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000" b="1" dirty="0"/>
              <a:t>Student Module</a:t>
            </a:r>
            <a:r>
              <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lang="en-US" sz="2000" dirty="0">
                <a:cs typeface="Times New Roman" panose="02020603050405020304" pitchFamily="18" charset="0"/>
              </a:rPr>
              <a:t>                      Represents a student and manages their attendance records.</a:t>
            </a:r>
            <a:endParaRPr kumimoji="0" lang="en-US" sz="20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sz="2000" b="1" dirty="0"/>
              <a:t>Advisor Module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dirty="0"/>
              <a:t>Represents an advisor responsible for monitoring student attendance. </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sz="2000" b="1" dirty="0"/>
              <a:t>Attendance Tracker Module </a:t>
            </a:r>
            <a:r>
              <a:rPr kumimoji="0" lang="en-US" sz="2000" b="1" i="0" u="none" strike="noStrike" cap="none" normalizeH="0" baseline="0" dirty="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dirty="0"/>
              <a:t>Manages attendance for all students and advisors.</a:t>
            </a: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3" name="Rectangle 1"/>
          <p:cNvSpPr>
            <a:spLocks noGrp="1" noChangeArrowheads="1"/>
          </p:cNvSpPr>
          <p:nvPr>
            <p:ph sz="quarter" idx="1"/>
          </p:nvPr>
        </p:nvSpPr>
        <p:spPr bwMode="auto">
          <a:xfrm>
            <a:off x="457200" y="2054521"/>
            <a:ext cx="8534400" cy="1423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000" b="1" dirty="0"/>
              <a:t>Notification Service Module</a:t>
            </a:r>
          </a:p>
          <a:p>
            <a:pPr marL="0" marR="0" lvl="0" indent="0" algn="l" defTabSz="914400" rtl="0" eaLnBrk="0" fontAlgn="base" latinLnBrk="0" hangingPunct="0">
              <a:lnSpc>
                <a:spcPct val="150000"/>
              </a:lnSpc>
              <a:spcBef>
                <a:spcPct val="0"/>
              </a:spcBef>
              <a:spcAft>
                <a:spcPct val="0"/>
              </a:spcAft>
              <a:buClrTx/>
              <a:buSzTx/>
              <a:buNone/>
              <a:tabLst/>
            </a:pPr>
            <a:r>
              <a:rPr lang="en-US" sz="2000" b="1" dirty="0">
                <a:cs typeface="Times New Roman" panose="02020603050405020304" pitchFamily="18" charset="0"/>
              </a:rPr>
              <a:t>  </a:t>
            </a:r>
            <a:r>
              <a:rPr kumimoji="0" lang="en-US" sz="2000" b="1" i="0" u="none" strike="noStrike" cap="none" normalizeH="0" baseline="0" dirty="0">
                <a:ln>
                  <a:noFill/>
                </a:ln>
                <a:solidFill>
                  <a:schemeClr val="tx1"/>
                </a:solidFill>
                <a:effectLst/>
                <a:cs typeface="Times New Roman" panose="02020603050405020304" pitchFamily="18" charset="0"/>
              </a:rPr>
              <a:t>                            </a:t>
            </a:r>
            <a:r>
              <a:rPr lang="en-US" sz="2000" dirty="0"/>
              <a:t>Handles sending notifications to students and advisors when attendance falls below the threshold.</a:t>
            </a:r>
            <a:endParaRPr kumimoji="0" lang="en-US" sz="2000" i="0" u="none" strike="noStrike" cap="none" normalizeH="0" baseline="0" dirty="0">
              <a:ln>
                <a:noFill/>
              </a:ln>
              <a:solidFill>
                <a:schemeClr val="tx1"/>
              </a:solidFill>
              <a:effectLst/>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5" y="571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pic>
        <p:nvPicPr>
          <p:cNvPr id="16" name="Picture 15">
            <a:extLst>
              <a:ext uri="{FF2B5EF4-FFF2-40B4-BE49-F238E27FC236}">
                <a16:creationId xmlns:a16="http://schemas.microsoft.com/office/drawing/2014/main" id="{78F867F0-7057-F35D-85F7-BC37F50DE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35" y="1036766"/>
            <a:ext cx="3810000" cy="3536228"/>
          </a:xfrm>
          <a:prstGeom prst="rect">
            <a:avLst/>
          </a:prstGeom>
        </p:spPr>
      </p:pic>
      <p:pic>
        <p:nvPicPr>
          <p:cNvPr id="18" name="Picture 17">
            <a:extLst>
              <a:ext uri="{FF2B5EF4-FFF2-40B4-BE49-F238E27FC236}">
                <a16:creationId xmlns:a16="http://schemas.microsoft.com/office/drawing/2014/main" id="{63E58EAA-F45D-BFFF-D771-053359641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036766"/>
            <a:ext cx="4513781" cy="34242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pic>
        <p:nvPicPr>
          <p:cNvPr id="14" name="Picture 13">
            <a:extLst>
              <a:ext uri="{FF2B5EF4-FFF2-40B4-BE49-F238E27FC236}">
                <a16:creationId xmlns:a16="http://schemas.microsoft.com/office/drawing/2014/main" id="{461EEF03-006C-10DC-8197-D16DF5A4F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08903"/>
            <a:ext cx="4572000" cy="3785794"/>
          </a:xfrm>
          <a:prstGeom prst="rect">
            <a:avLst/>
          </a:prstGeom>
        </p:spPr>
      </p:pic>
      <p:pic>
        <p:nvPicPr>
          <p:cNvPr id="18" name="Picture 17">
            <a:extLst>
              <a:ext uri="{FF2B5EF4-FFF2-40B4-BE49-F238E27FC236}">
                <a16:creationId xmlns:a16="http://schemas.microsoft.com/office/drawing/2014/main" id="{A86ABB1C-3689-7495-D039-C1DC5D1E7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981469"/>
            <a:ext cx="3963521" cy="378579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917"/>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a:xfrm>
            <a:off x="457200" y="1201103"/>
            <a:ext cx="8229600" cy="3703320"/>
          </a:xfrm>
        </p:spPr>
        <p:txBody>
          <a:bodyPr>
            <a:normAutofit fontScale="92500" lnSpcReduction="20000"/>
          </a:bodyPr>
          <a:lstStyle/>
          <a:p>
            <a:r>
              <a:rPr lang="en-US" dirty="0"/>
              <a:t>The </a:t>
            </a:r>
            <a:r>
              <a:rPr lang="en-US" b="1" dirty="0"/>
              <a:t>Student Attendance Management System</a:t>
            </a:r>
            <a:r>
              <a:rPr lang="en-US" dirty="0"/>
              <a:t> developed using Java provides a robust and scalable solution for efficiently tracking student attendance in real time. The system automates key processes, including attendance tracking, threshold notifications, and advisor reviews, ensuring a seamless experience for students and advisors alike. By automatically notifying students when their attendance falls below a predefined threshold, the system fosters accountability and encourages timely corrective action. Advisors can easily monitor attendance patterns, identify at-risk students, and intervene when necessary, thereby enhancing overall academic engagement.</a:t>
            </a:r>
          </a:p>
          <a:p>
            <a:endParaRPr lang="en-US"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15</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38350"/>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pPr marL="0" indent="0">
              <a:buNone/>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a:buNone/>
            </a:pP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REAL TIME ATTENDANCE TRACKING</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fontScale="77500" lnSpcReduction="20000"/>
          </a:bodyPr>
          <a:lstStyle/>
          <a:p>
            <a:pPr marL="0" indent="0">
              <a:lnSpc>
                <a:spcPct val="150000"/>
              </a:lnSpc>
              <a:buNone/>
            </a:pPr>
            <a:r>
              <a:rPr lang="en-US" dirty="0"/>
              <a:t>The Real-Time Attendance Tracking System is an automated solution designed to efficiently manage and monitor attendance for schools, workplaces, and events. Using technologies like biometrics, RFID, or facial recognition, the system records attendance instantly and securely. It features real-time updates, cloud-based data storage, and seamless integration with existing systems like HR and payroll. The system generates detailed reports, provides actionable insights, and reduces manual errors, ensuring transparency and efficiency. This project aims to streamline attendance management, enhance accuracy, and save administrative time for organizations.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a:t>
            </a:r>
            <a:r>
              <a:rPr lang="en-US" dirty="0"/>
              <a:t>A </a:t>
            </a:r>
            <a:r>
              <a:rPr lang="en-US" b="1" dirty="0"/>
              <a:t>Real-Time Attendance Register</a:t>
            </a:r>
            <a:r>
              <a:rPr lang="en-US" dirty="0"/>
              <a:t> is an innovative solution designed to efficiently record and manage attendance in various settings such as schools, workplaces, events, or conferences. Leveraging modern technologies, this system ensures accurate and instant tracking of attendance, replacing traditional manual processes that are prone to errors and inefficiencies.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4" name="Rectangle 1"/>
          <p:cNvSpPr>
            <a:spLocks noGrp="1" noChangeArrowheads="1"/>
          </p:cNvSpPr>
          <p:nvPr>
            <p:ph sz="quarter" idx="1"/>
          </p:nvPr>
        </p:nvSpPr>
        <p:spPr bwMode="auto">
          <a:xfrm>
            <a:off x="457200" y="886600"/>
            <a:ext cx="8925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800" b="1" dirty="0"/>
              <a:t>Object-Oriented Programming (OOP):</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Encapsulation</a:t>
            </a: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sz="1400" dirty="0"/>
              <a:t> </a:t>
            </a:r>
            <a:r>
              <a:rPr lang="en-US" sz="1800" dirty="0"/>
              <a:t>Restricts access to certain parts of an object, ensuring data security </a:t>
            </a:r>
          </a:p>
          <a:p>
            <a:pPr marL="0" marR="0" lvl="0" indent="0" algn="l" defTabSz="914400" rtl="0" eaLnBrk="0" fontAlgn="base" latinLnBrk="0" hangingPunct="0">
              <a:lnSpc>
                <a:spcPct val="150000"/>
              </a:lnSpc>
              <a:spcBef>
                <a:spcPct val="0"/>
              </a:spcBef>
              <a:spcAft>
                <a:spcPct val="0"/>
              </a:spcAft>
              <a:buClrTx/>
              <a:buSzTx/>
              <a:buNone/>
              <a:tabLst/>
            </a:pPr>
            <a:r>
              <a:rPr lang="en-US" sz="1800" dirty="0"/>
              <a:t>                                using access modifiers</a:t>
            </a:r>
            <a:endPar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Inheritance</a:t>
            </a: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t>Enables a class to inherit properties and methods from another class</a:t>
            </a:r>
            <a:r>
              <a:rPr lang="en-US" sz="1400" dirty="0"/>
              <a:t>.</a:t>
            </a:r>
          </a:p>
          <a:p>
            <a:pPr eaLnBrk="0" fontAlgn="base" hangingPunct="0">
              <a:lnSpc>
                <a:spcPct val="150000"/>
              </a:lnSpc>
              <a:spcBef>
                <a:spcPct val="0"/>
              </a:spcBef>
              <a:spcAft>
                <a:spcPct val="0"/>
              </a:spcAft>
              <a:buClrTx/>
              <a:buSzTx/>
              <a:buFont typeface="Wingdings" panose="05000000000000000000" pitchFamily="2" charset="2"/>
              <a:buChar char="Ø"/>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Polymorphism</a:t>
            </a: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t>Allows objects to be treated as instances of their parent class, enabling</a:t>
            </a:r>
          </a:p>
          <a:p>
            <a:pPr marL="0" indent="0" eaLnBrk="0" fontAlgn="base" hangingPunct="0">
              <a:lnSpc>
                <a:spcPct val="150000"/>
              </a:lnSpc>
              <a:spcBef>
                <a:spcPct val="0"/>
              </a:spcBef>
              <a:spcAft>
                <a:spcPct val="0"/>
              </a:spcAft>
              <a:buClrTx/>
              <a:buSzTx/>
              <a:buNone/>
            </a:pPr>
            <a:r>
              <a:rPr lang="en-US" sz="1800" dirty="0"/>
              <a:t>                                method overriding and overloading.</a:t>
            </a:r>
            <a:endPar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buClrTx/>
              <a:buSzTx/>
              <a:buFont typeface="Wingdings" panose="05000000000000000000" pitchFamily="2" charset="2"/>
              <a:buChar char="Ø"/>
            </a:pPr>
            <a:r>
              <a:rPr lang="en-US" sz="1700" b="1" dirty="0"/>
              <a:t>Class and Object</a:t>
            </a:r>
            <a:r>
              <a:rPr lang="en-US" sz="1800" b="1" dirty="0"/>
              <a:t>:</a:t>
            </a:r>
            <a:r>
              <a:rPr lang="en-US" sz="1800" dirty="0"/>
              <a:t> A class is a blueprint for objects, and an object is an instance of a class.</a:t>
            </a: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700" b="1" dirty="0"/>
              <a:t>Abstraction:         </a:t>
            </a:r>
            <a:r>
              <a:rPr lang="en-US" sz="1700" dirty="0"/>
              <a:t> </a:t>
            </a:r>
            <a:r>
              <a:rPr lang="en-US" sz="1800" dirty="0"/>
              <a:t>Focuses on exposing only essential details using abstract classes and</a:t>
            </a:r>
          </a:p>
          <a:p>
            <a:pPr marL="0" marR="0" lvl="0" indent="0" algn="l" defTabSz="914400" rtl="0" eaLnBrk="0" fontAlgn="base" latinLnBrk="0" hangingPunct="0">
              <a:lnSpc>
                <a:spcPct val="150000"/>
              </a:lnSpc>
              <a:spcBef>
                <a:spcPct val="0"/>
              </a:spcBef>
              <a:spcAft>
                <a:spcPct val="0"/>
              </a:spcAft>
              <a:buClrTx/>
              <a:buSzTx/>
              <a:buNone/>
              <a:tabLst/>
            </a:pPr>
            <a:r>
              <a:rPr lang="en-US" sz="1800" dirty="0"/>
              <a:t>                                  interfaces.</a:t>
            </a:r>
            <a:endPar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55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pic>
        <p:nvPicPr>
          <p:cNvPr id="9" name="Content Placeholder 8">
            <a:extLst>
              <a:ext uri="{FF2B5EF4-FFF2-40B4-BE49-F238E27FC236}">
                <a16:creationId xmlns:a16="http://schemas.microsoft.com/office/drawing/2014/main" id="{103F3F43-ABD2-7C65-D50E-FC15430D707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78954" y="914400"/>
            <a:ext cx="4986091" cy="3703638"/>
          </a:xfrm>
        </p:spPr>
      </p:pic>
    </p:spTree>
    <p:extLst>
      <p:ext uri="{BB962C8B-B14F-4D97-AF65-F5344CB8AC3E}">
        <p14:creationId xmlns:p14="http://schemas.microsoft.com/office/powerpoint/2010/main" val="7771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7432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p:txBody>
          <a:bodyPr>
            <a:normAutofit fontScale="92500"/>
          </a:bodyPr>
          <a:lstStyle/>
          <a:p>
            <a:pPr>
              <a:lnSpc>
                <a:spcPct val="150000"/>
              </a:lnSpc>
            </a:pPr>
            <a:r>
              <a:rPr lang="en-IN" sz="2200" b="1" dirty="0">
                <a:latin typeface="Times New Roman" panose="02020603050405020304" pitchFamily="18" charset="0"/>
                <a:cs typeface="Times New Roman" panose="02020603050405020304" pitchFamily="18" charset="0"/>
              </a:rPr>
              <a:t>1. </a:t>
            </a:r>
            <a:r>
              <a:rPr lang="en-US" sz="2100" b="1" dirty="0"/>
              <a:t>User Interaction Layer (Front-End)</a:t>
            </a:r>
            <a:endParaRPr lang="en-IN" sz="2100" b="1" dirty="0">
              <a:latin typeface="Times New Roman" panose="02020603050405020304" pitchFamily="18" charset="0"/>
              <a:cs typeface="Times New Roman" panose="02020603050405020304" pitchFamily="18" charset="0"/>
            </a:endParaRPr>
          </a:p>
          <a:p>
            <a:pPr>
              <a:lnSpc>
                <a:spcPct val="150000"/>
              </a:lnSpc>
            </a:pPr>
            <a:r>
              <a:rPr lang="en-IN" sz="2200" b="1" dirty="0">
                <a:latin typeface="Times New Roman" panose="02020603050405020304" pitchFamily="18" charset="0"/>
                <a:cs typeface="Times New Roman" panose="02020603050405020304" pitchFamily="18" charset="0"/>
              </a:rPr>
              <a:t>Technology</a:t>
            </a:r>
            <a:r>
              <a:rPr lang="en-IN" sz="1900" b="1" dirty="0">
                <a:latin typeface="Times New Roman" panose="02020603050405020304" pitchFamily="18" charset="0"/>
                <a:cs typeface="Times New Roman" panose="02020603050405020304" pitchFamily="18" charset="0"/>
              </a:rPr>
              <a:t>:</a:t>
            </a:r>
            <a:r>
              <a:rPr lang="en-US" sz="1900" dirty="0"/>
              <a:t> Angular, React, or Vue.js for admin dashboards and reporting tools</a:t>
            </a:r>
            <a:r>
              <a:rPr lang="en-IN" sz="1900" dirty="0">
                <a:latin typeface="Times New Roman" panose="02020603050405020304" pitchFamily="18" charset="0"/>
                <a:cs typeface="Times New Roman" panose="02020603050405020304" pitchFamily="18" charset="0"/>
              </a:rPr>
              <a:t> </a:t>
            </a:r>
          </a:p>
          <a:p>
            <a:pPr>
              <a:lnSpc>
                <a:spcPct val="150000"/>
              </a:lnSpc>
            </a:pPr>
            <a:r>
              <a:rPr lang="en-US" sz="2200" b="1" dirty="0">
                <a:latin typeface="Times New Roman" panose="02020603050405020304" pitchFamily="18" charset="0"/>
                <a:cs typeface="Times New Roman" panose="02020603050405020304" pitchFamily="18" charset="0"/>
              </a:rPr>
              <a:t>2. </a:t>
            </a:r>
            <a:r>
              <a:rPr lang="en-US" sz="2100" b="1" dirty="0"/>
              <a:t>Data Collection Layer</a:t>
            </a:r>
            <a:endParaRPr lang="en-US" sz="21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Technology :</a:t>
            </a:r>
            <a:r>
              <a:rPr lang="en-US" sz="1900" dirty="0"/>
              <a:t>IoT-enabled biometric devices integrated with AWS IoT Core.</a:t>
            </a:r>
            <a:endParaRPr lang="en-US" sz="1900"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3. </a:t>
            </a:r>
            <a:r>
              <a:rPr lang="en-US" sz="2100" b="1" dirty="0"/>
              <a:t>Edge Processing Layer</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err="1">
                <a:latin typeface="Times New Roman" panose="02020603050405020304" pitchFamily="18" charset="0"/>
                <a:cs typeface="Times New Roman" panose="02020603050405020304" pitchFamily="18" charset="0"/>
              </a:rPr>
              <a:t>Technology:</a:t>
            </a:r>
            <a:r>
              <a:rPr lang="en-US" sz="1900" dirty="0" err="1"/>
              <a:t>AWS</a:t>
            </a:r>
            <a:r>
              <a:rPr lang="en-US" sz="1900" dirty="0"/>
              <a:t> IoT Greengrass to enable local processing of data from biometric scanners and reduce latency.</a:t>
            </a:r>
            <a:endParaRPr lang="en-IN" sz="1900" dirty="0">
              <a:latin typeface="Times New Roman" pitchFamily="18" charset="0"/>
              <a:cs typeface="Times New Roman" pitchFamily="18" charset="0"/>
            </a:endParaRPr>
          </a:p>
        </p:txBody>
      </p:sp>
    </p:spTree>
    <p:extLst>
      <p:ext uri="{BB962C8B-B14F-4D97-AF65-F5344CB8AC3E}">
        <p14:creationId xmlns:p14="http://schemas.microsoft.com/office/powerpoint/2010/main" val="345820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 (Cont..)</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F2A74E67-274F-57B0-F638-7412ED223D3F}"/>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F49DAC3F-E57C-3018-3D68-7A5417F75691}"/>
              </a:ext>
            </a:extLst>
          </p:cNvPr>
          <p:cNvSpPr>
            <a:spLocks noGrp="1"/>
          </p:cNvSpPr>
          <p:nvPr>
            <p:ph sz="quarter" idx="1"/>
          </p:nvPr>
        </p:nvSpPr>
        <p:spPr/>
        <p:txBody>
          <a:bodyPr>
            <a:normAutofit/>
          </a:bodyPr>
          <a:lstStyle/>
          <a:p>
            <a:pPr>
              <a:lnSpc>
                <a:spcPct val="150000"/>
              </a:lnSpc>
            </a:pPr>
            <a:r>
              <a:rPr lang="en-US" sz="2200" b="1" dirty="0">
                <a:latin typeface="Times New Roman" panose="02020603050405020304" pitchFamily="18" charset="0"/>
                <a:cs typeface="Times New Roman" panose="02020603050405020304" pitchFamily="18" charset="0"/>
              </a:rPr>
              <a:t>4. </a:t>
            </a:r>
            <a:r>
              <a:rPr lang="en-US" sz="2100" b="1" dirty="0"/>
              <a:t>Data Transport Layer</a:t>
            </a:r>
            <a:endParaRPr lang="en-US" sz="2100" b="1"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    Technology : </a:t>
            </a:r>
            <a:r>
              <a:rPr lang="en-US" sz="1900" dirty="0"/>
              <a:t>Amazon API Gateway for RESTful APIs.</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5. </a:t>
            </a:r>
            <a:r>
              <a:rPr lang="en-US" sz="1900" b="1" dirty="0"/>
              <a:t>Backend Processing Layer</a:t>
            </a:r>
            <a:endParaRPr lang="en-US" sz="1900" b="1" dirty="0">
              <a:latin typeface="Times New Roman" panose="02020603050405020304" pitchFamily="18" charset="0"/>
              <a:cs typeface="Times New Roman" panose="02020603050405020304" pitchFamily="18" charset="0"/>
            </a:endParaRPr>
          </a:p>
          <a:p>
            <a:pPr marL="0" indent="0">
              <a:lnSpc>
                <a:spcPct val="150000"/>
              </a:lnSpc>
              <a:buNone/>
            </a:pPr>
            <a:r>
              <a:rPr lang="en-US" sz="2200" b="1" dirty="0">
                <a:latin typeface="Times New Roman" panose="02020603050405020304" pitchFamily="18" charset="0"/>
                <a:cs typeface="Times New Roman" panose="02020603050405020304" pitchFamily="18" charset="0"/>
              </a:rPr>
              <a:t>     Technology:</a:t>
            </a:r>
            <a:r>
              <a:rPr lang="en-US" sz="2200" dirty="0">
                <a:latin typeface="Times New Roman" panose="02020603050405020304" pitchFamily="18" charset="0"/>
                <a:cs typeface="Times New Roman" panose="02020603050405020304" pitchFamily="18" charset="0"/>
              </a:rPr>
              <a:t> </a:t>
            </a:r>
            <a:r>
              <a:rPr lang="en-US" sz="1700" dirty="0"/>
              <a:t>AWS Lambda for serverless processing of incoming attendance data</a:t>
            </a:r>
            <a:r>
              <a:rPr lang="en-US" sz="1600" dirty="0"/>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6</a:t>
            </a:r>
            <a:r>
              <a:rPr lang="en-US" sz="1900" b="1" dirty="0">
                <a:latin typeface="Times New Roman" panose="02020603050405020304" pitchFamily="18" charset="0"/>
                <a:cs typeface="Times New Roman" panose="02020603050405020304" pitchFamily="18" charset="0"/>
              </a:rPr>
              <a:t>. </a:t>
            </a:r>
            <a:r>
              <a:rPr lang="en-US" sz="1900" b="1" dirty="0"/>
              <a:t>Data Storage Layer</a:t>
            </a:r>
            <a:endParaRPr lang="en-US" sz="1900" b="1" dirty="0">
              <a:latin typeface="Times New Roman" panose="02020603050405020304" pitchFamily="18" charset="0"/>
              <a:cs typeface="Times New Roman" panose="02020603050405020304" pitchFamily="18" charset="0"/>
            </a:endParaRPr>
          </a:p>
          <a:p>
            <a:pPr marL="0" indent="0">
              <a:lnSpc>
                <a:spcPct val="150000"/>
              </a:lnSpc>
              <a:buNone/>
            </a:pPr>
            <a:r>
              <a:rPr lang="en-US" sz="2200" b="1" dirty="0">
                <a:latin typeface="Times New Roman" panose="02020603050405020304" pitchFamily="18" charset="0"/>
                <a:cs typeface="Times New Roman" panose="02020603050405020304" pitchFamily="18" charset="0"/>
              </a:rPr>
              <a:t>     Technology : </a:t>
            </a:r>
            <a:r>
              <a:rPr lang="en-US" sz="1800" dirty="0"/>
              <a:t>Amazon S3 for archiving logs or historical data.</a:t>
            </a: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4" name="Rectangle 1">
            <a:extLst>
              <a:ext uri="{FF2B5EF4-FFF2-40B4-BE49-F238E27FC236}">
                <a16:creationId xmlns:a16="http://schemas.microsoft.com/office/drawing/2014/main" id="{849886B6-B2C9-79D0-D70E-96A5704303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AWS IoT Core</a:t>
            </a:r>
            <a:r>
              <a:rPr kumimoji="0" lang="en-US" altLang="en-US" sz="1800" b="0" i="0" u="none" strike="noStrike" cap="none" normalizeH="0" baseline="0">
                <a:ln>
                  <a:noFill/>
                </a:ln>
                <a:solidFill>
                  <a:schemeClr val="tx1"/>
                </a:solidFill>
                <a:effectLst/>
                <a:latin typeface="Arial" panose="020B0604020202020204" pitchFamily="34" charset="0"/>
              </a:rPr>
              <a:t> for reliable and low-latency message transport.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44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normAutofit/>
          </a:bodyPr>
          <a:lstStyle/>
          <a:p>
            <a:pPr>
              <a:lnSpc>
                <a:spcPct val="150000"/>
              </a:lnSpc>
              <a:buFont typeface="Wingdings" panose="05000000000000000000" pitchFamily="2" charset="2"/>
              <a:buChar char="q"/>
            </a:pPr>
            <a:r>
              <a:rPr lang="en-US" dirty="0"/>
              <a:t>Student Module</a:t>
            </a:r>
          </a:p>
          <a:p>
            <a:pPr>
              <a:lnSpc>
                <a:spcPct val="150000"/>
              </a:lnSpc>
              <a:buFont typeface="Wingdings" panose="05000000000000000000" pitchFamily="2" charset="2"/>
              <a:buChar char="q"/>
            </a:pPr>
            <a:r>
              <a:rPr lang="en-US" dirty="0"/>
              <a:t>Advisor Module</a:t>
            </a: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dirty="0"/>
              <a:t>Attendance Tracker Module</a:t>
            </a: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dirty="0"/>
              <a:t>Notification Service Module </a:t>
            </a: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875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786</Words>
  <Application>Microsoft Office PowerPoint</Application>
  <PresentationFormat>On-screen Show (16:9)</PresentationFormat>
  <Paragraphs>97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CGB1201 – JAVA PROGRAMMING PROJECT REVIEW-2</vt:lpstr>
      <vt:lpstr>Title of the Project</vt:lpstr>
      <vt:lpstr>Abstract </vt:lpstr>
      <vt:lpstr>Introduction</vt:lpstr>
      <vt:lpstr>Java Programming  - Concepts Used</vt:lpstr>
      <vt:lpstr>Proposed Architecture</vt:lpstr>
      <vt:lpstr>Proposed Architecture - Description</vt:lpstr>
      <vt:lpstr>Proposed Architecture  - Description (Cont..)</vt:lpstr>
      <vt:lpstr>List of Modules</vt:lpstr>
      <vt:lpstr>Module Description</vt:lpstr>
      <vt:lpstr>Module Description (Cont..)</vt:lpstr>
      <vt:lpstr>Results and Discussion</vt:lpstr>
      <vt:lpstr>Results and Discussion (Cont..)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PROJECT REVIEW-2</dc:title>
  <dc:creator/>
  <cp:lastModifiedBy>akalyaaki143@gmail.com</cp:lastModifiedBy>
  <cp:revision>3</cp:revision>
  <dcterms:modified xsi:type="dcterms:W3CDTF">2024-12-04T13:00:57Z</dcterms:modified>
</cp:coreProperties>
</file>