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libri" pitchFamily="34" charset="0"/>
      <p:regular r:id="rId11"/>
      <p:bold r:id="rId12"/>
      <p:italic r:id="rId13"/>
      <p:boldItalic r:id="rId14"/>
    </p:embeddedFont>
    <p:embeddedFont>
      <p:font typeface="Open Sans" charset="0"/>
      <p:regular r:id="rId15"/>
      <p:bold r:id="rId16"/>
    </p:embeddedFont>
    <p:embeddedFont>
      <p:font typeface="Consolas" pitchFamily="49"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96" d="100"/>
          <a:sy n="96" d="100"/>
        </p:scale>
        <p:origin x="-378" y="-102"/>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3325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1180"/>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Multimodal Emotion Detector Overview</a:t>
            </a:r>
            <a:endParaRPr lang="en-US" sz="4450" dirty="0"/>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This presentation explains the key functions of a Multimodal Emotion Detector implemented in Python. The system analyzes emotions from both facial expressions in video frames and audio signals extracted from the video. It fuses these modalities to provide an overall emotion assessment. Each slide covers a specific function, its core working, and a key code line that captures its essence.</a:t>
            </a:r>
            <a:endParaRPr lang="en-US" sz="1750" dirty="0"/>
          </a:p>
        </p:txBody>
      </p:sp>
      <p:sp>
        <p:nvSpPr>
          <p:cNvPr id="5" name="Shape 2"/>
          <p:cNvSpPr/>
          <p:nvPr/>
        </p:nvSpPr>
        <p:spPr>
          <a:xfrm>
            <a:off x="793790" y="6028373"/>
            <a:ext cx="362903" cy="362903"/>
          </a:xfrm>
          <a:prstGeom prst="roundRect">
            <a:avLst>
              <a:gd name="adj" fmla="val 25194296"/>
            </a:avLst>
          </a:prstGeom>
          <a:noFill/>
          <a:ln w="7620">
            <a:solidFill>
              <a:srgbClr val="FFFFFF"/>
            </a:solidFill>
            <a:prstDash val="solid"/>
          </a:ln>
        </p:spPr>
      </p:sp>
      <p:sp>
        <p:nvSpPr>
          <p:cNvPr id="7" name="Text 3"/>
          <p:cNvSpPr/>
          <p:nvPr/>
        </p:nvSpPr>
        <p:spPr>
          <a:xfrm>
            <a:off x="793790" y="6011466"/>
            <a:ext cx="1669137"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03471"/>
            <a:ext cx="7122914"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Uploading Video File</a:t>
            </a:r>
            <a:endParaRPr lang="en-US" sz="4450" dirty="0"/>
          </a:p>
        </p:txBody>
      </p:sp>
      <p:sp>
        <p:nvSpPr>
          <p:cNvPr id="3" name="Text 1"/>
          <p:cNvSpPr/>
          <p:nvPr/>
        </p:nvSpPr>
        <p:spPr>
          <a:xfrm>
            <a:off x="793790" y="226587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upload_video</a:t>
            </a:r>
            <a:r>
              <a:rPr lang="en-US" sz="1750" dirty="0">
                <a:solidFill>
                  <a:srgbClr val="333F70"/>
                </a:solidFill>
                <a:ea typeface="Open Sans" pitchFamily="34" charset="-122"/>
                <a:cs typeface="Open Sans" pitchFamily="34" charset="-120"/>
              </a:rPr>
              <a:t> function allows users to upload a video file in Google Colab. It saves the uploaded file temporarily for further processing. This is the first step to obtain the video input for emotion analysis.</a:t>
            </a:r>
            <a:endParaRPr lang="en-US" sz="1750" dirty="0"/>
          </a:p>
        </p:txBody>
      </p:sp>
      <p:sp>
        <p:nvSpPr>
          <p:cNvPr id="4" name="Text 2"/>
          <p:cNvSpPr/>
          <p:nvPr/>
        </p:nvSpPr>
        <p:spPr>
          <a:xfrm>
            <a:off x="793790" y="324683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64888"/>
            <a:ext cx="13042821" cy="702945"/>
          </a:xfrm>
          <a:prstGeom prst="roundRect">
            <a:avLst>
              <a:gd name="adj" fmla="val 13553"/>
            </a:avLst>
          </a:prstGeom>
          <a:solidFill>
            <a:srgbClr val="D6F5EE"/>
          </a:solidFill>
          <a:ln/>
        </p:spPr>
      </p:sp>
      <p:sp>
        <p:nvSpPr>
          <p:cNvPr id="6" name="Shape 4"/>
          <p:cNvSpPr/>
          <p:nvPr/>
        </p:nvSpPr>
        <p:spPr>
          <a:xfrm>
            <a:off x="782479" y="3864888"/>
            <a:ext cx="13065443" cy="702945"/>
          </a:xfrm>
          <a:prstGeom prst="roundRect">
            <a:avLst>
              <a:gd name="adj" fmla="val 4840"/>
            </a:avLst>
          </a:prstGeom>
          <a:solidFill>
            <a:srgbClr val="D6F5EE"/>
          </a:solidFill>
          <a:ln/>
        </p:spPr>
      </p:sp>
      <p:sp>
        <p:nvSpPr>
          <p:cNvPr id="7" name="Text 5"/>
          <p:cNvSpPr/>
          <p:nvPr/>
        </p:nvSpPr>
        <p:spPr>
          <a:xfrm>
            <a:off x="1009293" y="4034909"/>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uploaded = files.upload()</a:t>
            </a:r>
            <a:endParaRPr lang="en-US" sz="1750" dirty="0"/>
          </a:p>
        </p:txBody>
      </p:sp>
      <p:sp>
        <p:nvSpPr>
          <p:cNvPr id="8" name="Text 6"/>
          <p:cNvSpPr/>
          <p:nvPr/>
        </p:nvSpPr>
        <p:spPr>
          <a:xfrm>
            <a:off x="793790" y="482298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triggers the file upload dialog and stores the uploaded video data.</a:t>
            </a:r>
            <a:endParaRPr lang="en-US" sz="1750" dirty="0"/>
          </a:p>
        </p:txBody>
      </p:sp>
      <p:sp>
        <p:nvSpPr>
          <p:cNvPr id="9" name="Shape 7"/>
          <p:cNvSpPr/>
          <p:nvPr/>
        </p:nvSpPr>
        <p:spPr>
          <a:xfrm>
            <a:off x="793790" y="5441037"/>
            <a:ext cx="4196358" cy="1685092"/>
          </a:xfrm>
          <a:prstGeom prst="roundRect">
            <a:avLst>
              <a:gd name="adj" fmla="val 5654"/>
            </a:avLst>
          </a:prstGeom>
          <a:solidFill>
            <a:srgbClr val="D6F5EE"/>
          </a:solidFill>
          <a:ln w="7620">
            <a:solidFill>
              <a:srgbClr val="BCDBD4"/>
            </a:solidFill>
            <a:prstDash val="solid"/>
          </a:ln>
        </p:spPr>
      </p:sp>
      <p:sp>
        <p:nvSpPr>
          <p:cNvPr id="10" name="Text 8"/>
          <p:cNvSpPr/>
          <p:nvPr/>
        </p:nvSpPr>
        <p:spPr>
          <a:xfrm>
            <a:off x="1028224" y="5675471"/>
            <a:ext cx="3134439"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Function Purpose</a:t>
            </a:r>
            <a:endParaRPr lang="en-US" sz="2200" dirty="0"/>
          </a:p>
        </p:txBody>
      </p:sp>
      <p:sp>
        <p:nvSpPr>
          <p:cNvPr id="11" name="Text 9"/>
          <p:cNvSpPr/>
          <p:nvPr/>
        </p:nvSpPr>
        <p:spPr>
          <a:xfrm>
            <a:off x="1028224"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Enable user to upload a video file for analysis.</a:t>
            </a:r>
            <a:endParaRPr lang="en-US" sz="1750" dirty="0"/>
          </a:p>
        </p:txBody>
      </p:sp>
      <p:sp>
        <p:nvSpPr>
          <p:cNvPr id="12" name="Shape 10"/>
          <p:cNvSpPr/>
          <p:nvPr/>
        </p:nvSpPr>
        <p:spPr>
          <a:xfrm>
            <a:off x="5216962" y="5441037"/>
            <a:ext cx="4196358" cy="1685092"/>
          </a:xfrm>
          <a:prstGeom prst="roundRect">
            <a:avLst>
              <a:gd name="adj" fmla="val 5654"/>
            </a:avLst>
          </a:prstGeom>
          <a:solidFill>
            <a:srgbClr val="D6F5EE"/>
          </a:solidFill>
          <a:ln w="7620">
            <a:solidFill>
              <a:srgbClr val="BCDBD4"/>
            </a:solidFill>
            <a:prstDash val="solid"/>
          </a:ln>
        </p:spPr>
      </p:sp>
      <p:sp>
        <p:nvSpPr>
          <p:cNvPr id="13" name="Text 11"/>
          <p:cNvSpPr/>
          <p:nvPr/>
        </p:nvSpPr>
        <p:spPr>
          <a:xfrm>
            <a:off x="5451396" y="56754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Key Operation</a:t>
            </a:r>
            <a:endParaRPr lang="en-US" sz="2200" dirty="0"/>
          </a:p>
        </p:txBody>
      </p:sp>
      <p:sp>
        <p:nvSpPr>
          <p:cNvPr id="14" name="Text 12"/>
          <p:cNvSpPr/>
          <p:nvPr/>
        </p:nvSpPr>
        <p:spPr>
          <a:xfrm>
            <a:off x="5451396"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Uses Google Colab's files.upload() to receive video data.</a:t>
            </a:r>
            <a:endParaRPr lang="en-US" sz="1750" dirty="0"/>
          </a:p>
        </p:txBody>
      </p:sp>
      <p:sp>
        <p:nvSpPr>
          <p:cNvPr id="15" name="Shape 13"/>
          <p:cNvSpPr/>
          <p:nvPr/>
        </p:nvSpPr>
        <p:spPr>
          <a:xfrm>
            <a:off x="9775215" y="5441037"/>
            <a:ext cx="4196358" cy="1685092"/>
          </a:xfrm>
          <a:prstGeom prst="roundRect">
            <a:avLst>
              <a:gd name="adj" fmla="val 5654"/>
            </a:avLst>
          </a:prstGeom>
          <a:solidFill>
            <a:srgbClr val="D6F5EE"/>
          </a:solidFill>
          <a:ln w="7620">
            <a:solidFill>
              <a:srgbClr val="BCDBD4"/>
            </a:solidFill>
            <a:prstDash val="solid"/>
          </a:ln>
        </p:spPr>
      </p:sp>
      <p:sp>
        <p:nvSpPr>
          <p:cNvPr id="16" name="Text 14"/>
          <p:cNvSpPr/>
          <p:nvPr/>
        </p:nvSpPr>
        <p:spPr>
          <a:xfrm>
            <a:off x="9874568" y="567547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Output</a:t>
            </a:r>
            <a:endParaRPr lang="en-US" sz="2200" dirty="0"/>
          </a:p>
        </p:txBody>
      </p:sp>
      <p:sp>
        <p:nvSpPr>
          <p:cNvPr id="17" name="Text 15"/>
          <p:cNvSpPr/>
          <p:nvPr/>
        </p:nvSpPr>
        <p:spPr>
          <a:xfrm>
            <a:off x="9874568" y="6165890"/>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Returns path to a temporary video file for processing.</a:t>
            </a:r>
            <a:endParaRPr lang="en-US" sz="1750" dirty="0"/>
          </a:p>
        </p:txBody>
      </p:sp>
      <p:sp>
        <p:nvSpPr>
          <p:cNvPr id="18" name="Rectangle 17">
            <a:extLst>
              <a:ext uri="{FF2B5EF4-FFF2-40B4-BE49-F238E27FC236}">
                <a16:creationId xmlns:a16="http://schemas.microsoft.com/office/drawing/2014/main" xmlns="" id="{4C112ED0-3D6B-4FFB-259F-1CFCB4F51317}"/>
              </a:ext>
            </a:extLst>
          </p:cNvPr>
          <p:cNvSpPr/>
          <p:nvPr/>
        </p:nvSpPr>
        <p:spPr>
          <a:xfrm>
            <a:off x="12489873" y="7408718"/>
            <a:ext cx="2140527" cy="82088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17521"/>
            <a:ext cx="8493919"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Facial Emotion Analysis</a:t>
            </a:r>
            <a:endParaRPr lang="en-US" sz="4450" dirty="0"/>
          </a:p>
        </p:txBody>
      </p:sp>
      <p:sp>
        <p:nvSpPr>
          <p:cNvPr id="3" name="Text 1"/>
          <p:cNvSpPr/>
          <p:nvPr/>
        </p:nvSpPr>
        <p:spPr>
          <a:xfrm>
            <a:off x="793790" y="227992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analyze_facial_emotion</a:t>
            </a:r>
            <a:r>
              <a:rPr lang="en-US" sz="1750" dirty="0">
                <a:solidFill>
                  <a:srgbClr val="333F70"/>
                </a:solidFill>
                <a:ea typeface="Open Sans" pitchFamily="34" charset="-122"/>
                <a:cs typeface="Open Sans" pitchFamily="34" charset="-120"/>
              </a:rPr>
              <a:t> function processes a single video frame to detect facial emotions using DeepFace. It returns the dominant emotion and detailed emotion scores for that frame.</a:t>
            </a:r>
            <a:endParaRPr lang="en-US" sz="1750" dirty="0"/>
          </a:p>
        </p:txBody>
      </p:sp>
      <p:sp>
        <p:nvSpPr>
          <p:cNvPr id="4" name="Text 2"/>
          <p:cNvSpPr/>
          <p:nvPr/>
        </p:nvSpPr>
        <p:spPr>
          <a:xfrm>
            <a:off x="793790" y="326088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78937"/>
            <a:ext cx="13042821" cy="702945"/>
          </a:xfrm>
          <a:prstGeom prst="roundRect">
            <a:avLst>
              <a:gd name="adj" fmla="val 13553"/>
            </a:avLst>
          </a:prstGeom>
          <a:solidFill>
            <a:srgbClr val="D6F5EE"/>
          </a:solidFill>
          <a:ln/>
        </p:spPr>
      </p:sp>
      <p:sp>
        <p:nvSpPr>
          <p:cNvPr id="6" name="Shape 4"/>
          <p:cNvSpPr/>
          <p:nvPr/>
        </p:nvSpPr>
        <p:spPr>
          <a:xfrm>
            <a:off x="782479" y="3878937"/>
            <a:ext cx="13065443" cy="702945"/>
          </a:xfrm>
          <a:prstGeom prst="roundRect">
            <a:avLst>
              <a:gd name="adj" fmla="val 4840"/>
            </a:avLst>
          </a:prstGeom>
          <a:solidFill>
            <a:srgbClr val="D6F5EE"/>
          </a:solidFill>
          <a:ln/>
        </p:spPr>
      </p:sp>
      <p:sp>
        <p:nvSpPr>
          <p:cNvPr id="7" name="Text 5"/>
          <p:cNvSpPr/>
          <p:nvPr/>
        </p:nvSpPr>
        <p:spPr>
          <a:xfrm>
            <a:off x="1009293" y="4048958"/>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result = DeepFace.analyze(frame, actions=['emotion'], enforce_detection=False)</a:t>
            </a:r>
            <a:endParaRPr lang="en-US" sz="1750" dirty="0"/>
          </a:p>
        </p:txBody>
      </p:sp>
      <p:sp>
        <p:nvSpPr>
          <p:cNvPr id="8" name="Text 6"/>
          <p:cNvSpPr/>
          <p:nvPr/>
        </p:nvSpPr>
        <p:spPr>
          <a:xfrm>
            <a:off x="793790" y="483703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performs the facial emotion detection on the given frame.</a:t>
            </a:r>
            <a:endParaRPr lang="en-US" sz="1750" dirty="0"/>
          </a:p>
        </p:txBody>
      </p:sp>
      <p:sp>
        <p:nvSpPr>
          <p:cNvPr id="9" name="Shape 7"/>
          <p:cNvSpPr/>
          <p:nvPr/>
        </p:nvSpPr>
        <p:spPr>
          <a:xfrm>
            <a:off x="793790" y="5455087"/>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1530906"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Input</a:t>
            </a:r>
            <a:endParaRPr lang="en-US" sz="2200" dirty="0"/>
          </a:p>
        </p:txBody>
      </p:sp>
      <p:sp>
        <p:nvSpPr>
          <p:cNvPr id="11" name="Text 9"/>
          <p:cNvSpPr/>
          <p:nvPr/>
        </p:nvSpPr>
        <p:spPr>
          <a:xfrm>
            <a:off x="1530906" y="6023372"/>
            <a:ext cx="3421499"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A single video frame image.</a:t>
            </a:r>
            <a:endParaRPr lang="en-US" sz="1750" dirty="0"/>
          </a:p>
        </p:txBody>
      </p:sp>
      <p:sp>
        <p:nvSpPr>
          <p:cNvPr id="12" name="Shape 10"/>
          <p:cNvSpPr/>
          <p:nvPr/>
        </p:nvSpPr>
        <p:spPr>
          <a:xfrm>
            <a:off x="5235893" y="5455087"/>
            <a:ext cx="510302" cy="510302"/>
          </a:xfrm>
          <a:prstGeom prst="roundRect">
            <a:avLst>
              <a:gd name="adj" fmla="val 18669"/>
            </a:avLst>
          </a:prstGeom>
          <a:solidFill>
            <a:srgbClr val="D6F5EE"/>
          </a:solidFill>
          <a:ln w="7620">
            <a:solidFill>
              <a:srgbClr val="BCDBD4"/>
            </a:solidFill>
            <a:prstDash val="solid"/>
          </a:ln>
        </p:spPr>
      </p:sp>
      <p:sp>
        <p:nvSpPr>
          <p:cNvPr id="13" name="Text 11"/>
          <p:cNvSpPr/>
          <p:nvPr/>
        </p:nvSpPr>
        <p:spPr>
          <a:xfrm>
            <a:off x="5973008"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Processing</a:t>
            </a:r>
            <a:endParaRPr lang="en-US" sz="2200" dirty="0"/>
          </a:p>
        </p:txBody>
      </p:sp>
      <p:sp>
        <p:nvSpPr>
          <p:cNvPr id="14" name="Text 12"/>
          <p:cNvSpPr/>
          <p:nvPr/>
        </p:nvSpPr>
        <p:spPr>
          <a:xfrm>
            <a:off x="5973008"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DeepFace analyzes facial expressions to identify emotions.</a:t>
            </a:r>
            <a:endParaRPr lang="en-US" sz="1750" dirty="0"/>
          </a:p>
        </p:txBody>
      </p:sp>
      <p:sp>
        <p:nvSpPr>
          <p:cNvPr id="15" name="Shape 13"/>
          <p:cNvSpPr/>
          <p:nvPr/>
        </p:nvSpPr>
        <p:spPr>
          <a:xfrm>
            <a:off x="9677995" y="5455087"/>
            <a:ext cx="510302" cy="510302"/>
          </a:xfrm>
          <a:prstGeom prst="roundRect">
            <a:avLst>
              <a:gd name="adj" fmla="val 18669"/>
            </a:avLst>
          </a:prstGeom>
          <a:solidFill>
            <a:srgbClr val="D6F5EE"/>
          </a:solidFill>
          <a:ln w="7620">
            <a:solidFill>
              <a:srgbClr val="BCDBD4"/>
            </a:solidFill>
            <a:prstDash val="solid"/>
          </a:ln>
        </p:spPr>
      </p:sp>
      <p:sp>
        <p:nvSpPr>
          <p:cNvPr id="16" name="Text 14"/>
          <p:cNvSpPr/>
          <p:nvPr/>
        </p:nvSpPr>
        <p:spPr>
          <a:xfrm>
            <a:off x="10415111"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Output</a:t>
            </a:r>
            <a:endParaRPr lang="en-US" sz="2200" dirty="0"/>
          </a:p>
        </p:txBody>
      </p:sp>
      <p:sp>
        <p:nvSpPr>
          <p:cNvPr id="17" name="Text 15"/>
          <p:cNvSpPr/>
          <p:nvPr/>
        </p:nvSpPr>
        <p:spPr>
          <a:xfrm>
            <a:off x="10415111" y="602337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Dominant emotion label and emotion confidence scores.</a:t>
            </a:r>
            <a:endParaRPr lang="en-US" sz="1750" dirty="0"/>
          </a:p>
        </p:txBody>
      </p:sp>
      <p:sp>
        <p:nvSpPr>
          <p:cNvPr id="20" name="Rectangle 19">
            <a:extLst>
              <a:ext uri="{FF2B5EF4-FFF2-40B4-BE49-F238E27FC236}">
                <a16:creationId xmlns:a16="http://schemas.microsoft.com/office/drawing/2014/main" xmlns="" id="{CE71CC31-179C-D4C5-3C43-7948E59257C3}"/>
              </a:ext>
            </a:extLst>
          </p:cNvPr>
          <p:cNvSpPr/>
          <p:nvPr/>
        </p:nvSpPr>
        <p:spPr>
          <a:xfrm>
            <a:off x="12811991"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87B118C0-0C28-7DC5-9F62-5D6F53E18CCF}"/>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77039"/>
            <a:ext cx="9034820"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Processing Video Frames</a:t>
            </a:r>
            <a:endParaRPr lang="en-US" sz="4450" dirty="0"/>
          </a:p>
        </p:txBody>
      </p:sp>
      <p:sp>
        <p:nvSpPr>
          <p:cNvPr id="3" name="Text 1"/>
          <p:cNvSpPr/>
          <p:nvPr/>
        </p:nvSpPr>
        <p:spPr>
          <a:xfrm>
            <a:off x="793790" y="223944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process_video_frames</a:t>
            </a:r>
            <a:r>
              <a:rPr lang="en-US" sz="1750" dirty="0">
                <a:solidFill>
                  <a:srgbClr val="333F70"/>
                </a:solidFill>
                <a:ea typeface="Open Sans" pitchFamily="34" charset="-122"/>
                <a:cs typeface="Open Sans" pitchFamily="34" charset="-120"/>
              </a:rPr>
              <a:t> function reads video frames at a specified sample rate and analyzes facial emotions in each sampled frame. It also displays frames with emotion labels and scores.</a:t>
            </a:r>
            <a:endParaRPr lang="en-US" sz="1750" dirty="0"/>
          </a:p>
        </p:txBody>
      </p:sp>
      <p:sp>
        <p:nvSpPr>
          <p:cNvPr id="4" name="Text 2"/>
          <p:cNvSpPr/>
          <p:nvPr/>
        </p:nvSpPr>
        <p:spPr>
          <a:xfrm>
            <a:off x="793790" y="3220403"/>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38456"/>
            <a:ext cx="13042821" cy="702945"/>
          </a:xfrm>
          <a:prstGeom prst="roundRect">
            <a:avLst>
              <a:gd name="adj" fmla="val 13553"/>
            </a:avLst>
          </a:prstGeom>
          <a:solidFill>
            <a:srgbClr val="D6F5EE"/>
          </a:solidFill>
          <a:ln/>
        </p:spPr>
      </p:sp>
      <p:sp>
        <p:nvSpPr>
          <p:cNvPr id="6" name="Shape 4"/>
          <p:cNvSpPr/>
          <p:nvPr/>
        </p:nvSpPr>
        <p:spPr>
          <a:xfrm>
            <a:off x="782479" y="3838456"/>
            <a:ext cx="13065443" cy="702945"/>
          </a:xfrm>
          <a:prstGeom prst="roundRect">
            <a:avLst>
              <a:gd name="adj" fmla="val 4840"/>
            </a:avLst>
          </a:prstGeom>
          <a:solidFill>
            <a:srgbClr val="D6F5EE"/>
          </a:solidFill>
          <a:ln/>
        </p:spPr>
      </p:sp>
      <p:sp>
        <p:nvSpPr>
          <p:cNvPr id="7" name="Text 5"/>
          <p:cNvSpPr/>
          <p:nvPr/>
        </p:nvSpPr>
        <p:spPr>
          <a:xfrm>
            <a:off x="1009293" y="4008477"/>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if frame_count % sample_rate == 0:</a:t>
            </a:r>
            <a:endParaRPr lang="en-US" sz="1750" dirty="0"/>
          </a:p>
        </p:txBody>
      </p:sp>
      <p:sp>
        <p:nvSpPr>
          <p:cNvPr id="8" name="Text 6"/>
          <p:cNvSpPr/>
          <p:nvPr/>
        </p:nvSpPr>
        <p:spPr>
          <a:xfrm>
            <a:off x="793790" y="479655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ensures only every nth frame is processed to optimize performance.</a:t>
            </a:r>
            <a:endParaRPr lang="en-US" sz="1750" dirty="0"/>
          </a:p>
        </p:txBody>
      </p:sp>
      <p:sp>
        <p:nvSpPr>
          <p:cNvPr id="9" name="Text 7"/>
          <p:cNvSpPr/>
          <p:nvPr/>
        </p:nvSpPr>
        <p:spPr>
          <a:xfrm>
            <a:off x="793790" y="5641419"/>
            <a:ext cx="290262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Frame Sampling</a:t>
            </a:r>
            <a:endParaRPr lang="en-US" sz="2200" dirty="0"/>
          </a:p>
        </p:txBody>
      </p:sp>
      <p:sp>
        <p:nvSpPr>
          <p:cNvPr id="10" name="Text 8"/>
          <p:cNvSpPr/>
          <p:nvPr/>
        </p:nvSpPr>
        <p:spPr>
          <a:xfrm>
            <a:off x="793790"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Processes frames at intervals to reduce computation.</a:t>
            </a:r>
            <a:endParaRPr lang="en-US" sz="1750" dirty="0"/>
          </a:p>
        </p:txBody>
      </p:sp>
      <p:sp>
        <p:nvSpPr>
          <p:cNvPr id="11" name="Text 9"/>
          <p:cNvSpPr/>
          <p:nvPr/>
        </p:nvSpPr>
        <p:spPr>
          <a:xfrm>
            <a:off x="5332928" y="5641419"/>
            <a:ext cx="3325654"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Emotion Detection</a:t>
            </a:r>
            <a:endParaRPr lang="en-US" sz="2200" dirty="0"/>
          </a:p>
        </p:txBody>
      </p:sp>
      <p:sp>
        <p:nvSpPr>
          <p:cNvPr id="12" name="Text 10"/>
          <p:cNvSpPr/>
          <p:nvPr/>
        </p:nvSpPr>
        <p:spPr>
          <a:xfrm>
            <a:off x="5332928"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Calls facial emotion analysis on sampled frames.</a:t>
            </a:r>
            <a:endParaRPr lang="en-US" sz="1750" dirty="0"/>
          </a:p>
        </p:txBody>
      </p:sp>
      <p:sp>
        <p:nvSpPr>
          <p:cNvPr id="13" name="Text 11"/>
          <p:cNvSpPr/>
          <p:nvPr/>
        </p:nvSpPr>
        <p:spPr>
          <a:xfrm>
            <a:off x="9872067" y="564141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Visualization</a:t>
            </a:r>
            <a:endParaRPr lang="en-US" sz="2200" dirty="0"/>
          </a:p>
        </p:txBody>
      </p:sp>
      <p:sp>
        <p:nvSpPr>
          <p:cNvPr id="14" name="Text 12"/>
          <p:cNvSpPr/>
          <p:nvPr/>
        </p:nvSpPr>
        <p:spPr>
          <a:xfrm>
            <a:off x="9872067" y="6222563"/>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Displays frames annotated with detected emotions.</a:t>
            </a:r>
            <a:endParaRPr lang="en-US" sz="1750" dirty="0"/>
          </a:p>
        </p:txBody>
      </p:sp>
      <p:sp>
        <p:nvSpPr>
          <p:cNvPr id="16" name="Rectangle 15">
            <a:extLst>
              <a:ext uri="{FF2B5EF4-FFF2-40B4-BE49-F238E27FC236}">
                <a16:creationId xmlns:a16="http://schemas.microsoft.com/office/drawing/2014/main" xmlns="" id="{198B0D93-AFEA-86E1-878F-B58F6AE899E9}"/>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1403" y="929164"/>
            <a:ext cx="13127593" cy="1341834"/>
          </a:xfrm>
          <a:prstGeom prst="rect">
            <a:avLst/>
          </a:prstGeom>
          <a:noFill/>
          <a:ln/>
        </p:spPr>
        <p:txBody>
          <a:bodyPr wrap="square" lIns="0" tIns="0" rIns="0" bIns="0" rtlCol="0" anchor="t"/>
          <a:lstStyle/>
          <a:p>
            <a:pPr marL="0" indent="0" algn="l">
              <a:lnSpc>
                <a:spcPts val="5250"/>
              </a:lnSpc>
              <a:buNone/>
            </a:pPr>
            <a:r>
              <a:rPr lang="en-US" sz="4200" b="1" dirty="0">
                <a:solidFill>
                  <a:srgbClr val="333F70"/>
                </a:solidFill>
                <a:ea typeface="Unbounded Bold" pitchFamily="34" charset="-122"/>
                <a:cs typeface="Unbounded Bold" pitchFamily="34" charset="-120"/>
              </a:rPr>
              <a:t>Audio Extraction and Feature Extraction</a:t>
            </a:r>
            <a:endParaRPr lang="en-US" sz="4200" dirty="0"/>
          </a:p>
        </p:txBody>
      </p:sp>
      <p:sp>
        <p:nvSpPr>
          <p:cNvPr id="3" name="Text 1"/>
          <p:cNvSpPr/>
          <p:nvPr/>
        </p:nvSpPr>
        <p:spPr>
          <a:xfrm>
            <a:off x="751403" y="2700338"/>
            <a:ext cx="13127593"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The </a:t>
            </a:r>
            <a:r>
              <a:rPr lang="en-US" sz="1650" b="1" dirty="0">
                <a:solidFill>
                  <a:srgbClr val="333F70"/>
                </a:solidFill>
                <a:ea typeface="Open Sans" pitchFamily="34" charset="-122"/>
                <a:cs typeface="Open Sans" pitchFamily="34" charset="-120"/>
              </a:rPr>
              <a:t>extract_audio</a:t>
            </a:r>
            <a:r>
              <a:rPr lang="en-US" sz="1650" dirty="0">
                <a:solidFill>
                  <a:srgbClr val="333F70"/>
                </a:solidFill>
                <a:ea typeface="Open Sans" pitchFamily="34" charset="-122"/>
                <a:cs typeface="Open Sans" pitchFamily="34" charset="-120"/>
              </a:rPr>
              <a:t> function extracts the audio track from the video file. The </a:t>
            </a:r>
            <a:r>
              <a:rPr lang="en-US" sz="1650" b="1" dirty="0">
                <a:solidFill>
                  <a:srgbClr val="333F70"/>
                </a:solidFill>
                <a:ea typeface="Open Sans" pitchFamily="34" charset="-122"/>
                <a:cs typeface="Open Sans" pitchFamily="34" charset="-120"/>
              </a:rPr>
              <a:t>extract_audio_features</a:t>
            </a:r>
            <a:r>
              <a:rPr lang="en-US" sz="1650" dirty="0">
                <a:solidFill>
                  <a:srgbClr val="333F70"/>
                </a:solidFill>
                <a:ea typeface="Open Sans" pitchFamily="34" charset="-122"/>
                <a:cs typeface="Open Sans" pitchFamily="34" charset="-120"/>
              </a:rPr>
              <a:t> function then computes various audio features such as MFCCs, spectral centroid, and energy to characterize the audio signal for emotion classification.</a:t>
            </a:r>
            <a:endParaRPr lang="en-US" sz="1650" dirty="0"/>
          </a:p>
        </p:txBody>
      </p:sp>
      <p:sp>
        <p:nvSpPr>
          <p:cNvPr id="4" name="Text 2"/>
          <p:cNvSpPr/>
          <p:nvPr/>
        </p:nvSpPr>
        <p:spPr>
          <a:xfrm>
            <a:off x="751403" y="3628549"/>
            <a:ext cx="13127593" cy="343376"/>
          </a:xfrm>
          <a:prstGeom prst="rect">
            <a:avLst/>
          </a:prstGeom>
          <a:noFill/>
          <a:ln/>
        </p:spPr>
        <p:txBody>
          <a:bodyPr wrap="none" lIns="0" tIns="0" rIns="0" bIns="0" rtlCol="0" anchor="t"/>
          <a:lstStyle/>
          <a:p>
            <a:pPr marL="0" indent="0" algn="l">
              <a:lnSpc>
                <a:spcPts val="2700"/>
              </a:lnSpc>
              <a:buNone/>
            </a:pPr>
            <a:r>
              <a:rPr lang="en-US" sz="1650" b="1" dirty="0">
                <a:solidFill>
                  <a:srgbClr val="333F70"/>
                </a:solidFill>
                <a:ea typeface="Open Sans" pitchFamily="34" charset="-122"/>
                <a:cs typeface="Open Sans" pitchFamily="34" charset="-120"/>
              </a:rPr>
              <a:t>Core line:</a:t>
            </a:r>
            <a:endParaRPr lang="en-US" sz="1650" dirty="0"/>
          </a:p>
        </p:txBody>
      </p:sp>
      <p:sp>
        <p:nvSpPr>
          <p:cNvPr id="5" name="Shape 3"/>
          <p:cNvSpPr/>
          <p:nvPr/>
        </p:nvSpPr>
        <p:spPr>
          <a:xfrm>
            <a:off x="751403" y="4213384"/>
            <a:ext cx="13127593" cy="665321"/>
          </a:xfrm>
          <a:prstGeom prst="roundRect">
            <a:avLst>
              <a:gd name="adj" fmla="val 13554"/>
            </a:avLst>
          </a:prstGeom>
          <a:solidFill>
            <a:srgbClr val="D6F5EE"/>
          </a:solidFill>
          <a:ln/>
        </p:spPr>
      </p:sp>
      <p:sp>
        <p:nvSpPr>
          <p:cNvPr id="6" name="Shape 4"/>
          <p:cNvSpPr/>
          <p:nvPr/>
        </p:nvSpPr>
        <p:spPr>
          <a:xfrm>
            <a:off x="740688" y="4213384"/>
            <a:ext cx="13149024" cy="665321"/>
          </a:xfrm>
          <a:prstGeom prst="roundRect">
            <a:avLst>
              <a:gd name="adj" fmla="val 4841"/>
            </a:avLst>
          </a:prstGeom>
          <a:solidFill>
            <a:srgbClr val="D6F5EE"/>
          </a:solidFill>
          <a:ln/>
        </p:spPr>
      </p:sp>
      <p:sp>
        <p:nvSpPr>
          <p:cNvPr id="7" name="Text 5"/>
          <p:cNvSpPr/>
          <p:nvPr/>
        </p:nvSpPr>
        <p:spPr>
          <a:xfrm>
            <a:off x="955358" y="4374356"/>
            <a:ext cx="12719685"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highlight>
                  <a:srgbClr val="D6F5EE"/>
                </a:highlight>
                <a:ea typeface="Consolas" pitchFamily="34" charset="-122"/>
                <a:cs typeface="Consolas" pitchFamily="34" charset="-120"/>
              </a:rPr>
              <a:t>video.audio.write_audiofile(audio_path, verbose=False, logger=None)</a:t>
            </a:r>
            <a:endParaRPr lang="en-US" sz="1650" dirty="0"/>
          </a:p>
        </p:txBody>
      </p:sp>
      <p:sp>
        <p:nvSpPr>
          <p:cNvPr id="8" name="Text 6"/>
          <p:cNvSpPr/>
          <p:nvPr/>
        </p:nvSpPr>
        <p:spPr>
          <a:xfrm>
            <a:off x="751403" y="5120164"/>
            <a:ext cx="13127593"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 This line extracts and saves the audio from the video file.</a:t>
            </a:r>
            <a:endParaRPr lang="en-US" sz="1650" dirty="0"/>
          </a:p>
        </p:txBody>
      </p:sp>
      <p:sp>
        <p:nvSpPr>
          <p:cNvPr id="9" name="Shape 7"/>
          <p:cNvSpPr/>
          <p:nvPr/>
        </p:nvSpPr>
        <p:spPr>
          <a:xfrm>
            <a:off x="751403" y="5704999"/>
            <a:ext cx="4232791" cy="1595438"/>
          </a:xfrm>
          <a:prstGeom prst="roundRect">
            <a:avLst>
              <a:gd name="adj" fmla="val 5652"/>
            </a:avLst>
          </a:prstGeom>
          <a:solidFill>
            <a:srgbClr val="D6F5EE"/>
          </a:solidFill>
          <a:ln w="7620">
            <a:solidFill>
              <a:srgbClr val="BCDBD4"/>
            </a:solidFill>
            <a:prstDash val="solid"/>
          </a:ln>
        </p:spPr>
      </p:sp>
      <p:sp>
        <p:nvSpPr>
          <p:cNvPr id="10" name="Text 8"/>
          <p:cNvSpPr/>
          <p:nvPr/>
        </p:nvSpPr>
        <p:spPr>
          <a:xfrm>
            <a:off x="973693" y="5927288"/>
            <a:ext cx="2844760"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Audio Extraction</a:t>
            </a:r>
            <a:endParaRPr lang="en-US" sz="2100" dirty="0"/>
          </a:p>
        </p:txBody>
      </p:sp>
      <p:sp>
        <p:nvSpPr>
          <p:cNvPr id="11" name="Text 9"/>
          <p:cNvSpPr/>
          <p:nvPr/>
        </p:nvSpPr>
        <p:spPr>
          <a:xfrm>
            <a:off x="973693"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Separates audio from video for analysis.</a:t>
            </a:r>
            <a:endParaRPr lang="en-US" sz="1650" dirty="0"/>
          </a:p>
        </p:txBody>
      </p:sp>
      <p:sp>
        <p:nvSpPr>
          <p:cNvPr id="12" name="Shape 10"/>
          <p:cNvSpPr/>
          <p:nvPr/>
        </p:nvSpPr>
        <p:spPr>
          <a:xfrm>
            <a:off x="5198864" y="5704999"/>
            <a:ext cx="4232791" cy="1595438"/>
          </a:xfrm>
          <a:prstGeom prst="roundRect">
            <a:avLst>
              <a:gd name="adj" fmla="val 5652"/>
            </a:avLst>
          </a:prstGeom>
          <a:solidFill>
            <a:srgbClr val="D6F5EE"/>
          </a:solidFill>
          <a:ln w="7620">
            <a:solidFill>
              <a:srgbClr val="BCDBD4"/>
            </a:solidFill>
            <a:prstDash val="solid"/>
          </a:ln>
        </p:spPr>
      </p:sp>
      <p:sp>
        <p:nvSpPr>
          <p:cNvPr id="13" name="Text 11"/>
          <p:cNvSpPr/>
          <p:nvPr/>
        </p:nvSpPr>
        <p:spPr>
          <a:xfrm>
            <a:off x="5421154" y="5927288"/>
            <a:ext cx="3662243"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Feature Computation</a:t>
            </a:r>
            <a:endParaRPr lang="en-US" sz="2100" dirty="0"/>
          </a:p>
        </p:txBody>
      </p:sp>
      <p:sp>
        <p:nvSpPr>
          <p:cNvPr id="14" name="Text 12"/>
          <p:cNvSpPr/>
          <p:nvPr/>
        </p:nvSpPr>
        <p:spPr>
          <a:xfrm>
            <a:off x="5421154"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Calculates acoustic features representing vocal characteristics.</a:t>
            </a:r>
            <a:endParaRPr lang="en-US" sz="1650" dirty="0"/>
          </a:p>
        </p:txBody>
      </p:sp>
      <p:sp>
        <p:nvSpPr>
          <p:cNvPr id="15" name="Shape 13"/>
          <p:cNvSpPr/>
          <p:nvPr/>
        </p:nvSpPr>
        <p:spPr>
          <a:xfrm>
            <a:off x="9646325" y="5704999"/>
            <a:ext cx="4232791" cy="1595438"/>
          </a:xfrm>
          <a:prstGeom prst="roundRect">
            <a:avLst>
              <a:gd name="adj" fmla="val 5652"/>
            </a:avLst>
          </a:prstGeom>
          <a:solidFill>
            <a:srgbClr val="D6F5EE"/>
          </a:solidFill>
          <a:ln w="7620">
            <a:solidFill>
              <a:srgbClr val="BCDBD4"/>
            </a:solidFill>
            <a:prstDash val="solid"/>
          </a:ln>
        </p:spPr>
      </p:sp>
      <p:sp>
        <p:nvSpPr>
          <p:cNvPr id="16" name="Text 14"/>
          <p:cNvSpPr/>
          <p:nvPr/>
        </p:nvSpPr>
        <p:spPr>
          <a:xfrm>
            <a:off x="9868614" y="5927288"/>
            <a:ext cx="2683669"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Purpose</a:t>
            </a:r>
            <a:endParaRPr lang="en-US" sz="2100" dirty="0"/>
          </a:p>
        </p:txBody>
      </p:sp>
      <p:sp>
        <p:nvSpPr>
          <p:cNvPr id="17" name="Text 15"/>
          <p:cNvSpPr/>
          <p:nvPr/>
        </p:nvSpPr>
        <p:spPr>
          <a:xfrm>
            <a:off x="9868614" y="639139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Prepare audio data for emotion classification.</a:t>
            </a:r>
            <a:endParaRPr lang="en-US" sz="1650" dirty="0"/>
          </a:p>
        </p:txBody>
      </p:sp>
      <p:sp>
        <p:nvSpPr>
          <p:cNvPr id="18" name="Rectangle 17">
            <a:extLst>
              <a:ext uri="{FF2B5EF4-FFF2-40B4-BE49-F238E27FC236}">
                <a16:creationId xmlns:a16="http://schemas.microsoft.com/office/drawing/2014/main" xmlns="" id="{2E7BAEF5-7C99-4564-D519-9DEC2213DF45}"/>
              </a:ext>
            </a:extLst>
          </p:cNvPr>
          <p:cNvSpPr/>
          <p:nvPr/>
        </p:nvSpPr>
        <p:spPr>
          <a:xfrm>
            <a:off x="12811990" y="7429144"/>
            <a:ext cx="1818409" cy="8004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17521"/>
            <a:ext cx="10366058"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Audio Emotion Classification</a:t>
            </a:r>
            <a:endParaRPr lang="en-US" sz="4450" dirty="0"/>
          </a:p>
        </p:txBody>
      </p:sp>
      <p:sp>
        <p:nvSpPr>
          <p:cNvPr id="3" name="Text 1"/>
          <p:cNvSpPr/>
          <p:nvPr/>
        </p:nvSpPr>
        <p:spPr>
          <a:xfrm>
            <a:off x="793790" y="227992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classify_audio_emotion</a:t>
            </a:r>
            <a:r>
              <a:rPr lang="en-US" sz="1750" dirty="0">
                <a:solidFill>
                  <a:srgbClr val="333F70"/>
                </a:solidFill>
                <a:ea typeface="Open Sans" pitchFamily="34" charset="-122"/>
                <a:cs typeface="Open Sans" pitchFamily="34" charset="-120"/>
              </a:rPr>
              <a:t> function uses a simple rule-based approach to classify emotions from audio features. It considers energy and zero-crossing rate to infer emotions like happy, angry, sad, or fear.</a:t>
            </a:r>
            <a:endParaRPr lang="en-US" sz="1750" dirty="0"/>
          </a:p>
        </p:txBody>
      </p:sp>
      <p:sp>
        <p:nvSpPr>
          <p:cNvPr id="4" name="Text 2"/>
          <p:cNvSpPr/>
          <p:nvPr/>
        </p:nvSpPr>
        <p:spPr>
          <a:xfrm>
            <a:off x="793790" y="3260884"/>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878937"/>
            <a:ext cx="13042821" cy="702945"/>
          </a:xfrm>
          <a:prstGeom prst="roundRect">
            <a:avLst>
              <a:gd name="adj" fmla="val 13553"/>
            </a:avLst>
          </a:prstGeom>
          <a:solidFill>
            <a:srgbClr val="D6F5EE"/>
          </a:solidFill>
          <a:ln/>
        </p:spPr>
      </p:sp>
      <p:sp>
        <p:nvSpPr>
          <p:cNvPr id="6" name="Shape 4"/>
          <p:cNvSpPr/>
          <p:nvPr/>
        </p:nvSpPr>
        <p:spPr>
          <a:xfrm>
            <a:off x="782479" y="3878937"/>
            <a:ext cx="13065443" cy="702945"/>
          </a:xfrm>
          <a:prstGeom prst="roundRect">
            <a:avLst>
              <a:gd name="adj" fmla="val 4840"/>
            </a:avLst>
          </a:prstGeom>
          <a:solidFill>
            <a:srgbClr val="D6F5EE"/>
          </a:solidFill>
          <a:ln/>
        </p:spPr>
      </p:sp>
      <p:sp>
        <p:nvSpPr>
          <p:cNvPr id="7" name="Text 5"/>
          <p:cNvSpPr/>
          <p:nvPr/>
        </p:nvSpPr>
        <p:spPr>
          <a:xfrm>
            <a:off x="1009293" y="4048958"/>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if energy &gt; 0.1: ... else: ...</a:t>
            </a:r>
            <a:endParaRPr lang="en-US" sz="1750" dirty="0"/>
          </a:p>
        </p:txBody>
      </p:sp>
      <p:sp>
        <p:nvSpPr>
          <p:cNvPr id="8" name="Text 6"/>
          <p:cNvSpPr/>
          <p:nvPr/>
        </p:nvSpPr>
        <p:spPr>
          <a:xfrm>
            <a:off x="793790" y="483703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conditional logic distinguishes emotions based on audio energy and signal patterns.</a:t>
            </a:r>
            <a:endParaRPr lang="en-US" sz="1750" dirty="0"/>
          </a:p>
        </p:txBody>
      </p:sp>
      <p:sp>
        <p:nvSpPr>
          <p:cNvPr id="9" name="Shape 7"/>
          <p:cNvSpPr/>
          <p:nvPr/>
        </p:nvSpPr>
        <p:spPr>
          <a:xfrm>
            <a:off x="793790" y="5455087"/>
            <a:ext cx="510302" cy="510302"/>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878860"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1</a:t>
            </a:r>
            <a:endParaRPr lang="en-US" sz="2650" dirty="0"/>
          </a:p>
        </p:txBody>
      </p:sp>
      <p:sp>
        <p:nvSpPr>
          <p:cNvPr id="11" name="Text 9"/>
          <p:cNvSpPr/>
          <p:nvPr/>
        </p:nvSpPr>
        <p:spPr>
          <a:xfrm>
            <a:off x="1530906"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High Energy</a:t>
            </a:r>
            <a:endParaRPr lang="en-US" sz="2200" dirty="0"/>
          </a:p>
        </p:txBody>
      </p:sp>
      <p:sp>
        <p:nvSpPr>
          <p:cNvPr id="12" name="Text 10"/>
          <p:cNvSpPr/>
          <p:nvPr/>
        </p:nvSpPr>
        <p:spPr>
          <a:xfrm>
            <a:off x="1530906"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Indicates happy or angry emotions depending on signal irregularity.</a:t>
            </a:r>
            <a:endParaRPr lang="en-US" sz="1750" dirty="0"/>
          </a:p>
        </p:txBody>
      </p:sp>
      <p:sp>
        <p:nvSpPr>
          <p:cNvPr id="13" name="Shape 11"/>
          <p:cNvSpPr/>
          <p:nvPr/>
        </p:nvSpPr>
        <p:spPr>
          <a:xfrm>
            <a:off x="5235893" y="5455087"/>
            <a:ext cx="510302" cy="510302"/>
          </a:xfrm>
          <a:prstGeom prst="roundRect">
            <a:avLst>
              <a:gd name="adj" fmla="val 18669"/>
            </a:avLst>
          </a:prstGeom>
          <a:solidFill>
            <a:srgbClr val="D6F5EE"/>
          </a:solidFill>
          <a:ln w="7620">
            <a:solidFill>
              <a:srgbClr val="BCDBD4"/>
            </a:solidFill>
            <a:prstDash val="solid"/>
          </a:ln>
        </p:spPr>
      </p:sp>
      <p:sp>
        <p:nvSpPr>
          <p:cNvPr id="14" name="Text 12"/>
          <p:cNvSpPr/>
          <p:nvPr/>
        </p:nvSpPr>
        <p:spPr>
          <a:xfrm>
            <a:off x="5320963"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2</a:t>
            </a:r>
            <a:endParaRPr lang="en-US" sz="2650" dirty="0"/>
          </a:p>
        </p:txBody>
      </p:sp>
      <p:sp>
        <p:nvSpPr>
          <p:cNvPr id="15" name="Text 13"/>
          <p:cNvSpPr/>
          <p:nvPr/>
        </p:nvSpPr>
        <p:spPr>
          <a:xfrm>
            <a:off x="5973008"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Low Energy</a:t>
            </a:r>
            <a:endParaRPr lang="en-US" sz="2200" dirty="0"/>
          </a:p>
        </p:txBody>
      </p:sp>
      <p:sp>
        <p:nvSpPr>
          <p:cNvPr id="16" name="Text 14"/>
          <p:cNvSpPr/>
          <p:nvPr/>
        </p:nvSpPr>
        <p:spPr>
          <a:xfrm>
            <a:off x="5973008" y="602337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Suggests sad or fearful emotions based on zero-crossing rate.</a:t>
            </a:r>
            <a:endParaRPr lang="en-US" sz="1750" dirty="0"/>
          </a:p>
        </p:txBody>
      </p:sp>
      <p:sp>
        <p:nvSpPr>
          <p:cNvPr id="17" name="Shape 15"/>
          <p:cNvSpPr/>
          <p:nvPr/>
        </p:nvSpPr>
        <p:spPr>
          <a:xfrm>
            <a:off x="9677995" y="5455087"/>
            <a:ext cx="510302" cy="510302"/>
          </a:xfrm>
          <a:prstGeom prst="roundRect">
            <a:avLst>
              <a:gd name="adj" fmla="val 18669"/>
            </a:avLst>
          </a:prstGeom>
          <a:solidFill>
            <a:srgbClr val="D6F5EE"/>
          </a:solidFill>
          <a:ln w="7620">
            <a:solidFill>
              <a:srgbClr val="BCDBD4"/>
            </a:solidFill>
            <a:prstDash val="solid"/>
          </a:ln>
        </p:spPr>
      </p:sp>
      <p:sp>
        <p:nvSpPr>
          <p:cNvPr id="18" name="Text 16"/>
          <p:cNvSpPr/>
          <p:nvPr/>
        </p:nvSpPr>
        <p:spPr>
          <a:xfrm>
            <a:off x="9763065" y="549759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333F70"/>
                </a:solidFill>
                <a:ea typeface="Unbounded Bold" pitchFamily="34" charset="-122"/>
                <a:cs typeface="Unbounded Bold" pitchFamily="34" charset="-120"/>
              </a:rPr>
              <a:t>3</a:t>
            </a:r>
            <a:endParaRPr lang="en-US" sz="2650" dirty="0"/>
          </a:p>
        </p:txBody>
      </p:sp>
      <p:sp>
        <p:nvSpPr>
          <p:cNvPr id="19" name="Text 17"/>
          <p:cNvSpPr/>
          <p:nvPr/>
        </p:nvSpPr>
        <p:spPr>
          <a:xfrm>
            <a:off x="10415111" y="553295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Limitations</a:t>
            </a:r>
            <a:endParaRPr lang="en-US" sz="2200" dirty="0"/>
          </a:p>
        </p:txBody>
      </p:sp>
      <p:sp>
        <p:nvSpPr>
          <p:cNvPr id="20" name="Text 18"/>
          <p:cNvSpPr/>
          <p:nvPr/>
        </p:nvSpPr>
        <p:spPr>
          <a:xfrm>
            <a:off x="10415111" y="602337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Simple heuristic; real systems use trained models.</a:t>
            </a:r>
            <a:endParaRPr lang="en-US" sz="1750" dirty="0"/>
          </a:p>
        </p:txBody>
      </p:sp>
      <p:sp>
        <p:nvSpPr>
          <p:cNvPr id="21" name="Rectangle 20">
            <a:extLst>
              <a:ext uri="{FF2B5EF4-FFF2-40B4-BE49-F238E27FC236}">
                <a16:creationId xmlns:a16="http://schemas.microsoft.com/office/drawing/2014/main" xmlns="" id="{F0E82A2E-54DB-6350-5531-2090C8DA7DDC}"/>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99874"/>
            <a:ext cx="11943993"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ea typeface="Unbounded Bold" pitchFamily="34" charset="-122"/>
                <a:cs typeface="Unbounded Bold" pitchFamily="34" charset="-120"/>
              </a:rPr>
              <a:t>Fusing Facial and Audio Emotions</a:t>
            </a:r>
            <a:endParaRPr lang="en-US" sz="4450" dirty="0"/>
          </a:p>
        </p:txBody>
      </p:sp>
      <p:sp>
        <p:nvSpPr>
          <p:cNvPr id="3" name="Text 1"/>
          <p:cNvSpPr/>
          <p:nvPr/>
        </p:nvSpPr>
        <p:spPr>
          <a:xfrm>
            <a:off x="793790" y="206228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The </a:t>
            </a:r>
            <a:r>
              <a:rPr lang="en-US" sz="1750" b="1" dirty="0">
                <a:solidFill>
                  <a:srgbClr val="333F70"/>
                </a:solidFill>
                <a:ea typeface="Open Sans" pitchFamily="34" charset="-122"/>
                <a:cs typeface="Open Sans" pitchFamily="34" charset="-120"/>
              </a:rPr>
              <a:t>fuse_emotions</a:t>
            </a:r>
            <a:r>
              <a:rPr lang="en-US" sz="1750" dirty="0">
                <a:solidFill>
                  <a:srgbClr val="333F70"/>
                </a:solidFill>
                <a:ea typeface="Open Sans" pitchFamily="34" charset="-122"/>
                <a:cs typeface="Open Sans" pitchFamily="34" charset="-120"/>
              </a:rPr>
              <a:t> function combines facial and audio emotion results to produce an overall emotion assessment. It gives more weight to facial emotions but considers audio when facial data is unavailable or uncertain.</a:t>
            </a:r>
            <a:endParaRPr lang="en-US" sz="1750" dirty="0"/>
          </a:p>
        </p:txBody>
      </p:sp>
      <p:sp>
        <p:nvSpPr>
          <p:cNvPr id="4" name="Text 2"/>
          <p:cNvSpPr/>
          <p:nvPr/>
        </p:nvSpPr>
        <p:spPr>
          <a:xfrm>
            <a:off x="793790" y="3043237"/>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33F70"/>
                </a:solidFill>
                <a:ea typeface="Open Sans" pitchFamily="34" charset="-122"/>
                <a:cs typeface="Open Sans" pitchFamily="34" charset="-120"/>
              </a:rPr>
              <a:t>Core line:</a:t>
            </a:r>
            <a:endParaRPr lang="en-US" sz="1750" dirty="0"/>
          </a:p>
        </p:txBody>
      </p:sp>
      <p:sp>
        <p:nvSpPr>
          <p:cNvPr id="5" name="Shape 3"/>
          <p:cNvSpPr/>
          <p:nvPr/>
        </p:nvSpPr>
        <p:spPr>
          <a:xfrm>
            <a:off x="793790" y="3661291"/>
            <a:ext cx="13042821" cy="702945"/>
          </a:xfrm>
          <a:prstGeom prst="roundRect">
            <a:avLst>
              <a:gd name="adj" fmla="val 13553"/>
            </a:avLst>
          </a:prstGeom>
          <a:solidFill>
            <a:srgbClr val="D6F5EE"/>
          </a:solidFill>
          <a:ln/>
        </p:spPr>
      </p:sp>
      <p:sp>
        <p:nvSpPr>
          <p:cNvPr id="6" name="Shape 4"/>
          <p:cNvSpPr/>
          <p:nvPr/>
        </p:nvSpPr>
        <p:spPr>
          <a:xfrm>
            <a:off x="782479" y="3661291"/>
            <a:ext cx="13065443" cy="702945"/>
          </a:xfrm>
          <a:prstGeom prst="roundRect">
            <a:avLst>
              <a:gd name="adj" fmla="val 4840"/>
            </a:avLst>
          </a:prstGeom>
          <a:solidFill>
            <a:srgbClr val="D6F5EE"/>
          </a:solidFill>
          <a:ln/>
        </p:spPr>
      </p:sp>
      <p:sp>
        <p:nvSpPr>
          <p:cNvPr id="7" name="Text 5"/>
          <p:cNvSpPr/>
          <p:nvPr/>
        </p:nvSpPr>
        <p:spPr>
          <a:xfrm>
            <a:off x="1009293" y="3831312"/>
            <a:ext cx="12611814"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highlight>
                  <a:srgbClr val="D6F5EE"/>
                </a:highlight>
                <a:ea typeface="Consolas" pitchFamily="34" charset="-122"/>
                <a:cs typeface="Consolas" pitchFamily="34" charset="-120"/>
              </a:rPr>
              <a:t>self.overall_emotion = dominant_facial_emotion</a:t>
            </a:r>
            <a:endParaRPr lang="en-US" sz="1750" dirty="0"/>
          </a:p>
        </p:txBody>
      </p:sp>
      <p:sp>
        <p:nvSpPr>
          <p:cNvPr id="8" name="Text 6"/>
          <p:cNvSpPr/>
          <p:nvPr/>
        </p:nvSpPr>
        <p:spPr>
          <a:xfrm>
            <a:off x="793790" y="461938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 This line sets the overall emotion based primarily on the dominant facial emotion detected.</a:t>
            </a:r>
            <a:endParaRPr lang="en-US" sz="1750" dirty="0"/>
          </a:p>
        </p:txBody>
      </p:sp>
      <p:sp>
        <p:nvSpPr>
          <p:cNvPr id="9" name="Text 7"/>
          <p:cNvSpPr/>
          <p:nvPr/>
        </p:nvSpPr>
        <p:spPr>
          <a:xfrm>
            <a:off x="793790" y="5464254"/>
            <a:ext cx="3978116"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Facial Emotion Priority</a:t>
            </a:r>
            <a:endParaRPr lang="en-US" sz="2200" dirty="0"/>
          </a:p>
        </p:txBody>
      </p:sp>
      <p:sp>
        <p:nvSpPr>
          <p:cNvPr id="10" name="Text 8"/>
          <p:cNvSpPr/>
          <p:nvPr/>
        </p:nvSpPr>
        <p:spPr>
          <a:xfrm>
            <a:off x="793790" y="639972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Dominant facial emotion usually determines overall result.</a:t>
            </a:r>
            <a:endParaRPr lang="en-US" sz="1750" dirty="0"/>
          </a:p>
        </p:txBody>
      </p:sp>
      <p:sp>
        <p:nvSpPr>
          <p:cNvPr id="11" name="Text 9"/>
          <p:cNvSpPr/>
          <p:nvPr/>
        </p:nvSpPr>
        <p:spPr>
          <a:xfrm>
            <a:off x="5332928" y="5464254"/>
            <a:ext cx="3978116"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Audio Emotion Backup</a:t>
            </a:r>
            <a:endParaRPr lang="en-US" sz="2200" dirty="0"/>
          </a:p>
        </p:txBody>
      </p:sp>
      <p:sp>
        <p:nvSpPr>
          <p:cNvPr id="12" name="Text 10"/>
          <p:cNvSpPr/>
          <p:nvPr/>
        </p:nvSpPr>
        <p:spPr>
          <a:xfrm>
            <a:off x="5332928" y="639972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Audio emotion used if facial data is missing or unclear.</a:t>
            </a:r>
            <a:endParaRPr lang="en-US" sz="1750" dirty="0"/>
          </a:p>
        </p:txBody>
      </p:sp>
      <p:sp>
        <p:nvSpPr>
          <p:cNvPr id="13" name="Text 11"/>
          <p:cNvSpPr/>
          <p:nvPr/>
        </p:nvSpPr>
        <p:spPr>
          <a:xfrm>
            <a:off x="9872067" y="5464254"/>
            <a:ext cx="2977991"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ea typeface="Unbounded Bold" pitchFamily="34" charset="-122"/>
                <a:cs typeface="Unbounded Bold" pitchFamily="34" charset="-120"/>
              </a:rPr>
              <a:t>Weighted Fusion</a:t>
            </a:r>
            <a:endParaRPr lang="en-US" sz="2200" dirty="0"/>
          </a:p>
        </p:txBody>
      </p:sp>
      <p:sp>
        <p:nvSpPr>
          <p:cNvPr id="14" name="Text 12"/>
          <p:cNvSpPr/>
          <p:nvPr/>
        </p:nvSpPr>
        <p:spPr>
          <a:xfrm>
            <a:off x="9872067" y="6045398"/>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ea typeface="Open Sans" pitchFamily="34" charset="-122"/>
                <a:cs typeface="Open Sans" pitchFamily="34" charset="-120"/>
              </a:rPr>
              <a:t>Combines modalities with a 70/30 weighting scheme.</a:t>
            </a:r>
            <a:endParaRPr lang="en-US" sz="1750" dirty="0"/>
          </a:p>
        </p:txBody>
      </p:sp>
      <p:sp>
        <p:nvSpPr>
          <p:cNvPr id="15" name="Rectangle 14">
            <a:extLst>
              <a:ext uri="{FF2B5EF4-FFF2-40B4-BE49-F238E27FC236}">
                <a16:creationId xmlns:a16="http://schemas.microsoft.com/office/drawing/2014/main" xmlns="" id="{BA365AFF-D683-1ADE-7A15-576F0E9738E3}"/>
              </a:ext>
            </a:extLst>
          </p:cNvPr>
          <p:cNvSpPr/>
          <p:nvPr/>
        </p:nvSpPr>
        <p:spPr>
          <a:xfrm>
            <a:off x="12811990" y="7284027"/>
            <a:ext cx="1818409" cy="9455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1403" y="925235"/>
            <a:ext cx="12822555" cy="670917"/>
          </a:xfrm>
          <a:prstGeom prst="rect">
            <a:avLst/>
          </a:prstGeom>
          <a:noFill/>
          <a:ln/>
        </p:spPr>
        <p:txBody>
          <a:bodyPr wrap="none" lIns="0" tIns="0" rIns="0" bIns="0" rtlCol="0" anchor="t"/>
          <a:lstStyle/>
          <a:p>
            <a:pPr marL="0" indent="0" algn="l">
              <a:lnSpc>
                <a:spcPts val="5250"/>
              </a:lnSpc>
              <a:buNone/>
            </a:pPr>
            <a:r>
              <a:rPr lang="en-US" sz="4200" b="1" dirty="0">
                <a:solidFill>
                  <a:srgbClr val="333F70"/>
                </a:solidFill>
                <a:ea typeface="Unbounded Bold" pitchFamily="34" charset="-122"/>
                <a:cs typeface="Unbounded Bold" pitchFamily="34" charset="-120"/>
              </a:rPr>
              <a:t>Summary and Visualization of Results</a:t>
            </a:r>
            <a:endParaRPr lang="en-US" sz="4200" dirty="0"/>
          </a:p>
        </p:txBody>
      </p:sp>
      <p:sp>
        <p:nvSpPr>
          <p:cNvPr id="3" name="Text 1"/>
          <p:cNvSpPr/>
          <p:nvPr/>
        </p:nvSpPr>
        <p:spPr>
          <a:xfrm>
            <a:off x="751403" y="2025491"/>
            <a:ext cx="13127593" cy="1030129"/>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The system processes video and audio to detect emotions, then fuses these modalities for a comprehensive emotion assessment. The </a:t>
            </a:r>
            <a:r>
              <a:rPr lang="en-US" sz="1650" b="1" dirty="0">
                <a:solidFill>
                  <a:srgbClr val="333F70"/>
                </a:solidFill>
                <a:ea typeface="Open Sans" pitchFamily="34" charset="-122"/>
                <a:cs typeface="Open Sans" pitchFamily="34" charset="-120"/>
              </a:rPr>
              <a:t>visualize_results</a:t>
            </a:r>
            <a:r>
              <a:rPr lang="en-US" sz="1650" dirty="0">
                <a:solidFill>
                  <a:srgbClr val="333F70"/>
                </a:solidFill>
                <a:ea typeface="Open Sans" pitchFamily="34" charset="-122"/>
                <a:cs typeface="Open Sans" pitchFamily="34" charset="-120"/>
              </a:rPr>
              <a:t> function presents a bar chart of facial emotion counts, highlighting the overall detected emotion and indicating the audio emotion.</a:t>
            </a:r>
            <a:endParaRPr lang="en-US" sz="1650" dirty="0"/>
          </a:p>
        </p:txBody>
      </p:sp>
      <p:sp>
        <p:nvSpPr>
          <p:cNvPr id="4" name="Text 2"/>
          <p:cNvSpPr/>
          <p:nvPr/>
        </p:nvSpPr>
        <p:spPr>
          <a:xfrm>
            <a:off x="751403" y="3297079"/>
            <a:ext cx="13127593" cy="343376"/>
          </a:xfrm>
          <a:prstGeom prst="rect">
            <a:avLst/>
          </a:prstGeom>
          <a:noFill/>
          <a:ln/>
        </p:spPr>
        <p:txBody>
          <a:bodyPr wrap="none" lIns="0" tIns="0" rIns="0" bIns="0" rtlCol="0" anchor="t"/>
          <a:lstStyle/>
          <a:p>
            <a:pPr marL="0" indent="0" algn="l">
              <a:lnSpc>
                <a:spcPts val="2700"/>
              </a:lnSpc>
              <a:buNone/>
            </a:pPr>
            <a:r>
              <a:rPr lang="en-US" sz="1650" b="1" dirty="0">
                <a:solidFill>
                  <a:srgbClr val="333F70"/>
                </a:solidFill>
                <a:ea typeface="Open Sans" pitchFamily="34" charset="-122"/>
                <a:cs typeface="Open Sans" pitchFamily="34" charset="-120"/>
              </a:rPr>
              <a:t>Core line:</a:t>
            </a:r>
            <a:endParaRPr lang="en-US" sz="1650" dirty="0"/>
          </a:p>
        </p:txBody>
      </p:sp>
      <p:sp>
        <p:nvSpPr>
          <p:cNvPr id="5" name="Shape 3"/>
          <p:cNvSpPr/>
          <p:nvPr/>
        </p:nvSpPr>
        <p:spPr>
          <a:xfrm>
            <a:off x="751403" y="3881914"/>
            <a:ext cx="13127593" cy="665321"/>
          </a:xfrm>
          <a:prstGeom prst="roundRect">
            <a:avLst>
              <a:gd name="adj" fmla="val 13554"/>
            </a:avLst>
          </a:prstGeom>
          <a:solidFill>
            <a:srgbClr val="D6F5EE"/>
          </a:solidFill>
          <a:ln/>
        </p:spPr>
      </p:sp>
      <p:sp>
        <p:nvSpPr>
          <p:cNvPr id="6" name="Shape 4"/>
          <p:cNvSpPr/>
          <p:nvPr/>
        </p:nvSpPr>
        <p:spPr>
          <a:xfrm>
            <a:off x="740688" y="3881914"/>
            <a:ext cx="13149024" cy="665321"/>
          </a:xfrm>
          <a:prstGeom prst="roundRect">
            <a:avLst>
              <a:gd name="adj" fmla="val 4841"/>
            </a:avLst>
          </a:prstGeom>
          <a:solidFill>
            <a:srgbClr val="D6F5EE"/>
          </a:solidFill>
          <a:ln/>
        </p:spPr>
      </p:sp>
      <p:sp>
        <p:nvSpPr>
          <p:cNvPr id="7" name="Text 5"/>
          <p:cNvSpPr/>
          <p:nvPr/>
        </p:nvSpPr>
        <p:spPr>
          <a:xfrm>
            <a:off x="955358" y="4042886"/>
            <a:ext cx="12719685"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highlight>
                  <a:srgbClr val="D6F5EE"/>
                </a:highlight>
                <a:ea typeface="Consolas" pitchFamily="34" charset="-122"/>
                <a:cs typeface="Consolas" pitchFamily="34" charset="-120"/>
              </a:rPr>
              <a:t>bars[i].set_color('red')</a:t>
            </a:r>
            <a:endParaRPr lang="en-US" sz="1650" dirty="0"/>
          </a:p>
        </p:txBody>
      </p:sp>
      <p:sp>
        <p:nvSpPr>
          <p:cNvPr id="8" name="Text 6"/>
          <p:cNvSpPr/>
          <p:nvPr/>
        </p:nvSpPr>
        <p:spPr>
          <a:xfrm>
            <a:off x="751403" y="4788694"/>
            <a:ext cx="13127593" cy="343376"/>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 This line highlights the bar representing the overall detected emotion in the visualization.</a:t>
            </a:r>
            <a:endParaRPr lang="en-US" sz="1650" dirty="0"/>
          </a:p>
        </p:txBody>
      </p:sp>
      <p:sp>
        <p:nvSpPr>
          <p:cNvPr id="9" name="Shape 7"/>
          <p:cNvSpPr/>
          <p:nvPr/>
        </p:nvSpPr>
        <p:spPr>
          <a:xfrm>
            <a:off x="751403" y="5373529"/>
            <a:ext cx="4232791" cy="1930837"/>
          </a:xfrm>
          <a:prstGeom prst="roundRect">
            <a:avLst>
              <a:gd name="adj" fmla="val 4670"/>
            </a:avLst>
          </a:prstGeom>
          <a:solidFill>
            <a:srgbClr val="D6F5EE"/>
          </a:solidFill>
          <a:ln w="7620">
            <a:solidFill>
              <a:srgbClr val="BCDBD4"/>
            </a:solidFill>
            <a:prstDash val="solid"/>
          </a:ln>
        </p:spPr>
      </p:sp>
      <p:sp>
        <p:nvSpPr>
          <p:cNvPr id="10" name="Text 8"/>
          <p:cNvSpPr/>
          <p:nvPr/>
        </p:nvSpPr>
        <p:spPr>
          <a:xfrm>
            <a:off x="973693" y="5595818"/>
            <a:ext cx="3504605" cy="335399"/>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Emotion Distribution</a:t>
            </a:r>
            <a:endParaRPr lang="en-US" sz="2100" dirty="0"/>
          </a:p>
        </p:txBody>
      </p:sp>
      <p:sp>
        <p:nvSpPr>
          <p:cNvPr id="11" name="Text 9"/>
          <p:cNvSpPr/>
          <p:nvPr/>
        </p:nvSpPr>
        <p:spPr>
          <a:xfrm>
            <a:off x="973693" y="6059924"/>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Shows counts of detected facial emotions.</a:t>
            </a:r>
            <a:endParaRPr lang="en-US" sz="1650" dirty="0"/>
          </a:p>
        </p:txBody>
      </p:sp>
      <p:sp>
        <p:nvSpPr>
          <p:cNvPr id="12" name="Shape 10"/>
          <p:cNvSpPr/>
          <p:nvPr/>
        </p:nvSpPr>
        <p:spPr>
          <a:xfrm>
            <a:off x="5198864" y="5373529"/>
            <a:ext cx="4232791" cy="1930837"/>
          </a:xfrm>
          <a:prstGeom prst="roundRect">
            <a:avLst>
              <a:gd name="adj" fmla="val 4670"/>
            </a:avLst>
          </a:prstGeom>
          <a:solidFill>
            <a:srgbClr val="D6F5EE"/>
          </a:solidFill>
          <a:ln w="7620">
            <a:solidFill>
              <a:srgbClr val="BCDBD4"/>
            </a:solidFill>
            <a:prstDash val="solid"/>
          </a:ln>
        </p:spPr>
      </p:sp>
      <p:sp>
        <p:nvSpPr>
          <p:cNvPr id="13" name="Text 11"/>
          <p:cNvSpPr/>
          <p:nvPr/>
        </p:nvSpPr>
        <p:spPr>
          <a:xfrm>
            <a:off x="5421154" y="5595818"/>
            <a:ext cx="3788212" cy="670798"/>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Overall Emotion Highlight</a:t>
            </a:r>
            <a:endParaRPr lang="en-US" sz="2100" dirty="0"/>
          </a:p>
        </p:txBody>
      </p:sp>
      <p:sp>
        <p:nvSpPr>
          <p:cNvPr id="14" name="Text 12"/>
          <p:cNvSpPr/>
          <p:nvPr/>
        </p:nvSpPr>
        <p:spPr>
          <a:xfrm>
            <a:off x="5421154" y="6395323"/>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Emphasizes the final fused emotion result.</a:t>
            </a:r>
            <a:endParaRPr lang="en-US" sz="1650" dirty="0"/>
          </a:p>
        </p:txBody>
      </p:sp>
      <p:sp>
        <p:nvSpPr>
          <p:cNvPr id="15" name="Shape 13"/>
          <p:cNvSpPr/>
          <p:nvPr/>
        </p:nvSpPr>
        <p:spPr>
          <a:xfrm>
            <a:off x="9646325" y="5373529"/>
            <a:ext cx="4232791" cy="1930837"/>
          </a:xfrm>
          <a:prstGeom prst="roundRect">
            <a:avLst>
              <a:gd name="adj" fmla="val 4670"/>
            </a:avLst>
          </a:prstGeom>
          <a:solidFill>
            <a:srgbClr val="D6F5EE"/>
          </a:solidFill>
          <a:ln w="7620">
            <a:solidFill>
              <a:srgbClr val="BCDBD4"/>
            </a:solidFill>
            <a:prstDash val="solid"/>
          </a:ln>
        </p:spPr>
      </p:sp>
      <p:sp>
        <p:nvSpPr>
          <p:cNvPr id="16" name="Text 14"/>
          <p:cNvSpPr/>
          <p:nvPr/>
        </p:nvSpPr>
        <p:spPr>
          <a:xfrm>
            <a:off x="9868614" y="5595818"/>
            <a:ext cx="3788212" cy="670798"/>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ea typeface="Unbounded Bold" pitchFamily="34" charset="-122"/>
                <a:cs typeface="Unbounded Bold" pitchFamily="34" charset="-120"/>
              </a:rPr>
              <a:t>Audio Emotion Display</a:t>
            </a:r>
            <a:endParaRPr lang="en-US" sz="2100" dirty="0"/>
          </a:p>
        </p:txBody>
      </p:sp>
      <p:sp>
        <p:nvSpPr>
          <p:cNvPr id="17" name="Text 15"/>
          <p:cNvSpPr/>
          <p:nvPr/>
        </p:nvSpPr>
        <p:spPr>
          <a:xfrm>
            <a:off x="9868614" y="6395323"/>
            <a:ext cx="3788212" cy="686752"/>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ea typeface="Open Sans" pitchFamily="34" charset="-122"/>
                <a:cs typeface="Open Sans" pitchFamily="34" charset="-120"/>
              </a:rPr>
              <a:t>Indicates detected audio emotion alongside facial data.</a:t>
            </a:r>
            <a:endParaRPr lang="en-US" sz="1650" dirty="0"/>
          </a:p>
        </p:txBody>
      </p:sp>
      <p:sp>
        <p:nvSpPr>
          <p:cNvPr id="18" name="Rectangle 17">
            <a:extLst>
              <a:ext uri="{FF2B5EF4-FFF2-40B4-BE49-F238E27FC236}">
                <a16:creationId xmlns:a16="http://schemas.microsoft.com/office/drawing/2014/main" xmlns="" id="{C7846962-FD97-61E2-9C6B-32765C22CB75}"/>
              </a:ext>
            </a:extLst>
          </p:cNvPr>
          <p:cNvSpPr/>
          <p:nvPr/>
        </p:nvSpPr>
        <p:spPr>
          <a:xfrm>
            <a:off x="12811990" y="7526655"/>
            <a:ext cx="1818409" cy="7029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732</Words>
  <Application>Microsoft Office PowerPoint</Application>
  <PresentationFormat>Custom</PresentationFormat>
  <Paragraphs>90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Unbounded Bold</vt:lpstr>
      <vt:lpstr>Open Sans</vt:lpstr>
      <vt:lpstr>Consolas</vt:lpstr>
      <vt:lpstr>Aptos</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CSEPLNEW01</cp:lastModifiedBy>
  <cp:revision>3</cp:revision>
  <dcterms:created xsi:type="dcterms:W3CDTF">2025-05-04T15:17:36Z</dcterms:created>
  <dcterms:modified xsi:type="dcterms:W3CDTF">2025-05-12T05:57:28Z</dcterms:modified>
</cp:coreProperties>
</file>