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307" r:id="rId4"/>
    <p:sldId id="308" r:id="rId5"/>
    <p:sldId id="315" r:id="rId6"/>
    <p:sldId id="314" r:id="rId7"/>
    <p:sldId id="316" r:id="rId8"/>
    <p:sldId id="317" r:id="rId9"/>
    <p:sldId id="321" r:id="rId10"/>
    <p:sldId id="318" r:id="rId11"/>
    <p:sldId id="319" r:id="rId12"/>
    <p:sldId id="320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uri82@gmail.com" initials="a" lastIdx="0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0"/>
    <p:restoredTop sz="94495"/>
  </p:normalViewPr>
  <p:slideViewPr>
    <p:cSldViewPr snapToGrid="0">
      <p:cViewPr varScale="1">
        <p:scale>
          <a:sx n="144" d="100"/>
          <a:sy n="144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" y="365125"/>
            <a:ext cx="11762509" cy="132556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825625"/>
            <a:ext cx="11762509" cy="48958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06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68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14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48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612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2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10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06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Enterprise </a:t>
            </a:r>
            <a:r>
              <a:rPr lang="en-US" sz="7200" dirty="0" err="1"/>
              <a:t>Programmering</a:t>
            </a:r>
            <a:r>
              <a:rPr lang="en-US" sz="7200" dirty="0"/>
              <a:t> 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10: </a:t>
            </a:r>
            <a:br>
              <a:rPr lang="en-US" sz="7200" dirty="0"/>
            </a:br>
            <a:r>
              <a:rPr lang="en-US" sz="7200" dirty="0"/>
              <a:t>AMQP and RabbitMQ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/>
              <a:t>Prof. </a:t>
            </a:r>
            <a:r>
              <a:rPr lang="en-US" sz="2800" dirty="0"/>
              <a:t>Andrea </a:t>
            </a:r>
            <a:r>
              <a:rPr lang="en-US" sz="2800" dirty="0" err="1"/>
              <a:t>Arcuri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825625"/>
            <a:ext cx="11836958" cy="4866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like Direct Exchange</a:t>
            </a:r>
          </a:p>
          <a:p>
            <a:r>
              <a:rPr lang="en-US" dirty="0"/>
              <a:t>But finer grained way to specify routing to queues</a:t>
            </a:r>
          </a:p>
          <a:p>
            <a:r>
              <a:rPr lang="en-US" i="1" dirty="0"/>
              <a:t>Topic</a:t>
            </a:r>
            <a:r>
              <a:rPr lang="en-US" dirty="0"/>
              <a:t>: list of words separated by “</a:t>
            </a:r>
            <a:r>
              <a:rPr lang="en-US" b="1" dirty="0"/>
              <a:t>.</a:t>
            </a:r>
            <a:r>
              <a:rPr lang="en-US" dirty="0"/>
              <a:t>”</a:t>
            </a:r>
          </a:p>
          <a:p>
            <a:r>
              <a:rPr lang="en-US" dirty="0"/>
              <a:t>Receiver specifies the topic it wants to pull for</a:t>
            </a:r>
          </a:p>
          <a:p>
            <a:r>
              <a:rPr lang="en-US" dirty="0"/>
              <a:t>Special symbols: “</a:t>
            </a:r>
            <a:r>
              <a:rPr lang="en-US" b="1" dirty="0"/>
              <a:t>*</a:t>
            </a:r>
            <a:r>
              <a:rPr lang="en-US" dirty="0"/>
              <a:t>” substitutes 1 word, “</a:t>
            </a:r>
            <a:r>
              <a:rPr lang="en-US" b="1" dirty="0"/>
              <a:t>#</a:t>
            </a:r>
            <a:r>
              <a:rPr lang="en-US" dirty="0"/>
              <a:t>” substitute 0 or more words</a:t>
            </a:r>
          </a:p>
          <a:p>
            <a:r>
              <a:rPr lang="en-US" dirty="0"/>
              <a:t>Ex, consider topic “</a:t>
            </a:r>
            <a:r>
              <a:rPr lang="en-US" i="1" dirty="0" err="1"/>
              <a:t>author.country.kind</a:t>
            </a:r>
            <a:r>
              <a:rPr lang="en-US" dirty="0"/>
              <a:t>” for news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*.</a:t>
            </a:r>
            <a:r>
              <a:rPr lang="en-US" i="1" dirty="0" err="1"/>
              <a:t>norway</a:t>
            </a:r>
            <a:r>
              <a:rPr lang="en-US" i="1" dirty="0"/>
              <a:t>.*</a:t>
            </a:r>
            <a:r>
              <a:rPr lang="en-US" dirty="0"/>
              <a:t>”: any news from Norway, regardless of author or kind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smith.#</a:t>
            </a:r>
            <a:r>
              <a:rPr lang="en-US" dirty="0"/>
              <a:t>”: any news from author Smith</a:t>
            </a:r>
          </a:p>
        </p:txBody>
      </p:sp>
    </p:spTree>
    <p:extLst>
      <p:ext uri="{BB962C8B-B14F-4D97-AF65-F5344CB8AC3E}">
        <p14:creationId xmlns:p14="http://schemas.microsoft.com/office/powerpoint/2010/main" val="103199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/base-queue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/distributed-work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fanout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/direct-exchange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/topic-exchange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amqp</a:t>
            </a:r>
            <a:r>
              <a:rPr lang="en-US" b="1" dirty="0"/>
              <a:t>-rest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1942618" cy="4841182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need for a Message Oriented Middleware (MOM) in </a:t>
            </a:r>
            <a:r>
              <a:rPr lang="en-US" sz="3600" dirty="0" err="1"/>
              <a:t>MicroServices</a:t>
            </a:r>
            <a:endParaRPr lang="en-US" sz="3600" dirty="0"/>
          </a:p>
          <a:p>
            <a:r>
              <a:rPr lang="en-US" sz="3600" dirty="0"/>
              <a:t>Learn different topologies of MOM communications</a:t>
            </a:r>
          </a:p>
          <a:p>
            <a:r>
              <a:rPr lang="en-US" sz="3600" dirty="0"/>
              <a:t>Learn how to use </a:t>
            </a:r>
            <a:r>
              <a:rPr lang="en-US" sz="3600" dirty="0" err="1"/>
              <a:t>RabbitMQ</a:t>
            </a:r>
            <a:r>
              <a:rPr lang="en-US" sz="3600" dirty="0"/>
              <a:t> from Spring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434" y="502418"/>
            <a:ext cx="5329145" cy="6219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Decoupling </a:t>
            </a:r>
            <a:r>
              <a:rPr lang="en-US" i="1" dirty="0"/>
              <a:t>sender </a:t>
            </a:r>
            <a:r>
              <a:rPr lang="en-US" dirty="0"/>
              <a:t>from </a:t>
            </a:r>
            <a:r>
              <a:rPr lang="en-US" i="1" dirty="0"/>
              <a:t>receiver(s)</a:t>
            </a:r>
            <a:r>
              <a:rPr lang="en-US" dirty="0"/>
              <a:t>: the sender does not know who the receivers are</a:t>
            </a:r>
            <a:endParaRPr lang="en-US" i="1" dirty="0"/>
          </a:p>
          <a:p>
            <a:r>
              <a:rPr lang="en-US" i="1" dirty="0"/>
              <a:t>Sender</a:t>
            </a:r>
            <a:r>
              <a:rPr lang="en-US" dirty="0"/>
              <a:t> will </a:t>
            </a:r>
            <a:r>
              <a:rPr lang="en-US" i="1" dirty="0"/>
              <a:t>publish</a:t>
            </a:r>
            <a:r>
              <a:rPr lang="en-US" dirty="0"/>
              <a:t> messages to a </a:t>
            </a:r>
            <a:r>
              <a:rPr lang="en-US" i="1" dirty="0"/>
              <a:t>queue</a:t>
            </a:r>
            <a:r>
              <a:rPr lang="en-US" dirty="0"/>
              <a:t>, and </a:t>
            </a:r>
            <a:r>
              <a:rPr lang="en-US" i="1" dirty="0"/>
              <a:t>receivers</a:t>
            </a:r>
            <a:r>
              <a:rPr lang="en-US" dirty="0"/>
              <a:t> will </a:t>
            </a:r>
            <a:r>
              <a:rPr lang="en-US" i="1" dirty="0"/>
              <a:t>subscribe</a:t>
            </a:r>
            <a:r>
              <a:rPr lang="en-US" dirty="0"/>
              <a:t> to such messages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b="1" dirty="0"/>
              <a:t>Maintainability</a:t>
            </a:r>
            <a:r>
              <a:rPr lang="en-US" dirty="0"/>
              <a:t>: can add/remove senders/receivers in the future with little to no change in the architecture</a:t>
            </a:r>
          </a:p>
          <a:p>
            <a:pPr lvl="1"/>
            <a:r>
              <a:rPr lang="en-US" dirty="0"/>
              <a:t>Services can react to events asynchronously </a:t>
            </a:r>
          </a:p>
        </p:txBody>
      </p:sp>
      <p:sp>
        <p:nvSpPr>
          <p:cNvPr id="4" name="Oval 3"/>
          <p:cNvSpPr/>
          <p:nvPr/>
        </p:nvSpPr>
        <p:spPr>
          <a:xfrm>
            <a:off x="102254" y="2488710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4687586" y="169068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6" name="Oval 5"/>
          <p:cNvSpPr/>
          <p:nvPr/>
        </p:nvSpPr>
        <p:spPr>
          <a:xfrm>
            <a:off x="4687586" y="328673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7" name="Oval 6"/>
          <p:cNvSpPr/>
          <p:nvPr/>
        </p:nvSpPr>
        <p:spPr>
          <a:xfrm>
            <a:off x="2227917" y="2488711"/>
            <a:ext cx="1562792" cy="7980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MOM</a:t>
            </a:r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665046" y="2887722"/>
            <a:ext cx="56287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  <a:endCxn id="5" idx="2"/>
          </p:cNvCxnSpPr>
          <p:nvPr/>
        </p:nvCxnSpPr>
        <p:spPr>
          <a:xfrm flipV="1">
            <a:off x="3561843" y="2089700"/>
            <a:ext cx="1125743" cy="5158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3561843" y="3169866"/>
            <a:ext cx="1125743" cy="5158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AMQP/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/>
          </a:bodyPr>
          <a:lstStyle/>
          <a:p>
            <a:r>
              <a:rPr lang="en-US" dirty="0"/>
              <a:t>Advanced Message Queuing Protocol (</a:t>
            </a:r>
            <a:r>
              <a:rPr lang="en-US" i="1" dirty="0"/>
              <a:t>AMQP</a:t>
            </a:r>
            <a:r>
              <a:rPr lang="en-US" dirty="0"/>
              <a:t>)</a:t>
            </a:r>
          </a:p>
          <a:p>
            <a:r>
              <a:rPr lang="en-US" dirty="0"/>
              <a:t>Defines protocol of how messages should be formatted and sent</a:t>
            </a:r>
          </a:p>
          <a:p>
            <a:r>
              <a:rPr lang="en-US" i="1" dirty="0" err="1"/>
              <a:t>RabbitMQ</a:t>
            </a:r>
            <a:r>
              <a:rPr lang="en-US" dirty="0"/>
              <a:t> is a MOM using </a:t>
            </a:r>
            <a:r>
              <a:rPr lang="en-US" i="1" dirty="0"/>
              <a:t>AMQP</a:t>
            </a:r>
          </a:p>
          <a:p>
            <a:r>
              <a:rPr lang="en-US" dirty="0"/>
              <a:t>Written in </a:t>
            </a:r>
            <a:r>
              <a:rPr lang="en-US" dirty="0" err="1"/>
              <a:t>Erlang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will start it via Docker</a:t>
            </a:r>
          </a:p>
        </p:txBody>
      </p:sp>
    </p:spTree>
    <p:extLst>
      <p:ext uri="{BB962C8B-B14F-4D97-AF65-F5344CB8AC3E}">
        <p14:creationId xmlns:p14="http://schemas.microsoft.com/office/powerpoint/2010/main" val="24982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9" y="1782"/>
            <a:ext cx="3125577" cy="1325563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429410"/>
            <a:ext cx="11796766" cy="30115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RabbitMQ</a:t>
            </a:r>
            <a:r>
              <a:rPr lang="en-US" dirty="0"/>
              <a:t> keeps queues of messages</a:t>
            </a:r>
          </a:p>
          <a:p>
            <a:r>
              <a:rPr lang="en-US" dirty="0"/>
              <a:t>Each queue has a name</a:t>
            </a:r>
          </a:p>
          <a:p>
            <a:r>
              <a:rPr lang="en-US" dirty="0"/>
              <a:t>Sender sends to a named exchange in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Default exchange </a:t>
            </a:r>
            <a:r>
              <a:rPr lang="en-US" b="1" dirty="0"/>
              <a:t>“”</a:t>
            </a:r>
            <a:r>
              <a:rPr lang="en-US" dirty="0"/>
              <a:t> (empty name) copies messages to the specified queue by name</a:t>
            </a:r>
          </a:p>
          <a:p>
            <a:r>
              <a:rPr lang="en-US" dirty="0"/>
              <a:t>Receiver pulls from such queue 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52922" y="1762025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>
            <a:off x="8009612" y="2160537"/>
            <a:ext cx="1943310" cy="5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</p:spTree>
    <p:extLst>
      <p:ext uri="{BB962C8B-B14F-4D97-AF65-F5344CB8AC3E}">
        <p14:creationId xmlns:p14="http://schemas.microsoft.com/office/powerpoint/2010/main" val="280762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513938"/>
            <a:ext cx="11796766" cy="319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can be several Receivers pulling from a queue</a:t>
            </a:r>
          </a:p>
          <a:p>
            <a:r>
              <a:rPr lang="en-US" dirty="0"/>
              <a:t>Useful when a message requires non-trivial processing</a:t>
            </a:r>
          </a:p>
          <a:p>
            <a:pPr lvl="1"/>
            <a:r>
              <a:rPr lang="en-US" dirty="0"/>
              <a:t>If a Receiver is stuck with a long task, the other Receivers can meanwhile work on all the other messages pushed on the queue</a:t>
            </a:r>
          </a:p>
          <a:p>
            <a:r>
              <a:rPr lang="en-US" dirty="0"/>
              <a:t>A message can only go to 1 Receiver</a:t>
            </a:r>
          </a:p>
          <a:p>
            <a:r>
              <a:rPr lang="en-US" i="1" dirty="0" err="1"/>
              <a:t>Prefetch</a:t>
            </a:r>
            <a:r>
              <a:rPr lang="en-US" dirty="0"/>
              <a:t>: for optimization reasons, Receiver could pull several messages at same time, instead of waiting to process current one before pulling the next</a:t>
            </a:r>
          </a:p>
          <a:p>
            <a:pPr lvl="1"/>
            <a:r>
              <a:rPr lang="en-US" dirty="0"/>
              <a:t>important if time delay from </a:t>
            </a:r>
            <a:r>
              <a:rPr lang="en-US" dirty="0" err="1"/>
              <a:t>RabbitMQ</a:t>
            </a:r>
            <a:r>
              <a:rPr lang="en-US" dirty="0"/>
              <a:t> is significant compared to cost of processing 1 message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2005" y="112684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25852"/>
            <a:ext cx="1912393" cy="6346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  <p:sp>
        <p:nvSpPr>
          <p:cNvPr id="15" name="Oval 14"/>
          <p:cNvSpPr/>
          <p:nvPr/>
        </p:nvSpPr>
        <p:spPr>
          <a:xfrm>
            <a:off x="9922005" y="2438226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2" idx="3"/>
            <a:endCxn id="15" idx="2"/>
          </p:cNvCxnSpPr>
          <p:nvPr/>
        </p:nvCxnSpPr>
        <p:spPr>
          <a:xfrm>
            <a:off x="8009612" y="2160537"/>
            <a:ext cx="1912393" cy="6767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19C-EE2C-674B-8B7F-F71FB569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E871-137E-4A45-A4C7-964CB43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825624"/>
            <a:ext cx="11754035" cy="4894771"/>
          </a:xfrm>
        </p:spPr>
        <p:txBody>
          <a:bodyPr/>
          <a:lstStyle/>
          <a:p>
            <a:r>
              <a:rPr lang="en-US" dirty="0"/>
              <a:t>Communicating with AMQP has a cost, as connection on network, </a:t>
            </a:r>
            <a:r>
              <a:rPr lang="en-US" dirty="0" err="1"/>
              <a:t>eg</a:t>
            </a:r>
            <a:r>
              <a:rPr lang="en-US" dirty="0"/>
              <a:t>, cost() =  </a:t>
            </a:r>
            <a:r>
              <a:rPr lang="en-US" b="1" dirty="0"/>
              <a:t>X + (m * Y)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: some constant cost of the connection</a:t>
            </a:r>
          </a:p>
          <a:p>
            <a:pPr lvl="1"/>
            <a:r>
              <a:rPr lang="en-US" b="1" dirty="0"/>
              <a:t>Y</a:t>
            </a:r>
            <a:r>
              <a:rPr lang="en-US" dirty="0"/>
              <a:t>: cost per message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: number of messages that are fetched</a:t>
            </a:r>
          </a:p>
          <a:p>
            <a:r>
              <a:rPr lang="en-US" dirty="0"/>
              <a:t>Typically, </a:t>
            </a:r>
            <a:r>
              <a:rPr lang="en-US" b="1" dirty="0"/>
              <a:t>Y</a:t>
            </a:r>
            <a:r>
              <a:rPr lang="en-US" dirty="0"/>
              <a:t> is small compared to </a:t>
            </a:r>
            <a:r>
              <a:rPr lang="en-US" b="1" dirty="0"/>
              <a:t>X</a:t>
            </a:r>
            <a:r>
              <a:rPr lang="en-US" dirty="0"/>
              <a:t> </a:t>
            </a:r>
          </a:p>
          <a:p>
            <a:r>
              <a:rPr lang="en-US" dirty="0"/>
              <a:t>It is hence common to read several </a:t>
            </a:r>
            <a:r>
              <a:rPr lang="en-US" b="1" dirty="0"/>
              <a:t>m</a:t>
            </a:r>
            <a:r>
              <a:rPr lang="en-US" dirty="0"/>
              <a:t> messages on a queue from same client, in one go</a:t>
            </a:r>
          </a:p>
        </p:txBody>
      </p:sp>
    </p:spTree>
    <p:extLst>
      <p:ext uri="{BB962C8B-B14F-4D97-AF65-F5344CB8AC3E}">
        <p14:creationId xmlns:p14="http://schemas.microsoft.com/office/powerpoint/2010/main" val="218971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813916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040637"/>
            <a:ext cx="11796766" cy="2671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of a message to several Receivers</a:t>
            </a:r>
          </a:p>
          <a:p>
            <a:r>
              <a:rPr lang="en-US" dirty="0"/>
              <a:t>Sender needs to specify name of the exchange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Each receiver creates its own anonymous queue</a:t>
            </a:r>
          </a:p>
          <a:p>
            <a:pPr lvl="1"/>
            <a:r>
              <a:rPr lang="en-US" dirty="0"/>
              <a:t>Queue with a random unique name, which we don’t care for</a:t>
            </a:r>
          </a:p>
          <a:p>
            <a:r>
              <a:rPr lang="en-US" dirty="0"/>
              <a:t>Exchange </a:t>
            </a:r>
            <a:r>
              <a:rPr lang="en-US" i="1" dirty="0"/>
              <a:t>X</a:t>
            </a:r>
            <a:r>
              <a:rPr lang="en-US" dirty="0"/>
              <a:t> copies incoming messages on all queues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16420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63212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26432"/>
              </p:ext>
            </p:extLst>
          </p:nvPr>
        </p:nvGraphicFramePr>
        <p:xfrm>
          <a:off x="4855580" y="1378656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564076"/>
            <a:ext cx="432066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9500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3727" y="2001311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50970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>
            <a:off x="8009612" y="2908720"/>
            <a:ext cx="19489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99939"/>
              </p:ext>
            </p:extLst>
          </p:nvPr>
        </p:nvGraphicFramePr>
        <p:xfrm>
          <a:off x="4855580" y="2723300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0" idx="6"/>
            <a:endCxn id="17" idx="1"/>
          </p:cNvCxnSpPr>
          <p:nvPr/>
        </p:nvCxnSpPr>
        <p:spPr>
          <a:xfrm>
            <a:off x="4423514" y="2160537"/>
            <a:ext cx="432066" cy="7481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954593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53646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762762"/>
            <a:ext cx="11796766" cy="3095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Broadcast like </a:t>
            </a:r>
            <a:r>
              <a:rPr lang="en-US" dirty="0" err="1"/>
              <a:t>Fanout</a:t>
            </a:r>
            <a:r>
              <a:rPr lang="en-US" dirty="0"/>
              <a:t>, but each message has a </a:t>
            </a:r>
            <a:r>
              <a:rPr lang="en-US" i="1" dirty="0"/>
              <a:t>Key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INFO, WARN and ERROR when dealing with log messages</a:t>
            </a:r>
          </a:p>
          <a:p>
            <a:r>
              <a:rPr lang="en-US" dirty="0"/>
              <a:t>When Receiver creates a queue, it specifies the Keys it wants to be notified to</a:t>
            </a:r>
          </a:p>
          <a:p>
            <a:r>
              <a:rPr lang="en-US" dirty="0"/>
              <a:t>In above example:</a:t>
            </a:r>
          </a:p>
          <a:p>
            <a:pPr lvl="1"/>
            <a:r>
              <a:rPr lang="en-US" dirty="0"/>
              <a:t>INFO messages copied to no queue</a:t>
            </a:r>
          </a:p>
          <a:p>
            <a:pPr lvl="1"/>
            <a:r>
              <a:rPr lang="en-US" dirty="0"/>
              <a:t>WARN messages copied to only 1 queue</a:t>
            </a:r>
          </a:p>
          <a:p>
            <a:pPr lvl="1"/>
            <a:r>
              <a:rPr lang="en-US" dirty="0"/>
              <a:t>ERROR messages copied to both queues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902703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304877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301214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 flipV="1">
            <a:off x="8009612" y="1703889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84401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1815"/>
              </p:ext>
            </p:extLst>
          </p:nvPr>
        </p:nvGraphicFramePr>
        <p:xfrm>
          <a:off x="5678418" y="1519333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704753"/>
            <a:ext cx="1254904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109076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36094" y="2175286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65034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 flipV="1">
            <a:off x="8009612" y="3049356"/>
            <a:ext cx="1948906" cy="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7869"/>
              </p:ext>
            </p:extLst>
          </p:nvPr>
        </p:nvGraphicFramePr>
        <p:xfrm>
          <a:off x="5678420" y="2863977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423514" y="2294959"/>
            <a:ext cx="1254906" cy="7544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8418" y="1082029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 and 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8417" y="3223885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ERROR</a:t>
            </a:r>
          </a:p>
        </p:txBody>
      </p:sp>
    </p:spTree>
    <p:extLst>
      <p:ext uri="{BB962C8B-B14F-4D97-AF65-F5344CB8AC3E}">
        <p14:creationId xmlns:p14="http://schemas.microsoft.com/office/powerpoint/2010/main" val="172638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627</Words>
  <Application>Microsoft Macintosh PowerPoint</Application>
  <PresentationFormat>Widescreen</PresentationFormat>
  <Paragraphs>102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2_Office Theme</vt:lpstr>
      <vt:lpstr>Enterprise Programmering 2  Lesson 10:  AMQP and RabbitMQ</vt:lpstr>
      <vt:lpstr>Goals</vt:lpstr>
      <vt:lpstr>MOMs</vt:lpstr>
      <vt:lpstr>AMQP/RabbitMQ</vt:lpstr>
      <vt:lpstr>Queue</vt:lpstr>
      <vt:lpstr>Distributed Work</vt:lpstr>
      <vt:lpstr>PreFetching</vt:lpstr>
      <vt:lpstr>Fanout</vt:lpstr>
      <vt:lpstr>Direct Exchange</vt:lpstr>
      <vt:lpstr>Topic Exchange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278</cp:revision>
  <dcterms:created xsi:type="dcterms:W3CDTF">2016-11-16T11:38:20Z</dcterms:created>
  <dcterms:modified xsi:type="dcterms:W3CDTF">2020-10-01T19:46:29Z</dcterms:modified>
</cp:coreProperties>
</file>