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87" r:id="rId15"/>
    <p:sldId id="289" r:id="rId16"/>
    <p:sldId id="290" r:id="rId17"/>
    <p:sldId id="291" r:id="rId18"/>
    <p:sldId id="293" r:id="rId19"/>
    <p:sldId id="292" r:id="rId20"/>
    <p:sldId id="288" r:id="rId21"/>
    <p:sldId id="294" r:id="rId22"/>
    <p:sldId id="295" r:id="rId23"/>
    <p:sldId id="283" r:id="rId24"/>
    <p:sldId id="296" r:id="rId25"/>
    <p:sldId id="297" r:id="rId26"/>
    <p:sldId id="298" r:id="rId27"/>
    <p:sldId id="286" r:id="rId28"/>
    <p:sldId id="299" r:id="rId29"/>
    <p:sldId id="300" r:id="rId30"/>
    <p:sldId id="285" r:id="rId31"/>
    <p:sldId id="301" r:id="rId32"/>
    <p:sldId id="303" r:id="rId33"/>
    <p:sldId id="302" r:id="rId34"/>
    <p:sldId id="304" r:id="rId35"/>
    <p:sldId id="305" r:id="rId36"/>
    <p:sldId id="306" r:id="rId37"/>
    <p:sldId id="2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128" d="100"/>
          <a:sy n="128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insanecoding.blogspot.no/2014/02/http-308-incompetence-expected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129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04: REST and 3xx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Layered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692327" cy="4807523"/>
          </a:xfrm>
        </p:spPr>
        <p:txBody>
          <a:bodyPr/>
          <a:lstStyle/>
          <a:p>
            <a:r>
              <a:rPr lang="en-US" dirty="0" smtClean="0"/>
              <a:t>For clients, should not matter if there is any intermediary on the way to the server</a:t>
            </a:r>
          </a:p>
          <a:p>
            <a:r>
              <a:rPr lang="en-US" dirty="0" smtClean="0"/>
              <a:t>Typical example: </a:t>
            </a:r>
            <a:r>
              <a:rPr lang="en-US" i="1" dirty="0" smtClean="0"/>
              <a:t>reversed proxy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used for load balancing and access policy enforcement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0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6: </a:t>
            </a:r>
            <a:r>
              <a:rPr lang="en-US" dirty="0"/>
              <a:t>Code on </a:t>
            </a:r>
            <a:r>
              <a:rPr lang="en-US" dirty="0" smtClean="0"/>
              <a:t>Demand </a:t>
            </a:r>
            <a:r>
              <a:rPr lang="en-US" dirty="0"/>
              <a:t>(optional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5"/>
            <a:ext cx="11113957" cy="4351338"/>
          </a:xfrm>
        </p:spPr>
        <p:txBody>
          <a:bodyPr/>
          <a:lstStyle/>
          <a:p>
            <a:r>
              <a:rPr lang="en-US" dirty="0"/>
              <a:t>Servers can temporarily extend or customize the functionality of a client by transferring executable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transfer JavaScript code</a:t>
            </a:r>
          </a:p>
          <a:p>
            <a:r>
              <a:rPr lang="en-US" dirty="0" smtClean="0"/>
              <a:t>Among the constraints that define REST, this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 “REST”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4"/>
            <a:ext cx="11759784" cy="4822513"/>
          </a:xfrm>
        </p:spPr>
        <p:txBody>
          <a:bodyPr/>
          <a:lstStyle/>
          <a:p>
            <a:r>
              <a:rPr lang="en-US" dirty="0" smtClean="0"/>
              <a:t>Most APIs out there are called REST by their developers…</a:t>
            </a:r>
          </a:p>
          <a:p>
            <a:r>
              <a:rPr lang="en-US" dirty="0" smtClean="0"/>
              <a:t>… but “technically”, they aren’t</a:t>
            </a:r>
          </a:p>
          <a:p>
            <a:r>
              <a:rPr lang="en-US" dirty="0" smtClean="0"/>
              <a:t>For example, nearly </a:t>
            </a:r>
            <a:r>
              <a:rPr lang="en-US" i="1" dirty="0" smtClean="0"/>
              <a:t>no one </a:t>
            </a:r>
            <a:r>
              <a:rPr lang="en-US" dirty="0" smtClean="0"/>
              <a:t>uses HATEOAS</a:t>
            </a:r>
          </a:p>
          <a:p>
            <a:r>
              <a:rPr lang="en-US" dirty="0" smtClean="0"/>
              <a:t>So, nowadays, REST loosely means: “</a:t>
            </a:r>
            <a:r>
              <a:rPr lang="en-US" i="1" dirty="0" smtClean="0"/>
              <a:t>A web API where resources are hierarchically structured with URIs, and operations follow the semantics of the HTTP verbs/methods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6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25" y="65323"/>
            <a:ext cx="11600481" cy="819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for a Product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92" y="944380"/>
            <a:ext cx="11812249" cy="5786203"/>
          </a:xfrm>
        </p:spPr>
        <p:txBody>
          <a:bodyPr>
            <a:noAutofit/>
          </a:bodyPr>
          <a:lstStyle/>
          <a:p>
            <a:r>
              <a:rPr lang="en-US" sz="2800" dirty="0" smtClean="0"/>
              <a:t>Full URLs, </a:t>
            </a:r>
            <a:r>
              <a:rPr lang="en-US" sz="2800" dirty="0" err="1" smtClean="0"/>
              <a:t>eg</a:t>
            </a:r>
            <a:r>
              <a:rPr lang="en-US" sz="2800" dirty="0" smtClean="0"/>
              <a:t>  </a:t>
            </a:r>
            <a:r>
              <a:rPr lang="en-US" sz="2800" b="1" dirty="0" err="1" smtClean="0"/>
              <a:t>www.foo.com</a:t>
            </a:r>
            <a:r>
              <a:rPr lang="en-US" sz="2800" b="1" dirty="0" smtClean="0"/>
              <a:t>/products</a:t>
            </a:r>
            <a:endParaRPr lang="en-US" sz="2800" dirty="0" smtClean="0"/>
          </a:p>
          <a:p>
            <a:r>
              <a:rPr lang="en-US" sz="2800" dirty="0" smtClean="0"/>
              <a:t>GET </a:t>
            </a:r>
            <a:r>
              <a:rPr lang="en-US" sz="2800" b="1" dirty="0"/>
              <a:t>/products </a:t>
            </a:r>
            <a:endParaRPr lang="en-US" sz="2800" b="1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return all available products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GET </a:t>
            </a:r>
            <a:r>
              <a:rPr lang="en-US" sz="2800" b="1" dirty="0"/>
              <a:t>/</a:t>
            </a:r>
            <a:r>
              <a:rPr lang="en-US" sz="2800" b="1" dirty="0" err="1"/>
              <a:t>products?k</a:t>
            </a:r>
            <a:r>
              <a:rPr lang="en-US" sz="2800" b="1" dirty="0"/>
              <a:t>=v </a:t>
            </a:r>
            <a:endParaRPr lang="en-US" sz="2800" b="1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return all available products filtered </a:t>
            </a:r>
            <a:r>
              <a:rPr lang="en-US" sz="2400" dirty="0" smtClean="0"/>
              <a:t>by some </a:t>
            </a:r>
            <a:r>
              <a:rPr lang="en-US" sz="2400" dirty="0"/>
              <a:t>custom parameters)</a:t>
            </a:r>
          </a:p>
          <a:p>
            <a:r>
              <a:rPr lang="en-US" sz="2800" dirty="0" smtClean="0"/>
              <a:t>POST </a:t>
            </a:r>
            <a:r>
              <a:rPr lang="en-US" sz="2800" b="1" dirty="0"/>
              <a:t>/products </a:t>
            </a:r>
            <a:endParaRPr lang="en-US" sz="2800" b="1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create a new product)</a:t>
            </a:r>
          </a:p>
          <a:p>
            <a:r>
              <a:rPr lang="en-US" sz="2800" dirty="0" smtClean="0"/>
              <a:t>GET </a:t>
            </a:r>
            <a:r>
              <a:rPr lang="en-US" sz="2800" b="1" dirty="0"/>
              <a:t>/</a:t>
            </a:r>
            <a:r>
              <a:rPr lang="en-US" sz="2800" b="1" dirty="0" smtClean="0"/>
              <a:t>products/{id} 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return the product with the given id)</a:t>
            </a:r>
          </a:p>
          <a:p>
            <a:r>
              <a:rPr lang="en-US" sz="2800" dirty="0" smtClean="0"/>
              <a:t>GET </a:t>
            </a:r>
            <a:r>
              <a:rPr lang="en-US" sz="2800" b="1" dirty="0"/>
              <a:t>/</a:t>
            </a:r>
            <a:r>
              <a:rPr lang="en-US" sz="2800" b="1" dirty="0" smtClean="0"/>
              <a:t>products/{id}/</a:t>
            </a:r>
            <a:r>
              <a:rPr lang="en-US" sz="2800" b="1" dirty="0"/>
              <a:t>price </a:t>
            </a:r>
            <a:endParaRPr lang="en-US" sz="2800" b="1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return the price of a specific </a:t>
            </a:r>
            <a:r>
              <a:rPr lang="en-US" sz="2400" dirty="0" smtClean="0"/>
              <a:t>product with </a:t>
            </a:r>
            <a:r>
              <a:rPr lang="en-US" sz="2400" dirty="0"/>
              <a:t>a given id)</a:t>
            </a:r>
          </a:p>
          <a:p>
            <a:r>
              <a:rPr lang="en-US" sz="2800" dirty="0" smtClean="0"/>
              <a:t>DELETE </a:t>
            </a:r>
            <a:r>
              <a:rPr lang="en-US" sz="2800" b="1" dirty="0"/>
              <a:t>/</a:t>
            </a:r>
            <a:r>
              <a:rPr lang="en-US" sz="2800" b="1" dirty="0" smtClean="0"/>
              <a:t>products/{id} 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delete the product with the </a:t>
            </a:r>
            <a:r>
              <a:rPr lang="en-US" sz="2400" dirty="0" smtClean="0"/>
              <a:t>given </a:t>
            </a:r>
            <a:r>
              <a:rPr lang="mr-IN" sz="2400" dirty="0" err="1" smtClean="0"/>
              <a:t>id</a:t>
            </a:r>
            <a:r>
              <a:rPr lang="mr-I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272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52" y="1825625"/>
            <a:ext cx="11774774" cy="4815018"/>
          </a:xfrm>
        </p:spPr>
        <p:txBody>
          <a:bodyPr/>
          <a:lstStyle/>
          <a:p>
            <a:r>
              <a:rPr lang="en-US" dirty="0" smtClean="0"/>
              <a:t>Consider the resource: </a:t>
            </a:r>
            <a:r>
              <a:rPr lang="en-US" b="1" dirty="0" smtClean="0"/>
              <a:t>/users/3457/items/42/description</a:t>
            </a:r>
          </a:p>
          <a:p>
            <a:r>
              <a:rPr lang="en-US" b="1" dirty="0" smtClean="0"/>
              <a:t>/users</a:t>
            </a:r>
            <a:r>
              <a:rPr lang="en-US" dirty="0" smtClean="0"/>
              <a:t>: resource representing a set of users</a:t>
            </a:r>
          </a:p>
          <a:p>
            <a:r>
              <a:rPr lang="en-US" b="1" dirty="0" smtClean="0"/>
              <a:t>/3457</a:t>
            </a:r>
            <a:r>
              <a:rPr lang="en-US" dirty="0" smtClean="0"/>
              <a:t>: a specific user with that given id among the set of users </a:t>
            </a:r>
            <a:r>
              <a:rPr lang="en-US" i="1" dirty="0" smtClean="0"/>
              <a:t>/users</a:t>
            </a:r>
          </a:p>
          <a:p>
            <a:r>
              <a:rPr lang="en-US" b="1" dirty="0"/>
              <a:t>/</a:t>
            </a:r>
            <a:r>
              <a:rPr lang="en-US" b="1" dirty="0" smtClean="0"/>
              <a:t>items</a:t>
            </a:r>
            <a:r>
              <a:rPr lang="en-US" dirty="0" smtClean="0"/>
              <a:t>: a set of items belonging to the user 3457</a:t>
            </a:r>
          </a:p>
          <a:p>
            <a:r>
              <a:rPr lang="en-US" b="1" dirty="0" smtClean="0"/>
              <a:t>/42</a:t>
            </a:r>
            <a:r>
              <a:rPr lang="en-US" i="1" dirty="0" smtClean="0"/>
              <a:t>: </a:t>
            </a:r>
            <a:r>
              <a:rPr lang="en-US" dirty="0" smtClean="0"/>
              <a:t>a specific item with id 42 that the user 3457 owns</a:t>
            </a:r>
          </a:p>
          <a:p>
            <a:r>
              <a:rPr lang="en-US" b="1" dirty="0" smtClean="0"/>
              <a:t>/description</a:t>
            </a:r>
            <a:r>
              <a:rPr lang="en-US" dirty="0" smtClean="0"/>
              <a:t>: among the different properties/fields of item 42, just consider its </a:t>
            </a:r>
            <a:r>
              <a:rPr lang="en-US" i="1" dirty="0" smtClean="0"/>
              <a:t>description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8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2" y="1825625"/>
            <a:ext cx="11789764" cy="4897464"/>
          </a:xfrm>
        </p:spPr>
        <p:txBody>
          <a:bodyPr/>
          <a:lstStyle/>
          <a:p>
            <a:r>
              <a:rPr lang="en-US" i="1" dirty="0" smtClean="0"/>
              <a:t>GET </a:t>
            </a:r>
            <a:r>
              <a:rPr lang="en-US" b="1" i="1" dirty="0" smtClean="0"/>
              <a:t>/users/3457/items/42/description</a:t>
            </a:r>
          </a:p>
          <a:p>
            <a:r>
              <a:rPr lang="en-US" dirty="0" smtClean="0"/>
              <a:t>It means: retrieve the description of item with id 42, which belongs to the user with id 3456</a:t>
            </a:r>
          </a:p>
          <a:p>
            <a:r>
              <a:rPr lang="en-US" dirty="0" smtClean="0"/>
              <a:t>But what about </a:t>
            </a:r>
            <a:r>
              <a:rPr lang="en-US" i="1" dirty="0"/>
              <a:t>GET </a:t>
            </a:r>
            <a:r>
              <a:rPr lang="en-US" b="1" i="1" dirty="0" smtClean="0"/>
              <a:t>/items/42/description</a:t>
            </a:r>
            <a:r>
              <a:rPr lang="en-US" i="1" dirty="0" smtClean="0"/>
              <a:t>  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“Technically”, they would be 2 </a:t>
            </a:r>
            <a:r>
              <a:rPr lang="en-US" i="1" dirty="0" smtClean="0"/>
              <a:t>different</a:t>
            </a:r>
            <a:r>
              <a:rPr lang="en-US" dirty="0" smtClean="0"/>
              <a:t> resources, because there are two different URIs </a:t>
            </a:r>
          </a:p>
          <a:p>
            <a:r>
              <a:rPr lang="en-US" dirty="0" smtClean="0"/>
              <a:t>But in practice, they are the same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27" y="1825624"/>
            <a:ext cx="11699823" cy="4800027"/>
          </a:xfrm>
        </p:spPr>
        <p:txBody>
          <a:bodyPr/>
          <a:lstStyle/>
          <a:p>
            <a:r>
              <a:rPr lang="en-US" b="1" i="1" dirty="0"/>
              <a:t>/</a:t>
            </a:r>
            <a:r>
              <a:rPr lang="en-US" b="1" i="1" dirty="0" smtClean="0"/>
              <a:t>users/3457/items/42/description</a:t>
            </a:r>
          </a:p>
          <a:p>
            <a:r>
              <a:rPr lang="en-US" dirty="0" smtClean="0"/>
              <a:t>Could be two different tables in a SQL database,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Users</a:t>
            </a:r>
            <a:r>
              <a:rPr lang="en-US" dirty="0" smtClean="0"/>
              <a:t> and </a:t>
            </a:r>
            <a:r>
              <a:rPr lang="en-US" i="1" dirty="0" smtClean="0"/>
              <a:t>Items</a:t>
            </a:r>
          </a:p>
          <a:p>
            <a:r>
              <a:rPr lang="en-US" dirty="0" smtClean="0"/>
              <a:t>Or could be a single JSON file on disk…</a:t>
            </a:r>
          </a:p>
          <a:p>
            <a:r>
              <a:rPr lang="en-US" dirty="0"/>
              <a:t>o</a:t>
            </a:r>
            <a:r>
              <a:rPr lang="en-US" dirty="0" smtClean="0"/>
              <a:t>r the REST API just collects such data from two other different web services…</a:t>
            </a:r>
          </a:p>
          <a:p>
            <a:r>
              <a:rPr lang="en-US" dirty="0"/>
              <a:t>o</a:t>
            </a:r>
            <a:r>
              <a:rPr lang="en-US" dirty="0" smtClean="0"/>
              <a:t>r whatever you fancy…</a:t>
            </a:r>
          </a:p>
          <a:p>
            <a:r>
              <a:rPr lang="en-US" dirty="0" smtClean="0"/>
              <a:t>Point is, for the client this does not matter at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5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738"/>
            <a:ext cx="10515600" cy="1325563"/>
          </a:xfrm>
        </p:spPr>
        <p:txBody>
          <a:bodyPr/>
          <a:lstStyle/>
          <a:p>
            <a:r>
              <a:rPr lang="en-US" dirty="0" smtClean="0"/>
              <a:t>Available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4"/>
            <a:ext cx="11714813" cy="4837503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)</a:t>
            </a:r>
            <a:r>
              <a:rPr lang="en-US" i="1" dirty="0" smtClean="0"/>
              <a:t>  GET </a:t>
            </a:r>
            <a:r>
              <a:rPr lang="en-US" b="1" i="1" dirty="0" smtClean="0"/>
              <a:t>/users/3457/</a:t>
            </a:r>
            <a:r>
              <a:rPr lang="en-US" b="1" i="1" dirty="0" err="1" smtClean="0"/>
              <a:t>itemIds</a:t>
            </a:r>
            <a:endParaRPr lang="en-US" b="1" i="1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)</a:t>
            </a:r>
            <a:r>
              <a:rPr lang="en-US" i="1" dirty="0" smtClean="0"/>
              <a:t> GET </a:t>
            </a:r>
            <a:r>
              <a:rPr lang="en-US" b="1" i="1" dirty="0" smtClean="0"/>
              <a:t>/items/42/description</a:t>
            </a:r>
          </a:p>
          <a:p>
            <a:r>
              <a:rPr lang="en-US" dirty="0" smtClean="0"/>
              <a:t>It means: first retrieve the ids of all items belonging to user 3457. Then, to get description for a specific one of them with id 42, make a second GET</a:t>
            </a:r>
          </a:p>
          <a:p>
            <a:r>
              <a:rPr lang="en-US" dirty="0" smtClean="0"/>
              <a:t>But in the 2</a:t>
            </a:r>
            <a:r>
              <a:rPr lang="en-US" baseline="30000" dirty="0" smtClean="0"/>
              <a:t>nd</a:t>
            </a:r>
            <a:r>
              <a:rPr lang="en-US" dirty="0" smtClean="0"/>
              <a:t> GET, what if we rather used </a:t>
            </a:r>
            <a:r>
              <a:rPr lang="en-US" b="1" i="1" dirty="0"/>
              <a:t>/</a:t>
            </a:r>
            <a:r>
              <a:rPr lang="en-US" b="1" i="1" dirty="0" smtClean="0"/>
              <a:t>users/3457/items/42/description</a:t>
            </a:r>
            <a:r>
              <a:rPr lang="en-US" i="1" dirty="0" smtClean="0"/>
              <a:t>  </a:t>
            </a:r>
            <a:r>
              <a:rPr lang="en-US" dirty="0" smtClean="0"/>
              <a:t>???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3" y="1825624"/>
            <a:ext cx="11632367" cy="475505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i="1" dirty="0" smtClean="0"/>
              <a:t> GET  </a:t>
            </a:r>
            <a:r>
              <a:rPr lang="en-US" b="1" i="1" dirty="0" smtClean="0"/>
              <a:t>/users/3457/</a:t>
            </a:r>
            <a:r>
              <a:rPr lang="en-US" b="1" i="1" dirty="0" err="1" smtClean="0"/>
              <a:t>itemIds</a:t>
            </a:r>
            <a:endParaRPr lang="en-US" b="1" i="1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)</a:t>
            </a:r>
            <a:r>
              <a:rPr lang="en-US" i="1" dirty="0"/>
              <a:t> GET </a:t>
            </a:r>
            <a:r>
              <a:rPr lang="en-US" i="1" dirty="0" smtClean="0"/>
              <a:t> </a:t>
            </a:r>
            <a:r>
              <a:rPr lang="en-US" b="1" i="1" dirty="0" smtClean="0"/>
              <a:t>/</a:t>
            </a:r>
            <a:r>
              <a:rPr lang="en-US" b="1" i="1" dirty="0"/>
              <a:t>items/42/description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)  </a:t>
            </a:r>
            <a:r>
              <a:rPr lang="en-US" i="1" dirty="0" smtClean="0"/>
              <a:t>GET </a:t>
            </a:r>
            <a:r>
              <a:rPr lang="en-US" b="1" i="1" dirty="0" smtClean="0"/>
              <a:t>/users/3457/items/42/description </a:t>
            </a:r>
          </a:p>
          <a:p>
            <a:r>
              <a:rPr lang="en-US" dirty="0" smtClean="0"/>
              <a:t>Whether the 2</a:t>
            </a:r>
            <a:r>
              <a:rPr lang="en-US" baseline="30000" dirty="0" smtClean="0"/>
              <a:t>nd</a:t>
            </a:r>
            <a:r>
              <a:rPr lang="en-US" dirty="0" smtClean="0"/>
              <a:t> or the 3</a:t>
            </a:r>
            <a:r>
              <a:rPr lang="en-US" baseline="30000" dirty="0" smtClean="0"/>
              <a:t>rd</a:t>
            </a:r>
            <a:r>
              <a:rPr lang="en-US" dirty="0" smtClean="0"/>
              <a:t> (or both) endpoint is needed depends on how clients will typically interact with the API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they need to access to items regardless of their user owners?</a:t>
            </a:r>
          </a:p>
          <a:p>
            <a:r>
              <a:rPr lang="en-US" dirty="0" smtClean="0"/>
              <a:t>Point is: you need to </a:t>
            </a:r>
            <a:r>
              <a:rPr lang="en-US" i="1" dirty="0" smtClean="0"/>
              <a:t>implement</a:t>
            </a:r>
            <a:r>
              <a:rPr lang="en-US" dirty="0" smtClean="0"/>
              <a:t> a handler for each endpoint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7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707318" cy="4777542"/>
          </a:xfrm>
        </p:spPr>
        <p:txBody>
          <a:bodyPr/>
          <a:lstStyle/>
          <a:p>
            <a:r>
              <a:rPr lang="en-US" b="1" i="1" dirty="0"/>
              <a:t>/users/3457/items/42/description</a:t>
            </a:r>
            <a:r>
              <a:rPr lang="en-US" i="1" dirty="0"/>
              <a:t> </a:t>
            </a:r>
          </a:p>
          <a:p>
            <a:r>
              <a:rPr lang="en-US" dirty="0" smtClean="0"/>
              <a:t>How does a client know that </a:t>
            </a:r>
            <a:r>
              <a:rPr lang="en-US" b="1" i="1" dirty="0" smtClean="0"/>
              <a:t>/users</a:t>
            </a:r>
            <a:r>
              <a:rPr lang="en-US" dirty="0" smtClean="0"/>
              <a:t> and </a:t>
            </a:r>
            <a:r>
              <a:rPr lang="en-US" b="1" i="1" dirty="0" smtClean="0"/>
              <a:t>/items</a:t>
            </a:r>
            <a:r>
              <a:rPr lang="en-US" i="1" dirty="0" smtClean="0"/>
              <a:t> </a:t>
            </a:r>
            <a:r>
              <a:rPr lang="en-US" dirty="0" smtClean="0"/>
              <a:t>are collections/sets but not </a:t>
            </a:r>
            <a:r>
              <a:rPr lang="en-US" b="1" i="1" dirty="0"/>
              <a:t>/</a:t>
            </a:r>
            <a:r>
              <a:rPr lang="en-US" b="1" i="1" dirty="0" smtClean="0"/>
              <a:t>description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“Technically”, each of those tokens are path elements, with no specific semantics</a:t>
            </a:r>
          </a:p>
          <a:p>
            <a:r>
              <a:rPr lang="en-US" dirty="0" smtClean="0"/>
              <a:t>Client has to read the documentation of the API</a:t>
            </a:r>
          </a:p>
          <a:p>
            <a:r>
              <a:rPr lang="en-US" dirty="0" smtClean="0"/>
              <a:t>However, to make things simpler, it is a convention to use </a:t>
            </a:r>
            <a:r>
              <a:rPr lang="en-US" i="1" dirty="0" smtClean="0"/>
              <a:t>plural</a:t>
            </a:r>
            <a:r>
              <a:rPr lang="en-US" dirty="0" smtClean="0"/>
              <a:t> names for set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3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basics of RESTful APIs</a:t>
            </a:r>
          </a:p>
          <a:p>
            <a:r>
              <a:rPr lang="en-US" dirty="0" smtClean="0"/>
              <a:t>Understand 3xx HTTP redirections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48" y="1825624"/>
            <a:ext cx="11684831" cy="48899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you want to retrieve all users that are in Norway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  <a:r>
              <a:rPr lang="en-US" i="1" dirty="0" smtClean="0"/>
              <a:t>GET </a:t>
            </a:r>
            <a:r>
              <a:rPr lang="en-US" b="1" i="1" dirty="0" smtClean="0"/>
              <a:t>/users/</a:t>
            </a:r>
            <a:r>
              <a:rPr lang="en-US" b="1" i="1" dirty="0" err="1" smtClean="0"/>
              <a:t>inNorway</a:t>
            </a:r>
            <a:endParaRPr lang="en-US" b="1" i="1" dirty="0" smtClean="0"/>
          </a:p>
          <a:p>
            <a:r>
              <a:rPr lang="en-US" dirty="0" smtClean="0"/>
              <a:t>Problem is, what if you still want to retrieve single users by id?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) </a:t>
            </a:r>
            <a:r>
              <a:rPr lang="en-US" i="1" dirty="0" smtClean="0"/>
              <a:t>GET </a:t>
            </a:r>
            <a:r>
              <a:rPr lang="en-US" b="1" i="1" dirty="0" smtClean="0"/>
              <a:t>/users/{id}</a:t>
            </a:r>
          </a:p>
          <a:p>
            <a:pPr lvl="1"/>
            <a:r>
              <a:rPr lang="en-US" dirty="0" smtClean="0"/>
              <a:t>Where {} just represents a variable matching any single path element input </a:t>
            </a:r>
          </a:p>
          <a:p>
            <a:r>
              <a:rPr lang="en-US" dirty="0" smtClean="0"/>
              <a:t>Ambiguity: here </a:t>
            </a:r>
            <a:r>
              <a:rPr lang="en-US" b="1" i="1" dirty="0"/>
              <a:t>/</a:t>
            </a:r>
            <a:r>
              <a:rPr lang="en-US" b="1" i="1" dirty="0" smtClean="0"/>
              <a:t>users/</a:t>
            </a:r>
            <a:r>
              <a:rPr lang="en-US" b="1" i="1" dirty="0" err="1" smtClean="0"/>
              <a:t>inNorway</a:t>
            </a:r>
            <a:r>
              <a:rPr lang="en-US" i="1" dirty="0" smtClean="0"/>
              <a:t> </a:t>
            </a:r>
            <a:r>
              <a:rPr lang="en-US" dirty="0" smtClean="0"/>
              <a:t>would be matched by both endpoints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i="1" dirty="0" err="1" smtClean="0"/>
              <a:t>inNorway</a:t>
            </a:r>
            <a:r>
              <a:rPr lang="en-US" dirty="0"/>
              <a:t> </a:t>
            </a:r>
            <a:r>
              <a:rPr lang="en-US" dirty="0" smtClean="0"/>
              <a:t>could be treated as a user 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2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1825625"/>
            <a:ext cx="11639862" cy="4844998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) </a:t>
            </a:r>
            <a:r>
              <a:rPr lang="en-US" i="1" dirty="0"/>
              <a:t>GET </a:t>
            </a:r>
            <a:r>
              <a:rPr lang="en-US" b="1" i="1" dirty="0"/>
              <a:t>/users/</a:t>
            </a:r>
            <a:r>
              <a:rPr lang="en-US" b="1" i="1" dirty="0" err="1"/>
              <a:t>inNorway</a:t>
            </a:r>
            <a:endParaRPr lang="en-US" b="1" i="1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) </a:t>
            </a:r>
            <a:r>
              <a:rPr lang="en-US" i="1" dirty="0"/>
              <a:t>GET </a:t>
            </a:r>
            <a:r>
              <a:rPr lang="en-US" b="1" i="1" dirty="0"/>
              <a:t>/</a:t>
            </a:r>
            <a:r>
              <a:rPr lang="en-US" b="1" i="1" dirty="0" smtClean="0"/>
              <a:t>users/</a:t>
            </a:r>
            <a:r>
              <a:rPr lang="en-US" b="1" i="1" dirty="0" err="1" smtClean="0"/>
              <a:t>byId</a:t>
            </a:r>
            <a:r>
              <a:rPr lang="en-US" b="1" i="1" dirty="0" smtClean="0"/>
              <a:t>/{id}</a:t>
            </a:r>
          </a:p>
          <a:p>
            <a:r>
              <a:rPr lang="en-US" dirty="0" smtClean="0"/>
              <a:t>Here there would be no ambiguity, but…</a:t>
            </a:r>
          </a:p>
          <a:p>
            <a:r>
              <a:rPr lang="en-US" dirty="0" smtClean="0"/>
              <a:t>… what would be the semantics of the intermediate resource </a:t>
            </a:r>
            <a:r>
              <a:rPr lang="en-US" b="1" i="1" dirty="0"/>
              <a:t>/</a:t>
            </a:r>
            <a:r>
              <a:rPr lang="en-US" b="1" i="1" dirty="0" smtClean="0"/>
              <a:t>users/</a:t>
            </a:r>
            <a:r>
              <a:rPr lang="en-US" b="1" i="1" dirty="0" err="1" smtClean="0"/>
              <a:t>byId</a:t>
            </a:r>
            <a:r>
              <a:rPr lang="en-US" i="1" dirty="0" smtClean="0"/>
              <a:t> 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Paths in the URIs should represent resources, and not actions on 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1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48" y="1825624"/>
            <a:ext cx="11722308" cy="4852493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) </a:t>
            </a:r>
            <a:r>
              <a:rPr lang="en-US" i="1" dirty="0"/>
              <a:t>GET </a:t>
            </a:r>
            <a:r>
              <a:rPr lang="en-US" b="1" i="1" dirty="0"/>
              <a:t>/</a:t>
            </a:r>
            <a:r>
              <a:rPr lang="en-US" b="1" i="1" dirty="0" err="1" smtClean="0"/>
              <a:t>users?country</a:t>
            </a:r>
            <a:r>
              <a:rPr lang="en-US" b="1" i="1" dirty="0" smtClean="0"/>
              <a:t>=</a:t>
            </a:r>
            <a:r>
              <a:rPr lang="en-US" b="1" i="1" dirty="0" err="1" smtClean="0"/>
              <a:t>norway</a:t>
            </a:r>
            <a:endParaRPr lang="en-US" b="1" i="1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) </a:t>
            </a:r>
            <a:r>
              <a:rPr lang="en-US" i="1" dirty="0"/>
              <a:t>GET </a:t>
            </a:r>
            <a:r>
              <a:rPr lang="en-US" b="1" i="1" dirty="0"/>
              <a:t>/</a:t>
            </a:r>
            <a:r>
              <a:rPr lang="en-US" b="1" i="1" dirty="0" smtClean="0"/>
              <a:t>users/{</a:t>
            </a:r>
            <a:r>
              <a:rPr lang="en-US" b="1" i="1" dirty="0"/>
              <a:t>id</a:t>
            </a:r>
            <a:r>
              <a:rPr lang="en-US" b="1" i="1" dirty="0" smtClean="0"/>
              <a:t>}</a:t>
            </a:r>
          </a:p>
          <a:p>
            <a:r>
              <a:rPr lang="en-US" dirty="0" smtClean="0"/>
              <a:t>When we want to apply a filter to get a subset of a collection, then we use </a:t>
            </a:r>
            <a:r>
              <a:rPr lang="en-US" i="1" dirty="0" smtClean="0"/>
              <a:t>query parameters</a:t>
            </a:r>
          </a:p>
          <a:p>
            <a:pPr lvl="1"/>
            <a:r>
              <a:rPr lang="en-US" dirty="0" smtClean="0"/>
              <a:t>recall URIs: start with “?”, followed by pairs &lt;key&gt;=&lt;value&gt;</a:t>
            </a:r>
          </a:p>
          <a:p>
            <a:r>
              <a:rPr lang="en-US" dirty="0" smtClean="0"/>
              <a:t>Extra benefit: we can later add extra filter options (e.g., </a:t>
            </a:r>
            <a:r>
              <a:rPr lang="en-US" i="1" dirty="0" err="1" smtClean="0"/>
              <a:t>ageMin</a:t>
            </a:r>
            <a:r>
              <a:rPr lang="en-US" i="1" dirty="0" smtClean="0"/>
              <a:t>=18</a:t>
            </a:r>
            <a:r>
              <a:rPr lang="en-US" dirty="0" smtClean="0"/>
              <a:t>), without altering the routing of requests to the endpoint </a:t>
            </a:r>
            <a:r>
              <a:rPr lang="en-US" b="1" i="1" dirty="0" smtClean="0"/>
              <a:t>/users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20" y="1825625"/>
            <a:ext cx="11430000" cy="4680106"/>
          </a:xfrm>
        </p:spPr>
        <p:txBody>
          <a:bodyPr/>
          <a:lstStyle/>
          <a:p>
            <a:r>
              <a:rPr lang="en-US" i="1" dirty="0" smtClean="0"/>
              <a:t>POST </a:t>
            </a:r>
            <a:r>
              <a:rPr lang="en-US" b="1" i="1" dirty="0" smtClean="0"/>
              <a:t>/users</a:t>
            </a:r>
          </a:p>
          <a:p>
            <a:pPr lvl="1"/>
            <a:r>
              <a:rPr lang="en-US" dirty="0" smtClean="0"/>
              <a:t>POST operation on a collection</a:t>
            </a:r>
          </a:p>
          <a:p>
            <a:pPr lvl="1"/>
            <a:r>
              <a:rPr lang="en-US" dirty="0" smtClean="0"/>
              <a:t>Payload used to create new element added to the collection</a:t>
            </a:r>
          </a:p>
          <a:p>
            <a:pPr lvl="1"/>
            <a:r>
              <a:rPr lang="en-US" dirty="0" smtClean="0"/>
              <a:t>Response will have </a:t>
            </a:r>
            <a:r>
              <a:rPr lang="en-US" i="1" dirty="0" smtClean="0"/>
              <a:t>Location</a:t>
            </a:r>
            <a:r>
              <a:rPr lang="en-US" dirty="0" smtClean="0"/>
              <a:t> HTTP header telling where to find the newly created resource,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Location:/users/42</a:t>
            </a:r>
          </a:p>
          <a:p>
            <a:r>
              <a:rPr lang="en-US" i="1" dirty="0" smtClean="0"/>
              <a:t>PUT </a:t>
            </a:r>
            <a:r>
              <a:rPr lang="en-US" b="1" i="1" dirty="0" smtClean="0"/>
              <a:t>/users/42</a:t>
            </a:r>
          </a:p>
          <a:p>
            <a:pPr lvl="1"/>
            <a:r>
              <a:rPr lang="en-US" dirty="0" smtClean="0"/>
              <a:t>PUT operation directly on the URI of the new resource</a:t>
            </a:r>
          </a:p>
          <a:p>
            <a:pPr lvl="1"/>
            <a:r>
              <a:rPr lang="en-US" dirty="0" smtClean="0"/>
              <a:t>Need to specify 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0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48" y="1825624"/>
            <a:ext cx="11782268" cy="4755057"/>
          </a:xfrm>
        </p:spPr>
        <p:txBody>
          <a:bodyPr/>
          <a:lstStyle/>
          <a:p>
            <a:r>
              <a:rPr lang="en-US" dirty="0" smtClean="0"/>
              <a:t>Which one to use? POST or PUT?</a:t>
            </a:r>
          </a:p>
          <a:p>
            <a:r>
              <a:rPr lang="en-US" dirty="0" smtClean="0"/>
              <a:t>When id is chosen by server (</a:t>
            </a:r>
            <a:r>
              <a:rPr lang="en-US" dirty="0" err="1" smtClean="0"/>
              <a:t>eg</a:t>
            </a:r>
            <a:r>
              <a:rPr lang="en-US" dirty="0" smtClean="0"/>
              <a:t> linked to an id from SQL database), you need POST</a:t>
            </a:r>
          </a:p>
          <a:p>
            <a:r>
              <a:rPr lang="en-US" dirty="0" smtClean="0"/>
              <a:t>If you use PUT, client must choose the id, and it must be </a:t>
            </a:r>
            <a:r>
              <a:rPr lang="en-US" i="1" dirty="0" smtClean="0"/>
              <a:t>unique</a:t>
            </a:r>
          </a:p>
          <a:p>
            <a:pPr lvl="1"/>
            <a:r>
              <a:rPr lang="en-US" dirty="0" smtClean="0"/>
              <a:t>otherwise, you would just overwrite an existing resource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vs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89" y="1825624"/>
            <a:ext cx="11647357" cy="4785037"/>
          </a:xfrm>
        </p:spPr>
        <p:txBody>
          <a:bodyPr/>
          <a:lstStyle/>
          <a:p>
            <a:r>
              <a:rPr lang="en-US" i="1" dirty="0" smtClean="0"/>
              <a:t>1</a:t>
            </a:r>
            <a:r>
              <a:rPr lang="en-US" i="1" baseline="30000" dirty="0" smtClean="0"/>
              <a:t>st</a:t>
            </a:r>
            <a:r>
              <a:rPr lang="en-US" i="1" dirty="0" smtClean="0"/>
              <a:t>) GET /users/42   =&gt; </a:t>
            </a:r>
            <a:r>
              <a:rPr lang="en-US" dirty="0" smtClean="0"/>
              <a:t>Response 404</a:t>
            </a:r>
          </a:p>
          <a:p>
            <a:r>
              <a:rPr lang="en-US" i="1" dirty="0" smtClean="0"/>
              <a:t>2</a:t>
            </a:r>
            <a:r>
              <a:rPr lang="en-US" i="1" baseline="30000" dirty="0" smtClean="0"/>
              <a:t>nd</a:t>
            </a:r>
            <a:r>
              <a:rPr lang="en-US" i="1" dirty="0" smtClean="0"/>
              <a:t>) PUT /users/42</a:t>
            </a:r>
          </a:p>
          <a:p>
            <a:r>
              <a:rPr lang="en-US" dirty="0" smtClean="0"/>
              <a:t>This would make no sense, because: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Not going to do hundreds of GETs until find one with 404 Not </a:t>
            </a:r>
            <a:r>
              <a:rPr lang="en-US" dirty="0"/>
              <a:t>F</a:t>
            </a:r>
            <a:r>
              <a:rPr lang="en-US" dirty="0" smtClean="0"/>
              <a:t>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Two HTTP requests in sequence are not necessarily atomic, </a:t>
            </a:r>
            <a:r>
              <a:rPr lang="en-US" dirty="0" err="1" smtClean="0"/>
              <a:t>eg</a:t>
            </a:r>
            <a:r>
              <a:rPr lang="en-US" dirty="0" smtClean="0"/>
              <a:t>, before PUT is executed, someone else could have create the resource, and you would just then overwrite it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183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09882" cy="48225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  <a:r>
              <a:rPr lang="en-US" i="1" dirty="0" smtClean="0"/>
              <a:t>POST </a:t>
            </a:r>
            <a:r>
              <a:rPr lang="en-US" b="1" i="1" dirty="0" smtClean="0"/>
              <a:t>/users</a:t>
            </a:r>
            <a:r>
              <a:rPr lang="en-US" i="1" dirty="0" smtClean="0"/>
              <a:t>   =&gt;  </a:t>
            </a:r>
            <a:r>
              <a:rPr lang="en-US" dirty="0" smtClean="0"/>
              <a:t>Location: </a:t>
            </a:r>
            <a:r>
              <a:rPr lang="en-US" i="1" dirty="0" smtClean="0"/>
              <a:t>/users/42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) </a:t>
            </a:r>
            <a:r>
              <a:rPr lang="en-US" i="1" dirty="0" smtClean="0"/>
              <a:t>PUT </a:t>
            </a:r>
            <a:r>
              <a:rPr lang="en-US" b="1" i="1" dirty="0" smtClean="0"/>
              <a:t>/users/42/address</a:t>
            </a:r>
          </a:p>
          <a:p>
            <a:r>
              <a:rPr lang="en-US" dirty="0" smtClean="0"/>
              <a:t>Assume you create a new user with a POST operation, but without an </a:t>
            </a:r>
            <a:r>
              <a:rPr lang="en-US" i="1" dirty="0" smtClean="0"/>
              <a:t>address</a:t>
            </a:r>
          </a:p>
          <a:p>
            <a:r>
              <a:rPr lang="en-US" dirty="0"/>
              <a:t>Y</a:t>
            </a:r>
            <a:r>
              <a:rPr lang="en-US" dirty="0" smtClean="0"/>
              <a:t>ou could then want to create the </a:t>
            </a:r>
            <a:r>
              <a:rPr lang="en-US" i="1" dirty="0" smtClean="0"/>
              <a:t>address</a:t>
            </a:r>
            <a:r>
              <a:rPr lang="en-US" dirty="0" smtClean="0"/>
              <a:t> resource directly by using a PUT</a:t>
            </a:r>
          </a:p>
          <a:p>
            <a:pPr lvl="1"/>
            <a:r>
              <a:rPr lang="en-US" dirty="0" smtClean="0"/>
              <a:t>point is that the resource does not have an id in itself, but rather the id is in a path element ancestor </a:t>
            </a:r>
          </a:p>
          <a:p>
            <a:r>
              <a:rPr lang="en-US" dirty="0" smtClean="0"/>
              <a:t>However, most of the time you would not expose each single field of an object as its own URI endpoint, but rather do a PATCH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PATCH /users/42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9494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59" y="1825624"/>
            <a:ext cx="11572407" cy="4770047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)  </a:t>
            </a:r>
            <a:r>
              <a:rPr lang="en-US" i="1" dirty="0" smtClean="0"/>
              <a:t>GET /users/42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) </a:t>
            </a:r>
            <a:r>
              <a:rPr lang="en-US" i="1" dirty="0" smtClean="0"/>
              <a:t>GET /users/42</a:t>
            </a:r>
            <a:r>
              <a:rPr lang="en-US" b="1" i="1" dirty="0" smtClean="0"/>
              <a:t>.json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)  </a:t>
            </a:r>
            <a:r>
              <a:rPr lang="en-US" i="1" dirty="0" smtClean="0"/>
              <a:t>GET /users/42</a:t>
            </a:r>
            <a:r>
              <a:rPr lang="en-US" b="1" i="1" dirty="0" smtClean="0"/>
              <a:t>.xml</a:t>
            </a:r>
          </a:p>
          <a:p>
            <a:r>
              <a:rPr lang="en-US" dirty="0" smtClean="0"/>
              <a:t>For what you know, the REST service could store users in a SQL database or a CSV file</a:t>
            </a:r>
          </a:p>
          <a:p>
            <a:r>
              <a:rPr lang="en-US" dirty="0" smtClean="0"/>
              <a:t>What you get is a </a:t>
            </a:r>
            <a:r>
              <a:rPr lang="en-US" i="1" dirty="0" smtClean="0"/>
              <a:t>representation</a:t>
            </a:r>
            <a:r>
              <a:rPr lang="en-US" dirty="0" smtClean="0"/>
              <a:t> of a resource, which can be in different formats, based on client’s needs</a:t>
            </a:r>
          </a:p>
          <a:p>
            <a:r>
              <a:rPr lang="en-US" dirty="0" smtClean="0"/>
              <a:t>But what’s the problem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7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292"/>
            <a:ext cx="10515600" cy="1325563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79" y="1435855"/>
            <a:ext cx="11654852" cy="516731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)  </a:t>
            </a:r>
            <a:r>
              <a:rPr lang="en-US" i="1" dirty="0"/>
              <a:t>GET /users/42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) </a:t>
            </a:r>
            <a:r>
              <a:rPr lang="en-US" i="1" dirty="0"/>
              <a:t>GET /users/42</a:t>
            </a:r>
            <a:r>
              <a:rPr lang="en-US" b="1" i="1" dirty="0"/>
              <a:t>.json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)  </a:t>
            </a:r>
            <a:r>
              <a:rPr lang="en-US" i="1" dirty="0"/>
              <a:t>GET /</a:t>
            </a:r>
            <a:r>
              <a:rPr lang="en-US" i="1" dirty="0" smtClean="0"/>
              <a:t>users/42</a:t>
            </a:r>
            <a:r>
              <a:rPr lang="en-US" b="1" i="1" dirty="0" smtClean="0"/>
              <a:t>.xml</a:t>
            </a:r>
          </a:p>
          <a:p>
            <a:r>
              <a:rPr lang="en-US" dirty="0" smtClean="0"/>
              <a:t>Because the URIs are different, they are technically 3 </a:t>
            </a:r>
            <a:r>
              <a:rPr lang="en-US" i="1" dirty="0" smtClean="0"/>
              <a:t>different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whether they map to the same entity on the backend is another story…</a:t>
            </a:r>
          </a:p>
          <a:p>
            <a:r>
              <a:rPr lang="en-US" dirty="0" smtClean="0"/>
              <a:t>A URI has no concept of type: adding a “</a:t>
            </a:r>
            <a:r>
              <a:rPr lang="en-US" i="1" dirty="0" smtClean="0"/>
              <a:t>.</a:t>
            </a:r>
            <a:r>
              <a:rPr lang="en-US" i="1" dirty="0" err="1" smtClean="0"/>
              <a:t>json</a:t>
            </a:r>
            <a:r>
              <a:rPr lang="en-US" dirty="0" smtClean="0"/>
              <a:t>” extension does NOT change the semantics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1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5"/>
            <a:ext cx="11684832" cy="483000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GET </a:t>
            </a:r>
            <a:r>
              <a:rPr lang="en-US" b="1" i="1" dirty="0"/>
              <a:t>/users/42</a:t>
            </a:r>
          </a:p>
          <a:p>
            <a:r>
              <a:rPr lang="en-US" dirty="0" smtClean="0"/>
              <a:t>You should avoid type extensions on your resources</a:t>
            </a:r>
          </a:p>
          <a:p>
            <a:pPr lvl="1"/>
            <a:r>
              <a:rPr lang="en-US" dirty="0" smtClean="0"/>
              <a:t>although you might see many APIs doing it…</a:t>
            </a:r>
          </a:p>
          <a:p>
            <a:r>
              <a:rPr lang="en-US" dirty="0" smtClean="0"/>
              <a:t>Choosing among different types should be based on HTTP headers like </a:t>
            </a:r>
            <a:r>
              <a:rPr lang="en-US" i="1" dirty="0" smtClean="0"/>
              <a:t>Accept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i="1" dirty="0" smtClean="0"/>
              <a:t>Accept: application/</a:t>
            </a:r>
            <a:r>
              <a:rPr lang="en-US" i="1" dirty="0" err="1" smtClean="0"/>
              <a:t>json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a client asks for a specific representation (</a:t>
            </a:r>
            <a:r>
              <a:rPr lang="en-US" dirty="0" err="1" smtClean="0"/>
              <a:t>eg</a:t>
            </a:r>
            <a:r>
              <a:rPr lang="en-US" dirty="0" smtClean="0"/>
              <a:t> XML), that does not mean that the server would support it</a:t>
            </a:r>
          </a:p>
          <a:p>
            <a:r>
              <a:rPr lang="en-US" dirty="0" smtClean="0"/>
              <a:t>If Accept missing, or generic </a:t>
            </a:r>
            <a:r>
              <a:rPr lang="en-US" i="1" dirty="0" smtClean="0"/>
              <a:t>*/*, </a:t>
            </a:r>
            <a:r>
              <a:rPr lang="en-US" dirty="0" smtClean="0"/>
              <a:t>server would just use the default representation (e.g., JSON)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921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3xx Redirection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1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3xx Status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24872" cy="4755057"/>
          </a:xfrm>
        </p:spPr>
        <p:txBody>
          <a:bodyPr/>
          <a:lstStyle/>
          <a:p>
            <a:r>
              <a:rPr lang="en-US" dirty="0" smtClean="0"/>
              <a:t>They represent </a:t>
            </a:r>
            <a:r>
              <a:rPr lang="en-US" i="1" dirty="0" smtClean="0"/>
              <a:t>redirection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ask for a resource at URI X, but then the server tells you should rather go to URI Y</a:t>
            </a:r>
          </a:p>
          <a:p>
            <a:pPr lvl="1"/>
            <a:r>
              <a:rPr lang="en-US" dirty="0" smtClean="0"/>
              <a:t>“where” to go will be specified in the </a:t>
            </a:r>
            <a:r>
              <a:rPr lang="en-US" i="1" dirty="0" smtClean="0"/>
              <a:t>Location</a:t>
            </a:r>
            <a:r>
              <a:rPr lang="en-US" dirty="0" smtClean="0"/>
              <a:t> header</a:t>
            </a:r>
          </a:p>
          <a:p>
            <a:r>
              <a:rPr lang="en-US" dirty="0" smtClean="0"/>
              <a:t>… or operation on X is completed, and result is visible at Y</a:t>
            </a:r>
          </a:p>
          <a:p>
            <a:r>
              <a:rPr lang="en-US" dirty="0" smtClean="0"/>
              <a:t>Example in a browser: how to tell the client to automatically go to homepage after a successful login on the login page?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13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66700"/>
            <a:ext cx="73723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0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47357" cy="4777542"/>
          </a:xfrm>
        </p:spPr>
        <p:txBody>
          <a:bodyPr/>
          <a:lstStyle/>
          <a:p>
            <a:r>
              <a:rPr lang="en-US" dirty="0" smtClean="0"/>
              <a:t>The HTTP standard is a mess when it comes to 3xx status codes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lot of ambiguities and undefined behavior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/>
              <a:t>see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insanecoding.blogspot.no/2014/02/http-308-incompetence-expected.html</a:t>
            </a:r>
            <a:endParaRPr lang="en-US" dirty="0" smtClean="0"/>
          </a:p>
          <a:p>
            <a:r>
              <a:rPr lang="en-US" dirty="0" smtClean="0"/>
              <a:t>You should use redirection when needed, but keep it minds that different clients might have different, strange behaviors</a:t>
            </a:r>
          </a:p>
          <a:p>
            <a:r>
              <a:rPr lang="en-US" dirty="0" smtClean="0"/>
              <a:t>The main issue is on how HTTP methods could be changed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in previous example, a POST was redirected into a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1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5" y="1825625"/>
            <a:ext cx="11482465" cy="4732572"/>
          </a:xfrm>
        </p:spPr>
        <p:txBody>
          <a:bodyPr/>
          <a:lstStyle/>
          <a:p>
            <a:r>
              <a:rPr lang="en-US" dirty="0" smtClean="0"/>
              <a:t>You ask for X, but server tells you that now it is </a:t>
            </a:r>
            <a:r>
              <a:rPr lang="en-US" i="1" dirty="0" smtClean="0"/>
              <a:t>permanently</a:t>
            </a:r>
            <a:r>
              <a:rPr lang="en-US" dirty="0" smtClean="0"/>
              <a:t> moved to Y</a:t>
            </a:r>
          </a:p>
          <a:p>
            <a:r>
              <a:rPr lang="en-US" dirty="0" smtClean="0"/>
              <a:t>A client, if it follows redirects automatically, will do a new request to Y</a:t>
            </a:r>
          </a:p>
          <a:p>
            <a:r>
              <a:rPr lang="en-US" dirty="0" smtClean="0"/>
              <a:t>From now on, every time you ask for X, the client would rather call for Y directly, and never use X again</a:t>
            </a:r>
          </a:p>
          <a:p>
            <a:pPr lvl="1"/>
            <a:r>
              <a:rPr lang="en-US" dirty="0" smtClean="0"/>
              <a:t>as the redirection is </a:t>
            </a:r>
            <a:r>
              <a:rPr lang="en-US" i="1" dirty="0" smtClean="0"/>
              <a:t>permanent,</a:t>
            </a:r>
            <a:r>
              <a:rPr lang="en-US" dirty="0" smtClean="0"/>
              <a:t> there is no point in asking for X, you can just go directly for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90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30" y="1825625"/>
            <a:ext cx="11504950" cy="4770047"/>
          </a:xfrm>
        </p:spPr>
        <p:txBody>
          <a:bodyPr/>
          <a:lstStyle/>
          <a:p>
            <a:r>
              <a:rPr lang="en-US" dirty="0"/>
              <a:t>You ask for X, but server tells you that now it is </a:t>
            </a:r>
            <a:r>
              <a:rPr lang="en-US" i="1" dirty="0" smtClean="0"/>
              <a:t>temporarily</a:t>
            </a:r>
            <a:r>
              <a:rPr lang="en-US" dirty="0" smtClean="0"/>
              <a:t> </a:t>
            </a:r>
            <a:r>
              <a:rPr lang="en-US" dirty="0"/>
              <a:t>moved to Y</a:t>
            </a:r>
          </a:p>
          <a:p>
            <a:r>
              <a:rPr lang="en-US" dirty="0"/>
              <a:t>A client, if it follows redirects automatically, will do a new request to Y</a:t>
            </a:r>
          </a:p>
          <a:p>
            <a:r>
              <a:rPr lang="en-US" dirty="0" smtClean="0"/>
              <a:t>Every </a:t>
            </a:r>
            <a:r>
              <a:rPr lang="en-US" dirty="0"/>
              <a:t>time you ask for X, the </a:t>
            </a:r>
            <a:r>
              <a:rPr lang="en-US" dirty="0" smtClean="0"/>
              <a:t>client will still ask for X, </a:t>
            </a:r>
            <a:r>
              <a:rPr lang="en-US" dirty="0"/>
              <a:t>and </a:t>
            </a:r>
            <a:r>
              <a:rPr lang="en-US" dirty="0" smtClean="0"/>
              <a:t>ignore the previously obtained Ys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redirection is </a:t>
            </a:r>
            <a:r>
              <a:rPr lang="en-US" i="1" dirty="0" smtClean="0"/>
              <a:t>temporary,</a:t>
            </a:r>
            <a:r>
              <a:rPr lang="en-US" dirty="0" smtClean="0"/>
              <a:t> each time you ask for X you could get a different 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5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3xx Codes for RESTful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88" y="1585781"/>
            <a:ext cx="11797258" cy="5099831"/>
          </a:xfrm>
        </p:spPr>
        <p:txBody>
          <a:bodyPr/>
          <a:lstStyle/>
          <a:p>
            <a:r>
              <a:rPr lang="en-US" dirty="0" smtClean="0"/>
              <a:t>301: Permanent redirection, but use it </a:t>
            </a:r>
            <a:r>
              <a:rPr lang="en-US" i="1" dirty="0" smtClean="0"/>
              <a:t>only</a:t>
            </a:r>
            <a:r>
              <a:rPr lang="en-US" dirty="0" smtClean="0"/>
              <a:t> for GET</a:t>
            </a:r>
          </a:p>
          <a:p>
            <a:pPr lvl="1"/>
            <a:r>
              <a:rPr lang="en-US" dirty="0" smtClean="0"/>
              <a:t>unless you like random surprises, like clients transforming a PUT into a GET</a:t>
            </a:r>
          </a:p>
          <a:p>
            <a:r>
              <a:rPr lang="en-US" dirty="0" smtClean="0"/>
              <a:t>304: For cache control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no need to retrieve resource, as the one in cache is still valid</a:t>
            </a:r>
          </a:p>
          <a:p>
            <a:r>
              <a:rPr lang="en-US" dirty="0" smtClean="0"/>
              <a:t>307: Temporary redirection</a:t>
            </a:r>
          </a:p>
          <a:p>
            <a:r>
              <a:rPr lang="en-US" dirty="0" smtClean="0"/>
              <a:t>308: Permanent redirection, for methods other than GET</a:t>
            </a:r>
          </a:p>
          <a:p>
            <a:pPr lvl="1"/>
            <a:r>
              <a:rPr lang="en-US" dirty="0" smtClean="0"/>
              <a:t>note: many client libraries will not follow such redirect automatically, so do not rely too much on it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00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advanced/rest/redirect</a:t>
            </a:r>
          </a:p>
          <a:p>
            <a:r>
              <a:rPr lang="en-US" b="1" dirty="0" smtClean="0"/>
              <a:t>advanced/rest/news-rest-v2</a:t>
            </a:r>
          </a:p>
          <a:p>
            <a:r>
              <a:rPr lang="en-US" dirty="0" smtClean="0"/>
              <a:t>Study </a:t>
            </a:r>
            <a:r>
              <a:rPr lang="en-US" dirty="0" smtClean="0"/>
              <a:t>relevant </a:t>
            </a:r>
            <a:r>
              <a:rPr lang="en-US" dirty="0"/>
              <a:t>sections in </a:t>
            </a:r>
            <a:r>
              <a:rPr lang="en-US" i="1" dirty="0"/>
              <a:t>RESTful Service Best </a:t>
            </a:r>
            <a:r>
              <a:rPr lang="en-US" i="1" dirty="0" smtClean="0"/>
              <a:t>Practices</a:t>
            </a:r>
          </a:p>
          <a:p>
            <a:r>
              <a:rPr lang="en-US"/>
              <a:t>Study </a:t>
            </a:r>
            <a:r>
              <a:rPr lang="en-US" smtClean="0"/>
              <a:t>RFC-7538</a:t>
            </a:r>
            <a:endParaRPr lang="en-US" dirty="0" smtClean="0"/>
          </a:p>
          <a:p>
            <a:r>
              <a:rPr lang="en-US" dirty="0" smtClean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3" y="1825624"/>
            <a:ext cx="11647357" cy="4800027"/>
          </a:xfrm>
        </p:spPr>
        <p:txBody>
          <a:bodyPr>
            <a:normAutofit/>
          </a:bodyPr>
          <a:lstStyle/>
          <a:p>
            <a:r>
              <a:rPr lang="en-US" b="1" dirty="0"/>
              <a:t>Re</a:t>
            </a:r>
            <a:r>
              <a:rPr lang="en-US" dirty="0"/>
              <a:t>presentational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 (REST) </a:t>
            </a:r>
            <a:endParaRPr lang="en-US" dirty="0" smtClean="0"/>
          </a:p>
          <a:p>
            <a:r>
              <a:rPr lang="en-US" dirty="0" smtClean="0"/>
              <a:t>Most common type of web services</a:t>
            </a:r>
          </a:p>
          <a:p>
            <a:r>
              <a:rPr lang="en-US" dirty="0" smtClean="0"/>
              <a:t>Access to set of resources using HTTP</a:t>
            </a:r>
          </a:p>
          <a:p>
            <a:r>
              <a:rPr lang="en-US" dirty="0" smtClean="0"/>
              <a:t>REST is </a:t>
            </a:r>
            <a:r>
              <a:rPr lang="en-US" i="1" dirty="0" smtClean="0"/>
              <a:t>not a protocol</a:t>
            </a:r>
            <a:r>
              <a:rPr lang="en-US" dirty="0" smtClean="0"/>
              <a:t>, but just architectural guidelines on how to define HTTP endpoints</a:t>
            </a:r>
          </a:p>
          <a:p>
            <a:pPr lvl="1"/>
            <a:r>
              <a:rPr lang="en-US" dirty="0" smtClean="0"/>
              <a:t>Example: should not delete a resource when answering a GET, but no one will stop you from implementing an API that does that</a:t>
            </a:r>
          </a:p>
          <a:p>
            <a:r>
              <a:rPr lang="en-US" dirty="0" smtClean="0"/>
              <a:t>Introduced in a PhD thesis in 2000</a:t>
            </a:r>
          </a:p>
        </p:txBody>
      </p:sp>
    </p:spTree>
    <p:extLst>
      <p:ext uri="{BB962C8B-B14F-4D97-AF65-F5344CB8AC3E}">
        <p14:creationId xmlns:p14="http://schemas.microsoft.com/office/powerpoint/2010/main" val="14542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49" y="1825625"/>
            <a:ext cx="11519941" cy="474756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Uniform </a:t>
            </a:r>
            <a:r>
              <a:rPr lang="en-US" dirty="0" smtClean="0"/>
              <a:t>Interface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Stateless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Cacheable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Client-Server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Layered </a:t>
            </a:r>
            <a:r>
              <a:rPr lang="en-US" dirty="0" smtClean="0"/>
              <a:t>System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Code on demand (optional)</a:t>
            </a:r>
          </a:p>
        </p:txBody>
      </p:sp>
    </p:spTree>
    <p:extLst>
      <p:ext uri="{BB962C8B-B14F-4D97-AF65-F5344CB8AC3E}">
        <p14:creationId xmlns:p14="http://schemas.microsoft.com/office/powerpoint/2010/main" val="157269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1: </a:t>
            </a:r>
            <a:r>
              <a:rPr lang="en-US" dirty="0"/>
              <a:t>Uniform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825624"/>
            <a:ext cx="11527436" cy="4807523"/>
          </a:xfrm>
        </p:spPr>
        <p:txBody>
          <a:bodyPr/>
          <a:lstStyle/>
          <a:p>
            <a:r>
              <a:rPr lang="en-US" dirty="0" smtClean="0"/>
              <a:t>Resource-based, identified by a URI</a:t>
            </a:r>
          </a:p>
          <a:p>
            <a:r>
              <a:rPr lang="en-US" dirty="0" smtClean="0"/>
              <a:t>The actual resource could be anything </a:t>
            </a:r>
          </a:p>
          <a:p>
            <a:pPr lvl="1"/>
            <a:r>
              <a:rPr lang="en-US" dirty="0" smtClean="0"/>
              <a:t>e.g., rows in a SQL database, or image files on disk</a:t>
            </a:r>
          </a:p>
          <a:p>
            <a:r>
              <a:rPr lang="en-US" dirty="0" smtClean="0"/>
              <a:t>Client sees a </a:t>
            </a:r>
            <a:r>
              <a:rPr lang="en-US" i="1" dirty="0" smtClean="0"/>
              <a:t>representation</a:t>
            </a:r>
            <a:r>
              <a:rPr lang="en-US" dirty="0" smtClean="0"/>
              <a:t> of the resource, and the same resource can be given in different formats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XML, JSON and TXT</a:t>
            </a:r>
          </a:p>
          <a:p>
            <a:r>
              <a:rPr lang="en-US" dirty="0"/>
              <a:t>Hypermedia as the Engine of Application State (HATEOAS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Resources connected by links… hardly anyone uses it… we will go back to this point later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0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4"/>
            <a:ext cx="11699823" cy="4904959"/>
          </a:xfrm>
        </p:spPr>
        <p:txBody>
          <a:bodyPr/>
          <a:lstStyle/>
          <a:p>
            <a:r>
              <a:rPr lang="en-US" dirty="0" smtClean="0"/>
              <a:t>Resources could be stored in databases or files</a:t>
            </a:r>
          </a:p>
          <a:p>
            <a:r>
              <a:rPr lang="en-US" dirty="0" smtClean="0"/>
              <a:t>But the web service itself should be stateless</a:t>
            </a:r>
          </a:p>
          <a:p>
            <a:r>
              <a:rPr lang="en-US" dirty="0" smtClean="0"/>
              <a:t>This means that all info to process a request should come with the request itself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as HTTP headers</a:t>
            </a:r>
          </a:p>
          <a:p>
            <a:r>
              <a:rPr lang="en-US" dirty="0" smtClean="0"/>
              <a:t>Consequence examples:</a:t>
            </a:r>
          </a:p>
          <a:p>
            <a:pPr lvl="1"/>
            <a:r>
              <a:rPr lang="en-US" dirty="0" smtClean="0"/>
              <a:t>can restart process of web service at any time</a:t>
            </a:r>
          </a:p>
          <a:p>
            <a:pPr lvl="1"/>
            <a:r>
              <a:rPr lang="en-US" dirty="0" smtClean="0"/>
              <a:t>horizontal scalability: can have 2 more instances of same service, does not matter which one is answering and in which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2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Cacheable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825624"/>
            <a:ext cx="11654852" cy="4800027"/>
          </a:xfrm>
        </p:spPr>
        <p:txBody>
          <a:bodyPr/>
          <a:lstStyle/>
          <a:p>
            <a:r>
              <a:rPr lang="en-US" dirty="0" smtClean="0"/>
              <a:t>Cacheable: avoid making a request if previous retrieved data is still valid</a:t>
            </a:r>
          </a:p>
          <a:p>
            <a:r>
              <a:rPr lang="en-US" dirty="0" smtClean="0"/>
              <a:t>Very important for scalability</a:t>
            </a:r>
          </a:p>
          <a:p>
            <a:r>
              <a:rPr lang="en-US" dirty="0" smtClean="0"/>
              <a:t>Resources should define if they are cacheable or not, and 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4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</a:t>
            </a:r>
            <a:r>
              <a:rPr lang="en-US" dirty="0" smtClean="0"/>
              <a:t>Client–Server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3" y="1825624"/>
            <a:ext cx="11587397" cy="4807523"/>
          </a:xfrm>
        </p:spPr>
        <p:txBody>
          <a:bodyPr/>
          <a:lstStyle/>
          <a:p>
            <a:r>
              <a:rPr lang="en-US" dirty="0" smtClean="0"/>
              <a:t>Clear cut between clients and servers</a:t>
            </a:r>
          </a:p>
          <a:p>
            <a:r>
              <a:rPr lang="en-US" dirty="0" smtClean="0"/>
              <a:t>Client only sees the URIs and the representation (</a:t>
            </a:r>
            <a:r>
              <a:rPr lang="en-US" dirty="0" err="1" smtClean="0"/>
              <a:t>eg</a:t>
            </a:r>
            <a:r>
              <a:rPr lang="en-US" dirty="0" smtClean="0"/>
              <a:t> JSON), but no internal details of server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does not even know if resource is stored in a database or on file</a:t>
            </a:r>
          </a:p>
          <a:p>
            <a:r>
              <a:rPr lang="en-US" dirty="0" smtClean="0"/>
              <a:t>Server does not know how data used on clients</a:t>
            </a:r>
          </a:p>
          <a:p>
            <a:r>
              <a:rPr lang="en-US" dirty="0" smtClean="0"/>
              <a:t>Consequence: clients and servers can be developed/updated independently, as long as URIs/representation are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2035</Words>
  <Application>Microsoft Office PowerPoint</Application>
  <PresentationFormat>Widescreen</PresentationFormat>
  <Paragraphs>224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Mangal</vt:lpstr>
      <vt:lpstr>Office Theme</vt:lpstr>
      <vt:lpstr>Enterprise Programmering 2  Lesson 04: REST and 3xx</vt:lpstr>
      <vt:lpstr>Goals</vt:lpstr>
      <vt:lpstr>RESTful APIs</vt:lpstr>
      <vt:lpstr>RESTful APIs </vt:lpstr>
      <vt:lpstr>REST Constraints</vt:lpstr>
      <vt:lpstr>1: Uniform Interface </vt:lpstr>
      <vt:lpstr>2: Stateless</vt:lpstr>
      <vt:lpstr>3: Cacheable</vt:lpstr>
      <vt:lpstr>4: Client–Server</vt:lpstr>
      <vt:lpstr>5: Layered System</vt:lpstr>
      <vt:lpstr>6: Code on Demand (optional)</vt:lpstr>
      <vt:lpstr>The Term “REST”</vt:lpstr>
      <vt:lpstr>Example for a Product Catalog</vt:lpstr>
      <vt:lpstr>Resource Hierarchy</vt:lpstr>
      <vt:lpstr>Cont.</vt:lpstr>
      <vt:lpstr>Backend Representation</vt:lpstr>
      <vt:lpstr>Available URIs</vt:lpstr>
      <vt:lpstr>Cont.</vt:lpstr>
      <vt:lpstr>Path Elements</vt:lpstr>
      <vt:lpstr>Resource Filtering</vt:lpstr>
      <vt:lpstr>Cont.</vt:lpstr>
      <vt:lpstr>Cont.</vt:lpstr>
      <vt:lpstr>Resource Creation</vt:lpstr>
      <vt:lpstr>Cont.</vt:lpstr>
      <vt:lpstr>PUT vs POST</vt:lpstr>
      <vt:lpstr>Cont.</vt:lpstr>
      <vt:lpstr>Resource Representation</vt:lpstr>
      <vt:lpstr>Cont.</vt:lpstr>
      <vt:lpstr>Cont.</vt:lpstr>
      <vt:lpstr>3xx Redirection </vt:lpstr>
      <vt:lpstr>3xx Status Code</vt:lpstr>
      <vt:lpstr>PowerPoint Presentation</vt:lpstr>
      <vt:lpstr>Messy Standard</vt:lpstr>
      <vt:lpstr>Permanent Redirection</vt:lpstr>
      <vt:lpstr>Temporary Redirection</vt:lpstr>
      <vt:lpstr>3xx Codes for RESTful APIs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375</cp:revision>
  <cp:lastPrinted>2017-12-21T12:07:11Z</cp:lastPrinted>
  <dcterms:created xsi:type="dcterms:W3CDTF">2017-12-10T14:32:25Z</dcterms:created>
  <dcterms:modified xsi:type="dcterms:W3CDTF">2018-08-16T12:19:22Z</dcterms:modified>
</cp:coreProperties>
</file>