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6" r:id="rId4"/>
    <p:sldId id="277" r:id="rId5"/>
    <p:sldId id="278" r:id="rId6"/>
    <p:sldId id="279" r:id="rId7"/>
    <p:sldId id="280" r:id="rId8"/>
    <p:sldId id="281" r:id="rId9"/>
    <p:sldId id="283" r:id="rId10"/>
    <p:sldId id="282" r:id="rId11"/>
    <p:sldId id="284" r:id="rId12"/>
    <p:sldId id="285"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40"/>
    <p:restoredTop sz="94526"/>
  </p:normalViewPr>
  <p:slideViewPr>
    <p:cSldViewPr snapToGrid="0" snapToObjects="1">
      <p:cViewPr varScale="1">
        <p:scale>
          <a:sx n="142" d="100"/>
          <a:sy n="142" d="100"/>
        </p:scale>
        <p:origin x="5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13-Aug-19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13</a:t>
            </a:fld>
            <a:endParaRPr lang="en-US"/>
          </a:p>
        </p:txBody>
      </p:sp>
    </p:spTree>
    <p:extLst>
      <p:ext uri="{BB962C8B-B14F-4D97-AF65-F5344CB8AC3E}">
        <p14:creationId xmlns:p14="http://schemas.microsoft.com/office/powerpoint/2010/main" val="307006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F1D4A2-813C-F741-B481-C92B3A596030}" type="datetimeFigureOut">
              <a:rPr lang="en-US" smtClean="0"/>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a:t>Click to edit Master title style</a:t>
            </a:r>
          </a:p>
        </p:txBody>
      </p:sp>
      <p:sp>
        <p:nvSpPr>
          <p:cNvPr id="3" name="Content Placeholder 2"/>
          <p:cNvSpPr>
            <a:spLocks noGrp="1"/>
          </p:cNvSpPr>
          <p:nvPr>
            <p:ph idx="1"/>
          </p:nvPr>
        </p:nvSpPr>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F1D4A2-813C-F741-B481-C92B3A596030}" type="datetimeFigureOut">
              <a:rPr lang="en-US" smtClean="0"/>
              <a:t>13-Aug-19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F1D4A2-813C-F741-B481-C92B3A596030}" type="datetimeFigureOut">
              <a:rPr lang="en-US" smtClean="0"/>
              <a:t>13-Aug-19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F1D4A2-813C-F741-B481-C92B3A596030}" type="datetimeFigureOut">
              <a:rPr lang="en-US" smtClean="0"/>
              <a:t>13-Aug-19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13-Aug-19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13-Aug-19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13-Aug-19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13-Aug-19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dirty="0"/>
              <a:t>Enterprise </a:t>
            </a:r>
            <a:r>
              <a:rPr lang="en-US" dirty="0" err="1"/>
              <a:t>Programmering</a:t>
            </a:r>
            <a:r>
              <a:rPr lang="en-US" dirty="0"/>
              <a:t> 2</a:t>
            </a:r>
            <a:br>
              <a:rPr lang="en-US" dirty="0"/>
            </a:br>
            <a:r>
              <a:rPr lang="en-US" dirty="0"/>
              <a:t/>
            </a:r>
            <a:br>
              <a:rPr lang="en-US" dirty="0"/>
            </a:br>
            <a:r>
              <a:rPr lang="en-US" dirty="0"/>
              <a:t>Lesson 06: Mocking, Circuit Breakers and Test Generation</a:t>
            </a:r>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Prof. Andrea </a:t>
            </a:r>
            <a:r>
              <a:rPr lang="en-US" dirty="0" err="1"/>
              <a:t>Arcuri</a:t>
            </a:r>
            <a:endParaRPr lang="en-US" dirty="0"/>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a:xfrm>
            <a:off x="298174" y="1825625"/>
            <a:ext cx="11698356" cy="4773958"/>
          </a:xfrm>
        </p:spPr>
        <p:txBody>
          <a:bodyPr>
            <a:normAutofit lnSpcReduction="10000"/>
          </a:bodyPr>
          <a:lstStyle/>
          <a:p>
            <a:r>
              <a:rPr lang="en-US" dirty="0"/>
              <a:t>TCP/HTTP communications are expensive</a:t>
            </a:r>
          </a:p>
          <a:p>
            <a:r>
              <a:rPr lang="en-US" dirty="0"/>
              <a:t>If an external service is down, want to avoid wasting resources in trying to connect to it</a:t>
            </a:r>
          </a:p>
          <a:p>
            <a:r>
              <a:rPr lang="en-US" dirty="0"/>
              <a:t>Performance gain: can return response immediately instead of trying to connect to external services which are down</a:t>
            </a:r>
          </a:p>
          <a:p>
            <a:r>
              <a:rPr lang="en-US" dirty="0"/>
              <a:t>When external service will come up again, don’t want to bombard it immediately with all clients resending all the messages that failed before, all at the same time (which might congest the external service again)</a:t>
            </a:r>
          </a:p>
        </p:txBody>
      </p:sp>
    </p:spTree>
    <p:extLst>
      <p:ext uri="{BB962C8B-B14F-4D97-AF65-F5344CB8AC3E}">
        <p14:creationId xmlns:p14="http://schemas.microsoft.com/office/powerpoint/2010/main" val="182492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Automated Test Generation</a:t>
            </a:r>
            <a:endParaRPr lang="en-US" dirty="0"/>
          </a:p>
        </p:txBody>
      </p:sp>
    </p:spTree>
    <p:extLst>
      <p:ext uri="{BB962C8B-B14F-4D97-AF65-F5344CB8AC3E}">
        <p14:creationId xmlns:p14="http://schemas.microsoft.com/office/powerpoint/2010/main" val="279316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091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Repository Modules</a:t>
            </a:r>
          </a:p>
        </p:txBody>
      </p:sp>
      <p:sp>
        <p:nvSpPr>
          <p:cNvPr id="5" name="Content Placeholder 4"/>
          <p:cNvSpPr>
            <a:spLocks noGrp="1"/>
          </p:cNvSpPr>
          <p:nvPr>
            <p:ph idx="1"/>
          </p:nvPr>
        </p:nvSpPr>
        <p:spPr>
          <a:xfrm>
            <a:off x="296561" y="1825625"/>
            <a:ext cx="11532973" cy="4972740"/>
          </a:xfrm>
        </p:spPr>
        <p:txBody>
          <a:bodyPr>
            <a:normAutofit/>
          </a:bodyPr>
          <a:lstStyle/>
          <a:p>
            <a:r>
              <a:rPr lang="en-US" i="1" dirty="0"/>
              <a:t>NOTE: most of the explanations will be directly in the code as comments, and not here in the slides</a:t>
            </a:r>
            <a:endParaRPr lang="en-US" b="1" dirty="0"/>
          </a:p>
          <a:p>
            <a:r>
              <a:rPr lang="en-US" b="1"/>
              <a:t>advanced</a:t>
            </a:r>
            <a:r>
              <a:rPr lang="en-US" b="1" dirty="0"/>
              <a:t>/rest/</a:t>
            </a:r>
            <a:r>
              <a:rPr lang="en-US" b="1" dirty="0" err="1"/>
              <a:t>wiremock</a:t>
            </a:r>
            <a:endParaRPr lang="en-US" b="1" dirty="0"/>
          </a:p>
          <a:p>
            <a:r>
              <a:rPr lang="en-US" b="1" dirty="0"/>
              <a:t>advanced/rest/circuit-breaker</a:t>
            </a:r>
          </a:p>
        </p:txBody>
      </p:sp>
    </p:spTree>
    <p:extLst>
      <p:ext uri="{BB962C8B-B14F-4D97-AF65-F5344CB8AC3E}">
        <p14:creationId xmlns:p14="http://schemas.microsoft.com/office/powerpoint/2010/main" val="102373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a:xfrm>
            <a:off x="373380" y="1825625"/>
            <a:ext cx="11590020" cy="4351338"/>
          </a:xfrm>
        </p:spPr>
        <p:txBody>
          <a:bodyPr>
            <a:normAutofit/>
          </a:bodyPr>
          <a:lstStyle/>
          <a:p>
            <a:r>
              <a:rPr lang="en-US" dirty="0"/>
              <a:t>Learn how to test services relying on other external services, by </a:t>
            </a:r>
            <a:r>
              <a:rPr lang="en-US" i="1" dirty="0"/>
              <a:t>mocking</a:t>
            </a:r>
            <a:r>
              <a:rPr lang="en-US" dirty="0"/>
              <a:t> those external services</a:t>
            </a:r>
          </a:p>
          <a:p>
            <a:r>
              <a:rPr lang="en-US" dirty="0"/>
              <a:t>Understand how and why </a:t>
            </a:r>
            <a:r>
              <a:rPr lang="en-US" i="1" dirty="0"/>
              <a:t>Circuit Breakers </a:t>
            </a:r>
            <a:r>
              <a:rPr lang="en-US" dirty="0"/>
              <a:t>are used when dealing with external services </a:t>
            </a:r>
            <a:endParaRPr lang="en-US" dirty="0" smtClean="0"/>
          </a:p>
          <a:p>
            <a:r>
              <a:rPr lang="en-US" dirty="0" smtClean="0"/>
              <a:t>A look at </a:t>
            </a:r>
            <a:r>
              <a:rPr lang="en-US" i="1" dirty="0" smtClean="0"/>
              <a:t>advanced research topics </a:t>
            </a:r>
            <a:r>
              <a:rPr lang="en-US" dirty="0" smtClean="0"/>
              <a:t>like </a:t>
            </a:r>
            <a:r>
              <a:rPr lang="en-US" i="1" dirty="0" smtClean="0"/>
              <a:t>Automated Test Generation</a:t>
            </a:r>
            <a:endParaRPr lang="en-US" i="1" dirty="0" smtClean="0"/>
          </a:p>
          <a:p>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50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Mocking</a:t>
            </a:r>
          </a:p>
        </p:txBody>
      </p:sp>
    </p:spTree>
    <p:extLst>
      <p:ext uri="{BB962C8B-B14F-4D97-AF65-F5344CB8AC3E}">
        <p14:creationId xmlns:p14="http://schemas.microsoft.com/office/powerpoint/2010/main" val="126671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514"/>
            <a:ext cx="10515600" cy="1183589"/>
          </a:xfrm>
        </p:spPr>
        <p:txBody>
          <a:bodyPr>
            <a:normAutofit/>
          </a:bodyPr>
          <a:lstStyle/>
          <a:p>
            <a:r>
              <a:rPr lang="en-US" dirty="0"/>
              <a:t>External Dependencies</a:t>
            </a:r>
          </a:p>
        </p:txBody>
      </p:sp>
      <p:sp>
        <p:nvSpPr>
          <p:cNvPr id="3" name="Content Placeholder 2"/>
          <p:cNvSpPr>
            <a:spLocks noGrp="1"/>
          </p:cNvSpPr>
          <p:nvPr>
            <p:ph idx="1"/>
          </p:nvPr>
        </p:nvSpPr>
        <p:spPr>
          <a:xfrm>
            <a:off x="263611" y="2937528"/>
            <a:ext cx="11722443" cy="3825737"/>
          </a:xfrm>
        </p:spPr>
        <p:txBody>
          <a:bodyPr/>
          <a:lstStyle/>
          <a:p>
            <a:r>
              <a:rPr lang="en-US" dirty="0"/>
              <a:t>A client calls our REST, and we need to call an external service to compute our response</a:t>
            </a:r>
          </a:p>
          <a:p>
            <a:r>
              <a:rPr lang="en-US" dirty="0"/>
              <a:t>What if the external service is currently down?</a:t>
            </a:r>
          </a:p>
          <a:p>
            <a:r>
              <a:rPr lang="en-US" dirty="0"/>
              <a:t>What if the external service has a temporary bug?</a:t>
            </a:r>
          </a:p>
          <a:p>
            <a:r>
              <a:rPr lang="en-US" dirty="0"/>
              <a:t>Test cases have to be </a:t>
            </a:r>
            <a:r>
              <a:rPr lang="en-US" i="1" dirty="0"/>
              <a:t>deterministic</a:t>
            </a:r>
          </a:p>
          <a:p>
            <a:r>
              <a:rPr lang="en-US" dirty="0"/>
              <a:t>External service poses a major challenge for testing</a:t>
            </a:r>
          </a:p>
          <a:p>
            <a:endParaRPr lang="en-US" dirty="0"/>
          </a:p>
        </p:txBody>
      </p:sp>
      <p:sp>
        <p:nvSpPr>
          <p:cNvPr id="4" name="Rounded Rectangle 3"/>
          <p:cNvSpPr/>
          <p:nvPr/>
        </p:nvSpPr>
        <p:spPr>
          <a:xfrm>
            <a:off x="2026507" y="1546653"/>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Client</a:t>
            </a:r>
          </a:p>
        </p:txBody>
      </p:sp>
      <p:sp>
        <p:nvSpPr>
          <p:cNvPr id="5" name="Rounded Rectangle 4"/>
          <p:cNvSpPr/>
          <p:nvPr/>
        </p:nvSpPr>
        <p:spPr>
          <a:xfrm>
            <a:off x="4988010" y="1546653"/>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REST</a:t>
            </a:r>
          </a:p>
        </p:txBody>
      </p:sp>
      <p:sp>
        <p:nvSpPr>
          <p:cNvPr id="6" name="Rounded Rectangle 5"/>
          <p:cNvSpPr/>
          <p:nvPr/>
        </p:nvSpPr>
        <p:spPr>
          <a:xfrm>
            <a:off x="7949513" y="1542534"/>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External</a:t>
            </a:r>
          </a:p>
        </p:txBody>
      </p:sp>
      <p:sp>
        <p:nvSpPr>
          <p:cNvPr id="7" name="Left-Right Arrow 6"/>
          <p:cNvSpPr/>
          <p:nvPr/>
        </p:nvSpPr>
        <p:spPr>
          <a:xfrm>
            <a:off x="3681777"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6643280"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52292" y="1534296"/>
            <a:ext cx="675121" cy="369332"/>
          </a:xfrm>
          <a:prstGeom prst="rect">
            <a:avLst/>
          </a:prstGeom>
          <a:noFill/>
        </p:spPr>
        <p:txBody>
          <a:bodyPr wrap="none" rtlCol="0">
            <a:spAutoFit/>
          </a:bodyPr>
          <a:lstStyle/>
          <a:p>
            <a:r>
              <a:rPr lang="en-US" dirty="0"/>
              <a:t>HTTP</a:t>
            </a:r>
          </a:p>
        </p:txBody>
      </p:sp>
      <p:sp>
        <p:nvSpPr>
          <p:cNvPr id="10" name="TextBox 9"/>
          <p:cNvSpPr txBox="1"/>
          <p:nvPr/>
        </p:nvSpPr>
        <p:spPr>
          <a:xfrm>
            <a:off x="6913795" y="1534296"/>
            <a:ext cx="675121" cy="369332"/>
          </a:xfrm>
          <a:prstGeom prst="rect">
            <a:avLst/>
          </a:prstGeom>
          <a:noFill/>
        </p:spPr>
        <p:txBody>
          <a:bodyPr wrap="none" rtlCol="0">
            <a:spAutoFit/>
          </a:bodyPr>
          <a:lstStyle/>
          <a:p>
            <a:r>
              <a:rPr lang="en-US" dirty="0"/>
              <a:t>HTTP</a:t>
            </a:r>
          </a:p>
        </p:txBody>
      </p:sp>
    </p:spTree>
    <p:extLst>
      <p:ext uri="{BB962C8B-B14F-4D97-AF65-F5344CB8AC3E}">
        <p14:creationId xmlns:p14="http://schemas.microsoft.com/office/powerpoint/2010/main" val="111263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8" y="401293"/>
            <a:ext cx="3083535" cy="1325563"/>
          </a:xfrm>
        </p:spPr>
        <p:txBody>
          <a:bodyPr/>
          <a:lstStyle/>
          <a:p>
            <a:r>
              <a:rPr lang="en-US" dirty="0"/>
              <a:t>Mocking</a:t>
            </a:r>
          </a:p>
        </p:txBody>
      </p:sp>
      <p:sp>
        <p:nvSpPr>
          <p:cNvPr id="3" name="Content Placeholder 2"/>
          <p:cNvSpPr>
            <a:spLocks noGrp="1"/>
          </p:cNvSpPr>
          <p:nvPr>
            <p:ph idx="1"/>
          </p:nvPr>
        </p:nvSpPr>
        <p:spPr>
          <a:xfrm>
            <a:off x="228599" y="3057824"/>
            <a:ext cx="11807687" cy="3641149"/>
          </a:xfrm>
        </p:spPr>
        <p:txBody>
          <a:bodyPr>
            <a:normAutofit lnSpcReduction="10000"/>
          </a:bodyPr>
          <a:lstStyle/>
          <a:p>
            <a:r>
              <a:rPr lang="en-US" dirty="0"/>
              <a:t>When running tests, run a Mock process listening to TCP connections</a:t>
            </a:r>
          </a:p>
          <a:p>
            <a:r>
              <a:rPr lang="en-US" dirty="0"/>
              <a:t>Change in REST the IP address of External to point to Mock</a:t>
            </a:r>
          </a:p>
          <a:p>
            <a:r>
              <a:rPr lang="en-US" dirty="0"/>
              <a:t>From the tests, specify what Mock should return when receiving HTTP messages</a:t>
            </a:r>
          </a:p>
          <a:p>
            <a:r>
              <a:rPr lang="en-US" dirty="0"/>
              <a:t>REST does not know that it is speaking with Mock instead of the real External</a:t>
            </a:r>
          </a:p>
          <a:p>
            <a:endParaRPr lang="en-US" dirty="0"/>
          </a:p>
        </p:txBody>
      </p:sp>
      <p:sp>
        <p:nvSpPr>
          <p:cNvPr id="4" name="Rounded Rectangle 3"/>
          <p:cNvSpPr/>
          <p:nvPr/>
        </p:nvSpPr>
        <p:spPr>
          <a:xfrm>
            <a:off x="3593743" y="606874"/>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Client</a:t>
            </a:r>
          </a:p>
        </p:txBody>
      </p:sp>
      <p:sp>
        <p:nvSpPr>
          <p:cNvPr id="5" name="Rounded Rectangle 4"/>
          <p:cNvSpPr/>
          <p:nvPr/>
        </p:nvSpPr>
        <p:spPr>
          <a:xfrm>
            <a:off x="6555246" y="606874"/>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REST</a:t>
            </a:r>
          </a:p>
        </p:txBody>
      </p:sp>
      <p:sp>
        <p:nvSpPr>
          <p:cNvPr id="6" name="Rounded Rectangle 5"/>
          <p:cNvSpPr/>
          <p:nvPr/>
        </p:nvSpPr>
        <p:spPr>
          <a:xfrm>
            <a:off x="9516749" y="602755"/>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External</a:t>
            </a:r>
          </a:p>
        </p:txBody>
      </p:sp>
      <p:sp>
        <p:nvSpPr>
          <p:cNvPr id="7" name="Left-Right Arrow 6"/>
          <p:cNvSpPr/>
          <p:nvPr/>
        </p:nvSpPr>
        <p:spPr>
          <a:xfrm>
            <a:off x="5249013"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8210516"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19528" y="594517"/>
            <a:ext cx="675121" cy="369332"/>
          </a:xfrm>
          <a:prstGeom prst="rect">
            <a:avLst/>
          </a:prstGeom>
          <a:noFill/>
        </p:spPr>
        <p:txBody>
          <a:bodyPr wrap="none" rtlCol="0">
            <a:spAutoFit/>
          </a:bodyPr>
          <a:lstStyle/>
          <a:p>
            <a:r>
              <a:rPr lang="en-US" dirty="0"/>
              <a:t>HTTP</a:t>
            </a:r>
          </a:p>
        </p:txBody>
      </p:sp>
      <p:sp>
        <p:nvSpPr>
          <p:cNvPr id="10" name="TextBox 9"/>
          <p:cNvSpPr txBox="1"/>
          <p:nvPr/>
        </p:nvSpPr>
        <p:spPr>
          <a:xfrm>
            <a:off x="8481031" y="594517"/>
            <a:ext cx="675121" cy="369332"/>
          </a:xfrm>
          <a:prstGeom prst="rect">
            <a:avLst/>
          </a:prstGeom>
          <a:noFill/>
        </p:spPr>
        <p:txBody>
          <a:bodyPr wrap="none" rtlCol="0">
            <a:spAutoFit/>
          </a:bodyPr>
          <a:lstStyle/>
          <a:p>
            <a:r>
              <a:rPr lang="en-US" dirty="0"/>
              <a:t>HTTP</a:t>
            </a:r>
          </a:p>
        </p:txBody>
      </p:sp>
      <p:sp>
        <p:nvSpPr>
          <p:cNvPr id="11" name="Rounded Rectangle 10"/>
          <p:cNvSpPr/>
          <p:nvPr/>
        </p:nvSpPr>
        <p:spPr>
          <a:xfrm>
            <a:off x="9516749" y="1928318"/>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Mock</a:t>
            </a:r>
          </a:p>
        </p:txBody>
      </p:sp>
      <p:sp>
        <p:nvSpPr>
          <p:cNvPr id="12" name="Left-Right Arrow 11"/>
          <p:cNvSpPr/>
          <p:nvPr/>
        </p:nvSpPr>
        <p:spPr>
          <a:xfrm rot="2276697">
            <a:off x="8079270" y="1707945"/>
            <a:ext cx="1478646" cy="5413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8176749" y="337881"/>
            <a:ext cx="1391306" cy="136031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81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278296" y="1878495"/>
            <a:ext cx="11698356" cy="4740965"/>
          </a:xfrm>
        </p:spPr>
        <p:txBody>
          <a:bodyPr>
            <a:normAutofit/>
          </a:bodyPr>
          <a:lstStyle/>
          <a:p>
            <a:r>
              <a:rPr lang="en-US" dirty="0"/>
              <a:t>Tests become </a:t>
            </a:r>
            <a:r>
              <a:rPr lang="en-US" i="1" dirty="0"/>
              <a:t>deterministic</a:t>
            </a:r>
          </a:p>
          <a:p>
            <a:pPr lvl="1"/>
            <a:r>
              <a:rPr lang="en-US" dirty="0"/>
              <a:t>do not need to worry of network and External’s state (</a:t>
            </a:r>
            <a:r>
              <a:rPr lang="en-US" dirty="0" err="1"/>
              <a:t>eg</a:t>
            </a:r>
            <a:r>
              <a:rPr lang="en-US" dirty="0"/>
              <a:t> its database)</a:t>
            </a:r>
          </a:p>
          <a:p>
            <a:r>
              <a:rPr lang="en-US" dirty="0"/>
              <a:t>Can easily test scenarios which would be hard to configure for External </a:t>
            </a:r>
          </a:p>
          <a:p>
            <a:pPr lvl="1"/>
            <a:r>
              <a:rPr lang="en-US" dirty="0" err="1"/>
              <a:t>eg</a:t>
            </a:r>
            <a:r>
              <a:rPr lang="en-US" dirty="0"/>
              <a:t>, special rare responses</a:t>
            </a:r>
          </a:p>
          <a:p>
            <a:r>
              <a:rPr lang="en-US" dirty="0"/>
              <a:t>Can implement and test our REST even if External is not working/implemented yet</a:t>
            </a:r>
          </a:p>
          <a:p>
            <a:pPr lvl="1"/>
            <a:r>
              <a:rPr lang="en-US" dirty="0"/>
              <a:t>Example: 2 students writing 2 REST APIs. First student can implement and test X which depends on Y, even if other student is not done with Y yet</a:t>
            </a:r>
          </a:p>
          <a:p>
            <a:endParaRPr lang="en-US" dirty="0"/>
          </a:p>
        </p:txBody>
      </p:sp>
    </p:spTree>
    <p:extLst>
      <p:ext uri="{BB962C8B-B14F-4D97-AF65-F5344CB8AC3E}">
        <p14:creationId xmlns:p14="http://schemas.microsoft.com/office/powerpoint/2010/main" val="410895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Downsides</a:t>
            </a:r>
          </a:p>
        </p:txBody>
      </p:sp>
      <p:sp>
        <p:nvSpPr>
          <p:cNvPr id="3" name="Content Placeholder 2"/>
          <p:cNvSpPr>
            <a:spLocks noGrp="1"/>
          </p:cNvSpPr>
          <p:nvPr>
            <p:ph idx="1"/>
          </p:nvPr>
        </p:nvSpPr>
        <p:spPr>
          <a:xfrm>
            <a:off x="288235" y="1825624"/>
            <a:ext cx="11658600" cy="4873350"/>
          </a:xfrm>
        </p:spPr>
        <p:txBody>
          <a:bodyPr>
            <a:normAutofit/>
          </a:bodyPr>
          <a:lstStyle/>
          <a:p>
            <a:r>
              <a:rPr lang="en-US" dirty="0"/>
              <a:t>We are not testing how REST would behave in a real context, but in what is our </a:t>
            </a:r>
            <a:r>
              <a:rPr lang="en-US" i="1" dirty="0"/>
              <a:t>expectation</a:t>
            </a:r>
            <a:r>
              <a:rPr lang="en-US" dirty="0"/>
              <a:t> of how External interacts with it</a:t>
            </a:r>
          </a:p>
          <a:p>
            <a:r>
              <a:rPr lang="en-US" dirty="0"/>
              <a:t>If lots of interactions, might need to write a lot of mocked responses</a:t>
            </a:r>
          </a:p>
          <a:p>
            <a:r>
              <a:rPr lang="en-US" dirty="0"/>
              <a:t>If External does change often, then </a:t>
            </a:r>
            <a:r>
              <a:rPr lang="en-US" i="1" dirty="0"/>
              <a:t>maintaining</a:t>
            </a:r>
            <a:r>
              <a:rPr lang="en-US" dirty="0"/>
              <a:t> the mocks becomes expensive</a:t>
            </a:r>
          </a:p>
          <a:p>
            <a:r>
              <a:rPr lang="en-US" dirty="0"/>
              <a:t>Still need some </a:t>
            </a:r>
            <a:r>
              <a:rPr lang="en-US" i="1" dirty="0"/>
              <a:t>live</a:t>
            </a:r>
            <a:r>
              <a:rPr lang="en-US" dirty="0"/>
              <a:t> tests with real External anyways</a:t>
            </a:r>
          </a:p>
          <a:p>
            <a:pPr lvl="1"/>
            <a:r>
              <a:rPr lang="en-US" dirty="0"/>
              <a:t>but those will be handled specially</a:t>
            </a:r>
          </a:p>
        </p:txBody>
      </p:sp>
    </p:spTree>
    <p:extLst>
      <p:ext uri="{BB962C8B-B14F-4D97-AF65-F5344CB8AC3E}">
        <p14:creationId xmlns:p14="http://schemas.microsoft.com/office/powerpoint/2010/main" val="207843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Circuit Breaker</a:t>
            </a:r>
          </a:p>
        </p:txBody>
      </p:sp>
    </p:spTree>
    <p:extLst>
      <p:ext uri="{BB962C8B-B14F-4D97-AF65-F5344CB8AC3E}">
        <p14:creationId xmlns:p14="http://schemas.microsoft.com/office/powerpoint/2010/main" val="227163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49209" cy="1325563"/>
          </a:xfrm>
        </p:spPr>
        <p:txBody>
          <a:bodyPr>
            <a:normAutofit/>
          </a:bodyPr>
          <a:lstStyle/>
          <a:p>
            <a:r>
              <a:rPr lang="en-US" dirty="0"/>
              <a:t>Circuit Breaker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3514" y="139673"/>
            <a:ext cx="2455905" cy="2455905"/>
          </a:xfrm>
        </p:spPr>
      </p:pic>
      <p:sp>
        <p:nvSpPr>
          <p:cNvPr id="7" name="TextBox 6"/>
          <p:cNvSpPr txBox="1"/>
          <p:nvPr/>
        </p:nvSpPr>
        <p:spPr>
          <a:xfrm>
            <a:off x="228600" y="1960606"/>
            <a:ext cx="9720470" cy="4524315"/>
          </a:xfrm>
          <a:prstGeom prst="rect">
            <a:avLst/>
          </a:prstGeom>
          <a:noFill/>
        </p:spPr>
        <p:txBody>
          <a:bodyPr wrap="square" rtlCol="0">
            <a:spAutoFit/>
          </a:bodyPr>
          <a:lstStyle/>
          <a:p>
            <a:pPr marL="285750" indent="-285750">
              <a:buFont typeface="Arial" charset="0"/>
              <a:buChar char="•"/>
            </a:pPr>
            <a:r>
              <a:rPr lang="en-US" sz="3600" dirty="0"/>
              <a:t>If too many connections to a server fail, stop ALL future attempts at connecting</a:t>
            </a:r>
          </a:p>
          <a:p>
            <a:pPr marL="285750" indent="-285750">
              <a:buFont typeface="Arial" charset="0"/>
              <a:buChar char="•"/>
            </a:pPr>
            <a:r>
              <a:rPr lang="en-US" sz="3600" dirty="0"/>
              <a:t>Can use a library </a:t>
            </a:r>
            <a:r>
              <a:rPr lang="en-US" sz="3600" dirty="0" smtClean="0"/>
              <a:t>to </a:t>
            </a:r>
            <a:r>
              <a:rPr lang="en-US" sz="3600" dirty="0"/>
              <a:t>wrap each call to external services</a:t>
            </a:r>
          </a:p>
          <a:p>
            <a:pPr marL="285750" indent="-285750">
              <a:buFont typeface="Arial" charset="0"/>
              <a:buChar char="•"/>
            </a:pPr>
            <a:r>
              <a:rPr lang="en-US" sz="3600" dirty="0"/>
              <a:t>Once the circuit breaker is on after several failures, it will periodically check if the server comes up again. If so, all communications are restored</a:t>
            </a:r>
          </a:p>
        </p:txBody>
      </p:sp>
    </p:spTree>
    <p:extLst>
      <p:ext uri="{BB962C8B-B14F-4D97-AF65-F5344CB8AC3E}">
        <p14:creationId xmlns:p14="http://schemas.microsoft.com/office/powerpoint/2010/main" val="417675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9774</TotalTime>
  <Words>482</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Enterprise Programmering 2  Lesson 06: Mocking, Circuit Breakers and Test Generation</vt:lpstr>
      <vt:lpstr>Goals</vt:lpstr>
      <vt:lpstr>Service Mocking</vt:lpstr>
      <vt:lpstr>External Dependencies</vt:lpstr>
      <vt:lpstr>Mocking</vt:lpstr>
      <vt:lpstr>Benefits</vt:lpstr>
      <vt:lpstr>Downsides</vt:lpstr>
      <vt:lpstr>Circuit Breaker</vt:lpstr>
      <vt:lpstr>Circuit Breaker</vt:lpstr>
      <vt:lpstr>Why?</vt:lpstr>
      <vt:lpstr>Automated Test Generation</vt:lpstr>
      <vt:lpstr>PowerPoint Presentation</vt:lpstr>
      <vt:lpstr>Git Repository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428</cp:revision>
  <cp:lastPrinted>2017-12-21T12:07:11Z</cp:lastPrinted>
  <dcterms:created xsi:type="dcterms:W3CDTF">2017-12-10T14:32:25Z</dcterms:created>
  <dcterms:modified xsi:type="dcterms:W3CDTF">2019-08-13T11:59:33Z</dcterms:modified>
</cp:coreProperties>
</file>