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65" r:id="rId4"/>
    <p:sldId id="266" r:id="rId5"/>
    <p:sldId id="258" r:id="rId6"/>
    <p:sldId id="260" r:id="rId7"/>
    <p:sldId id="273" r:id="rId8"/>
    <p:sldId id="259" r:id="rId9"/>
    <p:sldId id="274" r:id="rId10"/>
    <p:sldId id="261" r:id="rId11"/>
    <p:sldId id="267" r:id="rId12"/>
    <p:sldId id="268" r:id="rId13"/>
    <p:sldId id="262" r:id="rId14"/>
    <p:sldId id="276" r:id="rId15"/>
    <p:sldId id="275" r:id="rId16"/>
    <p:sldId id="263" r:id="rId17"/>
    <p:sldId id="277" r:id="rId18"/>
    <p:sldId id="278" r:id="rId19"/>
    <p:sldId id="269" r:id="rId20"/>
    <p:sldId id="294" r:id="rId21"/>
    <p:sldId id="272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296" r:id="rId36"/>
    <p:sldId id="297" r:id="rId37"/>
    <p:sldId id="298" r:id="rId38"/>
    <p:sldId id="301" r:id="rId39"/>
    <p:sldId id="293" r:id="rId40"/>
    <p:sldId id="299" r:id="rId41"/>
    <p:sldId id="295" r:id="rId42"/>
    <p:sldId id="270" r:id="rId43"/>
    <p:sldId id="300" r:id="rId44"/>
    <p:sldId id="302" r:id="rId45"/>
    <p:sldId id="303" r:id="rId46"/>
    <p:sldId id="271" r:id="rId47"/>
    <p:sldId id="30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3"/>
    <p:restoredTop sz="94627"/>
  </p:normalViewPr>
  <p:slideViewPr>
    <p:cSldViewPr snapToGrid="0" snapToObjects="1">
      <p:cViewPr varScale="1">
        <p:scale>
          <a:sx n="160" d="100"/>
          <a:sy n="160" d="100"/>
        </p:scale>
        <p:origin x="20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914"/>
              </a:spcBef>
              <a:buChar char="✴"/>
              <a:defRPr sz="2250"/>
            </a:lvl2pPr>
            <a:lvl3pPr>
              <a:spcBef>
                <a:spcPts val="914"/>
              </a:spcBef>
              <a:buChar char="★"/>
              <a:defRPr sz="1969"/>
            </a:lvl3pPr>
            <a:lvl4pPr>
              <a:defRPr sz="1687"/>
            </a:lvl4pPr>
            <a:lvl5pPr>
              <a:defRPr sz="1406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899074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rcuri82/testing_security_development_enterprise_system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rcuri82/testing_security_development_enterprise_systems" TargetMode="Externa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>Lesson 01: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20358"/>
            <a:ext cx="9144000" cy="133744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Dr. Andrea Arcuri</a:t>
            </a:r>
          </a:p>
          <a:p>
            <a:pPr algn="r"/>
            <a:r>
              <a:rPr lang="en-US" dirty="0" smtClean="0"/>
              <a:t>Westerdals Oslo ACT</a:t>
            </a:r>
          </a:p>
          <a:p>
            <a:pPr algn="r"/>
            <a:r>
              <a:rPr lang="en-US" dirty="0" smtClean="0"/>
              <a:t>University of Luxembourg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autumn 2017 </a:t>
            </a:r>
            <a:r>
              <a:rPr lang="en-US" dirty="0" smtClean="0"/>
              <a:t>many new </a:t>
            </a:r>
            <a:r>
              <a:rPr lang="en-US" dirty="0" smtClean="0"/>
              <a:t>versions came out, but not stable/</a:t>
            </a:r>
            <a:r>
              <a:rPr lang="en-US" dirty="0"/>
              <a:t>w</a:t>
            </a:r>
            <a:r>
              <a:rPr lang="en-US" dirty="0" smtClean="0"/>
              <a:t>idely supported </a:t>
            </a:r>
            <a:r>
              <a:rPr lang="en-US" dirty="0" smtClean="0"/>
              <a:t>yet</a:t>
            </a:r>
          </a:p>
          <a:p>
            <a:r>
              <a:rPr lang="en-US" dirty="0" smtClean="0"/>
              <a:t>But in this course, for this year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mr-IN" dirty="0" smtClean="0"/>
              <a:t>…</a:t>
            </a:r>
            <a:r>
              <a:rPr lang="en-US" dirty="0" smtClean="0"/>
              <a:t> u</a:t>
            </a:r>
            <a:r>
              <a:rPr lang="en-US" dirty="0" smtClean="0"/>
              <a:t>sing </a:t>
            </a:r>
            <a:r>
              <a:rPr lang="en-US" dirty="0" smtClean="0"/>
              <a:t>Java 8 instead of 9</a:t>
            </a:r>
          </a:p>
          <a:p>
            <a:r>
              <a:rPr lang="mr-IN" dirty="0"/>
              <a:t>…</a:t>
            </a:r>
            <a:r>
              <a:rPr lang="en-US" dirty="0"/>
              <a:t> using </a:t>
            </a:r>
            <a:r>
              <a:rPr lang="en-US" dirty="0" smtClean="0"/>
              <a:t>JEE 7 instead of </a:t>
            </a:r>
            <a:r>
              <a:rPr lang="en-US" dirty="0" smtClean="0"/>
              <a:t>8</a:t>
            </a:r>
          </a:p>
          <a:p>
            <a:r>
              <a:rPr lang="mr-IN" dirty="0"/>
              <a:t>…</a:t>
            </a:r>
            <a:r>
              <a:rPr lang="en-US" dirty="0"/>
              <a:t> u</a:t>
            </a:r>
            <a:r>
              <a:rPr lang="en-US" dirty="0" smtClean="0"/>
              <a:t>sing Spring 4 instead of 5</a:t>
            </a:r>
            <a:endParaRPr lang="en-US" dirty="0" smtClean="0"/>
          </a:p>
          <a:p>
            <a:r>
              <a:rPr lang="mr-IN" dirty="0"/>
              <a:t>…</a:t>
            </a:r>
            <a:r>
              <a:rPr lang="en-US" dirty="0"/>
              <a:t> using </a:t>
            </a:r>
            <a:r>
              <a:rPr lang="en-US" dirty="0" smtClean="0"/>
              <a:t>Junit 4 instead of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Skip Class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acceptable that a student skips 1-2 classes</a:t>
            </a:r>
          </a:p>
          <a:p>
            <a:r>
              <a:rPr lang="en-US" dirty="0" smtClean="0"/>
              <a:t>You are supposed to attend, although no strict checks</a:t>
            </a:r>
          </a:p>
          <a:p>
            <a:r>
              <a:rPr lang="en-US" dirty="0" smtClean="0"/>
              <a:t>If you skip too many classes, it is </a:t>
            </a:r>
            <a:r>
              <a:rPr lang="en-US" b="1" dirty="0" smtClean="0"/>
              <a:t>YOUR</a:t>
            </a:r>
            <a:r>
              <a:rPr lang="en-US" dirty="0" smtClean="0"/>
              <a:t> responsibility to catch up and find out what done in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Enterprise Edition (</a:t>
            </a:r>
            <a:r>
              <a:rPr lang="en-US" dirty="0" smtClean="0"/>
              <a:t>Java EE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08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Java EE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set of specifications of libraries for developing enterprise applications</a:t>
            </a:r>
          </a:p>
          <a:p>
            <a:r>
              <a:rPr lang="en-US" dirty="0" smtClean="0"/>
              <a:t>Think about it as a set of “interfaces”, with different possible implementations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Hibernate and </a:t>
            </a:r>
            <a:r>
              <a:rPr lang="en-US" dirty="0" err="1" smtClean="0"/>
              <a:t>EclipseLink</a:t>
            </a:r>
            <a:r>
              <a:rPr lang="en-US" dirty="0" smtClean="0"/>
              <a:t> are two different implementations for the JPA specs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06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1998: </a:t>
            </a:r>
            <a:r>
              <a:rPr lang="en-US" dirty="0"/>
              <a:t>JPE (Java Platform for the Enterprise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At Sun Microsystems, developer of Java</a:t>
            </a:r>
          </a:p>
          <a:p>
            <a:r>
              <a:rPr lang="en-US" dirty="0" smtClean="0"/>
              <a:t>2009: Oracle buys Sun</a:t>
            </a:r>
          </a:p>
          <a:p>
            <a:r>
              <a:rPr lang="en-US" dirty="0" smtClean="0"/>
              <a:t>2013: Java </a:t>
            </a:r>
            <a:r>
              <a:rPr lang="en-US" dirty="0"/>
              <a:t>EE 7 </a:t>
            </a:r>
          </a:p>
          <a:p>
            <a:r>
              <a:rPr lang="en-US" dirty="0" smtClean="0"/>
              <a:t>2017: Java EE 8 </a:t>
            </a:r>
          </a:p>
          <a:p>
            <a:r>
              <a:rPr lang="en-US" dirty="0" smtClean="0"/>
              <a:t>2017: Oracle gives EE to the Eclipse Foundation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7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412" y="200725"/>
            <a:ext cx="8641976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EE Specs in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22849"/>
            <a:ext cx="550881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JPA</a:t>
            </a:r>
            <a:r>
              <a:rPr lang="en-US" dirty="0" smtClean="0"/>
              <a:t>: Java Persistence API</a:t>
            </a:r>
          </a:p>
          <a:p>
            <a:pPr lvl="1"/>
            <a:r>
              <a:rPr lang="en-US" dirty="0" smtClean="0"/>
              <a:t>For database accesses</a:t>
            </a:r>
          </a:p>
          <a:p>
            <a:r>
              <a:rPr lang="en-US" b="1" dirty="0"/>
              <a:t>Bean Validation</a:t>
            </a:r>
          </a:p>
          <a:p>
            <a:pPr lvl="1"/>
            <a:r>
              <a:rPr lang="en-US" dirty="0"/>
              <a:t>For handling constraints on </a:t>
            </a:r>
            <a:r>
              <a:rPr lang="en-US" dirty="0" smtClean="0"/>
              <a:t>data</a:t>
            </a:r>
          </a:p>
          <a:p>
            <a:r>
              <a:rPr lang="en-US" b="1" dirty="0" smtClean="0"/>
              <a:t>EJB</a:t>
            </a:r>
            <a:r>
              <a:rPr lang="en-US" dirty="0" smtClean="0"/>
              <a:t>: Enterprise Java Beans</a:t>
            </a:r>
          </a:p>
          <a:p>
            <a:pPr lvl="1"/>
            <a:r>
              <a:rPr lang="en-US" dirty="0" smtClean="0"/>
              <a:t>For business logic</a:t>
            </a:r>
          </a:p>
          <a:p>
            <a:r>
              <a:rPr lang="en-US" b="1" dirty="0" smtClean="0"/>
              <a:t>Servlet</a:t>
            </a:r>
          </a:p>
          <a:p>
            <a:pPr lvl="1"/>
            <a:r>
              <a:rPr lang="en-US" dirty="0" smtClean="0"/>
              <a:t>To handle HTTP request</a:t>
            </a:r>
          </a:p>
          <a:p>
            <a:r>
              <a:rPr lang="en-US" b="1" dirty="0" smtClean="0"/>
              <a:t>JSF</a:t>
            </a:r>
            <a:r>
              <a:rPr lang="en-US" dirty="0" smtClean="0"/>
              <a:t>: </a:t>
            </a:r>
            <a:r>
              <a:rPr lang="en-US" dirty="0" err="1" smtClean="0"/>
              <a:t>JavaServer</a:t>
            </a:r>
            <a:r>
              <a:rPr lang="en-US" dirty="0" smtClean="0"/>
              <a:t> Faces</a:t>
            </a:r>
          </a:p>
          <a:p>
            <a:pPr lvl="1"/>
            <a:r>
              <a:rPr lang="en-US" dirty="0" smtClean="0"/>
              <a:t>For building web GUIs</a:t>
            </a:r>
          </a:p>
          <a:p>
            <a:r>
              <a:rPr lang="en-US" dirty="0" smtClean="0"/>
              <a:t>But there is more</a:t>
            </a:r>
            <a:r>
              <a:rPr lang="mr-IN" dirty="0" smtClean="0"/>
              <a:t>…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229" y="1837764"/>
            <a:ext cx="5069492" cy="223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2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JEE Vendors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build Java EE applications against its interfaces, but then you need to choose a </a:t>
            </a:r>
            <a:r>
              <a:rPr lang="en-US" i="1" dirty="0" smtClean="0"/>
              <a:t>container</a:t>
            </a:r>
            <a:r>
              <a:rPr lang="en-US" dirty="0" smtClean="0"/>
              <a:t> to run them</a:t>
            </a:r>
          </a:p>
          <a:p>
            <a:r>
              <a:rPr lang="en-US" dirty="0" smtClean="0"/>
              <a:t>Different vendors and implementations:</a:t>
            </a:r>
          </a:p>
          <a:p>
            <a:pPr lvl="1"/>
            <a:r>
              <a:rPr lang="en-US" dirty="0" err="1" smtClean="0"/>
              <a:t>RedHat</a:t>
            </a:r>
            <a:r>
              <a:rPr lang="en-US" dirty="0" smtClean="0"/>
              <a:t>: </a:t>
            </a:r>
            <a:r>
              <a:rPr lang="en-US" dirty="0" err="1" smtClean="0"/>
              <a:t>JBoss</a:t>
            </a:r>
            <a:r>
              <a:rPr lang="en-US" dirty="0" smtClean="0"/>
              <a:t> and </a:t>
            </a:r>
            <a:r>
              <a:rPr lang="en-US" b="1" dirty="0" err="1" smtClean="0"/>
              <a:t>Wildfly</a:t>
            </a:r>
            <a:endParaRPr lang="en-US" b="1" dirty="0" smtClean="0"/>
          </a:p>
          <a:p>
            <a:pPr lvl="1"/>
            <a:r>
              <a:rPr lang="en-US" dirty="0" smtClean="0"/>
              <a:t>Oracle: </a:t>
            </a:r>
            <a:r>
              <a:rPr lang="en-US" dirty="0" err="1" smtClean="0"/>
              <a:t>GlassFish</a:t>
            </a:r>
            <a:r>
              <a:rPr lang="en-US" dirty="0" smtClean="0"/>
              <a:t> and WebLogic</a:t>
            </a:r>
            <a:endParaRPr lang="en-US" dirty="0" smtClean="0"/>
          </a:p>
          <a:p>
            <a:pPr lvl="1"/>
            <a:r>
              <a:rPr lang="en-US" dirty="0" smtClean="0"/>
              <a:t>IBM: WebSphere</a:t>
            </a:r>
          </a:p>
          <a:p>
            <a:pPr lvl="1"/>
            <a:r>
              <a:rPr lang="en-US" dirty="0" err="1" smtClean="0"/>
              <a:t>Payara</a:t>
            </a:r>
            <a:r>
              <a:rPr lang="en-US" dirty="0" smtClean="0"/>
              <a:t> Services: </a:t>
            </a:r>
            <a:r>
              <a:rPr lang="en-US" dirty="0" err="1" smtClean="0"/>
              <a:t>Payara</a:t>
            </a:r>
            <a:endParaRPr lang="en-US" dirty="0" smtClean="0"/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7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Containers???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013" y="1825624"/>
            <a:ext cx="11770658" cy="4754469"/>
          </a:xfrm>
        </p:spPr>
        <p:txBody>
          <a:bodyPr/>
          <a:lstStyle/>
          <a:p>
            <a:r>
              <a:rPr lang="en-US" dirty="0" smtClean="0"/>
              <a:t>In an ideal world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Files are smaller, as no need to package all the library implementations</a:t>
            </a:r>
          </a:p>
          <a:p>
            <a:pPr lvl="1"/>
            <a:r>
              <a:rPr lang="en-US" dirty="0" smtClean="0"/>
              <a:t>Can run different EE applications on same container</a:t>
            </a:r>
          </a:p>
          <a:p>
            <a:pPr lvl="1"/>
            <a:r>
              <a:rPr lang="en-US" dirty="0" smtClean="0"/>
              <a:t>Can deploy on different containers, and not get stuck with a single implementation</a:t>
            </a:r>
          </a:p>
          <a:p>
            <a:r>
              <a:rPr lang="en-US" dirty="0" smtClean="0"/>
              <a:t>In the real world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Lot, lot of overhead in handling/configuring containers</a:t>
            </a:r>
          </a:p>
          <a:p>
            <a:pPr lvl="1"/>
            <a:r>
              <a:rPr lang="en-US" dirty="0" smtClean="0"/>
              <a:t>Much worse testing: less automation, and mismatch between development and production environments</a:t>
            </a:r>
          </a:p>
          <a:p>
            <a:pPr lvl="1"/>
            <a:r>
              <a:rPr lang="en-US" dirty="0" smtClean="0"/>
              <a:t>Changing container is far from simple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36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3" y="365125"/>
            <a:ext cx="11752729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“Partial</a:t>
            </a:r>
            <a:r>
              <a:rPr lang="en-US" smtClean="0"/>
              <a:t>” Containers: Web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supporting full Java EE specifications</a:t>
            </a:r>
          </a:p>
          <a:p>
            <a:r>
              <a:rPr lang="en-US" dirty="0" smtClean="0"/>
              <a:t>Mainly supporting </a:t>
            </a:r>
            <a:r>
              <a:rPr lang="en-US" b="1" dirty="0" smtClean="0"/>
              <a:t>Servlet</a:t>
            </a:r>
            <a:r>
              <a:rPr lang="en-US" dirty="0" smtClean="0"/>
              <a:t> and web assets</a:t>
            </a:r>
          </a:p>
          <a:p>
            <a:r>
              <a:rPr lang="en-US" b="1" dirty="0" smtClean="0"/>
              <a:t>Tomcat</a:t>
            </a:r>
            <a:r>
              <a:rPr lang="en-US" dirty="0" smtClean="0"/>
              <a:t> and </a:t>
            </a:r>
            <a:r>
              <a:rPr lang="en-US" b="1" dirty="0" smtClean="0"/>
              <a:t>Jetty</a:t>
            </a:r>
            <a:r>
              <a:rPr lang="en-US" dirty="0" smtClean="0"/>
              <a:t> are most famous/used ones</a:t>
            </a:r>
          </a:p>
          <a:p>
            <a:r>
              <a:rPr lang="en-US" dirty="0" smtClean="0"/>
              <a:t>Can add needed EE as libraries (</a:t>
            </a:r>
            <a:r>
              <a:rPr lang="en-US" dirty="0" err="1" smtClean="0"/>
              <a:t>eg</a:t>
            </a:r>
            <a:r>
              <a:rPr lang="en-US" dirty="0" smtClean="0"/>
              <a:t>, Hibernate for JPA)</a:t>
            </a:r>
          </a:p>
          <a:p>
            <a:r>
              <a:rPr lang="en-US" dirty="0" smtClean="0"/>
              <a:t>Can be </a:t>
            </a:r>
            <a:r>
              <a:rPr lang="en-US" b="1" dirty="0" smtClean="0"/>
              <a:t>embedded</a:t>
            </a:r>
            <a:r>
              <a:rPr lang="en-US" dirty="0" smtClean="0"/>
              <a:t> with the application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 self-executable JAR files</a:t>
            </a:r>
          </a:p>
          <a:p>
            <a:r>
              <a:rPr lang="en-US" dirty="0" smtClean="0"/>
              <a:t>Approach used by </a:t>
            </a:r>
            <a:r>
              <a:rPr lang="en-US" dirty="0" err="1" smtClean="0"/>
              <a:t>SpringBoot</a:t>
            </a:r>
            <a:r>
              <a:rPr lang="en-US" dirty="0" smtClean="0"/>
              <a:t>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05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3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/>
          <a:lstStyle/>
          <a:p>
            <a:r>
              <a:rPr lang="en-US" dirty="0" smtClean="0"/>
              <a:t>12 lessons, once a week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TimeEdit</a:t>
            </a:r>
            <a:r>
              <a:rPr lang="en-US" dirty="0" smtClean="0"/>
              <a:t> for possible changes of time and rooms</a:t>
            </a:r>
          </a:p>
          <a:p>
            <a:r>
              <a:rPr lang="en-US" dirty="0" smtClean="0"/>
              <a:t>4-hour lectures</a:t>
            </a:r>
          </a:p>
          <a:p>
            <a:pPr lvl="1"/>
            <a:r>
              <a:rPr lang="en-US" dirty="0" smtClean="0"/>
              <a:t>Between 2 and 4 hours of teaching</a:t>
            </a:r>
          </a:p>
          <a:p>
            <a:pPr lvl="1"/>
            <a:r>
              <a:rPr lang="en-US" dirty="0" smtClean="0"/>
              <a:t>Remaining time is for exercises and questions</a:t>
            </a:r>
          </a:p>
          <a:p>
            <a:r>
              <a:rPr lang="en-US" dirty="0" smtClean="0"/>
              <a:t>Focus on coding and exercises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61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Git</a:t>
            </a:r>
            <a:r>
              <a:rPr lang="en-US" dirty="0" smtClean="0"/>
              <a:t> course repository uses </a:t>
            </a:r>
            <a:r>
              <a:rPr lang="en-US" b="1" dirty="0" smtClean="0"/>
              <a:t>Maven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github.com/arcuri82/testing_security_development_enterprise_systems</a:t>
            </a:r>
            <a:endParaRPr lang="en-US" dirty="0" smtClean="0"/>
          </a:p>
          <a:p>
            <a:r>
              <a:rPr lang="en-US" dirty="0" smtClean="0"/>
              <a:t>More than </a:t>
            </a:r>
            <a:r>
              <a:rPr lang="en-US" b="1" dirty="0" smtClean="0"/>
              <a:t>100</a:t>
            </a:r>
            <a:r>
              <a:rPr lang="en-US" dirty="0" smtClean="0"/>
              <a:t> Maven submodules, with several layers of nesting</a:t>
            </a:r>
          </a:p>
          <a:p>
            <a:r>
              <a:rPr lang="en-US" dirty="0" smtClean="0"/>
              <a:t>Not uncommon to see something like that in large enterprise systems</a:t>
            </a:r>
          </a:p>
          <a:p>
            <a:r>
              <a:rPr lang="en-US" dirty="0" smtClean="0"/>
              <a:t>Need to understand how Maven works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2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Maven </a:t>
            </a:r>
          </a:p>
          <a:p>
            <a:pPr lvl="1"/>
            <a:r>
              <a:rPr lang="en-US" i="1" dirty="0" smtClean="0"/>
              <a:t>Most popular</a:t>
            </a:r>
            <a:r>
              <a:rPr lang="en-US" dirty="0" smtClean="0"/>
              <a:t>, XML based, my build tool of choice</a:t>
            </a:r>
          </a:p>
          <a:p>
            <a:pPr lvl="1"/>
            <a:r>
              <a:rPr lang="en-US" dirty="0" smtClean="0"/>
              <a:t>Verbose, but not a big problem with autocomplete in IntelliJ</a:t>
            </a:r>
          </a:p>
          <a:p>
            <a:r>
              <a:rPr lang="en-US" b="1" dirty="0" err="1" smtClean="0"/>
              <a:t>Gradle</a:t>
            </a:r>
            <a:endParaRPr lang="en-US" b="1" dirty="0" smtClean="0"/>
          </a:p>
          <a:p>
            <a:pPr lvl="1"/>
            <a:r>
              <a:rPr lang="en-US" dirty="0" smtClean="0"/>
              <a:t>Popular in Android, script based</a:t>
            </a:r>
          </a:p>
          <a:p>
            <a:pPr lvl="1"/>
            <a:r>
              <a:rPr lang="en-US" dirty="0" smtClean="0"/>
              <a:t>Being scripts is its </a:t>
            </a:r>
            <a:r>
              <a:rPr lang="en-US" b="1" dirty="0" smtClean="0"/>
              <a:t>best</a:t>
            </a:r>
            <a:r>
              <a:rPr lang="en-US" dirty="0" smtClean="0"/>
              <a:t> and </a:t>
            </a:r>
            <a:r>
              <a:rPr lang="en-US" b="1" dirty="0" smtClean="0"/>
              <a:t>worst</a:t>
            </a:r>
            <a:r>
              <a:rPr lang="en-US" dirty="0" smtClean="0"/>
              <a:t> feature</a:t>
            </a:r>
          </a:p>
          <a:p>
            <a:pPr lvl="2"/>
            <a:r>
              <a:rPr lang="en-US" dirty="0" smtClean="0"/>
              <a:t>Good: highly flexible</a:t>
            </a:r>
          </a:p>
          <a:p>
            <a:pPr lvl="2"/>
            <a:r>
              <a:rPr lang="en-US" dirty="0" smtClean="0"/>
              <a:t>Bad: harder to maintain and use for new developers in a project</a:t>
            </a:r>
          </a:p>
          <a:p>
            <a:pPr lvl="1"/>
            <a:r>
              <a:rPr lang="en-US" dirty="0" smtClean="0"/>
              <a:t>Note: still handling Maven dependency libraries</a:t>
            </a:r>
          </a:p>
          <a:p>
            <a:r>
              <a:rPr lang="en-US" b="1" dirty="0" smtClean="0"/>
              <a:t>Ant</a:t>
            </a:r>
          </a:p>
          <a:p>
            <a:pPr lvl="1"/>
            <a:r>
              <a:rPr lang="en-US" dirty="0" smtClean="0"/>
              <a:t>Old, not so much in use any more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63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A Build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377" y="1825624"/>
            <a:ext cx="11304494" cy="4700681"/>
          </a:xfrm>
        </p:spPr>
        <p:txBody>
          <a:bodyPr>
            <a:normAutofit/>
          </a:bodyPr>
          <a:lstStyle/>
          <a:p>
            <a:r>
              <a:rPr lang="en-US" dirty="0" smtClean="0"/>
              <a:t>Compile your code</a:t>
            </a:r>
          </a:p>
          <a:p>
            <a:r>
              <a:rPr lang="en-US" dirty="0" smtClean="0"/>
              <a:t>Handle complex modularization</a:t>
            </a:r>
          </a:p>
          <a:p>
            <a:r>
              <a:rPr lang="en-US" dirty="0" smtClean="0"/>
              <a:t>Automatically download all needed third-party libraries</a:t>
            </a:r>
          </a:p>
          <a:p>
            <a:r>
              <a:rPr lang="en-US" dirty="0" smtClean="0"/>
              <a:t>Apply custom pre/post processing</a:t>
            </a:r>
          </a:p>
          <a:p>
            <a:r>
              <a:rPr lang="en-US" dirty="0" smtClean="0"/>
              <a:t>Run test cases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Continuous Integration, fail whole build if any test is failing</a:t>
            </a:r>
          </a:p>
          <a:p>
            <a:r>
              <a:rPr lang="en-US" i="1" dirty="0" smtClean="0"/>
              <a:t>Easy to checkout and automatically build your project on a new machine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38287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“</a:t>
            </a:r>
            <a:r>
              <a:rPr lang="en-US" dirty="0" err="1" smtClean="0"/>
              <a:t>pom.xml</a:t>
            </a:r>
            <a:r>
              <a:rPr lang="en-US" dirty="0" smtClean="0"/>
              <a:t>”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570694" cy="4700681"/>
          </a:xfrm>
        </p:spPr>
        <p:txBody>
          <a:bodyPr>
            <a:normAutofit/>
          </a:bodyPr>
          <a:lstStyle/>
          <a:p>
            <a:r>
              <a:rPr lang="en-US" dirty="0" smtClean="0"/>
              <a:t>POM: </a:t>
            </a:r>
            <a:r>
              <a:rPr lang="en-US" dirty="0"/>
              <a:t>Project Object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XML file describing how to build a </a:t>
            </a:r>
            <a:r>
              <a:rPr lang="en-US" i="1" dirty="0" smtClean="0"/>
              <a:t>module</a:t>
            </a:r>
          </a:p>
          <a:p>
            <a:r>
              <a:rPr lang="en-US" dirty="0" smtClean="0"/>
              <a:t>Project can be composed of several modules, with each module having its own </a:t>
            </a:r>
            <a:r>
              <a:rPr lang="en-US" dirty="0" err="1" smtClean="0"/>
              <a:t>pom.xml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Hierarchy of modules and submodules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518" y="1431388"/>
            <a:ext cx="2730281" cy="542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01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83" y="224118"/>
            <a:ext cx="11860305" cy="6158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</a:t>
            </a:r>
            <a:r>
              <a:rPr lang="en-US" sz="1800" b="1" dirty="0">
                <a:solidFill>
                  <a:schemeClr val="tx2"/>
                </a:solidFill>
              </a:rPr>
              <a:t>project </a:t>
            </a:r>
            <a:r>
              <a:rPr lang="en-US" sz="1800" b="1" dirty="0" err="1">
                <a:solidFill>
                  <a:schemeClr val="tx2"/>
                </a:solidFill>
              </a:rPr>
              <a:t>xmlns</a:t>
            </a:r>
            <a:r>
              <a:rPr lang="en-US" sz="1800" b="1" dirty="0">
                <a:solidFill>
                  <a:schemeClr val="tx2"/>
                </a:solidFill>
              </a:rPr>
              <a:t>="http://</a:t>
            </a:r>
            <a:r>
              <a:rPr lang="en-US" sz="1800" b="1" dirty="0" err="1">
                <a:solidFill>
                  <a:schemeClr val="tx2"/>
                </a:solidFill>
              </a:rPr>
              <a:t>maven.apache.org</a:t>
            </a:r>
            <a:r>
              <a:rPr lang="en-US" sz="1800" b="1" dirty="0">
                <a:solidFill>
                  <a:schemeClr val="tx2"/>
                </a:solidFill>
              </a:rPr>
              <a:t>/POM/4.0.0" </a:t>
            </a:r>
            <a:r>
              <a:rPr lang="en-US" sz="1800" b="1" dirty="0" err="1">
                <a:solidFill>
                  <a:schemeClr val="tx2"/>
                </a:solidFill>
              </a:rPr>
              <a:t>xmlns:xsi</a:t>
            </a:r>
            <a:r>
              <a:rPr lang="en-US" sz="1800" b="1" dirty="0">
                <a:solidFill>
                  <a:schemeClr val="tx2"/>
                </a:solidFill>
              </a:rPr>
              <a:t>="http://www.w3.org/2001/</a:t>
            </a:r>
            <a:r>
              <a:rPr lang="en-US" sz="1800" b="1" dirty="0" err="1">
                <a:solidFill>
                  <a:schemeClr val="tx2"/>
                </a:solidFill>
              </a:rPr>
              <a:t>XMLSchema</a:t>
            </a:r>
            <a:r>
              <a:rPr lang="en-US" sz="1800" b="1" dirty="0">
                <a:solidFill>
                  <a:schemeClr val="tx2"/>
                </a:solidFill>
              </a:rPr>
              <a:t>-instance"</a:t>
            </a:r>
            <a:br>
              <a:rPr lang="en-US" sz="1800" b="1" dirty="0">
                <a:solidFill>
                  <a:schemeClr val="tx2"/>
                </a:solidFill>
              </a:rPr>
            </a:br>
            <a:r>
              <a:rPr lang="en-US" sz="1800" b="1" dirty="0">
                <a:solidFill>
                  <a:schemeClr val="tx2"/>
                </a:solidFill>
              </a:rPr>
              <a:t>         </a:t>
            </a:r>
            <a:r>
              <a:rPr lang="en-US" sz="1800" b="1" dirty="0" err="1">
                <a:solidFill>
                  <a:schemeClr val="tx2"/>
                </a:solidFill>
              </a:rPr>
              <a:t>xsi:schemaLocation</a:t>
            </a:r>
            <a:r>
              <a:rPr lang="en-US" sz="1800" b="1" dirty="0">
                <a:solidFill>
                  <a:schemeClr val="tx2"/>
                </a:solidFill>
              </a:rPr>
              <a:t>="http://</a:t>
            </a:r>
            <a:r>
              <a:rPr lang="en-US" sz="1800" b="1" dirty="0" err="1" smtClean="0">
                <a:solidFill>
                  <a:schemeClr val="tx2"/>
                </a:solidFill>
              </a:rPr>
              <a:t>maven.apache.org</a:t>
            </a:r>
            <a:r>
              <a:rPr lang="en-US" sz="1800" b="1" dirty="0" smtClean="0">
                <a:solidFill>
                  <a:schemeClr val="tx2"/>
                </a:solidFill>
              </a:rPr>
              <a:t>/POM/4.0.0     http</a:t>
            </a:r>
            <a:r>
              <a:rPr lang="en-US" sz="1800" b="1" dirty="0">
                <a:solidFill>
                  <a:schemeClr val="tx2"/>
                </a:solidFill>
              </a:rPr>
              <a:t>://</a:t>
            </a:r>
            <a:r>
              <a:rPr lang="en-US" sz="1800" b="1" dirty="0" err="1">
                <a:solidFill>
                  <a:schemeClr val="tx2"/>
                </a:solidFill>
              </a:rPr>
              <a:t>maven.apache.org</a:t>
            </a:r>
            <a:r>
              <a:rPr lang="en-US" sz="1800" b="1" dirty="0">
                <a:solidFill>
                  <a:schemeClr val="tx2"/>
                </a:solidFill>
              </a:rPr>
              <a:t>/</a:t>
            </a:r>
            <a:r>
              <a:rPr lang="en-US" sz="1800" b="1" dirty="0" err="1">
                <a:solidFill>
                  <a:schemeClr val="tx2"/>
                </a:solidFill>
              </a:rPr>
              <a:t>xsd</a:t>
            </a:r>
            <a:r>
              <a:rPr lang="en-US" sz="1800" b="1" dirty="0">
                <a:solidFill>
                  <a:schemeClr val="tx2"/>
                </a:solidFill>
              </a:rPr>
              <a:t>/maven-4.0.0.xsd"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/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&lt;</a:t>
            </a:r>
            <a:r>
              <a:rPr lang="en-US" sz="1800" b="1" dirty="0" err="1">
                <a:solidFill>
                  <a:schemeClr val="tx2"/>
                </a:solidFill>
              </a:rPr>
              <a:t>modelVersion</a:t>
            </a:r>
            <a:r>
              <a:rPr lang="en-US" sz="1800" dirty="0">
                <a:solidFill>
                  <a:schemeClr val="tx2"/>
                </a:solidFill>
              </a:rPr>
              <a:t>&gt;4.0.0&lt;/</a:t>
            </a:r>
            <a:r>
              <a:rPr lang="en-US" sz="1800" b="1" dirty="0" err="1">
                <a:solidFill>
                  <a:schemeClr val="tx2"/>
                </a:solidFill>
              </a:rPr>
              <a:t>modelVersion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&lt;</a:t>
            </a:r>
            <a:r>
              <a:rPr lang="en-US" sz="1800" b="1" dirty="0" err="1">
                <a:solidFill>
                  <a:schemeClr val="tx2"/>
                </a:solidFill>
              </a:rPr>
              <a:t>groupId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r>
              <a:rPr lang="en-US" sz="1800" dirty="0" err="1">
                <a:solidFill>
                  <a:schemeClr val="tx2"/>
                </a:solidFill>
              </a:rPr>
              <a:t>org.tsdes</a:t>
            </a:r>
            <a:r>
              <a:rPr lang="en-US" sz="1800" dirty="0">
                <a:solidFill>
                  <a:schemeClr val="tx2"/>
                </a:solidFill>
              </a:rPr>
              <a:t>&lt;/</a:t>
            </a:r>
            <a:r>
              <a:rPr lang="en-US" sz="1800" b="1" dirty="0" err="1">
                <a:solidFill>
                  <a:schemeClr val="tx2"/>
                </a:solidFill>
              </a:rPr>
              <a:t>groupId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&lt;</a:t>
            </a:r>
            <a:r>
              <a:rPr lang="en-US" sz="1800" b="1" dirty="0" err="1">
                <a:solidFill>
                  <a:schemeClr val="tx2"/>
                </a:solidFill>
              </a:rPr>
              <a:t>artifactId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r>
              <a:rPr lang="en-US" sz="1800" dirty="0" err="1">
                <a:solidFill>
                  <a:schemeClr val="tx2"/>
                </a:solidFill>
              </a:rPr>
              <a:t>tsdes</a:t>
            </a:r>
            <a:r>
              <a:rPr lang="en-US" sz="1800" dirty="0">
                <a:solidFill>
                  <a:schemeClr val="tx2"/>
                </a:solidFill>
              </a:rPr>
              <a:t>&lt;/</a:t>
            </a:r>
            <a:r>
              <a:rPr lang="en-US" sz="1800" b="1" dirty="0" err="1">
                <a:solidFill>
                  <a:schemeClr val="tx2"/>
                </a:solidFill>
              </a:rPr>
              <a:t>artifactId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&lt;</a:t>
            </a:r>
            <a:r>
              <a:rPr lang="en-US" sz="1800" b="1" dirty="0">
                <a:solidFill>
                  <a:schemeClr val="tx2"/>
                </a:solidFill>
              </a:rPr>
              <a:t>version</a:t>
            </a:r>
            <a:r>
              <a:rPr lang="en-US" sz="1800" dirty="0">
                <a:solidFill>
                  <a:schemeClr val="tx2"/>
                </a:solidFill>
              </a:rPr>
              <a:t>&gt;0.0.1-SNAPSHOT&lt;/</a:t>
            </a:r>
            <a:r>
              <a:rPr lang="en-US" sz="1800" b="1" dirty="0">
                <a:solidFill>
                  <a:schemeClr val="tx2"/>
                </a:solidFill>
              </a:rPr>
              <a:t>version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&lt;</a:t>
            </a:r>
            <a:r>
              <a:rPr lang="en-US" sz="1800" b="1" dirty="0">
                <a:solidFill>
                  <a:schemeClr val="tx2"/>
                </a:solidFill>
              </a:rPr>
              <a:t>packaging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r>
              <a:rPr lang="en-US" sz="1800" dirty="0" err="1">
                <a:solidFill>
                  <a:schemeClr val="tx2"/>
                </a:solidFill>
              </a:rPr>
              <a:t>pom</a:t>
            </a:r>
            <a:r>
              <a:rPr lang="en-US" sz="1800" dirty="0">
                <a:solidFill>
                  <a:schemeClr val="tx2"/>
                </a:solidFill>
              </a:rPr>
              <a:t>&lt;/</a:t>
            </a:r>
            <a:r>
              <a:rPr lang="en-US" sz="1800" b="1" dirty="0">
                <a:solidFill>
                  <a:schemeClr val="tx2"/>
                </a:solidFill>
              </a:rPr>
              <a:t>packaging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&lt;</a:t>
            </a:r>
            <a:r>
              <a:rPr lang="en-US" sz="1800" b="1" dirty="0">
                <a:solidFill>
                  <a:schemeClr val="tx2"/>
                </a:solidFill>
              </a:rPr>
              <a:t>name</a:t>
            </a:r>
            <a:r>
              <a:rPr lang="en-US" sz="1800" dirty="0">
                <a:solidFill>
                  <a:schemeClr val="tx2"/>
                </a:solidFill>
              </a:rPr>
              <a:t>&gt;Root of TSDES&lt;/</a:t>
            </a:r>
            <a:r>
              <a:rPr lang="en-US" sz="1800" b="1" dirty="0">
                <a:solidFill>
                  <a:schemeClr val="tx2"/>
                </a:solidFill>
              </a:rPr>
              <a:t>name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/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&lt;</a:t>
            </a:r>
            <a:r>
              <a:rPr lang="en-US" sz="1800" b="1" dirty="0">
                <a:solidFill>
                  <a:schemeClr val="tx2"/>
                </a:solidFill>
              </a:rPr>
              <a:t>modules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   &lt;</a:t>
            </a:r>
            <a:r>
              <a:rPr lang="en-US" sz="1800" b="1" dirty="0">
                <a:solidFill>
                  <a:schemeClr val="tx2"/>
                </a:solidFill>
              </a:rPr>
              <a:t>module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r>
              <a:rPr lang="en-US" sz="1800" dirty="0" err="1">
                <a:solidFill>
                  <a:schemeClr val="tx2"/>
                </a:solidFill>
              </a:rPr>
              <a:t>misc</a:t>
            </a:r>
            <a:r>
              <a:rPr lang="en-US" sz="1800" dirty="0">
                <a:solidFill>
                  <a:schemeClr val="tx2"/>
                </a:solidFill>
              </a:rPr>
              <a:t>&lt;/</a:t>
            </a:r>
            <a:r>
              <a:rPr lang="en-US" sz="1800" b="1" dirty="0">
                <a:solidFill>
                  <a:schemeClr val="tx2"/>
                </a:solidFill>
              </a:rPr>
              <a:t>module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   &lt;</a:t>
            </a:r>
            <a:r>
              <a:rPr lang="en-US" sz="1800" b="1" dirty="0">
                <a:solidFill>
                  <a:schemeClr val="tx2"/>
                </a:solidFill>
              </a:rPr>
              <a:t>module</a:t>
            </a:r>
            <a:r>
              <a:rPr lang="en-US" sz="1800" dirty="0">
                <a:solidFill>
                  <a:schemeClr val="tx2"/>
                </a:solidFill>
              </a:rPr>
              <a:t>&gt;intro&lt;/</a:t>
            </a:r>
            <a:r>
              <a:rPr lang="en-US" sz="1800" b="1" dirty="0">
                <a:solidFill>
                  <a:schemeClr val="tx2"/>
                </a:solidFill>
              </a:rPr>
              <a:t>module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    &lt;</a:t>
            </a:r>
            <a:r>
              <a:rPr lang="en-US" sz="1800" b="1" dirty="0">
                <a:solidFill>
                  <a:schemeClr val="tx2"/>
                </a:solidFill>
              </a:rPr>
              <a:t>module</a:t>
            </a:r>
            <a:r>
              <a:rPr lang="en-US" sz="1800" dirty="0">
                <a:solidFill>
                  <a:schemeClr val="tx2"/>
                </a:solidFill>
              </a:rPr>
              <a:t>&gt;advanced&lt;/</a:t>
            </a:r>
            <a:r>
              <a:rPr lang="en-US" sz="1800" b="1" dirty="0">
                <a:solidFill>
                  <a:schemeClr val="tx2"/>
                </a:solidFill>
              </a:rPr>
              <a:t>module</a:t>
            </a:r>
            <a:r>
              <a:rPr lang="en-US" sz="1800" dirty="0">
                <a:solidFill>
                  <a:schemeClr val="tx2"/>
                </a:solidFill>
              </a:rPr>
              <a:t>&gt;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    &lt;/</a:t>
            </a:r>
            <a:r>
              <a:rPr lang="en-US" sz="1800" b="1" dirty="0">
                <a:solidFill>
                  <a:schemeClr val="tx2"/>
                </a:solidFill>
              </a:rPr>
              <a:t>modules</a:t>
            </a:r>
            <a:r>
              <a:rPr lang="en-US" sz="1800" dirty="0" smtClean="0">
                <a:solidFill>
                  <a:schemeClr val="tx2"/>
                </a:solidFill>
              </a:rPr>
              <a:t>&gt; </a:t>
            </a:r>
          </a:p>
          <a:p>
            <a:pPr marL="0" indent="0">
              <a:buNone/>
            </a:pPr>
            <a:r>
              <a:rPr lang="mr-IN" sz="1800" dirty="0" smtClean="0">
                <a:solidFill>
                  <a:schemeClr val="tx2"/>
                </a:solidFill>
              </a:rPr>
              <a:t>…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93341" y="1640540"/>
            <a:ext cx="64366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b="1" dirty="0" smtClean="0"/>
              <a:t>&lt;project&gt;</a:t>
            </a:r>
            <a:r>
              <a:rPr lang="en-US" sz="3200" dirty="0" smtClean="0"/>
              <a:t> defines a series of namespaces and XSD (XML Schema Definition)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A </a:t>
            </a:r>
            <a:r>
              <a:rPr lang="en-US" sz="3200" dirty="0" err="1" smtClean="0"/>
              <a:t>pom.xml</a:t>
            </a:r>
            <a:r>
              <a:rPr lang="en-US" sz="3200" dirty="0" smtClean="0"/>
              <a:t> does not contain all kinds of XML tags, but only the ones defined in the XSD schema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When the Maven command runs, it parses the content of the </a:t>
            </a:r>
            <a:r>
              <a:rPr lang="en-US" sz="3200" dirty="0" err="1" smtClean="0"/>
              <a:t>pom.xml</a:t>
            </a:r>
            <a:r>
              <a:rPr lang="en-US" sz="3200" dirty="0" smtClean="0"/>
              <a:t> file in current directory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4735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Module/Artifact 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59" y="1825624"/>
            <a:ext cx="11761694" cy="3445623"/>
          </a:xfrm>
        </p:spPr>
        <p:txBody>
          <a:bodyPr/>
          <a:lstStyle/>
          <a:p>
            <a:r>
              <a:rPr lang="en-US" dirty="0" smtClean="0"/>
              <a:t>Each module/artifact is uniquely identified by 3 tags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groupId</a:t>
            </a:r>
            <a:r>
              <a:rPr lang="en-US" b="1" dirty="0" smtClean="0"/>
              <a:t>&gt;</a:t>
            </a:r>
            <a:r>
              <a:rPr lang="en-US" dirty="0" smtClean="0"/>
              <a:t>: a string id identifying a group of related artifacts  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artifactId</a:t>
            </a:r>
            <a:r>
              <a:rPr lang="en-US" b="1" dirty="0" smtClean="0"/>
              <a:t>&gt;</a:t>
            </a:r>
            <a:r>
              <a:rPr lang="en-US" dirty="0" smtClean="0"/>
              <a:t>: an id that is unique within a group</a:t>
            </a:r>
          </a:p>
          <a:p>
            <a:r>
              <a:rPr lang="en-US" b="1" dirty="0" smtClean="0"/>
              <a:t>&lt;version&gt;</a:t>
            </a:r>
            <a:r>
              <a:rPr lang="en-US" dirty="0" smtClean="0"/>
              <a:t>: the version of the module/artifact, usually in the </a:t>
            </a:r>
            <a:r>
              <a:rPr lang="en-US" dirty="0" err="1" smtClean="0"/>
              <a:t>M.m.p</a:t>
            </a:r>
            <a:r>
              <a:rPr lang="en-US" dirty="0" smtClean="0"/>
              <a:t> numeric format, </a:t>
            </a:r>
            <a:r>
              <a:rPr lang="en-US" dirty="0" err="1" smtClean="0"/>
              <a:t>ie</a:t>
            </a:r>
            <a:r>
              <a:rPr lang="en-US" dirty="0" smtClean="0"/>
              <a:t>, Major-Mino-Patch version</a:t>
            </a:r>
          </a:p>
          <a:p>
            <a:pPr lvl="1"/>
            <a:r>
              <a:rPr lang="en-US" dirty="0" smtClean="0"/>
              <a:t>Usually ending with SNAPSHOT if under development, and not published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0729" y="5406183"/>
            <a:ext cx="4855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&lt;</a:t>
            </a:r>
            <a:r>
              <a:rPr lang="en-US" sz="2400" b="1" dirty="0" err="1">
                <a:solidFill>
                  <a:schemeClr val="tx2"/>
                </a:solidFill>
              </a:rPr>
              <a:t>groupId</a:t>
            </a:r>
            <a:r>
              <a:rPr lang="en-US" sz="2400" dirty="0">
                <a:solidFill>
                  <a:schemeClr val="tx2"/>
                </a:solidFill>
              </a:rPr>
              <a:t>&gt;</a:t>
            </a:r>
            <a:r>
              <a:rPr lang="en-US" sz="2400" dirty="0" err="1">
                <a:solidFill>
                  <a:schemeClr val="tx2"/>
                </a:solidFill>
              </a:rPr>
              <a:t>org.tsdes</a:t>
            </a:r>
            <a:r>
              <a:rPr lang="en-US" sz="2400" dirty="0">
                <a:solidFill>
                  <a:schemeClr val="tx2"/>
                </a:solidFill>
              </a:rPr>
              <a:t>&lt;/</a:t>
            </a:r>
            <a:r>
              <a:rPr lang="en-US" sz="2400" b="1" dirty="0" err="1">
                <a:solidFill>
                  <a:schemeClr val="tx2"/>
                </a:solidFill>
              </a:rPr>
              <a:t>groupId</a:t>
            </a:r>
            <a:r>
              <a:rPr lang="en-US" sz="2400" dirty="0">
                <a:solidFill>
                  <a:schemeClr val="tx2"/>
                </a:solidFill>
              </a:rPr>
              <a:t>&gt;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&lt;</a:t>
            </a:r>
            <a:r>
              <a:rPr lang="en-US" sz="2400" b="1" dirty="0" err="1">
                <a:solidFill>
                  <a:schemeClr val="tx2"/>
                </a:solidFill>
              </a:rPr>
              <a:t>artifactId</a:t>
            </a:r>
            <a:r>
              <a:rPr lang="en-US" sz="2400" dirty="0">
                <a:solidFill>
                  <a:schemeClr val="tx2"/>
                </a:solidFill>
              </a:rPr>
              <a:t>&gt;</a:t>
            </a:r>
            <a:r>
              <a:rPr lang="en-US" sz="2400" dirty="0" err="1">
                <a:solidFill>
                  <a:schemeClr val="tx2"/>
                </a:solidFill>
              </a:rPr>
              <a:t>tsdes</a:t>
            </a:r>
            <a:r>
              <a:rPr lang="en-US" sz="2400" dirty="0">
                <a:solidFill>
                  <a:schemeClr val="tx2"/>
                </a:solidFill>
              </a:rPr>
              <a:t>&lt;/</a:t>
            </a:r>
            <a:r>
              <a:rPr lang="en-US" sz="2400" b="1" dirty="0" err="1">
                <a:solidFill>
                  <a:schemeClr val="tx2"/>
                </a:solidFill>
              </a:rPr>
              <a:t>artifactId</a:t>
            </a:r>
            <a:r>
              <a:rPr lang="en-US" sz="2400" dirty="0">
                <a:solidFill>
                  <a:schemeClr val="tx2"/>
                </a:solidFill>
              </a:rPr>
              <a:t>&gt;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&lt;</a:t>
            </a:r>
            <a:r>
              <a:rPr lang="en-US" sz="2400" b="1" dirty="0">
                <a:solidFill>
                  <a:schemeClr val="tx2"/>
                </a:solidFill>
              </a:rPr>
              <a:t>version</a:t>
            </a:r>
            <a:r>
              <a:rPr lang="en-US" sz="2400" dirty="0">
                <a:solidFill>
                  <a:schemeClr val="tx2"/>
                </a:solidFill>
              </a:rPr>
              <a:t>&gt;0.0.1-SNAPSHOT&lt;/</a:t>
            </a:r>
            <a:r>
              <a:rPr lang="en-US" sz="2400" b="1" dirty="0">
                <a:solidFill>
                  <a:schemeClr val="tx2"/>
                </a:solidFill>
              </a:rPr>
              <a:t>version</a:t>
            </a:r>
            <a:r>
              <a:rPr lang="en-US" sz="2400" dirty="0" smtClean="0">
                <a:solidFill>
                  <a:schemeClr val="tx2"/>
                </a:solidFill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563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Packaging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71" y="1825625"/>
            <a:ext cx="11609294" cy="4351338"/>
          </a:xfrm>
        </p:spPr>
        <p:txBody>
          <a:bodyPr/>
          <a:lstStyle/>
          <a:p>
            <a:r>
              <a:rPr lang="en-US" b="1" dirty="0" smtClean="0"/>
              <a:t>&lt;packaging&gt;</a:t>
            </a:r>
            <a:r>
              <a:rPr lang="en-US" dirty="0" smtClean="0"/>
              <a:t>: having value either </a:t>
            </a:r>
            <a:r>
              <a:rPr lang="en-US" b="1" dirty="0" err="1" smtClean="0"/>
              <a:t>pom</a:t>
            </a:r>
            <a:r>
              <a:rPr lang="en-US" dirty="0" smtClean="0"/>
              <a:t>, </a:t>
            </a:r>
            <a:r>
              <a:rPr lang="en-US" b="1" dirty="0" smtClean="0"/>
              <a:t>war</a:t>
            </a:r>
            <a:r>
              <a:rPr lang="en-US" dirty="0" smtClean="0"/>
              <a:t> or </a:t>
            </a:r>
            <a:r>
              <a:rPr lang="en-US" b="1" dirty="0" smtClean="0"/>
              <a:t>jar</a:t>
            </a:r>
          </a:p>
          <a:p>
            <a:r>
              <a:rPr lang="en-US" b="1" dirty="0" err="1"/>
              <a:t>p</a:t>
            </a:r>
            <a:r>
              <a:rPr lang="en-US" b="1" dirty="0" err="1" smtClean="0"/>
              <a:t>om</a:t>
            </a:r>
            <a:r>
              <a:rPr lang="en-US" dirty="0" smtClean="0"/>
              <a:t>: this module is responsible to build other modules, specified in </a:t>
            </a:r>
            <a:r>
              <a:rPr lang="en-US" b="1" dirty="0" smtClean="0"/>
              <a:t>&lt;modules&gt;</a:t>
            </a:r>
            <a:r>
              <a:rPr lang="en-US" dirty="0" smtClean="0"/>
              <a:t> tag</a:t>
            </a:r>
          </a:p>
          <a:p>
            <a:pPr lvl="1"/>
            <a:r>
              <a:rPr lang="en-US" dirty="0" smtClean="0"/>
              <a:t>Useful to share settings that are common among different sub-modules</a:t>
            </a:r>
          </a:p>
          <a:p>
            <a:r>
              <a:rPr lang="en-US" b="1" dirty="0"/>
              <a:t>w</a:t>
            </a:r>
            <a:r>
              <a:rPr lang="en-US" b="1" dirty="0" smtClean="0"/>
              <a:t>ar</a:t>
            </a:r>
            <a:r>
              <a:rPr lang="en-US" dirty="0" smtClean="0"/>
              <a:t>: module creates a WAR (</a:t>
            </a:r>
            <a:r>
              <a:rPr lang="en-US" dirty="0"/>
              <a:t>Web application </a:t>
            </a:r>
            <a:r>
              <a:rPr lang="en-US" dirty="0" err="1"/>
              <a:t>ARchive</a:t>
            </a:r>
            <a:r>
              <a:rPr lang="en-US" dirty="0" smtClean="0"/>
              <a:t>) file</a:t>
            </a:r>
          </a:p>
          <a:p>
            <a:pPr lvl="1"/>
            <a:r>
              <a:rPr lang="en-US" dirty="0" smtClean="0"/>
              <a:t>These are the files deployed on EE containers like </a:t>
            </a:r>
            <a:r>
              <a:rPr lang="en-US" dirty="0" err="1" smtClean="0"/>
              <a:t>Wildfly</a:t>
            </a:r>
            <a:endParaRPr lang="en-US" dirty="0" smtClean="0"/>
          </a:p>
          <a:p>
            <a:r>
              <a:rPr lang="en-US" b="1" dirty="0"/>
              <a:t>j</a:t>
            </a:r>
            <a:r>
              <a:rPr lang="en-US" b="1" dirty="0" smtClean="0"/>
              <a:t>ar</a:t>
            </a:r>
            <a:r>
              <a:rPr lang="en-US" dirty="0" smtClean="0"/>
              <a:t>: </a:t>
            </a:r>
            <a:r>
              <a:rPr lang="en-US" dirty="0"/>
              <a:t>module creates a </a:t>
            </a:r>
            <a:r>
              <a:rPr lang="en-US" dirty="0" smtClean="0"/>
              <a:t>JAR (Java </a:t>
            </a:r>
            <a:r>
              <a:rPr lang="en-US" dirty="0" err="1" smtClean="0"/>
              <a:t>ARchive</a:t>
            </a:r>
            <a:r>
              <a:rPr lang="en-US" dirty="0" smtClean="0"/>
              <a:t>) file</a:t>
            </a:r>
          </a:p>
          <a:p>
            <a:pPr lvl="1"/>
            <a:r>
              <a:rPr lang="en-US" dirty="0" smtClean="0"/>
              <a:t>A single file containing your compiled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53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Maven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run Maven from an IDE, but </a:t>
            </a:r>
            <a:r>
              <a:rPr lang="en-US" b="1" dirty="0" smtClean="0"/>
              <a:t>BEST</a:t>
            </a:r>
            <a:r>
              <a:rPr lang="en-US" dirty="0" smtClean="0"/>
              <a:t> to learn to use it from command line</a:t>
            </a:r>
          </a:p>
          <a:p>
            <a:r>
              <a:rPr lang="en-US" dirty="0" smtClean="0"/>
              <a:t>Need to download recent version</a:t>
            </a:r>
          </a:p>
          <a:p>
            <a:r>
              <a:rPr lang="en-US" dirty="0" smtClean="0"/>
              <a:t>As developers, there are many tasks that are simplified on the command line, or tools with no GUI</a:t>
            </a:r>
          </a:p>
          <a:p>
            <a:r>
              <a:rPr lang="en-US" dirty="0" smtClean="0"/>
              <a:t>We will go back on this point when dealing for example with self-executable jar files and 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91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7789" y="82049"/>
            <a:ext cx="8319247" cy="2306864"/>
          </a:xfrm>
          <a:prstGeom prst="rect">
            <a:avLst/>
          </a:prstGeom>
        </p:spPr>
      </p:pic>
      <p:sp>
        <p:nvSpPr>
          <p:cNvPr id="6" name="Shape 154"/>
          <p:cNvSpPr>
            <a:spLocks noGrp="1"/>
          </p:cNvSpPr>
          <p:nvPr>
            <p:ph type="body" idx="1"/>
          </p:nvPr>
        </p:nvSpPr>
        <p:spPr>
          <a:xfrm>
            <a:off x="466165" y="2457450"/>
            <a:ext cx="11483788" cy="42291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dirty="0"/>
              <a:t>Make sure you can run Maven from a </a:t>
            </a:r>
            <a:r>
              <a:rPr lang="en-US" sz="3600" dirty="0" smtClean="0"/>
              <a:t>terminal / console / command line</a:t>
            </a:r>
            <a:endParaRPr lang="en-US" sz="3600" dirty="0"/>
          </a:p>
          <a:p>
            <a:r>
              <a:rPr lang="en-US" sz="3600" dirty="0"/>
              <a:t>On Windows, you might want to try out </a:t>
            </a:r>
            <a:r>
              <a:rPr lang="en-US" sz="3600" dirty="0" err="1" smtClean="0"/>
              <a:t>GitBash</a:t>
            </a:r>
            <a:endParaRPr lang="en-US" sz="3600" dirty="0" smtClean="0"/>
          </a:p>
          <a:p>
            <a:r>
              <a:rPr lang="en-US" sz="3600" dirty="0" smtClean="0"/>
              <a:t>You need to configure the PATH environment variable to be able to use Maven from command line</a:t>
            </a:r>
          </a:p>
          <a:p>
            <a:r>
              <a:rPr lang="en-US" sz="3600" dirty="0" smtClean="0"/>
              <a:t>If everything is configured, </a:t>
            </a:r>
            <a:r>
              <a:rPr lang="en-US" sz="3600" dirty="0" smtClean="0"/>
              <a:t>run </a:t>
            </a:r>
            <a:r>
              <a:rPr lang="en-US" sz="3600" dirty="0" smtClean="0"/>
              <a:t>“</a:t>
            </a:r>
            <a:r>
              <a:rPr lang="en-US" sz="3600" dirty="0" err="1" smtClean="0"/>
              <a:t>mvn</a:t>
            </a:r>
            <a:r>
              <a:rPr lang="en-US" sz="3600" dirty="0" smtClean="0"/>
              <a:t> -version”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3285401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1107" y="3799494"/>
            <a:ext cx="7804547" cy="25431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 Mac, need to edit the “.profile” file under your home directory</a:t>
            </a:r>
          </a:p>
          <a:p>
            <a:r>
              <a:rPr lang="en-US" sz="3600" dirty="0" smtClean="0"/>
              <a:t>Of course, actual paths depend on where you install the JDK and Maven</a:t>
            </a:r>
            <a:r>
              <a:rPr lang="is-IS" sz="3600" dirty="0" smtClean="0"/>
              <a:t>…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9738" y="164306"/>
            <a:ext cx="8678250" cy="310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5782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" y="1825625"/>
            <a:ext cx="11391900" cy="4891554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repository: </a:t>
            </a:r>
            <a:r>
              <a:rPr lang="en-US" dirty="0" smtClean="0">
                <a:hlinkClick r:id="rId2"/>
              </a:rPr>
              <a:t>https://github.com/arcuri82/testing_security_development_enterprise_systems</a:t>
            </a:r>
            <a:endParaRPr lang="en-US" dirty="0" smtClean="0"/>
          </a:p>
          <a:p>
            <a:r>
              <a:rPr lang="en-US" i="1" dirty="0" smtClean="0"/>
              <a:t>Note</a:t>
            </a:r>
            <a:r>
              <a:rPr lang="en-US" i="1" dirty="0" smtClean="0"/>
              <a:t>: pull often, as material can get updated throughout the </a:t>
            </a:r>
            <a:r>
              <a:rPr lang="en-US" i="1" dirty="0" smtClean="0"/>
              <a:t>course</a:t>
            </a:r>
            <a:endParaRPr lang="en-US" i="1" dirty="0" smtClean="0"/>
          </a:p>
          <a:p>
            <a:r>
              <a:rPr lang="en-US" dirty="0" smtClean="0"/>
              <a:t>Book: </a:t>
            </a:r>
            <a:r>
              <a:rPr lang="en-US" i="1" dirty="0" smtClean="0"/>
              <a:t>Beginning Java EE 7</a:t>
            </a:r>
          </a:p>
          <a:p>
            <a:pPr lvl="1"/>
            <a:r>
              <a:rPr lang="en-US" dirty="0" smtClean="0"/>
              <a:t>Chapters </a:t>
            </a:r>
            <a:r>
              <a:rPr lang="en-US" dirty="0" smtClean="0"/>
              <a:t>1-11</a:t>
            </a:r>
          </a:p>
          <a:p>
            <a:pPr lvl="1"/>
            <a:r>
              <a:rPr lang="en-US" dirty="0" smtClean="0"/>
              <a:t>Useful to have, but not essential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84962" y="4367054"/>
            <a:ext cx="1786646" cy="23501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04129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646" y="5396017"/>
            <a:ext cx="10856257" cy="11392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In Windows, setup environment variables for MAVEN_HOME and JAVA_HOME, and then update PATH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822" y="162826"/>
            <a:ext cx="8396590" cy="483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3279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3871" cy="4351338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mvn</a:t>
            </a:r>
            <a:r>
              <a:rPr lang="en-US" dirty="0" smtClean="0"/>
              <a:t> clean”</a:t>
            </a:r>
          </a:p>
          <a:p>
            <a:r>
              <a:rPr lang="en-US" dirty="0" smtClean="0"/>
              <a:t>Used to “clean” your project, </a:t>
            </a:r>
            <a:r>
              <a:rPr lang="en-US" dirty="0" err="1" smtClean="0"/>
              <a:t>ie</a:t>
            </a:r>
            <a:r>
              <a:rPr lang="en-US" dirty="0" smtClean="0"/>
              <a:t> delete all generated files</a:t>
            </a:r>
          </a:p>
          <a:p>
            <a:r>
              <a:rPr lang="en-US" dirty="0" smtClean="0"/>
              <a:t>When you build a project, a “target” folder is created, where all compiled files (.class files) and other built artifacts (</a:t>
            </a:r>
            <a:r>
              <a:rPr lang="en-US" dirty="0" err="1" smtClean="0"/>
              <a:t>eg</a:t>
            </a:r>
            <a:r>
              <a:rPr lang="en-US" dirty="0" smtClean="0"/>
              <a:t>, JAR and WAR files) are stored  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7173" y="1389529"/>
            <a:ext cx="3890486" cy="52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07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Main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247" y="1879412"/>
            <a:ext cx="5777753" cy="4781363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compile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ompile all your .java files into .class 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test</a:t>
            </a:r>
          </a:p>
          <a:p>
            <a:pPr lvl="1"/>
            <a:r>
              <a:rPr lang="en-US" dirty="0" smtClean="0"/>
              <a:t>run all the </a:t>
            </a:r>
            <a:r>
              <a:rPr lang="en-US" i="1" dirty="0" smtClean="0"/>
              <a:t>unit</a:t>
            </a:r>
            <a:r>
              <a:rPr lang="en-US" dirty="0" smtClean="0"/>
              <a:t> tests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package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 a WAR/JAR file 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verify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un all the </a:t>
            </a:r>
            <a:r>
              <a:rPr lang="en-US" i="1" dirty="0" smtClean="0"/>
              <a:t>integration</a:t>
            </a:r>
            <a:r>
              <a:rPr lang="en-US" dirty="0" smtClean="0"/>
              <a:t> tests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install</a:t>
            </a:r>
          </a:p>
          <a:p>
            <a:pPr lvl="1"/>
            <a:r>
              <a:rPr lang="en-US" dirty="0" smtClean="0"/>
              <a:t>copy the packaged WAR/JAR into your local Maven repository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6282" y="1879412"/>
            <a:ext cx="49305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When you run a phase like “</a:t>
            </a:r>
            <a:r>
              <a:rPr lang="en-US" sz="3600" b="1" dirty="0" err="1" smtClean="0"/>
              <a:t>mvn</a:t>
            </a:r>
            <a:r>
              <a:rPr lang="en-US" sz="3600" b="1" dirty="0" smtClean="0"/>
              <a:t> package</a:t>
            </a:r>
            <a:r>
              <a:rPr lang="en-US" sz="3600" dirty="0" smtClean="0"/>
              <a:t>”, all the previous phases are executed as well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Note: there are more phases, but these here are the most important ones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17588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35" y="365125"/>
            <a:ext cx="1162722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Convention </a:t>
            </a:r>
            <a:r>
              <a:rPr lang="en-US" smtClean="0"/>
              <a:t>Over Configuration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35" y="1843554"/>
            <a:ext cx="7514655" cy="47634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Maven expect a clear structure of where to put your files</a:t>
            </a:r>
          </a:p>
          <a:p>
            <a:r>
              <a:rPr lang="en-US" b="1" dirty="0" err="1" smtClean="0"/>
              <a:t>src</a:t>
            </a:r>
            <a:r>
              <a:rPr lang="en-US" b="1" dirty="0" smtClean="0"/>
              <a:t>/main/java</a:t>
            </a:r>
            <a:r>
              <a:rPr lang="en-US" dirty="0" smtClean="0"/>
              <a:t>: your Java source files</a:t>
            </a:r>
          </a:p>
          <a:p>
            <a:r>
              <a:rPr lang="en-US" b="1" dirty="0" err="1" smtClean="0"/>
              <a:t>src</a:t>
            </a:r>
            <a:r>
              <a:rPr lang="en-US" b="1" dirty="0" smtClean="0"/>
              <a:t>/main/resources</a:t>
            </a:r>
            <a:r>
              <a:rPr lang="en-US" dirty="0" smtClean="0"/>
              <a:t>: files that will be added into the JAR/WAR file</a:t>
            </a:r>
          </a:p>
          <a:p>
            <a:r>
              <a:rPr lang="en-US" b="1" dirty="0" err="1" smtClean="0"/>
              <a:t>src</a:t>
            </a:r>
            <a:r>
              <a:rPr lang="en-US" b="1" dirty="0" smtClean="0"/>
              <a:t>/test/java</a:t>
            </a:r>
            <a:r>
              <a:rPr lang="en-US" dirty="0" smtClean="0"/>
              <a:t>: sources of test classes</a:t>
            </a:r>
          </a:p>
          <a:p>
            <a:r>
              <a:rPr lang="en-US" b="1" dirty="0" err="1"/>
              <a:t>s</a:t>
            </a:r>
            <a:r>
              <a:rPr lang="en-US" b="1" dirty="0" err="1" smtClean="0"/>
              <a:t>rc</a:t>
            </a:r>
            <a:r>
              <a:rPr lang="en-US" b="1" dirty="0" smtClean="0"/>
              <a:t>/test/resources</a:t>
            </a:r>
            <a:r>
              <a:rPr lang="en-US" dirty="0" smtClean="0"/>
              <a:t>: resources for tests</a:t>
            </a:r>
          </a:p>
          <a:p>
            <a:r>
              <a:rPr lang="en-US" dirty="0" smtClean="0"/>
              <a:t>You can change these defaults, but not recommended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0491" y="1690688"/>
            <a:ext cx="4193249" cy="336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4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Third-Party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351338"/>
          </a:xfrm>
        </p:spPr>
        <p:txBody>
          <a:bodyPr/>
          <a:lstStyle/>
          <a:p>
            <a:r>
              <a:rPr lang="en-US" dirty="0" smtClean="0"/>
              <a:t>One of the main benefits of Maven is to automatically download dependencies</a:t>
            </a:r>
          </a:p>
          <a:p>
            <a:r>
              <a:rPr lang="en-US" dirty="0" smtClean="0"/>
              <a:t>Added on </a:t>
            </a:r>
            <a:r>
              <a:rPr lang="en-US" dirty="0" err="1" smtClean="0"/>
              <a:t>pom.xml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Maven will check if such dependency jar is in your “~/.m2” folder</a:t>
            </a:r>
          </a:p>
          <a:p>
            <a:pPr lvl="1"/>
            <a:r>
              <a:rPr lang="en-US" dirty="0" smtClean="0"/>
              <a:t>“~” is home folder of your user account</a:t>
            </a:r>
          </a:p>
          <a:p>
            <a:r>
              <a:rPr lang="en-US" dirty="0" smtClean="0"/>
              <a:t>If not, it will be downloaded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96567" y="4372510"/>
            <a:ext cx="41085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</a:t>
            </a:r>
            <a:r>
              <a:rPr lang="en-US" sz="2400" b="1" dirty="0"/>
              <a:t>dependency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&lt;</a:t>
            </a:r>
            <a:r>
              <a:rPr lang="en-US" sz="2400" b="1" dirty="0" err="1"/>
              <a:t>groupId</a:t>
            </a:r>
            <a:r>
              <a:rPr lang="en-US" sz="2400" dirty="0"/>
              <a:t>&gt;</a:t>
            </a:r>
            <a:r>
              <a:rPr lang="en-US" sz="2400" dirty="0" err="1"/>
              <a:t>junit</a:t>
            </a:r>
            <a:r>
              <a:rPr lang="en-US" sz="2400" dirty="0"/>
              <a:t>&lt;/</a:t>
            </a:r>
            <a:r>
              <a:rPr lang="en-US" sz="2400" b="1" dirty="0" err="1"/>
              <a:t>groupId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&lt;</a:t>
            </a:r>
            <a:r>
              <a:rPr lang="en-US" sz="2400" b="1" dirty="0" err="1"/>
              <a:t>artifactId</a:t>
            </a:r>
            <a:r>
              <a:rPr lang="en-US" sz="2400" dirty="0"/>
              <a:t>&gt;</a:t>
            </a:r>
            <a:r>
              <a:rPr lang="en-US" sz="2400" dirty="0" err="1"/>
              <a:t>junit</a:t>
            </a:r>
            <a:r>
              <a:rPr lang="en-US" sz="2400" dirty="0"/>
              <a:t>&lt;/</a:t>
            </a:r>
            <a:r>
              <a:rPr lang="en-US" sz="2400" b="1" dirty="0" err="1"/>
              <a:t>artifactId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>   &lt;</a:t>
            </a:r>
            <a:r>
              <a:rPr lang="en-US" sz="2400" b="1" dirty="0"/>
              <a:t>version</a:t>
            </a:r>
            <a:r>
              <a:rPr lang="en-US" sz="2400" dirty="0"/>
              <a:t>&gt;4.12&lt;/</a:t>
            </a:r>
            <a:r>
              <a:rPr lang="en-US" sz="2400" b="1" dirty="0"/>
              <a:t>version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&lt;</a:t>
            </a:r>
            <a:r>
              <a:rPr lang="en-US" sz="2400" b="1" dirty="0"/>
              <a:t>scope</a:t>
            </a:r>
            <a:r>
              <a:rPr lang="en-US" sz="2400" dirty="0"/>
              <a:t>&gt;test&lt;/</a:t>
            </a:r>
            <a:r>
              <a:rPr lang="en-US" sz="2400" b="1" dirty="0"/>
              <a:t>scope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&lt;/</a:t>
            </a:r>
            <a:r>
              <a:rPr lang="en-US" sz="2400" b="1" dirty="0"/>
              <a:t>dependency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4840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976" y="4840939"/>
            <a:ext cx="11725836" cy="18019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With passing of years, it can grow large (</a:t>
            </a:r>
            <a:r>
              <a:rPr lang="en-US" dirty="0" err="1" smtClean="0"/>
              <a:t>eg</a:t>
            </a:r>
            <a:r>
              <a:rPr lang="en-US" dirty="0" smtClean="0"/>
              <a:t> 14 GB in my case)</a:t>
            </a:r>
          </a:p>
          <a:p>
            <a:r>
              <a:rPr lang="en-US" dirty="0" smtClean="0"/>
              <a:t>“.” in front of a folder/file makes it “hidden” in Mac/Linux</a:t>
            </a:r>
          </a:p>
          <a:p>
            <a:r>
              <a:rPr lang="en-US" dirty="0" smtClean="0"/>
              <a:t>The “2” just refers to old Maven 2.x version (3.x is backward compatible, but 1.x was not)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5411" y="242211"/>
            <a:ext cx="6289060" cy="4325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075" y="304964"/>
            <a:ext cx="3410536" cy="365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19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6" y="365125"/>
            <a:ext cx="1165411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Dependency Scopes </a:t>
            </a:r>
            <a:r>
              <a:rPr lang="en-US" b="1" dirty="0" smtClean="0"/>
              <a:t>&lt;scope&gt;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compile</a:t>
            </a:r>
            <a:r>
              <a:rPr lang="en-US" dirty="0" smtClean="0"/>
              <a:t>: default one</a:t>
            </a:r>
          </a:p>
          <a:p>
            <a:r>
              <a:rPr lang="en-US" b="1" dirty="0" smtClean="0"/>
              <a:t>provided</a:t>
            </a:r>
            <a:r>
              <a:rPr lang="en-US" dirty="0" smtClean="0"/>
              <a:t>: needed at compilation, but will not be included in generated JAR/WAR files. Expected to be provided by the runtime (</a:t>
            </a:r>
            <a:r>
              <a:rPr lang="en-US" dirty="0" err="1" smtClean="0"/>
              <a:t>eg</a:t>
            </a:r>
            <a:r>
              <a:rPr lang="en-US" dirty="0" smtClean="0"/>
              <a:t>, a Java EE container)</a:t>
            </a:r>
          </a:p>
          <a:p>
            <a:r>
              <a:rPr lang="en-US" b="1" dirty="0"/>
              <a:t>t</a:t>
            </a:r>
            <a:r>
              <a:rPr lang="en-US" b="1" dirty="0" smtClean="0"/>
              <a:t>est</a:t>
            </a:r>
            <a:r>
              <a:rPr lang="en-US" dirty="0" smtClean="0"/>
              <a:t>: needed only for testing, not in the generated JAR/WAR files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JUnit library to run test cases</a:t>
            </a:r>
          </a:p>
          <a:p>
            <a:r>
              <a:rPr lang="en-US" b="1" dirty="0"/>
              <a:t>i</a:t>
            </a:r>
            <a:r>
              <a:rPr lang="en-US" b="1" dirty="0" smtClean="0"/>
              <a:t>mport</a:t>
            </a:r>
            <a:r>
              <a:rPr lang="en-US" dirty="0" smtClean="0"/>
              <a:t>: used for POM dependencies, imported and embedded from the </a:t>
            </a:r>
            <a:r>
              <a:rPr lang="en-US" dirty="0" err="1" smtClean="0"/>
              <a:t>pom.xml</a:t>
            </a:r>
            <a:r>
              <a:rPr lang="en-US" dirty="0" smtClean="0"/>
              <a:t> of the dependency</a:t>
            </a:r>
          </a:p>
          <a:p>
            <a:pPr lvl="1"/>
            <a:r>
              <a:rPr lang="en-US" dirty="0" smtClean="0"/>
              <a:t>Used by libraries with many related dependencies, so you do not need to add each single of them manually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0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4054798"/>
            <a:ext cx="11851341" cy="21101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might use a library in many, many modules</a:t>
            </a:r>
          </a:p>
          <a:p>
            <a:r>
              <a:rPr lang="en-US" dirty="0" smtClean="0"/>
              <a:t>To avoid </a:t>
            </a:r>
            <a:r>
              <a:rPr lang="en-US" dirty="0" err="1" smtClean="0"/>
              <a:t>copy&amp;paste</a:t>
            </a:r>
            <a:r>
              <a:rPr lang="en-US" dirty="0" smtClean="0"/>
              <a:t> and maintain </a:t>
            </a:r>
            <a:r>
              <a:rPr lang="en-US" b="1" dirty="0" smtClean="0"/>
              <a:t>&lt;version&gt;</a:t>
            </a:r>
            <a:r>
              <a:rPr lang="en-US" dirty="0" smtClean="0"/>
              <a:t>/</a:t>
            </a:r>
            <a:r>
              <a:rPr lang="en-US" b="1" dirty="0" smtClean="0"/>
              <a:t>&lt;scope&gt;</a:t>
            </a:r>
            <a:r>
              <a:rPr lang="en-US" dirty="0" smtClean="0"/>
              <a:t> everywhere, </a:t>
            </a:r>
            <a:r>
              <a:rPr lang="en-US" dirty="0"/>
              <a:t>use </a:t>
            </a:r>
            <a:r>
              <a:rPr lang="en-US" b="1" dirty="0"/>
              <a:t>&lt;</a:t>
            </a:r>
            <a:r>
              <a:rPr lang="en-US" b="1" dirty="0" err="1"/>
              <a:t>dependencyManagement</a:t>
            </a:r>
            <a:r>
              <a:rPr lang="en-US" b="1" dirty="0" smtClean="0"/>
              <a:t>&gt; </a:t>
            </a:r>
            <a:r>
              <a:rPr lang="en-US" dirty="0" smtClean="0"/>
              <a:t>in a shared ancestor </a:t>
            </a:r>
            <a:r>
              <a:rPr lang="en-US" dirty="0" err="1" smtClean="0"/>
              <a:t>pom.xml</a:t>
            </a:r>
            <a:r>
              <a:rPr lang="en-US" dirty="0" smtClean="0"/>
              <a:t>, </a:t>
            </a:r>
            <a:r>
              <a:rPr lang="en-US" dirty="0" err="1" smtClean="0"/>
              <a:t>eg</a:t>
            </a:r>
            <a:r>
              <a:rPr lang="en-US" dirty="0" smtClean="0"/>
              <a:t> the root one</a:t>
            </a:r>
          </a:p>
          <a:p>
            <a:r>
              <a:rPr lang="en-US" dirty="0" smtClean="0"/>
              <a:t>All submodules will inherit the </a:t>
            </a:r>
            <a:r>
              <a:rPr lang="en-US" b="1" dirty="0"/>
              <a:t>&lt;version&gt;</a:t>
            </a:r>
            <a:r>
              <a:rPr lang="en-US" dirty="0"/>
              <a:t>/</a:t>
            </a:r>
            <a:r>
              <a:rPr lang="en-US" b="1" dirty="0"/>
              <a:t>&lt;scope&gt;</a:t>
            </a:r>
            <a:r>
              <a:rPr lang="en-US" dirty="0"/>
              <a:t>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3850" y="448235"/>
            <a:ext cx="374314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// in intermediate </a:t>
            </a:r>
            <a:r>
              <a:rPr lang="en-US" sz="2000" dirty="0" err="1" smtClean="0"/>
              <a:t>pom.xml</a:t>
            </a:r>
            <a:endParaRPr lang="en-US" sz="2000" dirty="0" smtClean="0"/>
          </a:p>
          <a:p>
            <a:r>
              <a:rPr lang="en-US" sz="2000" dirty="0" smtClean="0"/>
              <a:t>&lt;</a:t>
            </a:r>
            <a:r>
              <a:rPr lang="en-US" sz="2000" b="1" dirty="0" err="1"/>
              <a:t>dependencyManagement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/>
              <a:t>dependencies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&lt;</a:t>
            </a:r>
            <a:r>
              <a:rPr lang="en-US" sz="2000" b="1" dirty="0"/>
              <a:t>dependency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 smtClean="0"/>
              <a:t>         </a:t>
            </a:r>
            <a:r>
              <a:rPr lang="en-US" sz="2000" dirty="0"/>
              <a:t>&lt;</a:t>
            </a:r>
            <a:r>
              <a:rPr lang="en-US" sz="2000" b="1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b="1" dirty="0" err="1"/>
              <a:t>groupId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 smtClean="0"/>
              <a:t>         </a:t>
            </a:r>
            <a:r>
              <a:rPr lang="en-US" sz="2000" dirty="0"/>
              <a:t>&lt;</a:t>
            </a:r>
            <a:r>
              <a:rPr lang="en-US" sz="2000" b="1" dirty="0" err="1"/>
              <a:t>artifactId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b="1" dirty="0" err="1"/>
              <a:t>artifactId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 smtClean="0"/>
              <a:t>         </a:t>
            </a:r>
            <a:r>
              <a:rPr lang="en-US" sz="2000" dirty="0"/>
              <a:t>&lt;</a:t>
            </a:r>
            <a:r>
              <a:rPr lang="en-US" sz="2000" b="1" dirty="0"/>
              <a:t>version</a:t>
            </a:r>
            <a:r>
              <a:rPr lang="en-US" sz="2000" dirty="0"/>
              <a:t>&gt;4.12&lt;/</a:t>
            </a:r>
            <a:r>
              <a:rPr lang="en-US" sz="2000" b="1" dirty="0"/>
              <a:t>version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 smtClean="0"/>
              <a:t>         </a:t>
            </a:r>
            <a:r>
              <a:rPr lang="en-US" sz="2000" dirty="0"/>
              <a:t>&lt;</a:t>
            </a:r>
            <a:r>
              <a:rPr lang="en-US" sz="2000" b="1" dirty="0"/>
              <a:t>scope</a:t>
            </a:r>
            <a:r>
              <a:rPr lang="en-US" sz="2000" dirty="0"/>
              <a:t>&gt;test&lt;/</a:t>
            </a:r>
            <a:r>
              <a:rPr lang="en-US" sz="2000" b="1" dirty="0"/>
              <a:t>scope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 smtClean="0"/>
              <a:t>    &lt;/</a:t>
            </a:r>
            <a:r>
              <a:rPr lang="en-US" sz="2000" b="1" dirty="0"/>
              <a:t>dependency</a:t>
            </a:r>
            <a:r>
              <a:rPr lang="en-US" sz="2000" dirty="0"/>
              <a:t>&gt;</a:t>
            </a:r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16062" y="448235"/>
            <a:ext cx="38727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//in modules building JAR/WAR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&lt;</a:t>
            </a:r>
            <a:r>
              <a:rPr lang="en-US" sz="2000" b="1" dirty="0"/>
              <a:t>dependencies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&lt;</a:t>
            </a:r>
            <a:r>
              <a:rPr lang="en-US" sz="2000" b="1" dirty="0"/>
              <a:t>dependency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 &lt;</a:t>
            </a:r>
            <a:r>
              <a:rPr lang="en-US" sz="2000" b="1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b="1" dirty="0" err="1"/>
              <a:t>groupId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 &lt;</a:t>
            </a:r>
            <a:r>
              <a:rPr lang="en-US" sz="2000" b="1" dirty="0" err="1"/>
              <a:t>artifactId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b="1" dirty="0" err="1"/>
              <a:t>artifactId</a:t>
            </a:r>
            <a:r>
              <a:rPr lang="en-US" sz="2000" dirty="0" smtClean="0"/>
              <a:t>&gt;        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&lt;/</a:t>
            </a:r>
            <a:r>
              <a:rPr lang="en-US" sz="2000" b="1" dirty="0"/>
              <a:t>dependency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416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${}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5516" y="1757239"/>
            <a:ext cx="62214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</a:t>
            </a:r>
            <a:r>
              <a:rPr lang="en-US" sz="1400" b="1" dirty="0"/>
              <a:t>properties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project.build.sourceEncoding</a:t>
            </a:r>
            <a:r>
              <a:rPr lang="en-US" sz="1400" dirty="0"/>
              <a:t>&gt;UTF-8&lt;/</a:t>
            </a:r>
            <a:r>
              <a:rPr lang="en-US" sz="1400" b="1" dirty="0" err="1"/>
              <a:t>project.build.sourceEncoding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project.build.sourceEncoding</a:t>
            </a:r>
            <a:r>
              <a:rPr lang="en-US" sz="1400" dirty="0"/>
              <a:t>&gt;UTF-8&lt;/</a:t>
            </a:r>
            <a:r>
              <a:rPr lang="en-US" sz="1400" b="1" dirty="0" err="1"/>
              <a:t>project.build.sourceEncoding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project.reporting.outputEncoding</a:t>
            </a:r>
            <a:r>
              <a:rPr lang="en-US" sz="1400" dirty="0"/>
              <a:t>&gt;UTF-8&lt;/</a:t>
            </a:r>
            <a:r>
              <a:rPr lang="en-US" sz="1400" b="1" dirty="0" err="1"/>
              <a:t>project.reporting.outputEncoding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/>
              <a:t>fs</a:t>
            </a:r>
            <a:r>
              <a:rPr lang="en-US" sz="1400" dirty="0"/>
              <a:t>&gt;${</a:t>
            </a:r>
            <a:r>
              <a:rPr lang="en-US" sz="1400" dirty="0" err="1"/>
              <a:t>file.separator</a:t>
            </a:r>
            <a:r>
              <a:rPr lang="en-US" sz="1400" dirty="0"/>
              <a:t>}&lt;/</a:t>
            </a:r>
            <a:r>
              <a:rPr lang="en-US" sz="1400" b="1" dirty="0"/>
              <a:t>fs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version.java</a:t>
            </a:r>
            <a:r>
              <a:rPr lang="en-US" sz="1400" dirty="0"/>
              <a:t>&gt;1.8&lt;/</a:t>
            </a:r>
            <a:r>
              <a:rPr lang="en-US" sz="1400" b="1" dirty="0" err="1"/>
              <a:t>version.java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version.jacoco</a:t>
            </a:r>
            <a:r>
              <a:rPr lang="en-US" sz="1400" dirty="0"/>
              <a:t>&gt;0.7.9&lt;/</a:t>
            </a:r>
            <a:r>
              <a:rPr lang="en-US" sz="1400" b="1" dirty="0" err="1"/>
              <a:t>version.jacoco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version.javax.el</a:t>
            </a:r>
            <a:r>
              <a:rPr lang="en-US" sz="1400" dirty="0"/>
              <a:t>&gt;2.2.4&lt;/</a:t>
            </a:r>
            <a:r>
              <a:rPr lang="en-US" sz="1400" b="1" dirty="0" err="1"/>
              <a:t>version.javax.el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version.hibernate.jpa</a:t>
            </a:r>
            <a:r>
              <a:rPr lang="en-US" sz="1400" dirty="0"/>
              <a:t>&gt;1.0.0.Final&lt;/</a:t>
            </a:r>
            <a:r>
              <a:rPr lang="en-US" sz="1400" b="1" dirty="0" err="1"/>
              <a:t>version.hibernate.jpa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version.hibernate.core</a:t>
            </a:r>
            <a:r>
              <a:rPr lang="en-US" sz="1400" dirty="0"/>
              <a:t>&gt;5.2.9.Final&lt;/</a:t>
            </a:r>
            <a:r>
              <a:rPr lang="en-US" sz="1400" b="1" dirty="0" err="1"/>
              <a:t>version.hibernate.core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version.hibernate.validator</a:t>
            </a:r>
            <a:r>
              <a:rPr lang="en-US" sz="1400" dirty="0"/>
              <a:t>&gt;5.3.4.Final&lt;/</a:t>
            </a:r>
            <a:r>
              <a:rPr lang="en-US" sz="1400" b="1" dirty="0" err="1"/>
              <a:t>version.hibernate.validator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/>
              <a:t>version.h2</a:t>
            </a:r>
            <a:r>
              <a:rPr lang="en-US" sz="1400" dirty="0"/>
              <a:t>&gt;1.4.194&lt;/</a:t>
            </a:r>
            <a:r>
              <a:rPr lang="en-US" sz="1400" b="1" dirty="0"/>
              <a:t>version.h2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version.postgres</a:t>
            </a:r>
            <a:r>
              <a:rPr lang="en-US" sz="1400" dirty="0"/>
              <a:t>&gt;42.1.4&lt;/</a:t>
            </a:r>
            <a:r>
              <a:rPr lang="en-US" sz="1400" b="1" dirty="0" err="1"/>
              <a:t>version.postgres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version.resteasy</a:t>
            </a:r>
            <a:r>
              <a:rPr lang="en-US" sz="1400" dirty="0"/>
              <a:t>&gt;3.1.3.Final&lt;/</a:t>
            </a:r>
            <a:r>
              <a:rPr lang="en-US" sz="1400" b="1" dirty="0" err="1"/>
              <a:t>version.resteasy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    &lt;</a:t>
            </a:r>
            <a:r>
              <a:rPr lang="en-US" sz="1400" b="1" dirty="0" err="1"/>
              <a:t>version.testcontainers</a:t>
            </a:r>
            <a:r>
              <a:rPr lang="en-US" sz="1400" dirty="0"/>
              <a:t>&gt;1.4.3&lt;/</a:t>
            </a:r>
            <a:r>
              <a:rPr lang="en-US" sz="1400" b="1" dirty="0" err="1"/>
              <a:t>version.testcontainers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&lt;/</a:t>
            </a:r>
            <a:r>
              <a:rPr lang="en-US" sz="1400" b="1" dirty="0"/>
              <a:t>properties</a:t>
            </a:r>
            <a:r>
              <a:rPr lang="en-US" sz="1400" dirty="0"/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5788" y="1948069"/>
            <a:ext cx="40365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b="1" dirty="0"/>
              <a:t>dependency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 err="1"/>
              <a:t>groupId</a:t>
            </a:r>
            <a:r>
              <a:rPr lang="en-US" dirty="0"/>
              <a:t>&gt;</a:t>
            </a:r>
            <a:r>
              <a:rPr lang="en-US" dirty="0" err="1"/>
              <a:t>javax.el</a:t>
            </a:r>
            <a:r>
              <a:rPr lang="en-US" dirty="0"/>
              <a:t>&lt;/</a:t>
            </a:r>
            <a:r>
              <a:rPr lang="en-US" b="1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javax.el-api</a:t>
            </a:r>
            <a:r>
              <a:rPr lang="en-US" dirty="0"/>
              <a:t>&lt;/</a:t>
            </a:r>
            <a:r>
              <a:rPr lang="en-US" b="1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/>
              <a:t>version</a:t>
            </a:r>
            <a:r>
              <a:rPr lang="en-US" dirty="0"/>
              <a:t>&gt;${</a:t>
            </a:r>
            <a:r>
              <a:rPr lang="en-US" dirty="0" err="1"/>
              <a:t>version.javax.el</a:t>
            </a:r>
            <a:r>
              <a:rPr lang="en-US" dirty="0"/>
              <a:t>}&lt;/</a:t>
            </a:r>
            <a:r>
              <a:rPr lang="en-US" b="1" dirty="0"/>
              <a:t>version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/>
              <a:t>dependency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/>
              <a:t>dependency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org.glassfish.web</a:t>
            </a:r>
            <a:r>
              <a:rPr lang="en-US" dirty="0"/>
              <a:t>&lt;/</a:t>
            </a:r>
            <a:r>
              <a:rPr lang="en-US" b="1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javax.el</a:t>
            </a:r>
            <a:r>
              <a:rPr lang="en-US" dirty="0"/>
              <a:t>&lt;/</a:t>
            </a:r>
            <a:r>
              <a:rPr lang="en-US" b="1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/>
              <a:t>version</a:t>
            </a:r>
            <a:r>
              <a:rPr lang="en-US" dirty="0"/>
              <a:t>&gt;${</a:t>
            </a:r>
            <a:r>
              <a:rPr lang="en-US" dirty="0" err="1"/>
              <a:t>version.javax.el</a:t>
            </a:r>
            <a:r>
              <a:rPr lang="en-US" dirty="0"/>
              <a:t>}&lt;/</a:t>
            </a:r>
            <a:r>
              <a:rPr lang="en-US" b="1" dirty="0"/>
              <a:t>version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/>
              <a:t>dependency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994699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122" y="1777917"/>
            <a:ext cx="6516756" cy="4885276"/>
          </a:xfrm>
        </p:spPr>
        <p:txBody>
          <a:bodyPr>
            <a:normAutofit/>
          </a:bodyPr>
          <a:lstStyle/>
          <a:p>
            <a:r>
              <a:rPr lang="en-US" dirty="0" smtClean="0"/>
              <a:t>Used to extend the functionalities of Maven</a:t>
            </a:r>
          </a:p>
          <a:p>
            <a:r>
              <a:rPr lang="en-US" dirty="0" smtClean="0"/>
              <a:t>Plugins are downloaded and configured like any third-party library</a:t>
            </a:r>
          </a:p>
          <a:p>
            <a:r>
              <a:rPr lang="en-US" dirty="0" smtClean="0"/>
              <a:t>Many of the base functionalities of Maven are themselves represented as plugins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compile Java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75993" y="1777917"/>
            <a:ext cx="53160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b="1" dirty="0" err="1"/>
              <a:t>pluginManagement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/>
              <a:t>plugins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/>
              <a:t>plugin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org.apache.maven.plugins</a:t>
            </a:r>
            <a:r>
              <a:rPr lang="en-US" dirty="0"/>
              <a:t>&lt;/</a:t>
            </a:r>
            <a:r>
              <a:rPr lang="en-US" b="1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 err="1"/>
              <a:t>artifactId</a:t>
            </a:r>
            <a:r>
              <a:rPr lang="en-US" dirty="0"/>
              <a:t>&gt;maven-compiler-plugin&lt;/</a:t>
            </a:r>
            <a:r>
              <a:rPr lang="en-US" b="1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/>
              <a:t>version</a:t>
            </a:r>
            <a:r>
              <a:rPr lang="en-US" dirty="0"/>
              <a:t>&gt;3.1&lt;/</a:t>
            </a:r>
            <a:r>
              <a:rPr lang="en-US" b="1" dirty="0"/>
              <a:t>version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/>
              <a:t>inherited</a:t>
            </a:r>
            <a:r>
              <a:rPr lang="en-US" dirty="0"/>
              <a:t>&gt;true&lt;/</a:t>
            </a:r>
            <a:r>
              <a:rPr lang="en-US" b="1" dirty="0"/>
              <a:t>inherited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/>
              <a:t>configuration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&lt;</a:t>
            </a:r>
            <a:r>
              <a:rPr lang="en-US" b="1" dirty="0" smtClean="0"/>
              <a:t>source</a:t>
            </a:r>
            <a:r>
              <a:rPr lang="en-US" dirty="0"/>
              <a:t>&gt; ${</a:t>
            </a:r>
            <a:r>
              <a:rPr lang="en-US" dirty="0" err="1"/>
              <a:t>version.java</a:t>
            </a:r>
            <a:r>
              <a:rPr lang="en-US" dirty="0"/>
              <a:t>} &lt;/</a:t>
            </a:r>
            <a:r>
              <a:rPr lang="en-US" b="1" dirty="0"/>
              <a:t>source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&lt;</a:t>
            </a:r>
            <a:r>
              <a:rPr lang="en-US" b="1" dirty="0" smtClean="0"/>
              <a:t>target</a:t>
            </a:r>
            <a:r>
              <a:rPr lang="en-US" dirty="0"/>
              <a:t>&gt; ${</a:t>
            </a:r>
            <a:r>
              <a:rPr lang="en-US" dirty="0" err="1"/>
              <a:t>version.java</a:t>
            </a:r>
            <a:r>
              <a:rPr lang="en-US" dirty="0"/>
              <a:t>} &lt;/</a:t>
            </a:r>
            <a:r>
              <a:rPr lang="en-US" b="1" dirty="0"/>
              <a:t>target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&lt;/</a:t>
            </a:r>
            <a:r>
              <a:rPr lang="en-US" b="1" dirty="0"/>
              <a:t>configuration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&lt;/</a:t>
            </a:r>
            <a:r>
              <a:rPr lang="en-US" b="1" dirty="0"/>
              <a:t>plugin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1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6615"/>
          </a:xfrm>
        </p:spPr>
        <p:txBody>
          <a:bodyPr/>
          <a:lstStyle/>
          <a:p>
            <a:r>
              <a:rPr lang="en-US" dirty="0" smtClean="0"/>
              <a:t>JDK 8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Maven</a:t>
            </a:r>
          </a:p>
          <a:p>
            <a:r>
              <a:rPr lang="en-US" dirty="0" smtClean="0"/>
              <a:t>An IDE (I strongly recommend IntelliJ IDEA)</a:t>
            </a:r>
          </a:p>
          <a:p>
            <a:r>
              <a:rPr lang="en-US" dirty="0" smtClean="0"/>
              <a:t>Docker</a:t>
            </a:r>
          </a:p>
          <a:p>
            <a:r>
              <a:rPr lang="en-US" dirty="0" smtClean="0"/>
              <a:t>A Bash command-line terminal </a:t>
            </a:r>
          </a:p>
          <a:p>
            <a:pPr lvl="1"/>
            <a:r>
              <a:rPr lang="en-US" dirty="0" smtClean="0"/>
              <a:t>Mac/Linux: use </a:t>
            </a:r>
            <a:r>
              <a:rPr lang="en-US" smtClean="0"/>
              <a:t>the built-in one</a:t>
            </a:r>
            <a:endParaRPr lang="en-US" dirty="0" smtClean="0"/>
          </a:p>
          <a:p>
            <a:pPr lvl="1"/>
            <a:r>
              <a:rPr lang="en-US" dirty="0" smtClean="0"/>
              <a:t>Windows: I recommend </a:t>
            </a:r>
            <a:r>
              <a:rPr lang="en-US" dirty="0" err="1" smtClean="0"/>
              <a:t>GitBash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24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Surefire and Failsafe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37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Surefire: plugin to run </a:t>
            </a:r>
            <a:r>
              <a:rPr lang="en-US" i="1" dirty="0" smtClean="0"/>
              <a:t>unit</a:t>
            </a:r>
            <a:r>
              <a:rPr lang="en-US" dirty="0" smtClean="0"/>
              <a:t> tests</a:t>
            </a:r>
          </a:p>
          <a:p>
            <a:pPr lvl="1"/>
            <a:r>
              <a:rPr lang="en-US" dirty="0" smtClean="0"/>
              <a:t>By default, all files in </a:t>
            </a:r>
            <a:r>
              <a:rPr lang="en-US" dirty="0" err="1" smtClean="0"/>
              <a:t>src</a:t>
            </a:r>
            <a:r>
              <a:rPr lang="en-US" dirty="0" smtClean="0"/>
              <a:t>/main/test with name pattern *</a:t>
            </a:r>
            <a:r>
              <a:rPr lang="en-US" dirty="0" err="1" smtClean="0"/>
              <a:t>Test.java</a:t>
            </a:r>
            <a:endParaRPr lang="en-US" dirty="0" smtClean="0"/>
          </a:p>
          <a:p>
            <a:pPr lvl="1"/>
            <a:r>
              <a:rPr lang="en-US" dirty="0" smtClean="0"/>
              <a:t>Unit tests are run before the </a:t>
            </a:r>
            <a:r>
              <a:rPr lang="en-US" b="1" dirty="0" smtClean="0"/>
              <a:t>package</a:t>
            </a:r>
            <a:r>
              <a:rPr lang="en-US" dirty="0" smtClean="0"/>
              <a:t> phase</a:t>
            </a:r>
          </a:p>
          <a:p>
            <a:r>
              <a:rPr lang="en-US" dirty="0" smtClean="0"/>
              <a:t>Failsafe</a:t>
            </a:r>
            <a:r>
              <a:rPr lang="en-US" dirty="0"/>
              <a:t>: plugin to run </a:t>
            </a:r>
            <a:r>
              <a:rPr lang="en-US" i="1" dirty="0" smtClean="0"/>
              <a:t>integration </a:t>
            </a:r>
            <a:r>
              <a:rPr lang="en-US" dirty="0" smtClean="0"/>
              <a:t>tests</a:t>
            </a:r>
            <a:endParaRPr lang="en-US" dirty="0"/>
          </a:p>
          <a:p>
            <a:pPr lvl="1"/>
            <a:r>
              <a:rPr lang="en-US" dirty="0"/>
              <a:t>By default, all files in </a:t>
            </a:r>
            <a:r>
              <a:rPr lang="en-US" dirty="0" err="1"/>
              <a:t>src</a:t>
            </a:r>
            <a:r>
              <a:rPr lang="en-US" dirty="0"/>
              <a:t>/main/test with name pattern </a:t>
            </a:r>
            <a:r>
              <a:rPr lang="en-US" dirty="0" smtClean="0"/>
              <a:t>*</a:t>
            </a:r>
            <a:r>
              <a:rPr lang="en-US" dirty="0" err="1" smtClean="0"/>
              <a:t>IT.java</a:t>
            </a:r>
            <a:endParaRPr lang="en-US" dirty="0"/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tests are run </a:t>
            </a:r>
            <a:r>
              <a:rPr lang="en-US" dirty="0" smtClean="0"/>
              <a:t>after </a:t>
            </a:r>
            <a:r>
              <a:rPr lang="en-US" dirty="0"/>
              <a:t>the </a:t>
            </a:r>
            <a:r>
              <a:rPr lang="en-US" b="1" dirty="0"/>
              <a:t>package</a:t>
            </a:r>
            <a:r>
              <a:rPr lang="en-US" dirty="0"/>
              <a:t> </a:t>
            </a:r>
            <a:r>
              <a:rPr lang="en-US" dirty="0" smtClean="0"/>
              <a:t>phase, so can use the packaged JAR/WAR files</a:t>
            </a:r>
          </a:p>
          <a:p>
            <a:r>
              <a:rPr lang="en-US" dirty="0" smtClean="0"/>
              <a:t>Note: in both cases, still writing them with JUnit</a:t>
            </a:r>
          </a:p>
          <a:p>
            <a:r>
              <a:rPr lang="en-US" b="1" dirty="0" smtClean="0"/>
              <a:t>WARNING</a:t>
            </a:r>
            <a:r>
              <a:rPr lang="en-US" dirty="0" smtClean="0"/>
              <a:t>: If you misspell *</a:t>
            </a:r>
            <a:r>
              <a:rPr lang="en-US" dirty="0" err="1" smtClean="0"/>
              <a:t>Test.java</a:t>
            </a:r>
            <a:r>
              <a:rPr lang="en-US" dirty="0" smtClean="0"/>
              <a:t>/*</a:t>
            </a:r>
            <a:r>
              <a:rPr lang="en-US" dirty="0" err="1" smtClean="0"/>
              <a:t>IT.java</a:t>
            </a:r>
            <a:r>
              <a:rPr lang="en-US" dirty="0" smtClean="0"/>
              <a:t>, tests will not run from Maven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23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Course </a:t>
            </a:r>
            <a:r>
              <a:rPr lang="en-US" dirty="0" err="1" smtClean="0"/>
              <a:t>Git</a:t>
            </a:r>
            <a:r>
              <a:rPr lang="en-US" dirty="0" smtClean="0"/>
              <a:t> for First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28"/>
          </a:xfrm>
        </p:spPr>
        <p:txBody>
          <a:bodyPr/>
          <a:lstStyle/>
          <a:p>
            <a:r>
              <a:rPr lang="en-US" dirty="0" smtClean="0"/>
              <a:t>From root folder: “</a:t>
            </a:r>
            <a:r>
              <a:rPr lang="en-US" b="1" dirty="0" err="1" smtClean="0"/>
              <a:t>mvn</a:t>
            </a:r>
            <a:r>
              <a:rPr lang="en-US" b="1" dirty="0" smtClean="0"/>
              <a:t> clean install -</a:t>
            </a:r>
            <a:r>
              <a:rPr lang="en-US" b="1" dirty="0" err="1" smtClean="0"/>
              <a:t>DskipTests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It will recursively build all the modules</a:t>
            </a:r>
          </a:p>
          <a:p>
            <a:r>
              <a:rPr lang="en-US" b="1" dirty="0"/>
              <a:t>c</a:t>
            </a:r>
            <a:r>
              <a:rPr lang="en-US" b="1" dirty="0" smtClean="0"/>
              <a:t>lean</a:t>
            </a:r>
            <a:r>
              <a:rPr lang="en-US" dirty="0" smtClean="0"/>
              <a:t>: just make sure you start from a clean state</a:t>
            </a:r>
          </a:p>
          <a:p>
            <a:r>
              <a:rPr lang="en-US" b="1" dirty="0"/>
              <a:t>i</a:t>
            </a:r>
            <a:r>
              <a:rPr lang="en-US" b="1" dirty="0" smtClean="0"/>
              <a:t>nstall</a:t>
            </a:r>
            <a:r>
              <a:rPr lang="en-US" dirty="0" smtClean="0"/>
              <a:t>: it executes all previous phases, including </a:t>
            </a:r>
            <a:r>
              <a:rPr lang="en-US" b="1" dirty="0" smtClean="0"/>
              <a:t>compile</a:t>
            </a:r>
            <a:r>
              <a:rPr lang="en-US" dirty="0" smtClean="0"/>
              <a:t> and </a:t>
            </a:r>
            <a:r>
              <a:rPr lang="en-US" b="1" dirty="0" smtClean="0"/>
              <a:t>package</a:t>
            </a:r>
          </a:p>
          <a:p>
            <a:r>
              <a:rPr lang="en-US" b="1" dirty="0"/>
              <a:t>-</a:t>
            </a:r>
            <a:r>
              <a:rPr lang="en-US" b="1" dirty="0" err="1" smtClean="0"/>
              <a:t>DskipTests</a:t>
            </a:r>
            <a:r>
              <a:rPr lang="en-US" dirty="0" smtClean="0"/>
              <a:t>: avoid running tests</a:t>
            </a:r>
          </a:p>
          <a:p>
            <a:r>
              <a:rPr lang="en-US" dirty="0" smtClean="0"/>
              <a:t>WARNING: first time, it will take a long while, as many libraries will need to be downloaded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77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JPA: Java Persistence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4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31" y="365125"/>
            <a:ext cx="11497901" cy="1325563"/>
          </a:xfrm>
        </p:spPr>
        <p:txBody>
          <a:bodyPr>
            <a:normAutofit fontScale="90000"/>
          </a:bodyPr>
          <a:lstStyle/>
          <a:p>
            <a:r>
              <a:rPr lang="en-US" smtClean="0"/>
              <a:t>Object-Relational </a:t>
            </a:r>
            <a:r>
              <a:rPr lang="en-US" dirty="0" smtClean="0"/>
              <a:t>M</a:t>
            </a:r>
            <a:r>
              <a:rPr lang="en-US" smtClean="0"/>
              <a:t>apping</a:t>
            </a:r>
            <a:r>
              <a:rPr lang="en-US"/>
              <a:t> </a:t>
            </a:r>
            <a:r>
              <a:rPr lang="en-US" smtClean="0"/>
              <a:t>(ORM)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239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Mapping data from SQL Databases (DB)</a:t>
            </a:r>
          </a:p>
          <a:p>
            <a:r>
              <a:rPr lang="en-US" dirty="0" smtClean="0"/>
              <a:t>In your programs, using Java classes to represent data from DB</a:t>
            </a:r>
          </a:p>
          <a:p>
            <a:r>
              <a:rPr lang="en-US" dirty="0" smtClean="0"/>
              <a:t>Idea of JPA: define </a:t>
            </a:r>
            <a:r>
              <a:rPr lang="en-US" i="1" dirty="0" smtClean="0"/>
              <a:t>@Entity</a:t>
            </a:r>
            <a:r>
              <a:rPr lang="en-US" dirty="0" smtClean="0"/>
              <a:t> classes for each table in the DB, and let the JPA framework do all the work to read/write to/from DB when modify the </a:t>
            </a:r>
            <a:r>
              <a:rPr lang="en-US" i="1" dirty="0" smtClean="0"/>
              <a:t>@Entity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In theory, no need of SQL. But still might want to use in some cases (</a:t>
            </a:r>
            <a:r>
              <a:rPr lang="en-US" dirty="0" err="1" smtClean="0"/>
              <a:t>eg</a:t>
            </a:r>
            <a:r>
              <a:rPr lang="en-US" dirty="0" smtClean="0"/>
              <a:t>, for complex queries), or when the JPA implementation gives </a:t>
            </a:r>
            <a:r>
              <a:rPr lang="en-US" i="1" dirty="0" smtClean="0"/>
              <a:t>weird</a:t>
            </a:r>
            <a:r>
              <a:rPr lang="en-US" dirty="0" smtClean="0"/>
              <a:t> results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181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JPA implementation</a:t>
            </a:r>
          </a:p>
          <a:p>
            <a:r>
              <a:rPr lang="en-US" dirty="0" smtClean="0"/>
              <a:t>Most popular in Java</a:t>
            </a:r>
          </a:p>
          <a:p>
            <a:pPr lvl="1"/>
            <a:r>
              <a:rPr lang="en-US" dirty="0" smtClean="0"/>
              <a:t>Default in Java EE containers like </a:t>
            </a:r>
            <a:r>
              <a:rPr lang="en-US" dirty="0" err="1" smtClean="0"/>
              <a:t>Wildfly</a:t>
            </a:r>
            <a:endParaRPr lang="en-US" dirty="0" smtClean="0"/>
          </a:p>
          <a:p>
            <a:pPr lvl="1"/>
            <a:r>
              <a:rPr lang="en-US" dirty="0" smtClean="0"/>
              <a:t>Default in </a:t>
            </a:r>
            <a:r>
              <a:rPr lang="en-US" dirty="0" err="1" smtClean="0"/>
              <a:t>SpringBoot</a:t>
            </a:r>
            <a:endParaRPr lang="en-US" dirty="0" smtClean="0"/>
          </a:p>
          <a:p>
            <a:r>
              <a:rPr lang="en-US" dirty="0" smtClean="0"/>
              <a:t>As a library, can be used in any Java program 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, not necessarily in EE or Spring</a:t>
            </a:r>
          </a:p>
          <a:p>
            <a:r>
              <a:rPr lang="en-US" b="1" dirty="0" err="1" smtClean="0"/>
              <a:t>src</a:t>
            </a:r>
            <a:r>
              <a:rPr lang="en-US" b="1" dirty="0" smtClean="0"/>
              <a:t>/main/resources/META-INF/</a:t>
            </a:r>
            <a:r>
              <a:rPr lang="en-US" b="1" dirty="0" err="1" smtClean="0"/>
              <a:t>persistence.xml</a:t>
            </a:r>
            <a:endParaRPr lang="en-US" b="1" dirty="0" smtClean="0"/>
          </a:p>
          <a:p>
            <a:pPr lvl="1"/>
            <a:r>
              <a:rPr lang="en-US" dirty="0" smtClean="0"/>
              <a:t>Configuration file for JPA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1986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existing DB, need to write </a:t>
            </a:r>
            <a:r>
              <a:rPr lang="en-US" i="1" dirty="0" smtClean="0"/>
              <a:t>@Entity</a:t>
            </a:r>
            <a:r>
              <a:rPr lang="en-US" dirty="0" smtClean="0"/>
              <a:t> classes for each table</a:t>
            </a:r>
          </a:p>
          <a:p>
            <a:r>
              <a:rPr lang="en-US" dirty="0" smtClean="0"/>
              <a:t>Other option: write the </a:t>
            </a:r>
            <a:r>
              <a:rPr lang="en-US" i="1" dirty="0"/>
              <a:t>@Entity</a:t>
            </a:r>
            <a:r>
              <a:rPr lang="en-US" dirty="0"/>
              <a:t> </a:t>
            </a:r>
            <a:r>
              <a:rPr lang="en-US" dirty="0" smtClean="0"/>
              <a:t>classes first, and generate the schemas automatically afterwards</a:t>
            </a:r>
          </a:p>
          <a:p>
            <a:pPr lvl="1"/>
            <a:r>
              <a:rPr lang="en-US" dirty="0" smtClean="0"/>
              <a:t>Easier when you are more familiar with Java than SQL</a:t>
            </a:r>
          </a:p>
          <a:p>
            <a:pPr lvl="1"/>
            <a:r>
              <a:rPr lang="en-US" dirty="0" smtClean="0"/>
              <a:t>Good for prototyping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507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</a:t>
            </a:r>
            <a:r>
              <a:rPr lang="en-US" b="1" dirty="0" smtClean="0"/>
              <a:t>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/entity</a:t>
            </a:r>
          </a:p>
          <a:p>
            <a:pPr lvl="1"/>
            <a:r>
              <a:rPr lang="en-US" dirty="0" smtClean="0"/>
              <a:t>@Entity</a:t>
            </a:r>
            <a:r>
              <a:rPr lang="en-US" dirty="0"/>
              <a:t>, @</a:t>
            </a:r>
            <a:r>
              <a:rPr lang="en-US" dirty="0" smtClean="0"/>
              <a:t>Id, </a:t>
            </a:r>
            <a:r>
              <a:rPr lang="en-US" dirty="0"/>
              <a:t>@</a:t>
            </a:r>
            <a:r>
              <a:rPr lang="en-US" dirty="0" err="1" smtClean="0"/>
              <a:t>GeneratedValue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/table</a:t>
            </a:r>
          </a:p>
          <a:p>
            <a:pPr lvl="1"/>
            <a:r>
              <a:rPr lang="en-US" dirty="0"/>
              <a:t>@</a:t>
            </a:r>
            <a:r>
              <a:rPr lang="en-US" dirty="0" smtClean="0"/>
              <a:t>Table, @Column, etc.</a:t>
            </a:r>
            <a:endParaRPr lang="en-US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/embedded</a:t>
            </a:r>
          </a:p>
          <a:p>
            <a:pPr lvl="1"/>
            <a:r>
              <a:rPr lang="en-US" dirty="0"/>
              <a:t>@Embeddable, @</a:t>
            </a:r>
            <a:r>
              <a:rPr lang="en-US" dirty="0" smtClean="0"/>
              <a:t>Embedded</a:t>
            </a:r>
            <a:r>
              <a:rPr lang="en-US" dirty="0"/>
              <a:t>, @</a:t>
            </a:r>
            <a:r>
              <a:rPr lang="en-US" dirty="0" err="1" smtClean="0"/>
              <a:t>EmbeddedId</a:t>
            </a:r>
            <a:r>
              <a:rPr lang="en-US" dirty="0" smtClean="0"/>
              <a:t>, etc.</a:t>
            </a:r>
            <a:endParaRPr lang="en-US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/attribute</a:t>
            </a:r>
          </a:p>
          <a:p>
            <a:pPr lvl="1"/>
            <a:r>
              <a:rPr lang="en-US" dirty="0"/>
              <a:t>@</a:t>
            </a:r>
            <a:r>
              <a:rPr lang="en-US" dirty="0" smtClean="0"/>
              <a:t>Lob, </a:t>
            </a:r>
            <a:r>
              <a:rPr lang="en-US" dirty="0"/>
              <a:t>@</a:t>
            </a:r>
            <a:r>
              <a:rPr lang="en-US" dirty="0" smtClean="0"/>
              <a:t>Enumerated, </a:t>
            </a:r>
            <a:r>
              <a:rPr lang="en-US" dirty="0"/>
              <a:t>@</a:t>
            </a:r>
            <a:r>
              <a:rPr lang="en-US" dirty="0" smtClean="0"/>
              <a:t>Temporal, </a:t>
            </a:r>
            <a:r>
              <a:rPr lang="en-US" dirty="0"/>
              <a:t>@</a:t>
            </a:r>
            <a:r>
              <a:rPr lang="en-US" dirty="0" smtClean="0"/>
              <a:t>Transient,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6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about developing enterprise applications, with a focus on how to </a:t>
            </a:r>
            <a:r>
              <a:rPr lang="en-US" b="1" dirty="0" smtClean="0"/>
              <a:t>test</a:t>
            </a:r>
            <a:r>
              <a:rPr lang="en-US" dirty="0" smtClean="0"/>
              <a:t> and </a:t>
            </a:r>
            <a:r>
              <a:rPr lang="en-US" b="1" dirty="0" smtClean="0"/>
              <a:t>secure</a:t>
            </a:r>
            <a:r>
              <a:rPr lang="en-US" dirty="0" smtClean="0"/>
              <a:t> them</a:t>
            </a:r>
          </a:p>
          <a:p>
            <a:r>
              <a:rPr lang="en-US" dirty="0"/>
              <a:t>A</a:t>
            </a:r>
            <a:r>
              <a:rPr lang="en-US" dirty="0" smtClean="0"/>
              <a:t>ccess to databases</a:t>
            </a:r>
          </a:p>
          <a:p>
            <a:r>
              <a:rPr lang="en-US" dirty="0" smtClean="0"/>
              <a:t>Business logic with enhanced beans</a:t>
            </a:r>
          </a:p>
          <a:p>
            <a:r>
              <a:rPr lang="en-US" dirty="0" smtClean="0"/>
              <a:t>Server side rendering with HTML templates</a:t>
            </a:r>
          </a:p>
          <a:p>
            <a:r>
              <a:rPr lang="en-US" b="1" dirty="0" smtClean="0"/>
              <a:t>Not only studying theory, but being able to build and deploy a full application</a:t>
            </a:r>
          </a:p>
        </p:txBody>
      </p:sp>
    </p:spTree>
    <p:extLst>
      <p:ext uri="{BB962C8B-B14F-4D97-AF65-F5344CB8AC3E}">
        <p14:creationId xmlns:p14="http://schemas.microsoft.com/office/powerpoint/2010/main" val="40533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50" y="365123"/>
            <a:ext cx="10515600" cy="1325563"/>
          </a:xfrm>
        </p:spPr>
        <p:txBody>
          <a:bodyPr/>
          <a:lstStyle/>
          <a:p>
            <a:r>
              <a:rPr lang="en-US" dirty="0" smtClean="0"/>
              <a:t>Enterprise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83394" cy="4351338"/>
          </a:xfrm>
        </p:spPr>
        <p:txBody>
          <a:bodyPr/>
          <a:lstStyle/>
          <a:p>
            <a:r>
              <a:rPr lang="en-US" b="1" dirty="0" smtClean="0"/>
              <a:t>Large</a:t>
            </a:r>
            <a:r>
              <a:rPr lang="en-US" dirty="0" smtClean="0"/>
              <a:t> business applications</a:t>
            </a:r>
          </a:p>
          <a:p>
            <a:pPr lvl="1"/>
            <a:r>
              <a:rPr lang="en-US" dirty="0" smtClean="0"/>
              <a:t>Tens/hundreds of people (developers/managers/</a:t>
            </a:r>
            <a:r>
              <a:rPr lang="en-US" dirty="0" err="1" smtClean="0"/>
              <a:t>etc</a:t>
            </a:r>
            <a:r>
              <a:rPr lang="en-US" dirty="0" smtClean="0"/>
              <a:t>) involved</a:t>
            </a:r>
          </a:p>
          <a:p>
            <a:pPr lvl="1"/>
            <a:r>
              <a:rPr lang="en-US" dirty="0" smtClean="0"/>
              <a:t>Many (different) processes running on many servers</a:t>
            </a:r>
          </a:p>
          <a:p>
            <a:pPr lvl="1"/>
            <a:r>
              <a:rPr lang="en-US" dirty="0" smtClean="0"/>
              <a:t>Think about Google, Amazon, Facebook, Netflix, etc.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 smtClean="0"/>
              <a:t>web application</a:t>
            </a:r>
            <a:r>
              <a:rPr lang="en-US" dirty="0" smtClean="0"/>
              <a:t> is usually just the “front-end”, or a not so large application</a:t>
            </a:r>
          </a:p>
          <a:p>
            <a:r>
              <a:rPr lang="en-US" i="1" dirty="0" smtClean="0"/>
              <a:t>Backend</a:t>
            </a:r>
            <a:r>
              <a:rPr lang="en-US" dirty="0" smtClean="0"/>
              <a:t>: databases,  (hundreds of) web services, load balancers, gateways, 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2154" y="96181"/>
            <a:ext cx="3585889" cy="215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5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1 vs Enterprise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E1 course, we start from building a web application that can use a SQL database</a:t>
            </a:r>
          </a:p>
          <a:p>
            <a:r>
              <a:rPr lang="en-US" dirty="0" smtClean="0"/>
              <a:t>In E2 next semester, we will look more into the backend, with RESTful APIs and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r>
              <a:rPr lang="en-US" dirty="0" smtClean="0"/>
              <a:t>We focus more on backend than frontend, but still we will build full-stack applications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Enterprise Edition (</a:t>
            </a:r>
            <a:r>
              <a:rPr lang="en-US" b="1" dirty="0" smtClean="0"/>
              <a:t>Java EE</a:t>
            </a:r>
            <a:r>
              <a:rPr lang="en-US" dirty="0" smtClean="0"/>
              <a:t>) 7 </a:t>
            </a:r>
          </a:p>
          <a:p>
            <a:pPr lvl="1"/>
            <a:r>
              <a:rPr lang="en-US" dirty="0" smtClean="0"/>
              <a:t>Data layer (JPA/JTA)</a:t>
            </a:r>
          </a:p>
          <a:p>
            <a:pPr lvl="1"/>
            <a:r>
              <a:rPr lang="en-US" dirty="0" smtClean="0"/>
              <a:t>Business logic layer (EJB)</a:t>
            </a:r>
          </a:p>
          <a:p>
            <a:pPr lvl="1"/>
            <a:r>
              <a:rPr lang="en-US" dirty="0" smtClean="0"/>
              <a:t>Front-end layer (JSF)</a:t>
            </a:r>
          </a:p>
          <a:p>
            <a:r>
              <a:rPr lang="en-US" b="1" dirty="0" err="1" smtClean="0"/>
              <a:t>SpringBoot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Testing</a:t>
            </a:r>
            <a:r>
              <a:rPr lang="en-US" dirty="0" smtClean="0"/>
              <a:t>: </a:t>
            </a:r>
            <a:r>
              <a:rPr lang="en-US" b="1" dirty="0" smtClean="0"/>
              <a:t>Selenium</a:t>
            </a:r>
            <a:endParaRPr lang="en-US" b="1" dirty="0" smtClean="0"/>
          </a:p>
          <a:p>
            <a:r>
              <a:rPr lang="en-US" dirty="0" smtClean="0"/>
              <a:t>Deployment: </a:t>
            </a:r>
            <a:r>
              <a:rPr lang="en-US" b="1" dirty="0" smtClean="0"/>
              <a:t>Docker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vs Java 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4116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Java EE</a:t>
            </a:r>
            <a:r>
              <a:rPr lang="en-US" dirty="0" smtClean="0"/>
              <a:t> was/is the “official” framework for building Java enterprise applications</a:t>
            </a:r>
          </a:p>
          <a:p>
            <a:r>
              <a:rPr lang="en-US" b="1" dirty="0" smtClean="0"/>
              <a:t>Spring</a:t>
            </a:r>
            <a:r>
              <a:rPr lang="en-US" dirty="0" smtClean="0"/>
              <a:t> is a different framework made by Pivotal that builds on top the foundations of Java EE</a:t>
            </a:r>
          </a:p>
          <a:p>
            <a:r>
              <a:rPr lang="en-US" dirty="0" smtClean="0"/>
              <a:t>As of now, Spring is more </a:t>
            </a:r>
            <a:r>
              <a:rPr lang="en-US" i="1" dirty="0" smtClean="0"/>
              <a:t>widely</a:t>
            </a:r>
            <a:r>
              <a:rPr lang="en-US" dirty="0" smtClean="0"/>
              <a:t> used, and also a </a:t>
            </a:r>
            <a:r>
              <a:rPr lang="en-US" i="1" dirty="0" smtClean="0"/>
              <a:t>much more pleasant framework to work with</a:t>
            </a:r>
          </a:p>
          <a:p>
            <a:r>
              <a:rPr lang="en-US" dirty="0" smtClean="0"/>
              <a:t>But you cannot really appreciate </a:t>
            </a:r>
            <a:r>
              <a:rPr lang="en-US" dirty="0" err="1" smtClean="0"/>
              <a:t>SpringBoot</a:t>
            </a:r>
            <a:r>
              <a:rPr lang="en-US" dirty="0" smtClean="0"/>
              <a:t> until you have gone through the blood, sweat and tears of debugging an EJB test using </a:t>
            </a:r>
            <a:r>
              <a:rPr lang="en-US" dirty="0" err="1" smtClean="0"/>
              <a:t>Arquillian</a:t>
            </a:r>
            <a:r>
              <a:rPr lang="en-US" dirty="0" smtClean="0"/>
              <a:t> to deploy to a </a:t>
            </a:r>
            <a:r>
              <a:rPr lang="en-US" dirty="0" err="1" smtClean="0"/>
              <a:t>Wildfly</a:t>
            </a:r>
            <a:r>
              <a:rPr lang="en-US" dirty="0" smtClean="0"/>
              <a:t> container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2313</Words>
  <Application>Microsoft Macintosh PowerPoint</Application>
  <PresentationFormat>Widescreen</PresentationFormat>
  <Paragraphs>287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Calibri</vt:lpstr>
      <vt:lpstr>Calibri Light</vt:lpstr>
      <vt:lpstr>Mangal</vt:lpstr>
      <vt:lpstr>Arial</vt:lpstr>
      <vt:lpstr>Office Theme</vt:lpstr>
      <vt:lpstr>Enterprise Programmering 1 Lesson 01: Introduction</vt:lpstr>
      <vt:lpstr>Course Info</vt:lpstr>
      <vt:lpstr>Course Material</vt:lpstr>
      <vt:lpstr>Necessary Tools</vt:lpstr>
      <vt:lpstr>Goals</vt:lpstr>
      <vt:lpstr>Enterprise Applications</vt:lpstr>
      <vt:lpstr>Enterprise 1 vs Enterprise 2</vt:lpstr>
      <vt:lpstr>Technologies</vt:lpstr>
      <vt:lpstr>Spring vs Java EE</vt:lpstr>
      <vt:lpstr>New Versions</vt:lpstr>
      <vt:lpstr>If You Skip Class…</vt:lpstr>
      <vt:lpstr>Java Enterprise Edition (Java EE)</vt:lpstr>
      <vt:lpstr>What is Java EE?</vt:lpstr>
      <vt:lpstr>History</vt:lpstr>
      <vt:lpstr>Java EE Specs in This Course</vt:lpstr>
      <vt:lpstr>JEE Vendors</vt:lpstr>
      <vt:lpstr>Why Containers???</vt:lpstr>
      <vt:lpstr>“Partial” Containers: Web Servers</vt:lpstr>
      <vt:lpstr>Maven</vt:lpstr>
      <vt:lpstr>Course Repository</vt:lpstr>
      <vt:lpstr>Build Tools</vt:lpstr>
      <vt:lpstr>Role of A Build Tool</vt:lpstr>
      <vt:lpstr>Maven “pom.xml” files</vt:lpstr>
      <vt:lpstr>PowerPoint Presentation</vt:lpstr>
      <vt:lpstr>Module/Artifact Coordinates</vt:lpstr>
      <vt:lpstr>Type of Packaging</vt:lpstr>
      <vt:lpstr>Using Maven </vt:lpstr>
      <vt:lpstr>PowerPoint Presentation</vt:lpstr>
      <vt:lpstr>PowerPoint Presentation</vt:lpstr>
      <vt:lpstr>PowerPoint Presentation</vt:lpstr>
      <vt:lpstr>Mvn Clean</vt:lpstr>
      <vt:lpstr>Maven Main Phases</vt:lpstr>
      <vt:lpstr>Convention Over Configuration</vt:lpstr>
      <vt:lpstr>Third-Party Libraries</vt:lpstr>
      <vt:lpstr>PowerPoint Presentation</vt:lpstr>
      <vt:lpstr>Main Dependency Scopes &lt;scope&gt;</vt:lpstr>
      <vt:lpstr>PowerPoint Presentation</vt:lpstr>
      <vt:lpstr>Properties ${}</vt:lpstr>
      <vt:lpstr>Plugins</vt:lpstr>
      <vt:lpstr>Surefire and Failsafe</vt:lpstr>
      <vt:lpstr>Build Course Git for First Time</vt:lpstr>
      <vt:lpstr>JPA: Java Persistence API</vt:lpstr>
      <vt:lpstr>Object-Relational Mapping (ORM)</vt:lpstr>
      <vt:lpstr>Hibernate</vt:lpstr>
      <vt:lpstr>Database Schema</vt:lpstr>
      <vt:lpstr>Git Repository Modules</vt:lpstr>
      <vt:lpstr>Exercises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178</cp:revision>
  <dcterms:created xsi:type="dcterms:W3CDTF">2017-12-10T14:32:25Z</dcterms:created>
  <dcterms:modified xsi:type="dcterms:W3CDTF">2017-12-21T11:56:54Z</dcterms:modified>
</cp:coreProperties>
</file>