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319" r:id="rId3"/>
    <p:sldId id="272" r:id="rId4"/>
    <p:sldId id="273" r:id="rId5"/>
    <p:sldId id="274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90" r:id="rId18"/>
    <p:sldId id="291" r:id="rId19"/>
    <p:sldId id="346" r:id="rId20"/>
    <p:sldId id="347" r:id="rId21"/>
    <p:sldId id="348" r:id="rId22"/>
    <p:sldId id="292" r:id="rId23"/>
    <p:sldId id="296" r:id="rId24"/>
    <p:sldId id="297" r:id="rId25"/>
    <p:sldId id="298" r:id="rId26"/>
    <p:sldId id="301" r:id="rId27"/>
    <p:sldId id="307" r:id="rId28"/>
    <p:sldId id="311" r:id="rId29"/>
    <p:sldId id="314" r:id="rId30"/>
    <p:sldId id="315" r:id="rId31"/>
    <p:sldId id="316" r:id="rId32"/>
    <p:sldId id="317" r:id="rId33"/>
    <p:sldId id="324" r:id="rId34"/>
    <p:sldId id="349" r:id="rId35"/>
    <p:sldId id="325" r:id="rId36"/>
    <p:sldId id="328" r:id="rId37"/>
    <p:sldId id="327" r:id="rId38"/>
    <p:sldId id="329" r:id="rId39"/>
    <p:sldId id="330" r:id="rId40"/>
    <p:sldId id="321" r:id="rId41"/>
    <p:sldId id="331" r:id="rId42"/>
    <p:sldId id="323" r:id="rId43"/>
    <p:sldId id="332" r:id="rId44"/>
    <p:sldId id="333" r:id="rId45"/>
    <p:sldId id="335" r:id="rId46"/>
    <p:sldId id="431" r:id="rId47"/>
    <p:sldId id="433" r:id="rId48"/>
    <p:sldId id="432" r:id="rId49"/>
    <p:sldId id="436" r:id="rId50"/>
    <p:sldId id="326" r:id="rId51"/>
    <p:sldId id="336" r:id="rId52"/>
    <p:sldId id="337" r:id="rId53"/>
    <p:sldId id="338" r:id="rId54"/>
    <p:sldId id="339" r:id="rId55"/>
    <p:sldId id="340" r:id="rId56"/>
    <p:sldId id="341" r:id="rId57"/>
    <p:sldId id="342" r:id="rId58"/>
    <p:sldId id="345" r:id="rId59"/>
    <p:sldId id="424" r:id="rId60"/>
    <p:sldId id="430" r:id="rId61"/>
    <p:sldId id="334" r:id="rId62"/>
    <p:sldId id="271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526"/>
  </p:normalViewPr>
  <p:slideViewPr>
    <p:cSldViewPr snapToGrid="0" snapToObjects="1">
      <p:cViewPr varScale="1">
        <p:scale>
          <a:sx n="84" d="100"/>
          <a:sy n="84" d="100"/>
        </p:scale>
        <p:origin x="1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2/28/19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e.docker.com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docker/whalesay/" TargetMode="External"/><Relationship Id="rId2" Type="http://schemas.openxmlformats.org/officeDocument/2006/relationships/hyperlink" Target="https://docs.docker.com/get-started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98831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Enterprise </a:t>
            </a:r>
            <a:r>
              <a:rPr lang="en-US" dirty="0" err="1"/>
              <a:t>Programmering</a:t>
            </a:r>
            <a:r>
              <a:rPr lang="en-US" dirty="0"/>
              <a:t> 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Lesson 07: JSF and Docker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23082"/>
            <a:ext cx="9144000" cy="1337441"/>
          </a:xfrm>
        </p:spPr>
        <p:txBody>
          <a:bodyPr>
            <a:normAutofit/>
          </a:bodyPr>
          <a:lstStyle/>
          <a:p>
            <a:pPr algn="r"/>
            <a:r>
              <a:rPr lang="en-US"/>
              <a:t>Prof. </a:t>
            </a:r>
            <a:r>
              <a:rPr lang="en-US" dirty="0"/>
              <a:t>Andrea Arcuri</a:t>
            </a:r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99" y="1825625"/>
            <a:ext cx="117633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 IP address is not enough to establish a TCP connection to a remote server</a:t>
            </a:r>
          </a:p>
          <a:p>
            <a:r>
              <a:rPr lang="en-US" dirty="0"/>
              <a:t>Need to also know the “port”, which is a number in 0-65535 (2^16 -1) </a:t>
            </a:r>
          </a:p>
          <a:p>
            <a:r>
              <a:rPr lang="en-US" dirty="0"/>
              <a:t>A </a:t>
            </a:r>
            <a:r>
              <a:rPr lang="en-US" i="1" dirty="0"/>
              <a:t>server application </a:t>
            </a:r>
            <a:r>
              <a:rPr lang="en-US" dirty="0"/>
              <a:t>running on a remote </a:t>
            </a:r>
            <a:r>
              <a:rPr lang="en-US" i="1" dirty="0"/>
              <a:t>server machine</a:t>
            </a:r>
            <a:r>
              <a:rPr lang="en-US" dirty="0"/>
              <a:t> will need to specify on which “port” it is listening to</a:t>
            </a:r>
          </a:p>
          <a:p>
            <a:r>
              <a:rPr lang="en-US" dirty="0"/>
              <a:t>On same machine, you can have several different applications binding to different ports </a:t>
            </a:r>
          </a:p>
          <a:p>
            <a:r>
              <a:rPr lang="en-US" dirty="0"/>
              <a:t>The range 0-1023 is for </a:t>
            </a:r>
            <a:r>
              <a:rPr lang="en-US" i="1" dirty="0"/>
              <a:t>reserved</a:t>
            </a:r>
            <a:r>
              <a:rPr lang="en-US" dirty="0"/>
              <a:t> ports, for very specific, well known types of applications</a:t>
            </a:r>
          </a:p>
        </p:txBody>
      </p:sp>
    </p:spTree>
    <p:extLst>
      <p:ext uri="{BB962C8B-B14F-4D97-AF65-F5344CB8AC3E}">
        <p14:creationId xmlns:p14="http://schemas.microsoft.com/office/powerpoint/2010/main" val="1091253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03" y="1825624"/>
            <a:ext cx="11565924" cy="4651375"/>
          </a:xfrm>
        </p:spPr>
        <p:txBody>
          <a:bodyPr>
            <a:normAutofit fontScale="92500"/>
          </a:bodyPr>
          <a:lstStyle/>
          <a:p>
            <a:r>
              <a:rPr lang="en-US" dirty="0"/>
              <a:t>0: dynamically allocated (see next slide)</a:t>
            </a:r>
          </a:p>
          <a:p>
            <a:r>
              <a:rPr lang="en-US" dirty="0"/>
              <a:t>22: for SSH connections</a:t>
            </a:r>
          </a:p>
          <a:p>
            <a:pPr lvl="1"/>
            <a:r>
              <a:rPr lang="en-US" dirty="0"/>
              <a:t>Very common when you need to connect to a remote server using a terminal</a:t>
            </a:r>
          </a:p>
          <a:p>
            <a:r>
              <a:rPr lang="en-US" dirty="0"/>
              <a:t>80: for a HTTP connection</a:t>
            </a:r>
          </a:p>
          <a:p>
            <a:pPr lvl="1"/>
            <a:r>
              <a:rPr lang="en-US" dirty="0"/>
              <a:t>When browsing the web without encryption </a:t>
            </a:r>
          </a:p>
          <a:p>
            <a:r>
              <a:rPr lang="en-US" dirty="0"/>
              <a:t>443: for HTTPS, </a:t>
            </a:r>
            <a:r>
              <a:rPr lang="en-US" dirty="0" err="1"/>
              <a:t>ie</a:t>
            </a:r>
            <a:r>
              <a:rPr lang="en-US" dirty="0"/>
              <a:t> secure/encrypted HTTP over TLS/SSL</a:t>
            </a:r>
          </a:p>
          <a:p>
            <a:pPr lvl="1"/>
            <a:r>
              <a:rPr lang="en-US" dirty="0"/>
              <a:t>More and more common nowadays, even when no user authentication</a:t>
            </a:r>
          </a:p>
          <a:p>
            <a:r>
              <a:rPr lang="en-US" dirty="0"/>
              <a:t>8080: unreserved port. </a:t>
            </a:r>
          </a:p>
          <a:p>
            <a:pPr lvl="1"/>
            <a:r>
              <a:rPr lang="en-US" dirty="0"/>
              <a:t>“Typically” used by tools when running a HTTP server locally on your machine </a:t>
            </a:r>
          </a:p>
        </p:txBody>
      </p:sp>
    </p:spTree>
    <p:extLst>
      <p:ext uri="{BB962C8B-B14F-4D97-AF65-F5344CB8AC3E}">
        <p14:creationId xmlns:p14="http://schemas.microsoft.com/office/powerpoint/2010/main" val="2267929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Ephemeral/Dynamic 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61" y="1825624"/>
            <a:ext cx="11635409" cy="47607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“Typically” in range  49152–65535</a:t>
            </a:r>
          </a:p>
          <a:p>
            <a:pPr lvl="1"/>
            <a:r>
              <a:rPr lang="en-US" dirty="0"/>
              <a:t>But will vary based on the OS</a:t>
            </a:r>
          </a:p>
          <a:p>
            <a:r>
              <a:rPr lang="en-US" dirty="0"/>
              <a:t>For short-lived communications</a:t>
            </a:r>
          </a:p>
          <a:p>
            <a:pPr lvl="1"/>
            <a:r>
              <a:rPr lang="en-US" dirty="0"/>
              <a:t>When you establish a connection to a remote server, a port will be open locally to read the responses</a:t>
            </a:r>
          </a:p>
          <a:p>
            <a:r>
              <a:rPr lang="en-US" dirty="0"/>
              <a:t>During development, when using port 0</a:t>
            </a:r>
          </a:p>
          <a:p>
            <a:pPr lvl="1"/>
            <a:r>
              <a:rPr lang="en-US" dirty="0"/>
              <a:t>Get a dynamic port which is free, not used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if you want to start a server locally for debugging/testing, you might want to avoid conflicts with other applications using the same port</a:t>
            </a:r>
          </a:p>
          <a:p>
            <a:pPr lvl="1"/>
            <a:r>
              <a:rPr lang="en-US" dirty="0"/>
              <a:t>Essential when you run tests in parallel, and need several server instances</a:t>
            </a:r>
          </a:p>
        </p:txBody>
      </p:sp>
    </p:spTree>
    <p:extLst>
      <p:ext uri="{BB962C8B-B14F-4D97-AF65-F5344CB8AC3E}">
        <p14:creationId xmlns:p14="http://schemas.microsoft.com/office/powerpoint/2010/main" val="1487596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nothing specified, browsers do default to known ports for the given protocol</a:t>
            </a:r>
          </a:p>
          <a:p>
            <a:pPr lvl="1"/>
            <a:r>
              <a:rPr lang="en-US" dirty="0"/>
              <a:t>Default protocol is HTTP, and default resource is the root “/”</a:t>
            </a:r>
          </a:p>
          <a:p>
            <a:r>
              <a:rPr lang="en-US" dirty="0"/>
              <a:t>So typing </a:t>
            </a:r>
            <a:r>
              <a:rPr lang="en-US" i="1" dirty="0"/>
              <a:t>www.google.com</a:t>
            </a:r>
            <a:r>
              <a:rPr lang="en-US" dirty="0"/>
              <a:t> is equivalent to </a:t>
            </a:r>
            <a:r>
              <a:rPr lang="en-US" b="1" i="1" dirty="0"/>
              <a:t>http://</a:t>
            </a:r>
            <a:r>
              <a:rPr lang="en-US" i="1" dirty="0"/>
              <a:t>www.google.com</a:t>
            </a:r>
            <a:r>
              <a:rPr lang="en-US" b="1" i="1" dirty="0"/>
              <a:t>:80/</a:t>
            </a:r>
          </a:p>
          <a:p>
            <a:r>
              <a:rPr lang="en-US" dirty="0"/>
              <a:t>Typing http</a:t>
            </a:r>
            <a:r>
              <a:rPr lang="en-US" b="1" dirty="0"/>
              <a:t>s</a:t>
            </a:r>
            <a:r>
              <a:rPr lang="en-US" dirty="0"/>
              <a:t>://www.google.com is equivalent to http</a:t>
            </a:r>
            <a:r>
              <a:rPr lang="en-US" b="1" dirty="0"/>
              <a:t>s</a:t>
            </a:r>
            <a:r>
              <a:rPr lang="en-US" dirty="0"/>
              <a:t>://www.google.com</a:t>
            </a:r>
            <a:r>
              <a:rPr lang="en-US" b="1" dirty="0"/>
              <a:t>:443/</a:t>
            </a:r>
          </a:p>
          <a:p>
            <a:r>
              <a:rPr lang="en-US" dirty="0"/>
              <a:t>Note: the page you request might not be the one you will get, as you could get a HTTP </a:t>
            </a:r>
            <a:r>
              <a:rPr lang="en-US" i="1" dirty="0"/>
              <a:t>3xx redirection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75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98" y="1690688"/>
            <a:ext cx="4067236" cy="50323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Router has IP accessible from internet</a:t>
            </a:r>
          </a:p>
          <a:p>
            <a:r>
              <a:rPr lang="en-US" dirty="0"/>
              <a:t>Machines connected to it have local IP not visible from outside</a:t>
            </a:r>
          </a:p>
          <a:p>
            <a:r>
              <a:rPr lang="en-US" dirty="0"/>
              <a:t>Cannot use mobile to connect to such machines, unless special settings on router, or </a:t>
            </a:r>
            <a:r>
              <a:rPr lang="en-US" dirty="0" err="1"/>
              <a:t>WiFi</a:t>
            </a:r>
            <a:r>
              <a:rPr lang="en-US" dirty="0"/>
              <a:t> directly to same router</a:t>
            </a:r>
          </a:p>
          <a:p>
            <a:r>
              <a:rPr lang="en-US" dirty="0"/>
              <a:t>Router might block machine-to-machine communications on same network for security reasons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027" y="1584511"/>
            <a:ext cx="75342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1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04" y="1825625"/>
            <a:ext cx="11542644" cy="4787210"/>
          </a:xfrm>
        </p:spPr>
        <p:txBody>
          <a:bodyPr>
            <a:normAutofit/>
          </a:bodyPr>
          <a:lstStyle/>
          <a:p>
            <a:r>
              <a:rPr lang="en-US" dirty="0"/>
              <a:t>When you ask your browser to display “</a:t>
            </a:r>
            <a:r>
              <a:rPr lang="en-US" i="1" dirty="0"/>
              <a:t>http://www.google.com:80</a:t>
            </a:r>
            <a:r>
              <a:rPr lang="en-US" dirty="0"/>
              <a:t>”, the browser will do a TCP connection to the remote server</a:t>
            </a:r>
          </a:p>
          <a:p>
            <a:r>
              <a:rPr lang="en-US" dirty="0"/>
              <a:t>The browser will send a command on this TCP connection, which is a stream of bytes</a:t>
            </a:r>
          </a:p>
          <a:p>
            <a:pPr lvl="1"/>
            <a:r>
              <a:rPr lang="en-US" dirty="0"/>
              <a:t>Think about it like a byte[] array </a:t>
            </a:r>
          </a:p>
          <a:p>
            <a:r>
              <a:rPr lang="en-US" dirty="0"/>
              <a:t>HTTP (Hypertext Transfer Protocol) is the </a:t>
            </a:r>
            <a:r>
              <a:rPr lang="en-US" i="1" dirty="0"/>
              <a:t>protocol</a:t>
            </a:r>
            <a:r>
              <a:rPr lang="en-US" dirty="0"/>
              <a:t> used to define the structure of the sent/received byte[] arrays</a:t>
            </a:r>
          </a:p>
        </p:txBody>
      </p:sp>
    </p:spTree>
    <p:extLst>
      <p:ext uri="{BB962C8B-B14F-4D97-AF65-F5344CB8AC3E}">
        <p14:creationId xmlns:p14="http://schemas.microsoft.com/office/powerpoint/2010/main" val="1446241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 (Brief)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825625"/>
            <a:ext cx="11020425" cy="47826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Will go into low level details next course, Enterprise 2</a:t>
            </a:r>
          </a:p>
          <a:p>
            <a:r>
              <a:rPr lang="en-US" dirty="0"/>
              <a:t>3 main parts</a:t>
            </a:r>
          </a:p>
          <a:p>
            <a:pPr lvl="1"/>
            <a:r>
              <a:rPr lang="en-US" dirty="0"/>
              <a:t>First line specifying the action you want to do, </a:t>
            </a:r>
            <a:r>
              <a:rPr lang="en-US" dirty="0" err="1"/>
              <a:t>eg</a:t>
            </a:r>
            <a:r>
              <a:rPr lang="en-US" dirty="0"/>
              <a:t> GET a specific resource</a:t>
            </a:r>
          </a:p>
          <a:p>
            <a:pPr lvl="1"/>
            <a:r>
              <a:rPr lang="en-US" dirty="0"/>
              <a:t>Set of </a:t>
            </a:r>
            <a:r>
              <a:rPr lang="en-US" i="1" dirty="0"/>
              <a:t>headers </a:t>
            </a:r>
            <a:r>
              <a:rPr lang="en-US" dirty="0"/>
              <a:t>to provide extra meta-info 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 in which format you want the response: JSON? Plain Text? XML?</a:t>
            </a:r>
          </a:p>
          <a:p>
            <a:pPr lvl="2"/>
            <a:r>
              <a:rPr lang="en-US" dirty="0"/>
              <a:t>In which language? Norwegian? English?</a:t>
            </a:r>
          </a:p>
          <a:p>
            <a:pPr lvl="1"/>
            <a:r>
              <a:rPr lang="en-US" dirty="0"/>
              <a:t>(Optional) Body: can be anything. </a:t>
            </a:r>
          </a:p>
          <a:p>
            <a:pPr lvl="2"/>
            <a:r>
              <a:rPr lang="en-US" dirty="0"/>
              <a:t>Request: usually to provide user data, </a:t>
            </a:r>
            <a:r>
              <a:rPr lang="en-US" dirty="0" err="1"/>
              <a:t>eg</a:t>
            </a:r>
            <a:r>
              <a:rPr lang="en-US" dirty="0"/>
              <a:t>, login/password in a submitted form</a:t>
            </a:r>
          </a:p>
          <a:p>
            <a:pPr lvl="2"/>
            <a:r>
              <a:rPr lang="en-US" dirty="0"/>
              <a:t>Response: the actual resource that is retrieved, </a:t>
            </a:r>
            <a:r>
              <a:rPr lang="en-US" dirty="0" err="1"/>
              <a:t>eg</a:t>
            </a:r>
            <a:r>
              <a:rPr lang="en-US" dirty="0"/>
              <a:t> a HTML page</a:t>
            </a:r>
          </a:p>
          <a:p>
            <a:r>
              <a:rPr lang="en-US" dirty="0"/>
              <a:t>Most used version is 1.1, where data is sent like a readable string</a:t>
            </a:r>
          </a:p>
          <a:p>
            <a:pPr lvl="1"/>
            <a:r>
              <a:rPr lang="en-US" dirty="0"/>
              <a:t>HTTP 2.0 send data in binary format, but uses same commands/headers</a:t>
            </a:r>
          </a:p>
        </p:txBody>
      </p:sp>
    </p:spTree>
    <p:extLst>
      <p:ext uri="{BB962C8B-B14F-4D97-AF65-F5344CB8AC3E}">
        <p14:creationId xmlns:p14="http://schemas.microsoft.com/office/powerpoint/2010/main" val="2760301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Server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045" y="1825625"/>
            <a:ext cx="1164899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program that </a:t>
            </a:r>
            <a:r>
              <a:rPr lang="en-US" i="1" dirty="0"/>
              <a:t>opens</a:t>
            </a:r>
            <a:r>
              <a:rPr lang="en-US" dirty="0"/>
              <a:t> a TCP port (</a:t>
            </a:r>
            <a:r>
              <a:rPr lang="en-US" dirty="0" err="1"/>
              <a:t>eg</a:t>
            </a:r>
            <a:r>
              <a:rPr lang="en-US" dirty="0"/>
              <a:t>, 80 or 443) and </a:t>
            </a:r>
            <a:r>
              <a:rPr lang="en-US" i="1" dirty="0"/>
              <a:t>listens</a:t>
            </a:r>
            <a:r>
              <a:rPr lang="en-US" dirty="0"/>
              <a:t> on incoming requests</a:t>
            </a:r>
          </a:p>
          <a:p>
            <a:r>
              <a:rPr lang="en-US" dirty="0"/>
              <a:t>For each request, will send a HTTP response with the given requested resource    </a:t>
            </a:r>
          </a:p>
          <a:p>
            <a:r>
              <a:rPr lang="en-US" dirty="0"/>
              <a:t>The “resource” might be an </a:t>
            </a:r>
            <a:r>
              <a:rPr lang="en-US" i="1" dirty="0"/>
              <a:t>existing</a:t>
            </a:r>
            <a:r>
              <a:rPr lang="en-US" dirty="0"/>
              <a:t> file on disk (e.g., an html page or JPEG image), or </a:t>
            </a:r>
            <a:r>
              <a:rPr lang="en-US" i="1" dirty="0"/>
              <a:t>created</a:t>
            </a:r>
            <a:r>
              <a:rPr lang="en-US" dirty="0"/>
              <a:t> on the fly (</a:t>
            </a:r>
            <a:r>
              <a:rPr lang="en-US" dirty="0" err="1"/>
              <a:t>eg</a:t>
            </a:r>
            <a:r>
              <a:rPr lang="en-US" dirty="0"/>
              <a:t> based on content in database)</a:t>
            </a:r>
          </a:p>
          <a:p>
            <a:r>
              <a:rPr lang="en-US" dirty="0"/>
              <a:t>In the “old days”, a “web application” was just a set of static files accessible over HTTP </a:t>
            </a:r>
          </a:p>
        </p:txBody>
      </p:sp>
    </p:spTree>
    <p:extLst>
      <p:ext uri="{BB962C8B-B14F-4D97-AF65-F5344CB8AC3E}">
        <p14:creationId xmlns:p14="http://schemas.microsoft.com/office/powerpoint/2010/main" val="1474514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Days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5392" y="1602788"/>
            <a:ext cx="7914554" cy="342257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/where/installed/</a:t>
            </a:r>
          </a:p>
          <a:p>
            <a:pPr marL="0" indent="0">
              <a:buNone/>
            </a:pPr>
            <a:r>
              <a:rPr lang="en-US" dirty="0"/>
              <a:t>                               </a:t>
            </a:r>
            <a:r>
              <a:rPr lang="en-US" i="1" dirty="0"/>
              <a:t>/index.html</a:t>
            </a:r>
          </a:p>
          <a:p>
            <a:pPr marL="0" indent="0">
              <a:buNone/>
            </a:pPr>
            <a:r>
              <a:rPr lang="en-US" dirty="0"/>
              <a:t>                               </a:t>
            </a:r>
            <a:r>
              <a:rPr lang="en-US" i="1" dirty="0"/>
              <a:t>/figs/cat.jpeg</a:t>
            </a:r>
          </a:p>
          <a:p>
            <a:pPr marL="0" indent="0">
              <a:buNone/>
            </a:pPr>
            <a:r>
              <a:rPr lang="en-US" i="1" dirty="0"/>
              <a:t>                               /figs/dog.jpeg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Application server running on port 80, providing files from the folder “</a:t>
            </a:r>
            <a:r>
              <a:rPr lang="en-US" i="1" dirty="0"/>
              <a:t>/where/installed</a:t>
            </a:r>
            <a:r>
              <a:rPr lang="en-US" dirty="0"/>
              <a:t>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23" y="1690688"/>
            <a:ext cx="2890868" cy="23126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9785" y="5132935"/>
            <a:ext cx="119179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browser asks for “</a:t>
            </a:r>
            <a:r>
              <a:rPr lang="en-US" sz="2800" i="1" dirty="0"/>
              <a:t>www.foo.org/index.html</a:t>
            </a:r>
            <a:r>
              <a:rPr lang="en-US" sz="2800" dirty="0"/>
              <a:t>”, the server will check if a file called “</a:t>
            </a:r>
            <a:r>
              <a:rPr lang="en-US" sz="2800" i="1" dirty="0"/>
              <a:t>index.html</a:t>
            </a:r>
            <a:r>
              <a:rPr lang="en-US" sz="2800" dirty="0"/>
              <a:t>” is under the folder “</a:t>
            </a:r>
            <a:r>
              <a:rPr lang="en-US" sz="2800" i="1" dirty="0"/>
              <a:t>/where/installed</a:t>
            </a:r>
            <a:r>
              <a:rPr lang="en-US" sz="2800" dirty="0"/>
              <a:t>”, and return it as Body of the HTTP response</a:t>
            </a:r>
          </a:p>
        </p:txBody>
      </p:sp>
    </p:spTree>
    <p:extLst>
      <p:ext uri="{BB962C8B-B14F-4D97-AF65-F5344CB8AC3E}">
        <p14:creationId xmlns:p14="http://schemas.microsoft.com/office/powerpoint/2010/main" val="1028671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139128"/>
            <a:ext cx="11196638" cy="665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0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30030"/>
            <a:ext cx="10515600" cy="1325563"/>
          </a:xfrm>
        </p:spPr>
        <p:txBody>
          <a:bodyPr/>
          <a:lstStyle/>
          <a:p>
            <a:r>
              <a:rPr lang="en-US" dirty="0"/>
              <a:t>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86756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8150"/>
            <a:ext cx="10515600" cy="57388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  &lt;TITLE&gt;Example&lt;/TITLE&gt;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  &lt;BODY BGCOLOR="gray"&gt;</a:t>
            </a:r>
          </a:p>
          <a:p>
            <a:pPr marL="0" indent="0">
              <a:buNone/>
            </a:pPr>
            <a:r>
              <a:rPr lang="en-US" dirty="0"/>
              <a:t>    &lt;h2&gt; A Cat and a Dog &lt;/h2&gt;</a:t>
            </a:r>
          </a:p>
          <a:p>
            <a:pPr marL="0" indent="0">
              <a:buNone/>
            </a:pPr>
            <a:r>
              <a:rPr lang="en-US" dirty="0"/>
              <a:t>    &lt;DIV&gt;</a:t>
            </a:r>
          </a:p>
          <a:p>
            <a:pPr marL="0" indent="0">
              <a:buNone/>
            </a:pPr>
            <a:r>
              <a:rPr lang="en-US" dirty="0"/>
              <a:t>       &lt;IMG </a:t>
            </a:r>
            <a:r>
              <a:rPr lang="en-US" b="1" dirty="0">
                <a:solidFill>
                  <a:schemeClr val="accent5"/>
                </a:solidFill>
              </a:rPr>
              <a:t>SRC="figs/cat.jpg" </a:t>
            </a:r>
            <a:r>
              <a:rPr lang="en-US" dirty="0"/>
              <a:t>style="width:256px"&gt; </a:t>
            </a:r>
          </a:p>
          <a:p>
            <a:pPr marL="0" indent="0">
              <a:buNone/>
            </a:pPr>
            <a:r>
              <a:rPr lang="en-US" dirty="0"/>
              <a:t>       &lt;IMG </a:t>
            </a:r>
            <a:r>
              <a:rPr lang="en-US" b="1" dirty="0">
                <a:solidFill>
                  <a:schemeClr val="accent5"/>
                </a:solidFill>
              </a:rPr>
              <a:t>SRC="figs/dog.jpg" </a:t>
            </a:r>
            <a:r>
              <a:rPr lang="en-US" dirty="0"/>
              <a:t>style="width:256px"&gt; </a:t>
            </a:r>
          </a:p>
          <a:p>
            <a:pPr marL="0" indent="0">
              <a:buNone/>
            </a:pPr>
            <a:r>
              <a:rPr lang="en-US" dirty="0"/>
              <a:t>    &lt;/DIV&gt;</a:t>
            </a:r>
          </a:p>
          <a:p>
            <a:pPr marL="0" indent="0">
              <a:buNone/>
            </a:pPr>
            <a:r>
              <a:rPr lang="en-US" dirty="0"/>
              <a:t>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66260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to other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026" y="1825624"/>
            <a:ext cx="4974949" cy="49064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display the page in the previous slide, after a GET of the </a:t>
            </a:r>
            <a:r>
              <a:rPr lang="en-US" i="1" dirty="0"/>
              <a:t>index.html</a:t>
            </a:r>
            <a:r>
              <a:rPr lang="en-US" dirty="0"/>
              <a:t> page, the browser will do two further HTTP GET requests</a:t>
            </a:r>
          </a:p>
          <a:p>
            <a:r>
              <a:rPr lang="en-US" dirty="0"/>
              <a:t>Those further 2 requests could be done in parallel on two different TCP connections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1457325"/>
            <a:ext cx="66294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85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30" y="1825624"/>
            <a:ext cx="11714922" cy="4760705"/>
          </a:xfrm>
        </p:spPr>
        <p:txBody>
          <a:bodyPr>
            <a:normAutofit/>
          </a:bodyPr>
          <a:lstStyle/>
          <a:p>
            <a:r>
              <a:rPr lang="en-US" dirty="0"/>
              <a:t>When asked for “</a:t>
            </a:r>
            <a:r>
              <a:rPr lang="en-US" i="1" dirty="0"/>
              <a:t>www.foo.org/index.html</a:t>
            </a:r>
            <a:r>
              <a:rPr lang="en-US" dirty="0"/>
              <a:t>”, the browser will:</a:t>
            </a:r>
          </a:p>
          <a:p>
            <a:pPr lvl="1"/>
            <a:r>
              <a:rPr lang="en-US" dirty="0"/>
              <a:t>Resolve the IP address of </a:t>
            </a:r>
            <a:r>
              <a:rPr lang="en-US" i="1" dirty="0"/>
              <a:t>www.foo.org</a:t>
            </a:r>
          </a:p>
          <a:p>
            <a:pPr lvl="1"/>
            <a:r>
              <a:rPr lang="en-US" dirty="0"/>
              <a:t>Establish a TCP connection toward &lt;IP address&gt;:</a:t>
            </a:r>
            <a:r>
              <a:rPr lang="en-US" b="1" dirty="0"/>
              <a:t>80</a:t>
            </a:r>
          </a:p>
          <a:p>
            <a:pPr lvl="1"/>
            <a:r>
              <a:rPr lang="en-US" dirty="0"/>
              <a:t>Do a HTTP request with command: “GET /index.html HTTP/1.1”</a:t>
            </a:r>
          </a:p>
          <a:p>
            <a:pPr lvl="2"/>
            <a:r>
              <a:rPr lang="en-US" dirty="0"/>
              <a:t>Here the “</a:t>
            </a:r>
            <a:r>
              <a:rPr lang="en-US" i="1" dirty="0"/>
              <a:t>index.html</a:t>
            </a:r>
            <a:r>
              <a:rPr lang="en-US" dirty="0"/>
              <a:t>” is the requested resource</a:t>
            </a:r>
          </a:p>
          <a:p>
            <a:pPr lvl="1"/>
            <a:r>
              <a:rPr lang="en-US" dirty="0"/>
              <a:t>If asking for  “</a:t>
            </a:r>
            <a:r>
              <a:rPr lang="en-US" i="1" dirty="0"/>
              <a:t>www.foo.org/figs/cat.jpeg</a:t>
            </a:r>
            <a:r>
              <a:rPr lang="en-US" dirty="0"/>
              <a:t>”, the request command will be “</a:t>
            </a:r>
            <a:r>
              <a:rPr lang="en-US" i="1" dirty="0"/>
              <a:t>GET /figs/cat.jpeg HTTP/1.1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What after the &lt;IP address&gt;:&lt;port&gt; is the so called “</a:t>
            </a:r>
            <a:r>
              <a:rPr lang="en-US" i="1" dirty="0"/>
              <a:t>path</a:t>
            </a:r>
            <a:r>
              <a:rPr lang="en-US" dirty="0"/>
              <a:t>” that identifies the resource on the server</a:t>
            </a:r>
          </a:p>
          <a:p>
            <a:pPr lvl="1"/>
            <a:r>
              <a:rPr lang="en-US" dirty="0"/>
              <a:t>Note: the client browser has no clue of where the files are actually stored on the server, </a:t>
            </a:r>
            <a:r>
              <a:rPr lang="en-US" dirty="0" err="1"/>
              <a:t>ie</a:t>
            </a:r>
            <a:r>
              <a:rPr lang="en-US" dirty="0"/>
              <a:t> the “</a:t>
            </a:r>
            <a:r>
              <a:rPr lang="en-US" i="1" dirty="0"/>
              <a:t>/where/installed</a:t>
            </a:r>
            <a:r>
              <a:rPr lang="en-US" dirty="0"/>
              <a:t>” folder</a:t>
            </a:r>
          </a:p>
        </p:txBody>
      </p:sp>
    </p:spTree>
    <p:extLst>
      <p:ext uri="{BB962C8B-B14F-4D97-AF65-F5344CB8AC3E}">
        <p14:creationId xmlns:p14="http://schemas.microsoft.com/office/powerpoint/2010/main" val="1553647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557" y="1825625"/>
            <a:ext cx="11595652" cy="48004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Static, pre-defined HTML pages are not enough for modern applications</a:t>
            </a:r>
          </a:p>
          <a:p>
            <a:r>
              <a:rPr lang="en-US" dirty="0"/>
              <a:t>You might want to base the HTML pages on data from database or dynamic content</a:t>
            </a:r>
          </a:p>
          <a:p>
            <a:pPr lvl="1"/>
            <a:r>
              <a:rPr lang="en-US" dirty="0"/>
              <a:t>Web forum</a:t>
            </a:r>
          </a:p>
          <a:p>
            <a:pPr lvl="1"/>
            <a:r>
              <a:rPr lang="en-US"/>
              <a:t>Shopping cart</a:t>
            </a:r>
            <a:endParaRPr lang="en-US" dirty="0"/>
          </a:p>
          <a:p>
            <a:pPr lvl="1"/>
            <a:r>
              <a:rPr lang="en-US" dirty="0"/>
              <a:t>Live chats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HTML pages will need to be created on the fly at each HTTP request</a:t>
            </a:r>
          </a:p>
          <a:p>
            <a:r>
              <a:rPr lang="en-US" dirty="0"/>
              <a:t>Browser will still just see a HTML file: no clue if automatically generated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269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5" y="468726"/>
            <a:ext cx="11695813" cy="584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04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HTML Rendering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5" y="1825625"/>
            <a:ext cx="11701669" cy="4840218"/>
          </a:xfrm>
        </p:spPr>
        <p:txBody>
          <a:bodyPr>
            <a:normAutofit/>
          </a:bodyPr>
          <a:lstStyle/>
          <a:p>
            <a:r>
              <a:rPr lang="en-US" dirty="0"/>
              <a:t>The whole HTML page is created on the server in one go </a:t>
            </a:r>
          </a:p>
          <a:p>
            <a:r>
              <a:rPr lang="en-US" dirty="0"/>
              <a:t>HTML templates</a:t>
            </a:r>
          </a:p>
          <a:p>
            <a:pPr lvl="1"/>
            <a:r>
              <a:rPr lang="en-US" dirty="0"/>
              <a:t>Files that mix together HTML data and instructions/code on how to create the dynamic parts</a:t>
            </a:r>
          </a:p>
          <a:p>
            <a:r>
              <a:rPr lang="en-US" dirty="0"/>
              <a:t>Many different template technologies, even within the same language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JSF (</a:t>
            </a:r>
            <a:r>
              <a:rPr lang="en-US" dirty="0" err="1"/>
              <a:t>JavaServer</a:t>
            </a:r>
            <a:r>
              <a:rPr lang="en-US" dirty="0"/>
              <a:t> Faces) for Java (.</a:t>
            </a:r>
            <a:r>
              <a:rPr lang="en-US" dirty="0" err="1"/>
              <a:t>xhtml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3443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(Model–view–controller)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44" y="1825624"/>
            <a:ext cx="7236468" cy="48934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design pattern for developing GUI/Web applications </a:t>
            </a:r>
          </a:p>
          <a:p>
            <a:r>
              <a:rPr lang="en-US" dirty="0"/>
              <a:t>Clear separation of concerns: easier to develop and maintain</a:t>
            </a:r>
          </a:p>
          <a:p>
            <a:r>
              <a:rPr lang="en-US" b="1" dirty="0"/>
              <a:t>Model</a:t>
            </a:r>
            <a:r>
              <a:rPr lang="en-US" dirty="0"/>
              <a:t>: internal state of the application</a:t>
            </a:r>
          </a:p>
          <a:p>
            <a:r>
              <a:rPr lang="en-US" b="1" dirty="0"/>
              <a:t>Controller</a:t>
            </a:r>
            <a:r>
              <a:rPr lang="en-US" dirty="0"/>
              <a:t>: running code with the business logic. Receive inputs from User, and modify the state, </a:t>
            </a:r>
            <a:r>
              <a:rPr lang="en-US" dirty="0" err="1"/>
              <a:t>ie</a:t>
            </a:r>
            <a:r>
              <a:rPr lang="en-US" dirty="0"/>
              <a:t> the Model</a:t>
            </a:r>
          </a:p>
          <a:p>
            <a:r>
              <a:rPr lang="en-US" b="1" dirty="0"/>
              <a:t>View</a:t>
            </a:r>
            <a:r>
              <a:rPr lang="en-US" dirty="0"/>
              <a:t>: what the user will receive, </a:t>
            </a:r>
            <a:r>
              <a:rPr lang="en-US" dirty="0" err="1"/>
              <a:t>eg</a:t>
            </a:r>
            <a:r>
              <a:rPr lang="en-US" dirty="0"/>
              <a:t> displayed HTML pages </a:t>
            </a:r>
          </a:p>
        </p:txBody>
      </p:sp>
      <p:pic>
        <p:nvPicPr>
          <p:cNvPr id="1026" name="Picture 2" descr="https://upload.wikimedia.org/wikipedia/commons/thumb/a/a0/MVC-Process.svg/500px-MVC-Proces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511" y="1480318"/>
            <a:ext cx="47625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064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41" y="365125"/>
            <a:ext cx="11837467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Client-Side Rendering with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43" y="1825625"/>
            <a:ext cx="11675166" cy="4826966"/>
          </a:xfrm>
        </p:spPr>
        <p:txBody>
          <a:bodyPr>
            <a:normAutofit/>
          </a:bodyPr>
          <a:lstStyle/>
          <a:p>
            <a:r>
              <a:rPr lang="en-US" dirty="0"/>
              <a:t>JavaScript (JS) has nothing to do with Java</a:t>
            </a:r>
          </a:p>
          <a:p>
            <a:r>
              <a:rPr lang="en-US" i="1" dirty="0"/>
              <a:t>Programming</a:t>
            </a:r>
            <a:r>
              <a:rPr lang="en-US" dirty="0"/>
              <a:t> language executed in the browser</a:t>
            </a:r>
          </a:p>
          <a:p>
            <a:r>
              <a:rPr lang="en-US" dirty="0"/>
              <a:t>JS code referenced by webpages like any other resource (</a:t>
            </a:r>
            <a:r>
              <a:rPr lang="en-US" dirty="0" err="1"/>
              <a:t>eg</a:t>
            </a:r>
            <a:r>
              <a:rPr lang="en-US" dirty="0"/>
              <a:t> images and CSS files), or can be embedded directly in HTML</a:t>
            </a:r>
          </a:p>
          <a:p>
            <a:r>
              <a:rPr lang="en-US" dirty="0"/>
              <a:t>JS can manipulate the DOM (Document Object Model) to alter the webpages structure/content based on user’s interactions (</a:t>
            </a:r>
            <a:r>
              <a:rPr lang="en-US" dirty="0" err="1"/>
              <a:t>eg</a:t>
            </a:r>
            <a:r>
              <a:rPr lang="en-US" dirty="0"/>
              <a:t> mouse clicks)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44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599" y="365125"/>
            <a:ext cx="11723618" cy="1325563"/>
          </a:xfrm>
        </p:spPr>
        <p:txBody>
          <a:bodyPr>
            <a:normAutofit/>
          </a:bodyPr>
          <a:lstStyle/>
          <a:p>
            <a:r>
              <a:rPr lang="en-US" sz="5400" dirty="0"/>
              <a:t>JS: AJAX and </a:t>
            </a:r>
            <a:r>
              <a:rPr lang="en-US" sz="5400" dirty="0" err="1"/>
              <a:t>WebSockets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16" y="1690689"/>
            <a:ext cx="11880201" cy="5054668"/>
          </a:xfrm>
        </p:spPr>
        <p:txBody>
          <a:bodyPr>
            <a:normAutofit/>
          </a:bodyPr>
          <a:lstStyle/>
          <a:p>
            <a:r>
              <a:rPr lang="en-US" dirty="0"/>
              <a:t>Executing JS on the client browser for DOM manipulation opens the door to many possibilities with </a:t>
            </a:r>
            <a:r>
              <a:rPr lang="en-US" i="1" dirty="0"/>
              <a:t>AJAX</a:t>
            </a:r>
            <a:r>
              <a:rPr lang="en-US" dirty="0"/>
              <a:t> and </a:t>
            </a:r>
            <a:r>
              <a:rPr lang="en-US" i="1" dirty="0" err="1"/>
              <a:t>WebSockets</a:t>
            </a:r>
            <a:endParaRPr lang="en-US" i="1" dirty="0"/>
          </a:p>
          <a:p>
            <a:r>
              <a:rPr lang="en-US" i="1" dirty="0"/>
              <a:t>AJAX</a:t>
            </a:r>
            <a:r>
              <a:rPr lang="en-US" dirty="0"/>
              <a:t> can be used to retrieve only the needed data (</a:t>
            </a:r>
            <a:r>
              <a:rPr lang="en-US" dirty="0" err="1"/>
              <a:t>eg</a:t>
            </a:r>
            <a:r>
              <a:rPr lang="en-US" dirty="0"/>
              <a:t> JSON), instead of whole HTML page</a:t>
            </a:r>
          </a:p>
          <a:p>
            <a:r>
              <a:rPr lang="en-US" i="1" dirty="0" err="1"/>
              <a:t>WebSockets</a:t>
            </a:r>
            <a:r>
              <a:rPr lang="en-US" dirty="0"/>
              <a:t> enables “</a:t>
            </a:r>
            <a:r>
              <a:rPr lang="en-US" i="1" dirty="0"/>
              <a:t>pushes</a:t>
            </a:r>
            <a:r>
              <a:rPr lang="en-US" dirty="0"/>
              <a:t>” from the server</a:t>
            </a:r>
          </a:p>
          <a:p>
            <a:pPr lvl="1"/>
            <a:r>
              <a:rPr lang="en-US" dirty="0"/>
              <a:t>essential for chats and other live-applications like real-time games</a:t>
            </a:r>
          </a:p>
        </p:txBody>
      </p:sp>
    </p:spTree>
    <p:extLst>
      <p:ext uri="{BB962C8B-B14F-4D97-AF65-F5344CB8AC3E}">
        <p14:creationId xmlns:p14="http://schemas.microsoft.com/office/powerpoint/2010/main" val="491405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287" y="1825625"/>
            <a:ext cx="11714922" cy="47058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Front-end development is becoming more complex</a:t>
            </a:r>
          </a:p>
          <a:p>
            <a:pPr lvl="1"/>
            <a:r>
              <a:rPr lang="en-US" dirty="0"/>
              <a:t>Can be 10s or 100s of thousands of lines of JS</a:t>
            </a:r>
          </a:p>
          <a:p>
            <a:r>
              <a:rPr lang="en-US" dirty="0"/>
              <a:t>Making good GUIs requires special skills, </a:t>
            </a:r>
            <a:r>
              <a:rPr lang="en-US" dirty="0" err="1"/>
              <a:t>eg</a:t>
            </a:r>
            <a:r>
              <a:rPr lang="en-US" dirty="0"/>
              <a:t> in interaction design</a:t>
            </a:r>
          </a:p>
          <a:p>
            <a:r>
              <a:rPr lang="en-US" dirty="0"/>
              <a:t>In large organizations, not strange to have separated teams for front-end and back-end development</a:t>
            </a:r>
          </a:p>
          <a:p>
            <a:r>
              <a:rPr lang="en-US" dirty="0"/>
              <a:t>In such cases, using “</a:t>
            </a:r>
            <a:r>
              <a:rPr lang="en-US" i="1" dirty="0"/>
              <a:t>template</a:t>
            </a:r>
            <a:r>
              <a:rPr lang="en-US" dirty="0"/>
              <a:t>” technologies (</a:t>
            </a:r>
            <a:r>
              <a:rPr lang="en-US" dirty="0" err="1"/>
              <a:t>eg</a:t>
            </a:r>
            <a:r>
              <a:rPr lang="en-US" dirty="0"/>
              <a:t> JSF) might not be the best option</a:t>
            </a:r>
          </a:p>
          <a:p>
            <a:pPr lvl="1"/>
            <a:r>
              <a:rPr lang="en-US" dirty="0"/>
              <a:t>Front-end developers might be HTML/CSS/JS specialists that might not know about the specific language(s) chosen for the backend</a:t>
            </a:r>
          </a:p>
          <a:p>
            <a:pPr lvl="1"/>
            <a:r>
              <a:rPr lang="en-US" dirty="0"/>
              <a:t>When your pages depend on running the backend, it is more difficult to prototype the GUI  </a:t>
            </a:r>
          </a:p>
        </p:txBody>
      </p:sp>
    </p:spTree>
    <p:extLst>
      <p:ext uri="{BB962C8B-B14F-4D97-AF65-F5344CB8AC3E}">
        <p14:creationId xmlns:p14="http://schemas.microsoft.com/office/powerpoint/2010/main" val="307568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4" y="13709"/>
            <a:ext cx="9896475" cy="684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26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29" y="1825624"/>
            <a:ext cx="11767931" cy="4826967"/>
          </a:xfrm>
        </p:spPr>
        <p:txBody>
          <a:bodyPr>
            <a:normAutofit/>
          </a:bodyPr>
          <a:lstStyle/>
          <a:p>
            <a:r>
              <a:rPr lang="en-US" dirty="0"/>
              <a:t>Have a complete separation between front-end and backend</a:t>
            </a:r>
          </a:p>
          <a:p>
            <a:r>
              <a:rPr lang="en-US" i="1" dirty="0"/>
              <a:t>Frontend</a:t>
            </a:r>
            <a:r>
              <a:rPr lang="en-US" dirty="0"/>
              <a:t>: only “</a:t>
            </a:r>
            <a:r>
              <a:rPr lang="en-US" i="1" dirty="0"/>
              <a:t>static</a:t>
            </a:r>
            <a:r>
              <a:rPr lang="en-US" dirty="0"/>
              <a:t>” files like HTML/CSS/JavaScript</a:t>
            </a:r>
          </a:p>
          <a:p>
            <a:pPr lvl="1"/>
            <a:r>
              <a:rPr lang="en-US" dirty="0"/>
              <a:t>No template language</a:t>
            </a:r>
          </a:p>
          <a:p>
            <a:r>
              <a:rPr lang="en-US" i="1" dirty="0"/>
              <a:t>Backend</a:t>
            </a:r>
            <a:r>
              <a:rPr lang="en-US" dirty="0"/>
              <a:t>: provide just data in JSON format, and the client JS will update the DOM from the HTML static files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client-side rendering</a:t>
            </a:r>
          </a:p>
          <a:p>
            <a:pPr lvl="1"/>
            <a:r>
              <a:rPr lang="en-US" dirty="0"/>
              <a:t>Data can be read via AJAX when HTML page is loaded in browser</a:t>
            </a:r>
          </a:p>
          <a:p>
            <a:r>
              <a:rPr lang="en-US" dirty="0"/>
              <a:t>How to provide JSON data? </a:t>
            </a:r>
            <a:r>
              <a:rPr lang="en-US" b="1" dirty="0"/>
              <a:t>RESTful</a:t>
            </a:r>
            <a:r>
              <a:rPr lang="en-US" dirty="0"/>
              <a:t> Web Services</a:t>
            </a:r>
          </a:p>
        </p:txBody>
      </p:sp>
    </p:spTree>
    <p:extLst>
      <p:ext uri="{BB962C8B-B14F-4D97-AF65-F5344CB8AC3E}">
        <p14:creationId xmlns:p14="http://schemas.microsoft.com/office/powerpoint/2010/main" val="782080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287" y="365125"/>
            <a:ext cx="1170167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REST (Representational State Transfer)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287" y="1825625"/>
            <a:ext cx="11701670" cy="491973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Not a protocol, but rather an architectural style</a:t>
            </a:r>
          </a:p>
          <a:p>
            <a:r>
              <a:rPr lang="en-US" dirty="0"/>
              <a:t>Used to define how web resources should be structured and accessed</a:t>
            </a:r>
          </a:p>
          <a:p>
            <a:r>
              <a:rPr lang="en-US" dirty="0"/>
              <a:t>Based on the HTTP protocol</a:t>
            </a:r>
          </a:p>
          <a:p>
            <a:r>
              <a:rPr lang="en-US" dirty="0"/>
              <a:t>Server will answer to different URL requests, where the path represents the data to return in an hierarchical format, </a:t>
            </a:r>
            <a:r>
              <a:rPr lang="en-US" dirty="0" err="1"/>
              <a:t>eg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/menus , return all menus</a:t>
            </a:r>
          </a:p>
          <a:p>
            <a:pPr lvl="1"/>
            <a:r>
              <a:rPr lang="en-US" dirty="0"/>
              <a:t>/menus/today , return the menu of today</a:t>
            </a:r>
          </a:p>
          <a:p>
            <a:pPr lvl="1"/>
            <a:r>
              <a:rPr lang="en-US" dirty="0"/>
              <a:t>/menus/today/dishes, return all the dishes in today’s menu</a:t>
            </a:r>
          </a:p>
          <a:p>
            <a:r>
              <a:rPr lang="en-US" dirty="0"/>
              <a:t>Data can be returned in different formats, but in most cases it is in JSON (JavaScript Object Notation), as client browser JS can directly use it without the need to </a:t>
            </a:r>
            <a:r>
              <a:rPr lang="en-US" dirty="0" err="1"/>
              <a:t>unmarshal</a:t>
            </a:r>
            <a:r>
              <a:rPr lang="en-US" dirty="0"/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427426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+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825625"/>
            <a:ext cx="11781183" cy="4932984"/>
          </a:xfrm>
        </p:spPr>
        <p:txBody>
          <a:bodyPr>
            <a:normAutofit fontScale="92500"/>
          </a:bodyPr>
          <a:lstStyle/>
          <a:p>
            <a:r>
              <a:rPr lang="en-US" dirty="0"/>
              <a:t>More and more companies are moving to this approach to develop web applications instead of server-side templates</a:t>
            </a:r>
          </a:p>
          <a:p>
            <a:r>
              <a:rPr lang="en-US" dirty="0"/>
              <a:t>Different RESTful services can be written in different languages, serving the same page</a:t>
            </a:r>
          </a:p>
          <a:p>
            <a:r>
              <a:rPr lang="en-US" dirty="0"/>
              <a:t>RESTful can also serve other GUIs, </a:t>
            </a:r>
            <a:r>
              <a:rPr lang="en-US" dirty="0" err="1"/>
              <a:t>eg</a:t>
            </a:r>
            <a:r>
              <a:rPr lang="en-US" dirty="0"/>
              <a:t> mobile apps</a:t>
            </a:r>
          </a:p>
          <a:p>
            <a:r>
              <a:rPr lang="en-US" dirty="0"/>
              <a:t>Frontend can be tested/prototyped without a running backend server (can just stub out the JSON responses with static files)</a:t>
            </a:r>
          </a:p>
          <a:p>
            <a:r>
              <a:rPr lang="en-US" i="1" dirty="0"/>
              <a:t>No silver bullet</a:t>
            </a:r>
            <a:r>
              <a:rPr lang="en-US" dirty="0"/>
              <a:t>: client-side rendering puts more strain on the client, which can become an issue on mobile web browsers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05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287" y="365125"/>
            <a:ext cx="11820939" cy="1325563"/>
          </a:xfrm>
        </p:spPr>
        <p:txBody>
          <a:bodyPr>
            <a:normAutofit/>
          </a:bodyPr>
          <a:lstStyle/>
          <a:p>
            <a:r>
              <a:rPr lang="en-US" dirty="0"/>
              <a:t>Enterprise 1 vs Other Courses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287" y="1825624"/>
            <a:ext cx="11820939" cy="485347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E1, we are going to only see server-side HTML rendering with a template technology like JSF (which is tight to Java-</a:t>
            </a:r>
            <a:r>
              <a:rPr lang="en-US" dirty="0" err="1"/>
              <a:t>backends</a:t>
            </a:r>
            <a:r>
              <a:rPr lang="en-US" dirty="0"/>
              <a:t>)</a:t>
            </a:r>
          </a:p>
          <a:p>
            <a:r>
              <a:rPr lang="en-US" dirty="0"/>
              <a:t>In WDAD, we see REST and client-side rendering with AJAX and </a:t>
            </a:r>
            <a:r>
              <a:rPr lang="en-US" dirty="0" err="1"/>
              <a:t>WebSockets</a:t>
            </a:r>
            <a:r>
              <a:rPr lang="en-US" dirty="0"/>
              <a:t>, with libraries like React (which are not tied to any specific backend technology), in so-called </a:t>
            </a:r>
            <a:r>
              <a:rPr lang="en-US" i="1" dirty="0"/>
              <a:t>Single-Page-Applications</a:t>
            </a:r>
          </a:p>
          <a:p>
            <a:r>
              <a:rPr lang="en-US" dirty="0"/>
              <a:t>In E2, we will have JVM </a:t>
            </a:r>
            <a:r>
              <a:rPr lang="en-US" dirty="0" err="1"/>
              <a:t>backends</a:t>
            </a:r>
            <a:r>
              <a:rPr lang="en-US" dirty="0"/>
              <a:t> with JS frontends</a:t>
            </a:r>
          </a:p>
          <a:p>
            <a:r>
              <a:rPr lang="en-US" dirty="0"/>
              <a:t>Note 1: in current job market, learning a library like </a:t>
            </a:r>
            <a:r>
              <a:rPr lang="en-US" i="1" dirty="0"/>
              <a:t>React is better than JSF</a:t>
            </a:r>
            <a:r>
              <a:rPr lang="en-US" dirty="0"/>
              <a:t>…</a:t>
            </a:r>
          </a:p>
          <a:p>
            <a:r>
              <a:rPr lang="en-US" dirty="0"/>
              <a:t>Note 2: we only going to scratch the surface of JSF, using the minimum necessary to make some non-trivial pages…</a:t>
            </a:r>
          </a:p>
        </p:txBody>
      </p:sp>
    </p:spTree>
    <p:extLst>
      <p:ext uri="{BB962C8B-B14F-4D97-AF65-F5344CB8AC3E}">
        <p14:creationId xmlns:p14="http://schemas.microsoft.com/office/powerpoint/2010/main" val="1882593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9598-6CA0-AB48-B60F-5EF403C6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So... Why Learning JSF???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D437A-2267-7443-8C13-CFF96F9C6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225" y="1825625"/>
            <a:ext cx="11712539" cy="4842303"/>
          </a:xfrm>
        </p:spPr>
        <p:txBody>
          <a:bodyPr/>
          <a:lstStyle/>
          <a:p>
            <a:r>
              <a:rPr lang="en-US" dirty="0"/>
              <a:t>Important to learn the foundations of web development</a:t>
            </a:r>
          </a:p>
          <a:p>
            <a:pPr lvl="1"/>
            <a:r>
              <a:rPr lang="en-US" dirty="0"/>
              <a:t>need to learn how full web applications can be developed with no JS</a:t>
            </a:r>
          </a:p>
          <a:p>
            <a:pPr lvl="1"/>
            <a:r>
              <a:rPr lang="en-US" dirty="0"/>
              <a:t>just studying the latest trends does not give you the depth and insight to understand the new technologies of tomorrow</a:t>
            </a:r>
          </a:p>
          <a:p>
            <a:r>
              <a:rPr lang="en-US" dirty="0"/>
              <a:t>Need some experience with </a:t>
            </a:r>
            <a:r>
              <a:rPr lang="en-US" i="1" dirty="0"/>
              <a:t>server-side HTML rendering </a:t>
            </a:r>
          </a:p>
          <a:p>
            <a:r>
              <a:rPr lang="en-US" dirty="0"/>
              <a:t>Could have used any other template technology… chose JSF just because can run on both JEE and Spring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57244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5803"/>
            <a:ext cx="10515600" cy="1325563"/>
          </a:xfrm>
        </p:spPr>
        <p:txBody>
          <a:bodyPr/>
          <a:lstStyle/>
          <a:p>
            <a:r>
              <a:rPr lang="en-US" dirty="0"/>
              <a:t>JSF</a:t>
            </a:r>
          </a:p>
        </p:txBody>
      </p:sp>
    </p:spTree>
    <p:extLst>
      <p:ext uri="{BB962C8B-B14F-4D97-AF65-F5344CB8AC3E}">
        <p14:creationId xmlns:p14="http://schemas.microsoft.com/office/powerpoint/2010/main" val="3717439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JEE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48" y="1825625"/>
            <a:ext cx="11728174" cy="47739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Besides handling specs like JPA and EJB, a Container also provides a web server handling HTTP requests</a:t>
            </a:r>
          </a:p>
          <a:p>
            <a:r>
              <a:rPr lang="en-US" dirty="0"/>
              <a:t>A </a:t>
            </a:r>
            <a:r>
              <a:rPr lang="en-US" i="1" dirty="0"/>
              <a:t>servlet </a:t>
            </a:r>
            <a:r>
              <a:rPr lang="en-US" dirty="0"/>
              <a:t>is the part that handles the HTTP requests, and creates dynamic HTML pages based on templates</a:t>
            </a:r>
          </a:p>
          <a:p>
            <a:r>
              <a:rPr lang="en-US" dirty="0"/>
              <a:t>Different template technologies, using servlets underneath</a:t>
            </a:r>
          </a:p>
          <a:p>
            <a:pPr lvl="1"/>
            <a:r>
              <a:rPr lang="en-US" dirty="0"/>
              <a:t>JSF main one in JEE, replacing older JSP</a:t>
            </a:r>
          </a:p>
          <a:p>
            <a:r>
              <a:rPr lang="en-US" dirty="0"/>
              <a:t>As container can have different WARs installed, first step when receiving HTTP request is to check which WAR should handle it (based on URL path)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0393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67" y="361304"/>
            <a:ext cx="10565546" cy="604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040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5" y="468726"/>
            <a:ext cx="11695813" cy="584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175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JSF: </a:t>
            </a:r>
            <a:r>
              <a:rPr lang="en-US" dirty="0" err="1"/>
              <a:t>JavaServer</a:t>
            </a:r>
            <a:r>
              <a:rPr lang="en-US" dirty="0"/>
              <a:t> 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791" y="1825624"/>
            <a:ext cx="6599583" cy="49064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Template technology</a:t>
            </a:r>
          </a:p>
          <a:p>
            <a:r>
              <a:rPr lang="en-US" dirty="0"/>
              <a:t>Templates written in </a:t>
            </a:r>
            <a:r>
              <a:rPr lang="en-US" i="1" dirty="0"/>
              <a:t>XHTML</a:t>
            </a:r>
            <a:r>
              <a:rPr lang="en-US" dirty="0"/>
              <a:t>: Extensible Hypertext Markup Language</a:t>
            </a:r>
          </a:p>
          <a:p>
            <a:r>
              <a:rPr lang="en-US" dirty="0"/>
              <a:t>Valid XML files, resembling HTML</a:t>
            </a:r>
          </a:p>
          <a:p>
            <a:r>
              <a:rPr lang="en-US" dirty="0"/>
              <a:t>Mixing together HTML-tags (</a:t>
            </a:r>
            <a:r>
              <a:rPr lang="en-US" dirty="0" err="1"/>
              <a:t>eg</a:t>
            </a:r>
            <a:r>
              <a:rPr lang="en-US" dirty="0"/>
              <a:t> &lt;p&gt;, &lt;a&gt;) with special tags that are going to be handled and transformed by JSF Servlet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139" y="1825624"/>
            <a:ext cx="5113889" cy="416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Wide Web (WWW)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50" y="1825625"/>
            <a:ext cx="11830050" cy="48269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Invented by Tim Berners-Lee in 1989, at CERN, Switzerland</a:t>
            </a:r>
          </a:p>
          <a:p>
            <a:pPr lvl="1"/>
            <a:r>
              <a:rPr lang="en-US" dirty="0"/>
              <a:t>I was in high school when it was first available… </a:t>
            </a:r>
          </a:p>
          <a:p>
            <a:r>
              <a:rPr lang="en-US" dirty="0"/>
              <a:t>WWW is a set of documents/resources distributed among different machines</a:t>
            </a:r>
          </a:p>
          <a:p>
            <a:r>
              <a:rPr lang="en-US" dirty="0"/>
              <a:t>Resources/documents are identified with a Uniform Resource Locator (URL)</a:t>
            </a:r>
          </a:p>
          <a:p>
            <a:r>
              <a:rPr lang="en-US" dirty="0"/>
              <a:t>Resources are accessed/downloaded over the </a:t>
            </a:r>
            <a:r>
              <a:rPr lang="en-US" i="1" dirty="0"/>
              <a:t>internet, </a:t>
            </a:r>
            <a:r>
              <a:rPr lang="en-US" dirty="0"/>
              <a:t>typically HTTP over TCP</a:t>
            </a:r>
          </a:p>
          <a:p>
            <a:r>
              <a:rPr lang="en-US" dirty="0"/>
              <a:t>A web page is a resource written in HTML format</a:t>
            </a:r>
          </a:p>
          <a:p>
            <a:r>
              <a:rPr lang="en-US" i="1" dirty="0"/>
              <a:t>Browsers </a:t>
            </a:r>
            <a:r>
              <a:rPr lang="en-US" dirty="0"/>
              <a:t>are tools used to download/visualize HTML pages, and enable the following of </a:t>
            </a:r>
            <a:r>
              <a:rPr lang="en-US" i="1" dirty="0"/>
              <a:t>links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6884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Template .XHTML example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2851" y="1690688"/>
            <a:ext cx="10190921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55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"-//W3C//DTD XHTML 1.0 Transitional//EN"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"http://www.w3.org/TR/xhtml1/DTD/xhtml1-transitional.dtd"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55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="http://www.w3.org/1999/xhtml"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55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="http://xmlns.jcp.org/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jsf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/html"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55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="http://xmlns.jcp.org/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jsf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/core"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&gt;Example of Dynamic Page&lt;/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Back to 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55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="../index.html"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&gt;Home&lt;/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Current date: &lt;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h:outputText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55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session.lastAccessedTime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&lt;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f:convertDateTime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55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="MM/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55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="date"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h:outputText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8606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1" y="505293"/>
            <a:ext cx="11353162" cy="493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524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43" y="1825625"/>
            <a:ext cx="11728174" cy="4840218"/>
          </a:xfrm>
        </p:spPr>
        <p:txBody>
          <a:bodyPr>
            <a:normAutofit fontScale="92500"/>
          </a:bodyPr>
          <a:lstStyle/>
          <a:p>
            <a:r>
              <a:rPr lang="en-US" dirty="0"/>
              <a:t>Based on tags, JSF decides how to translate </a:t>
            </a:r>
            <a:r>
              <a:rPr lang="en-US" i="1" dirty="0"/>
              <a:t>&lt;tags&gt; </a:t>
            </a:r>
            <a:r>
              <a:rPr lang="en-US" dirty="0"/>
              <a:t>into HTML</a:t>
            </a:r>
          </a:p>
          <a:p>
            <a:r>
              <a:rPr lang="en-US" dirty="0"/>
              <a:t>JSF has a predefined sets of tags that it can handle</a:t>
            </a:r>
          </a:p>
          <a:p>
            <a:r>
              <a:rPr lang="en-US" dirty="0"/>
              <a:t>In some cases, direct mapping to HTML</a:t>
            </a:r>
          </a:p>
          <a:p>
            <a:r>
              <a:rPr lang="en-US" dirty="0"/>
              <a:t>Other cases, will execute code to generate HTML</a:t>
            </a:r>
          </a:p>
          <a:p>
            <a:r>
              <a:rPr lang="en-US" b="1" dirty="0"/>
              <a:t>&lt;</a:t>
            </a:r>
            <a:r>
              <a:rPr lang="en-US" b="1" dirty="0" err="1"/>
              <a:t>h:outputText</a:t>
            </a:r>
            <a:r>
              <a:rPr lang="en-US" b="1" dirty="0"/>
              <a:t> value="#{</a:t>
            </a:r>
            <a:r>
              <a:rPr lang="en-US" b="1" dirty="0" err="1"/>
              <a:t>session.lastAccessedTime</a:t>
            </a:r>
            <a:r>
              <a:rPr lang="en-US" b="1" dirty="0"/>
              <a:t>}"&gt;</a:t>
            </a:r>
          </a:p>
          <a:p>
            <a:pPr lvl="1"/>
            <a:r>
              <a:rPr lang="en-US" dirty="0"/>
              <a:t>Create text based on Java code executed inside “#{}”</a:t>
            </a:r>
          </a:p>
          <a:p>
            <a:r>
              <a:rPr lang="en-US" b="1" dirty="0"/>
              <a:t>&lt;</a:t>
            </a:r>
            <a:r>
              <a:rPr lang="en-US" b="1" dirty="0" err="1"/>
              <a:t>f:convertDateTime</a:t>
            </a:r>
            <a:r>
              <a:rPr lang="en-US" b="1" dirty="0"/>
              <a:t> pattern="MM/</a:t>
            </a:r>
            <a:r>
              <a:rPr lang="en-US" b="1" dirty="0" err="1"/>
              <a:t>dd</a:t>
            </a:r>
            <a:r>
              <a:rPr lang="en-US" b="1" dirty="0"/>
              <a:t>/</a:t>
            </a:r>
            <a:r>
              <a:rPr lang="en-US" b="1" dirty="0" err="1"/>
              <a:t>yyyy</a:t>
            </a:r>
            <a:r>
              <a:rPr lang="en-US" b="1" dirty="0"/>
              <a:t>" type="date"/&gt;</a:t>
            </a:r>
          </a:p>
          <a:p>
            <a:pPr lvl="1"/>
            <a:r>
              <a:rPr lang="en-US" dirty="0"/>
              <a:t>Specify how a Java Date object should be printed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300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(ns)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2923487"/>
            <a:ext cx="11953461" cy="37291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Namespaces are like “</a:t>
            </a:r>
            <a:r>
              <a:rPr lang="en-US" i="1" dirty="0"/>
              <a:t>import packages</a:t>
            </a:r>
            <a:r>
              <a:rPr lang="en-US" dirty="0"/>
              <a:t>” in Java, used to avoid name conflicts</a:t>
            </a:r>
          </a:p>
          <a:p>
            <a:r>
              <a:rPr lang="en-US" dirty="0"/>
              <a:t>Used namespaces need to be declared at beginning, with a custom variable name (usually just a letter, like </a:t>
            </a:r>
            <a:r>
              <a:rPr lang="en-US" i="1" dirty="0"/>
              <a:t>h </a:t>
            </a:r>
            <a:r>
              <a:rPr lang="en-US" dirty="0"/>
              <a:t>and </a:t>
            </a:r>
            <a:r>
              <a:rPr lang="en-US" i="1" dirty="0"/>
              <a:t>f</a:t>
            </a:r>
            <a:r>
              <a:rPr lang="en-US" dirty="0"/>
              <a:t>, to avoid too much typing)  </a:t>
            </a:r>
          </a:p>
          <a:p>
            <a:r>
              <a:rPr lang="en-US" i="1" dirty="0"/>
              <a:t>&lt;a&gt;</a:t>
            </a:r>
            <a:r>
              <a:rPr lang="en-US" dirty="0"/>
              <a:t> belongs to default namespace </a:t>
            </a:r>
          </a:p>
          <a:p>
            <a:pPr lvl="1"/>
            <a:r>
              <a:rPr lang="en-US" dirty="0"/>
              <a:t>"http://www.w3.org/1999/xhtml"  in this example</a:t>
            </a:r>
          </a:p>
          <a:p>
            <a:r>
              <a:rPr lang="en-US" i="1" dirty="0"/>
              <a:t>&lt;</a:t>
            </a:r>
            <a:r>
              <a:rPr lang="en-US" i="1" dirty="0" err="1"/>
              <a:t>h:outputText</a:t>
            </a:r>
            <a:r>
              <a:rPr lang="en-US" i="1" dirty="0"/>
              <a:t>&gt;</a:t>
            </a:r>
            <a:r>
              <a:rPr lang="en-US" dirty="0"/>
              <a:t> belongs to namespace called </a:t>
            </a:r>
            <a:r>
              <a:rPr lang="en-US" i="1" dirty="0"/>
              <a:t>h</a:t>
            </a:r>
          </a:p>
          <a:p>
            <a:pPr lvl="1"/>
            <a:r>
              <a:rPr lang="en-US" dirty="0"/>
              <a:t>“http://xmlns.jcp.org/</a:t>
            </a:r>
            <a:r>
              <a:rPr lang="en-US" dirty="0" err="1"/>
              <a:t>jsf</a:t>
            </a:r>
            <a:r>
              <a:rPr lang="en-US" dirty="0"/>
              <a:t>/html” in this example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3338" y="1597923"/>
            <a:ext cx="91440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  </a:t>
            </a:r>
            <a:r>
              <a:rPr lang="en-US" altLang="en-US" sz="2400" b="1" dirty="0" err="1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altLang="en-US" sz="24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="http://www.w3.org/1999/xhtml"</a:t>
            </a:r>
            <a:br>
              <a:rPr lang="en-US" altLang="en-US" sz="24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2400" b="1" dirty="0" err="1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en-US" altLang="en-US" sz="2400" b="1" dirty="0" err="1">
                <a:solidFill>
                  <a:srgbClr val="194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altLang="en-US" sz="24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="http://xmlns.jcp.org/</a:t>
            </a:r>
            <a:r>
              <a:rPr lang="en-US" altLang="en-US" sz="2400" b="1" dirty="0" err="1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jsf</a:t>
            </a:r>
            <a:r>
              <a:rPr lang="en-US" altLang="en-US" sz="24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/html"</a:t>
            </a:r>
            <a:br>
              <a:rPr lang="en-US" altLang="en-US" sz="24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2400" b="1" dirty="0" err="1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en-US" altLang="en-US" sz="2400" b="1" dirty="0" err="1">
                <a:solidFill>
                  <a:srgbClr val="194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4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="http://xmlns.jcp.org/</a:t>
            </a:r>
            <a:r>
              <a:rPr lang="en-US" altLang="en-US" sz="2400" b="1" dirty="0" err="1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jsf</a:t>
            </a:r>
            <a:r>
              <a:rPr lang="en-US" altLang="en-US" sz="24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42041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043" y="365125"/>
            <a:ext cx="11675166" cy="1325563"/>
          </a:xfrm>
        </p:spPr>
        <p:txBody>
          <a:bodyPr/>
          <a:lstStyle/>
          <a:p>
            <a:r>
              <a:rPr lang="en-US" dirty="0"/>
              <a:t>JSF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43" y="1825624"/>
            <a:ext cx="11675166" cy="48799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JSF provides several tags with different namespaces</a:t>
            </a:r>
          </a:p>
          <a:p>
            <a:r>
              <a:rPr lang="en-US" dirty="0"/>
              <a:t>JSF can also be extended with more tags, with libraries like </a:t>
            </a:r>
            <a:r>
              <a:rPr lang="en-US" i="1" dirty="0" err="1"/>
              <a:t>PrimeFaces</a:t>
            </a:r>
            <a:r>
              <a:rPr lang="en-US" dirty="0"/>
              <a:t> and </a:t>
            </a:r>
            <a:r>
              <a:rPr lang="en-US" i="1" dirty="0" err="1"/>
              <a:t>OmniFaces</a:t>
            </a:r>
            <a:endParaRPr lang="en-US" i="1" dirty="0"/>
          </a:p>
          <a:p>
            <a:pPr lvl="1"/>
            <a:r>
              <a:rPr lang="en-US" dirty="0"/>
              <a:t>But we are not going to see them…</a:t>
            </a:r>
          </a:p>
          <a:p>
            <a:r>
              <a:rPr lang="en-US" dirty="0"/>
              <a:t>Available tags/namespaces (see online for full list of available tags):</a:t>
            </a:r>
          </a:p>
          <a:p>
            <a:pPr lvl="1"/>
            <a:r>
              <a:rPr lang="en-US" dirty="0"/>
              <a:t>http://xmlns.jcp.org/jsf/html</a:t>
            </a:r>
          </a:p>
          <a:p>
            <a:pPr lvl="1"/>
            <a:r>
              <a:rPr lang="en-US" dirty="0"/>
              <a:t>http://xmlns.jcp.org/jsf/core</a:t>
            </a:r>
          </a:p>
          <a:p>
            <a:pPr lvl="1"/>
            <a:r>
              <a:rPr lang="en-US" dirty="0"/>
              <a:t>http://xmlns.jcp.org/jsf/facelets</a:t>
            </a:r>
          </a:p>
          <a:p>
            <a:pPr lvl="1"/>
            <a:r>
              <a:rPr lang="en-US" dirty="0"/>
              <a:t>http://xmlns.jcp.org/jsf/composite</a:t>
            </a:r>
          </a:p>
          <a:p>
            <a:pPr lvl="1"/>
            <a:r>
              <a:rPr lang="en-US" dirty="0"/>
              <a:t>http://xmlns.jcp.org/jsf/passthrough</a:t>
            </a:r>
          </a:p>
          <a:p>
            <a:pPr lvl="1"/>
            <a:r>
              <a:rPr lang="en-US" dirty="0"/>
              <a:t>http://xmlns.jcp.org/jsp/jstl/core</a:t>
            </a:r>
          </a:p>
          <a:p>
            <a:pPr lvl="1"/>
            <a:r>
              <a:rPr lang="en-US" dirty="0"/>
              <a:t>http://xmlns.jcp.org/jsp/jstl/functions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5082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Folder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278" y="1825625"/>
            <a:ext cx="9183757" cy="4667940"/>
          </a:xfrm>
        </p:spPr>
        <p:txBody>
          <a:bodyPr/>
          <a:lstStyle/>
          <a:p>
            <a:r>
              <a:rPr lang="en-US" dirty="0"/>
              <a:t>Template </a:t>
            </a:r>
            <a:r>
              <a:rPr lang="en-US" i="1" dirty="0"/>
              <a:t>.XHTML </a:t>
            </a:r>
            <a:r>
              <a:rPr lang="en-US" dirty="0"/>
              <a:t>and other assets (HTML/CSS/JS/images/etc.) are not source files to compile</a:t>
            </a:r>
          </a:p>
          <a:p>
            <a:r>
              <a:rPr lang="en-US" dirty="0"/>
              <a:t>Need to be put under “</a:t>
            </a:r>
            <a:r>
              <a:rPr lang="en-US" i="1" dirty="0" err="1"/>
              <a:t>src</a:t>
            </a:r>
            <a:r>
              <a:rPr lang="en-US" i="1" dirty="0"/>
              <a:t>/main/</a:t>
            </a:r>
            <a:r>
              <a:rPr lang="en-US" i="1" dirty="0" err="1"/>
              <a:t>webapp</a:t>
            </a:r>
            <a:r>
              <a:rPr lang="en-US" dirty="0"/>
              <a:t>” </a:t>
            </a:r>
          </a:p>
          <a:p>
            <a:r>
              <a:rPr lang="en-US" dirty="0"/>
              <a:t>Anything under such folder will be available with HTTP request to server, but “</a:t>
            </a:r>
            <a:r>
              <a:rPr lang="en-US" i="1" dirty="0"/>
              <a:t>WEB-INF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i="1" dirty="0"/>
              <a:t>WEB-INF/web.xml</a:t>
            </a:r>
            <a:r>
              <a:rPr lang="en-US" dirty="0"/>
              <a:t>” is where configurations are set, like JSF handling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972" y="1825624"/>
            <a:ext cx="2427656" cy="364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814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D4DE-5A81-E148-8D5E-BAF17947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Managed Beans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DF155-A129-CA4F-9F14-4C9DD9947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" y="1825624"/>
            <a:ext cx="11673840" cy="4864736"/>
          </a:xfrm>
        </p:spPr>
        <p:txBody>
          <a:bodyPr/>
          <a:lstStyle/>
          <a:p>
            <a:r>
              <a:rPr lang="en-US" dirty="0"/>
              <a:t>From XHTML, we can call Java code, inside </a:t>
            </a:r>
            <a:r>
              <a:rPr lang="en-US" b="1" dirty="0"/>
              <a:t>#{} </a:t>
            </a:r>
            <a:r>
              <a:rPr lang="en-US" dirty="0"/>
              <a:t>blocks in the tag attributes</a:t>
            </a:r>
          </a:p>
          <a:p>
            <a:pPr lvl="1"/>
            <a:r>
              <a:rPr lang="en-US" dirty="0"/>
              <a:t>“</a:t>
            </a:r>
            <a:r>
              <a:rPr lang="en-US" i="1" dirty="0"/>
              <a:t>value</a:t>
            </a:r>
            <a:r>
              <a:rPr lang="en-US" dirty="0"/>
              <a:t>” can be read when generating HTML server-side</a:t>
            </a:r>
          </a:p>
          <a:p>
            <a:pPr lvl="1"/>
            <a:r>
              <a:rPr lang="en-US" dirty="0"/>
              <a:t>“</a:t>
            </a:r>
            <a:r>
              <a:rPr lang="en-US" i="1" dirty="0"/>
              <a:t>action</a:t>
            </a:r>
            <a:r>
              <a:rPr lang="en-US" dirty="0"/>
              <a:t>” can be executed once server receives HTTP POSTs</a:t>
            </a:r>
          </a:p>
          <a:p>
            <a:pPr algn="just"/>
            <a:r>
              <a:rPr lang="en-US" dirty="0"/>
              <a:t>JSF uses special beans as a bridge between the HTML GUI and the business logic (</a:t>
            </a:r>
            <a:r>
              <a:rPr lang="en-US" dirty="0" err="1"/>
              <a:t>eg</a:t>
            </a:r>
            <a:r>
              <a:rPr lang="en-US" dirty="0"/>
              <a:t> EJBs)</a:t>
            </a:r>
          </a:p>
          <a:p>
            <a:pPr algn="just"/>
            <a:r>
              <a:rPr lang="en-US" dirty="0"/>
              <a:t>Different kinds of JSF-Beans, but we will just need 2: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i="1" dirty="0"/>
              <a:t>@</a:t>
            </a:r>
            <a:r>
              <a:rPr lang="en-US" i="1" dirty="0" err="1"/>
              <a:t>RequestScoped</a:t>
            </a:r>
            <a:r>
              <a:rPr lang="en-US" dirty="0"/>
              <a:t>, created for each HTTP request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i="1" dirty="0"/>
              <a:t>@</a:t>
            </a:r>
            <a:r>
              <a:rPr lang="en-US" i="1" dirty="0" err="1"/>
              <a:t>SessionScoped</a:t>
            </a:r>
            <a:r>
              <a:rPr lang="en-US" dirty="0"/>
              <a:t>, created for each user session (based on cookies)</a:t>
            </a:r>
          </a:p>
        </p:txBody>
      </p:sp>
    </p:spTree>
    <p:extLst>
      <p:ext uri="{BB962C8B-B14F-4D97-AF65-F5344CB8AC3E}">
        <p14:creationId xmlns:p14="http://schemas.microsoft.com/office/powerpoint/2010/main" val="743586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FBC08-02EB-7A4A-A4F9-8F72ED03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FD6F3-B310-FB43-84CC-F6A7C6C4C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" y="1795144"/>
            <a:ext cx="11650980" cy="48952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be able to be referenced from XHTML, the beans need to be marked with </a:t>
            </a:r>
            <a:r>
              <a:rPr lang="en-US" i="1" dirty="0"/>
              <a:t>@Named</a:t>
            </a:r>
          </a:p>
          <a:p>
            <a:pPr lvl="1"/>
            <a:r>
              <a:rPr lang="en-US" dirty="0"/>
              <a:t>can then use name of the class with first letter in lower case to reference an instance of the bean, </a:t>
            </a:r>
            <a:r>
              <a:rPr lang="en-US" dirty="0" err="1"/>
              <a:t>eg</a:t>
            </a:r>
            <a:r>
              <a:rPr lang="en-US" dirty="0"/>
              <a:t> a class </a:t>
            </a:r>
            <a:r>
              <a:rPr lang="en-US" i="1" dirty="0" err="1"/>
              <a:t>FooBar</a:t>
            </a:r>
            <a:r>
              <a:rPr lang="en-US" i="1" dirty="0"/>
              <a:t> </a:t>
            </a:r>
            <a:r>
              <a:rPr lang="en-US" dirty="0"/>
              <a:t>can be referenced with a variable called </a:t>
            </a:r>
            <a:r>
              <a:rPr lang="en-US" i="1" dirty="0" err="1"/>
              <a:t>fooBar</a:t>
            </a:r>
            <a:endParaRPr lang="en-US" i="1" dirty="0"/>
          </a:p>
          <a:p>
            <a:r>
              <a:rPr lang="en-US" dirty="0"/>
              <a:t>JSF-Beans can have injected EJBs</a:t>
            </a:r>
          </a:p>
          <a:p>
            <a:r>
              <a:rPr lang="en-US" dirty="0"/>
              <a:t>JSF-Beans should not really have business logic (which should be in the EJBs)</a:t>
            </a:r>
          </a:p>
          <a:p>
            <a:r>
              <a:rPr lang="en-US" dirty="0"/>
              <a:t>JSF-Beans should mainly deal with handling of form data and page navigation</a:t>
            </a:r>
          </a:p>
        </p:txBody>
      </p:sp>
    </p:spTree>
    <p:extLst>
      <p:ext uri="{BB962C8B-B14F-4D97-AF65-F5344CB8AC3E}">
        <p14:creationId xmlns:p14="http://schemas.microsoft.com/office/powerpoint/2010/main" val="40830035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9AA4-DF13-E44D-BBC8-F2C3C12F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B7057-46BB-664E-BDCF-BF1815385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" y="1825624"/>
            <a:ext cx="11856720" cy="48494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Can simply use </a:t>
            </a:r>
            <a:r>
              <a:rPr lang="en-US" i="1" dirty="0"/>
              <a:t>&lt;a&gt;</a:t>
            </a:r>
            <a:r>
              <a:rPr lang="en-US" dirty="0"/>
              <a:t> tags for simple navigation between pages</a:t>
            </a:r>
          </a:p>
          <a:p>
            <a:r>
              <a:rPr lang="en-US" dirty="0"/>
              <a:t>Complexity arises when </a:t>
            </a:r>
            <a:r>
              <a:rPr lang="en-US" i="1" dirty="0"/>
              <a:t>&lt;form&gt;</a:t>
            </a:r>
            <a:r>
              <a:rPr lang="en-US" dirty="0"/>
              <a:t> POSTs execute JSF-Bean code on the backend</a:t>
            </a:r>
          </a:p>
          <a:p>
            <a:pPr lvl="1"/>
            <a:r>
              <a:rPr lang="en-US" dirty="0"/>
              <a:t>this is will be defined inside the “</a:t>
            </a:r>
            <a:r>
              <a:rPr lang="en-US" i="1" dirty="0"/>
              <a:t>action</a:t>
            </a:r>
            <a:r>
              <a:rPr lang="en-US" dirty="0"/>
              <a:t>” attribute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i="1" dirty="0"/>
              <a:t>&lt;</a:t>
            </a:r>
            <a:r>
              <a:rPr lang="en-US" i="1" dirty="0" err="1"/>
              <a:t>h:commandButton</a:t>
            </a:r>
            <a:r>
              <a:rPr lang="en-US" i="1" dirty="0"/>
              <a:t> value=“X” action="#{</a:t>
            </a:r>
            <a:r>
              <a:rPr lang="en-US" i="1" dirty="0" err="1"/>
              <a:t>fooBar.someMethod</a:t>
            </a:r>
            <a:r>
              <a:rPr lang="en-US" i="1" dirty="0"/>
              <a:t>}" /&gt;</a:t>
            </a:r>
          </a:p>
          <a:p>
            <a:r>
              <a:rPr lang="en-US" dirty="0"/>
              <a:t>If the JSF-Bean method returns void, then the POST returns the rendered HTML of the current page</a:t>
            </a:r>
          </a:p>
          <a:p>
            <a:r>
              <a:rPr lang="en-US" dirty="0"/>
              <a:t>If otherwise returns a String, that can be a URL path toward another page to </a:t>
            </a:r>
            <a:r>
              <a:rPr lang="en-US" i="1" dirty="0"/>
              <a:t>redirect</a:t>
            </a:r>
            <a:r>
              <a:rPr lang="en-US" dirty="0"/>
              <a:t> to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once submitted data in a form, want to go to page showing this new data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after login (</a:t>
            </a:r>
            <a:r>
              <a:rPr lang="en-US" dirty="0" err="1"/>
              <a:t>userId</a:t>
            </a:r>
            <a:r>
              <a:rPr lang="en-US" dirty="0"/>
              <a:t>/password sent by a form), automatically go to home-page</a:t>
            </a:r>
          </a:p>
        </p:txBody>
      </p:sp>
    </p:spTree>
    <p:extLst>
      <p:ext uri="{BB962C8B-B14F-4D97-AF65-F5344CB8AC3E}">
        <p14:creationId xmlns:p14="http://schemas.microsoft.com/office/powerpoint/2010/main" val="28099630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90D6E-1934-9749-BAFD-149E9DAB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and Redirect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D8622-BA49-254F-A483-EB0A720D6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0" y="1825624"/>
            <a:ext cx="11704320" cy="48799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JSF, there are 2 main ways for navigation</a:t>
            </a:r>
          </a:p>
          <a:p>
            <a:r>
              <a:rPr lang="en-US" b="1" dirty="0"/>
              <a:t>Forward</a:t>
            </a:r>
            <a:r>
              <a:rPr lang="en-US" dirty="0"/>
              <a:t>: return the rendered HTML of the linked-page as part of the body payload of the POST request</a:t>
            </a:r>
          </a:p>
          <a:p>
            <a:pPr lvl="1"/>
            <a:r>
              <a:rPr lang="en-US" dirty="0"/>
              <a:t>this is the default behavior</a:t>
            </a:r>
          </a:p>
          <a:p>
            <a:pPr lvl="1"/>
            <a:r>
              <a:rPr lang="en-US" dirty="0"/>
              <a:t>issue: the URL on address bar in browser does NOT change</a:t>
            </a:r>
          </a:p>
          <a:p>
            <a:r>
              <a:rPr lang="en-US" b="1" dirty="0"/>
              <a:t>Redirect</a:t>
            </a:r>
            <a:r>
              <a:rPr lang="en-US" dirty="0"/>
              <a:t>: return a 302 redirection, where path returned by “</a:t>
            </a:r>
            <a:r>
              <a:rPr lang="en-US" i="1" dirty="0"/>
              <a:t>action</a:t>
            </a:r>
            <a:r>
              <a:rPr lang="en-US" dirty="0"/>
              <a:t>” will be in the </a:t>
            </a:r>
            <a:r>
              <a:rPr lang="en-US" i="1" dirty="0"/>
              <a:t>Location</a:t>
            </a:r>
            <a:r>
              <a:rPr lang="en-US" dirty="0"/>
              <a:t> HTTP header</a:t>
            </a:r>
          </a:p>
          <a:p>
            <a:pPr lvl="1"/>
            <a:r>
              <a:rPr lang="en-US" dirty="0"/>
              <a:t>issue: browser will need to make 2 calls (first the POST, and then a GET), but the address bar will be updated correctly</a:t>
            </a:r>
          </a:p>
          <a:p>
            <a:pPr lvl="1"/>
            <a:r>
              <a:rPr lang="en-US" dirty="0"/>
              <a:t>needs to be activated with URL attribute: “</a:t>
            </a:r>
            <a:r>
              <a:rPr lang="en-US" b="1" dirty="0"/>
              <a:t>?faces-redirect=true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this is the one you should use most of the time</a:t>
            </a:r>
          </a:p>
        </p:txBody>
      </p:sp>
    </p:spTree>
    <p:extLst>
      <p:ext uri="{BB962C8B-B14F-4D97-AF65-F5344CB8AC3E}">
        <p14:creationId xmlns:p14="http://schemas.microsoft.com/office/powerpoint/2010/main" val="344902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18" y="504825"/>
            <a:ext cx="11219399" cy="4972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3375" y="5686425"/>
            <a:ext cx="11630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Send a HTTP request, and get back a HTML page which will be visualized in the browser</a:t>
            </a:r>
          </a:p>
        </p:txBody>
      </p:sp>
    </p:spTree>
    <p:extLst>
      <p:ext uri="{BB962C8B-B14F-4D97-AF65-F5344CB8AC3E}">
        <p14:creationId xmlns:p14="http://schemas.microsoft.com/office/powerpoint/2010/main" val="611010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2307"/>
            <a:ext cx="10515600" cy="1325563"/>
          </a:xfrm>
        </p:spPr>
        <p:txBody>
          <a:bodyPr/>
          <a:lstStyle/>
          <a:p>
            <a:r>
              <a:rPr lang="en-US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34028420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93" y="365125"/>
            <a:ext cx="11489961" cy="1325563"/>
          </a:xfrm>
        </p:spPr>
        <p:txBody>
          <a:bodyPr>
            <a:normAutofit/>
          </a:bodyPr>
          <a:lstStyle/>
          <a:p>
            <a:r>
              <a:rPr lang="en-US" dirty="0"/>
              <a:t>Deploy OS Images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793" y="1825624"/>
            <a:ext cx="11699823" cy="488247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When developing applications, not limit to just package your code </a:t>
            </a:r>
          </a:p>
          <a:p>
            <a:pPr lvl="1"/>
            <a:r>
              <a:rPr lang="en-US" dirty="0"/>
              <a:t>Java, </a:t>
            </a:r>
            <a:r>
              <a:rPr lang="en-US" dirty="0" err="1"/>
              <a:t>NodeJS</a:t>
            </a:r>
            <a:r>
              <a:rPr lang="en-US" dirty="0"/>
              <a:t>, PHP, etc.</a:t>
            </a:r>
          </a:p>
          <a:p>
            <a:r>
              <a:rPr lang="en-US" dirty="0"/>
              <a:t>Create a whole image of an OS, including all needed software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the version of JRE/</a:t>
            </a:r>
            <a:r>
              <a:rPr lang="en-US" dirty="0" err="1"/>
              <a:t>.Net</a:t>
            </a:r>
            <a:r>
              <a:rPr lang="en-US" dirty="0"/>
              <a:t>/Ruby/etc. that you need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having a JEE Container like </a:t>
            </a:r>
            <a:r>
              <a:rPr lang="en-US" dirty="0" err="1"/>
              <a:t>WildFly</a:t>
            </a:r>
            <a:endParaRPr lang="en-US" dirty="0"/>
          </a:p>
          <a:p>
            <a:r>
              <a:rPr lang="en-US" dirty="0"/>
              <a:t>Particularly useful when developing web applications to install on a server</a:t>
            </a:r>
          </a:p>
          <a:p>
            <a:r>
              <a:rPr lang="en-US" dirty="0"/>
              <a:t>Do not install the OS image on the server, but rather run it in a virtual machine</a:t>
            </a:r>
          </a:p>
          <a:p>
            <a:r>
              <a:rPr lang="en-US" dirty="0"/>
              <a:t>Also, instead of installing a database, could just load a OS image with it</a:t>
            </a:r>
          </a:p>
          <a:p>
            <a:r>
              <a:rPr lang="en-US" dirty="0"/>
              <a:t>How to automate all this?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806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503826" cy="1325563"/>
          </a:xfrm>
        </p:spPr>
        <p:txBody>
          <a:bodyPr/>
          <a:lstStyle/>
          <a:p>
            <a:r>
              <a:rPr lang="en-US" dirty="0"/>
              <a:t>Docker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813" y="1825625"/>
            <a:ext cx="1172230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Automate the deployment of application inside software containers</a:t>
            </a:r>
          </a:p>
          <a:p>
            <a:r>
              <a:rPr lang="en-US" dirty="0"/>
              <a:t>Create whole OS images, based on predefined ones</a:t>
            </a:r>
          </a:p>
          <a:p>
            <a:r>
              <a:rPr lang="en-US" dirty="0" err="1"/>
              <a:t>Eg</a:t>
            </a:r>
            <a:r>
              <a:rPr lang="en-US" dirty="0"/>
              <a:t>, a Linux distribution with the latest version of the frameworks you need</a:t>
            </a:r>
          </a:p>
          <a:p>
            <a:pPr lvl="1"/>
            <a:r>
              <a:rPr lang="en-US" dirty="0" err="1"/>
              <a:t>NodeJS</a:t>
            </a:r>
            <a:r>
              <a:rPr lang="en-US" dirty="0"/>
              <a:t>, PHP, JDK, etc.</a:t>
            </a:r>
          </a:p>
          <a:p>
            <a:r>
              <a:rPr lang="en-US" dirty="0"/>
              <a:t>Large </a:t>
            </a:r>
            <a:r>
              <a:rPr lang="en-US" i="1" dirty="0"/>
              <a:t>online</a:t>
            </a:r>
            <a:r>
              <a:rPr lang="en-US" dirty="0"/>
              <a:t> catalog of existing base images at Docker Hub</a:t>
            </a:r>
          </a:p>
          <a:p>
            <a:r>
              <a:rPr lang="en-US" dirty="0"/>
              <a:t>Your application, and any needed third-party library, will be part of the OS image</a:t>
            </a:r>
          </a:p>
          <a:p>
            <a:r>
              <a:rPr lang="en-US" dirty="0"/>
              <a:t>Use Docker (and tools built on / using it) to deploy your OS images and start them locally or on remote servers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471" y="230188"/>
            <a:ext cx="36766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580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Docker?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43" y="1825624"/>
            <a:ext cx="11789764" cy="48799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First you need to install it</a:t>
            </a:r>
          </a:p>
          <a:p>
            <a:pPr lvl="1"/>
            <a:r>
              <a:rPr lang="en-US" dirty="0">
                <a:hlinkClick r:id="rId2"/>
              </a:rPr>
              <a:t>https://store.docker.com/</a:t>
            </a:r>
            <a:endParaRPr lang="en-US" dirty="0"/>
          </a:p>
          <a:p>
            <a:pPr lvl="1"/>
            <a:r>
              <a:rPr lang="en-US" dirty="0"/>
              <a:t>Note: if you are using Windows, Home Edition might not be enough. You would need a better version, like the Educational one, which you should be able to freely get from school</a:t>
            </a:r>
          </a:p>
          <a:p>
            <a:r>
              <a:rPr lang="en-US" dirty="0"/>
              <a:t>To run existing images, you just need to type commands from a shell terminal (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dirty="0" err="1"/>
              <a:t>GitBash</a:t>
            </a:r>
            <a:r>
              <a:rPr lang="en-US" dirty="0"/>
              <a:t>)</a:t>
            </a:r>
          </a:p>
          <a:p>
            <a:r>
              <a:rPr lang="en-US" dirty="0"/>
              <a:t>When you are writing your own projects, you need to create configuration files </a:t>
            </a:r>
          </a:p>
          <a:p>
            <a:pPr lvl="1"/>
            <a:r>
              <a:rPr lang="en-US" i="1" dirty="0" err="1"/>
              <a:t>Dockerfile</a:t>
            </a:r>
            <a:r>
              <a:rPr lang="en-US" dirty="0"/>
              <a:t>: specify how to build an OS image</a:t>
            </a:r>
          </a:p>
          <a:p>
            <a:pPr lvl="1"/>
            <a:r>
              <a:rPr lang="en-US" i="1" dirty="0" err="1"/>
              <a:t>docker-compose.yml</a:t>
            </a:r>
            <a:r>
              <a:rPr lang="en-US" dirty="0"/>
              <a:t>: for handling multi-images</a:t>
            </a:r>
          </a:p>
          <a:p>
            <a:r>
              <a:rPr lang="en-US" dirty="0"/>
              <a:t>Then, use </a:t>
            </a:r>
            <a:r>
              <a:rPr lang="en-US" i="1" dirty="0" err="1"/>
              <a:t>docker</a:t>
            </a:r>
            <a:r>
              <a:rPr lang="en-US" dirty="0"/>
              <a:t> and </a:t>
            </a:r>
            <a:r>
              <a:rPr lang="en-US" i="1" dirty="0" err="1"/>
              <a:t>docker</a:t>
            </a:r>
            <a:r>
              <a:rPr lang="en-US" i="1" dirty="0"/>
              <a:t>-compose</a:t>
            </a:r>
            <a:r>
              <a:rPr lang="en-US" dirty="0"/>
              <a:t> commands from the command line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468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43" y="1825625"/>
            <a:ext cx="11675166" cy="477395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https://docs.docker.com/get-started/</a:t>
            </a:r>
            <a:endParaRPr lang="en-US" dirty="0"/>
          </a:p>
          <a:p>
            <a:r>
              <a:rPr lang="en-US" dirty="0">
                <a:hlinkClick r:id="rId3"/>
              </a:rPr>
              <a:t>https://hub.docker.com/r/docker/whalesay/</a:t>
            </a:r>
            <a:endParaRPr lang="en-US" dirty="0"/>
          </a:p>
          <a:p>
            <a:r>
              <a:rPr lang="en-US" b="1" i="1" dirty="0" err="1"/>
              <a:t>docker</a:t>
            </a:r>
            <a:r>
              <a:rPr lang="en-US" b="1" i="1" dirty="0"/>
              <a:t> run </a:t>
            </a:r>
            <a:r>
              <a:rPr lang="en-US" b="1" i="1" dirty="0" err="1"/>
              <a:t>docker</a:t>
            </a:r>
            <a:r>
              <a:rPr lang="en-US" b="1" i="1" dirty="0"/>
              <a:t>/</a:t>
            </a:r>
            <a:r>
              <a:rPr lang="en-US" b="1" i="1" dirty="0" err="1"/>
              <a:t>whalesay</a:t>
            </a:r>
            <a:r>
              <a:rPr lang="en-US" b="1" i="1" dirty="0"/>
              <a:t> </a:t>
            </a:r>
            <a:r>
              <a:rPr lang="en-US" b="1" i="1" dirty="0" err="1"/>
              <a:t>cowsay</a:t>
            </a:r>
            <a:r>
              <a:rPr lang="en-US" b="1" i="1" dirty="0"/>
              <a:t> boo</a:t>
            </a:r>
          </a:p>
          <a:p>
            <a:pPr lvl="1"/>
            <a:r>
              <a:rPr lang="en-US" dirty="0"/>
              <a:t>This will install the image “</a:t>
            </a:r>
            <a:r>
              <a:rPr lang="en-US" i="1" dirty="0" err="1"/>
              <a:t>docker</a:t>
            </a:r>
            <a:r>
              <a:rPr lang="en-US" i="1" dirty="0"/>
              <a:t>/</a:t>
            </a:r>
            <a:r>
              <a:rPr lang="en-US" i="1" dirty="0" err="1"/>
              <a:t>whalesay</a:t>
            </a:r>
            <a:r>
              <a:rPr lang="en-US" dirty="0"/>
              <a:t>”, and run it with input “</a:t>
            </a:r>
            <a:r>
              <a:rPr lang="en-US" dirty="0" err="1"/>
              <a:t>cowsay</a:t>
            </a:r>
            <a:r>
              <a:rPr lang="en-US" dirty="0"/>
              <a:t> boo”</a:t>
            </a:r>
          </a:p>
          <a:p>
            <a:pPr lvl="1"/>
            <a:r>
              <a:rPr lang="en-US" dirty="0"/>
              <a:t>First time you run it, the “</a:t>
            </a:r>
            <a:r>
              <a:rPr lang="en-US" i="1" dirty="0" err="1"/>
              <a:t>docker</a:t>
            </a:r>
            <a:r>
              <a:rPr lang="en-US" i="1" dirty="0"/>
              <a:t>/</a:t>
            </a:r>
            <a:r>
              <a:rPr lang="en-US" i="1" dirty="0" err="1"/>
              <a:t>whalesay</a:t>
            </a:r>
            <a:r>
              <a:rPr lang="en-US" dirty="0"/>
              <a:t>” image will be downloaded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997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0"/>
            <a:ext cx="89385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595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22" y="77449"/>
            <a:ext cx="10515600" cy="939694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 Images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99" y="1500027"/>
            <a:ext cx="11780587" cy="527615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Extend existing images to run the applications you develop</a:t>
            </a:r>
          </a:p>
          <a:p>
            <a:pPr lvl="1"/>
            <a:r>
              <a:rPr lang="en-US" dirty="0"/>
              <a:t>Just need to create a text file called “</a:t>
            </a:r>
            <a:r>
              <a:rPr lang="en-US" i="1" dirty="0" err="1"/>
              <a:t>Dockerfile</a:t>
            </a:r>
            <a:r>
              <a:rPr lang="en-US" dirty="0"/>
              <a:t>”</a:t>
            </a:r>
          </a:p>
          <a:p>
            <a:r>
              <a:rPr lang="en-US" b="1" dirty="0"/>
              <a:t>FROM:</a:t>
            </a:r>
            <a:r>
              <a:rPr lang="en-US" dirty="0"/>
              <a:t> specify the base OS image</a:t>
            </a:r>
          </a:p>
          <a:p>
            <a:r>
              <a:rPr lang="en-US" b="1" dirty="0"/>
              <a:t>RUN</a:t>
            </a:r>
            <a:r>
              <a:rPr lang="en-US" dirty="0"/>
              <a:t>: execute commands in the virtual OS to set it up, like installing programs or create files/directories</a:t>
            </a:r>
          </a:p>
          <a:p>
            <a:r>
              <a:rPr lang="en-US" b="1" dirty="0"/>
              <a:t>CMD</a:t>
            </a:r>
            <a:r>
              <a:rPr lang="en-US" dirty="0"/>
              <a:t>: the actual command for your application</a:t>
            </a:r>
          </a:p>
          <a:p>
            <a:r>
              <a:rPr lang="en-US" b="1" dirty="0"/>
              <a:t>ENV</a:t>
            </a:r>
            <a:r>
              <a:rPr lang="en-US" dirty="0"/>
              <a:t>: define an environment variable</a:t>
            </a:r>
          </a:p>
          <a:p>
            <a:r>
              <a:rPr lang="en-US" b="1" dirty="0"/>
              <a:t>COPY</a:t>
            </a:r>
            <a:r>
              <a:rPr lang="en-US" dirty="0"/>
              <a:t>: take a file X from your hard-disk, and copy it over to the Docker image at the given path Y</a:t>
            </a:r>
          </a:p>
          <a:p>
            <a:pPr lvl="1"/>
            <a:r>
              <a:rPr lang="en-US" dirty="0"/>
              <a:t>When Docker image runs, it can access X at path Y, even when you deploy the image on a remote server</a:t>
            </a:r>
          </a:p>
          <a:p>
            <a:pPr lvl="1"/>
            <a:r>
              <a:rPr lang="en-US" dirty="0"/>
              <a:t>Note, there is also an </a:t>
            </a:r>
            <a:r>
              <a:rPr lang="en-US" b="1" dirty="0"/>
              <a:t>ADD</a:t>
            </a:r>
            <a:r>
              <a:rPr lang="en-US" dirty="0"/>
              <a:t> option. Do NOT use it (</a:t>
            </a:r>
            <a:r>
              <a:rPr lang="en-US" dirty="0" err="1"/>
              <a:t>ie</a:t>
            </a:r>
            <a:r>
              <a:rPr lang="en-US" dirty="0"/>
              <a:t>, not recommended, as having side-effects besides adding files)</a:t>
            </a:r>
          </a:p>
          <a:p>
            <a:r>
              <a:rPr lang="en-US" b="1" dirty="0"/>
              <a:t>WORKDIR</a:t>
            </a:r>
            <a:r>
              <a:rPr lang="en-US" dirty="0"/>
              <a:t>: specify the working directory for the executed commands</a:t>
            </a:r>
          </a:p>
          <a:p>
            <a:pPr lvl="1"/>
            <a:r>
              <a:rPr lang="en-US" dirty="0"/>
              <a:t>Think about it like doing “cd” to that folder, so all commands/files are relative to that folder, and you do not need to specify full path</a:t>
            </a:r>
          </a:p>
          <a:p>
            <a:r>
              <a:rPr lang="en-US" b="1" dirty="0"/>
              <a:t>#</a:t>
            </a:r>
            <a:r>
              <a:rPr lang="en-US" dirty="0"/>
              <a:t> are comments</a:t>
            </a:r>
          </a:p>
        </p:txBody>
      </p:sp>
    </p:spTree>
    <p:extLst>
      <p:ext uri="{BB962C8B-B14F-4D97-AF65-F5344CB8AC3E}">
        <p14:creationId xmlns:p14="http://schemas.microsoft.com/office/powerpoint/2010/main" val="20924503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9A1E96-4C53-B444-A194-6B7C396A0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1378"/>
            <a:ext cx="12192000" cy="409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324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43" y="1825625"/>
            <a:ext cx="11794435" cy="4932984"/>
          </a:xfrm>
        </p:spPr>
        <p:txBody>
          <a:bodyPr>
            <a:normAutofit fontScale="92500"/>
          </a:bodyPr>
          <a:lstStyle/>
          <a:p>
            <a:r>
              <a:rPr lang="en-US" b="1" i="1" dirty="0" err="1"/>
              <a:t>docker</a:t>
            </a:r>
            <a:r>
              <a:rPr lang="en-US" b="1" i="1" dirty="0"/>
              <a:t> build -t &lt;name&gt; .</a:t>
            </a:r>
          </a:p>
          <a:p>
            <a:pPr lvl="1"/>
            <a:r>
              <a:rPr lang="en-US" dirty="0"/>
              <a:t>Create an image with name &lt;</a:t>
            </a:r>
            <a:r>
              <a:rPr lang="en-US" i="1" dirty="0"/>
              <a:t>name</a:t>
            </a:r>
            <a:r>
              <a:rPr lang="en-US" dirty="0"/>
              <a:t>&gt;, from the </a:t>
            </a:r>
            <a:r>
              <a:rPr lang="en-US" i="1" dirty="0" err="1"/>
              <a:t>Dockerfile</a:t>
            </a:r>
            <a:r>
              <a:rPr lang="en-US" dirty="0"/>
              <a:t> in the current “.” folder</a:t>
            </a:r>
          </a:p>
          <a:p>
            <a:r>
              <a:rPr lang="en-US" b="1" i="1" dirty="0" err="1"/>
              <a:t>docker</a:t>
            </a:r>
            <a:r>
              <a:rPr lang="en-US" b="1" i="1" dirty="0"/>
              <a:t> run &lt;name&gt;</a:t>
            </a:r>
          </a:p>
          <a:p>
            <a:pPr lvl="1"/>
            <a:r>
              <a:rPr lang="en-US" dirty="0"/>
              <a:t>Run the given image</a:t>
            </a:r>
          </a:p>
          <a:p>
            <a:r>
              <a:rPr lang="en-US" b="1" dirty="0" err="1"/>
              <a:t>docker</a:t>
            </a:r>
            <a:r>
              <a:rPr lang="en-US" b="1" dirty="0"/>
              <a:t> </a:t>
            </a:r>
            <a:r>
              <a:rPr lang="en-US" b="1" dirty="0" err="1"/>
              <a:t>ps</a:t>
            </a:r>
            <a:endParaRPr lang="en-US" b="1" dirty="0"/>
          </a:p>
          <a:p>
            <a:pPr lvl="1"/>
            <a:r>
              <a:rPr lang="en-US" dirty="0"/>
              <a:t>Show running images</a:t>
            </a:r>
          </a:p>
          <a:p>
            <a:r>
              <a:rPr lang="en-US" b="1" dirty="0" err="1"/>
              <a:t>docker</a:t>
            </a:r>
            <a:r>
              <a:rPr lang="en-US" b="1" dirty="0"/>
              <a:t> stop &lt;id&gt;</a:t>
            </a:r>
          </a:p>
          <a:p>
            <a:pPr lvl="1"/>
            <a:r>
              <a:rPr lang="en-US" dirty="0"/>
              <a:t>Stop the given running image. Note: an image can be run in several instances, with different ids</a:t>
            </a:r>
          </a:p>
          <a:p>
            <a:r>
              <a:rPr lang="en-US" dirty="0"/>
              <a:t>In IntelliJ, you can also install “</a:t>
            </a:r>
            <a:r>
              <a:rPr lang="en-US" i="1" dirty="0"/>
              <a:t>Docker integration</a:t>
            </a:r>
            <a:r>
              <a:rPr lang="en-US" dirty="0"/>
              <a:t>” plugin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559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975" y="1825624"/>
            <a:ext cx="11761695" cy="4906869"/>
          </a:xfrm>
        </p:spPr>
        <p:txBody>
          <a:bodyPr/>
          <a:lstStyle/>
          <a:p>
            <a:r>
              <a:rPr lang="en-US" dirty="0"/>
              <a:t>When you run a server on your local host, it will open a TCP port, typically 80 or 8080</a:t>
            </a:r>
          </a:p>
          <a:p>
            <a:r>
              <a:rPr lang="en-US" dirty="0"/>
              <a:t>A server running inside Docker will open the same kind of ports, but those will not be visible from the </a:t>
            </a:r>
            <a:r>
              <a:rPr lang="en-US" i="1" dirty="0"/>
              <a:t>host</a:t>
            </a:r>
            <a:r>
              <a:rPr lang="en-US" dirty="0"/>
              <a:t> OS</a:t>
            </a:r>
          </a:p>
          <a:p>
            <a:r>
              <a:rPr lang="en-US" dirty="0"/>
              <a:t>You need to explicitly make a mapping from </a:t>
            </a:r>
            <a:r>
              <a:rPr lang="en-US" i="1" dirty="0"/>
              <a:t>host </a:t>
            </a:r>
            <a:r>
              <a:rPr lang="en-US" dirty="0"/>
              <a:t>to </a:t>
            </a:r>
            <a:r>
              <a:rPr lang="en-US" i="1" dirty="0"/>
              <a:t>guest</a:t>
            </a:r>
            <a:r>
              <a:rPr lang="en-US" dirty="0"/>
              <a:t> ports</a:t>
            </a:r>
          </a:p>
          <a:p>
            <a:r>
              <a:rPr lang="en-US" dirty="0"/>
              <a:t>Ex.: </a:t>
            </a:r>
            <a:r>
              <a:rPr lang="en-US" b="1" dirty="0" err="1"/>
              <a:t>docker</a:t>
            </a:r>
            <a:r>
              <a:rPr lang="en-US" b="1" dirty="0"/>
              <a:t> run </a:t>
            </a:r>
            <a:r>
              <a:rPr lang="mr-IN" b="1" dirty="0"/>
              <a:t>–</a:t>
            </a:r>
            <a:r>
              <a:rPr lang="en-US" b="1" dirty="0"/>
              <a:t>p 80:8080 foo</a:t>
            </a:r>
          </a:p>
          <a:p>
            <a:pPr lvl="1"/>
            <a:r>
              <a:rPr lang="en-US" dirty="0"/>
              <a:t>When we do a connection on localhost on port 80, it will be redirected to 8080 inside Docker</a:t>
            </a:r>
          </a:p>
        </p:txBody>
      </p:sp>
    </p:spTree>
    <p:extLst>
      <p:ext uri="{BB962C8B-B14F-4D97-AF65-F5344CB8AC3E}">
        <p14:creationId xmlns:p14="http://schemas.microsoft.com/office/powerpoint/2010/main" val="82769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System (DNS)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5" y="1825624"/>
            <a:ext cx="11661913" cy="48037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you type “</a:t>
            </a:r>
            <a:r>
              <a:rPr lang="en-US" i="1" u="sng" dirty="0"/>
              <a:t>www.google.com</a:t>
            </a:r>
            <a:r>
              <a:rPr lang="en-US" dirty="0"/>
              <a:t>” in your browser, how does it now which machine to “connect” to?</a:t>
            </a:r>
          </a:p>
          <a:p>
            <a:r>
              <a:rPr lang="en-US" dirty="0"/>
              <a:t>Internet connections are based on IP addresses</a:t>
            </a:r>
          </a:p>
          <a:p>
            <a:pPr lvl="1"/>
            <a:r>
              <a:rPr lang="en-US" dirty="0"/>
              <a:t>A 32 bit number, usually represented with 0-255 octets</a:t>
            </a:r>
          </a:p>
          <a:p>
            <a:pPr lvl="2"/>
            <a:r>
              <a:rPr lang="en-US" dirty="0"/>
              <a:t> 74.125.131.103   for </a:t>
            </a:r>
            <a:r>
              <a:rPr lang="en-US" dirty="0">
                <a:hlinkClick r:id="rId2"/>
              </a:rPr>
              <a:t>www.google.com</a:t>
            </a:r>
            <a:endParaRPr lang="en-US" dirty="0"/>
          </a:p>
          <a:p>
            <a:pPr lvl="1"/>
            <a:r>
              <a:rPr lang="en-US" dirty="0"/>
              <a:t>IPv4 is most currently used. IPv6 is </a:t>
            </a:r>
            <a:r>
              <a:rPr lang="en-US" dirty="0" err="1"/>
              <a:t>sloooowly</a:t>
            </a:r>
            <a:r>
              <a:rPr lang="en-US" dirty="0"/>
              <a:t> replacing it</a:t>
            </a:r>
          </a:p>
          <a:p>
            <a:r>
              <a:rPr lang="en-US" dirty="0"/>
              <a:t>To make the translation from “</a:t>
            </a:r>
            <a:r>
              <a:rPr lang="en-US" i="1" dirty="0"/>
              <a:t>www.google.com</a:t>
            </a:r>
            <a:r>
              <a:rPr lang="en-US" dirty="0"/>
              <a:t>” to 74.125.131.103, your machine needs to contact a DNS server</a:t>
            </a:r>
          </a:p>
          <a:p>
            <a:r>
              <a:rPr lang="en-US" dirty="0"/>
              <a:t>Discovery handled by the operating system (OS): either hardcoded known host (DNS roots) or broadcast on local network to get reply from your ISP (Internet Service Provider)</a:t>
            </a:r>
          </a:p>
        </p:txBody>
      </p:sp>
    </p:spTree>
    <p:extLst>
      <p:ext uri="{BB962C8B-B14F-4D97-AF65-F5344CB8AC3E}">
        <p14:creationId xmlns:p14="http://schemas.microsoft.com/office/powerpoint/2010/main" val="20564262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CTRL-C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47" y="1825625"/>
            <a:ext cx="11769213" cy="4899640"/>
          </a:xfrm>
        </p:spPr>
        <p:txBody>
          <a:bodyPr/>
          <a:lstStyle/>
          <a:p>
            <a:r>
              <a:rPr lang="en-US" dirty="0"/>
              <a:t>When running Docker (</a:t>
            </a:r>
            <a:r>
              <a:rPr lang="en-US" dirty="0" err="1"/>
              <a:t>eg</a:t>
            </a:r>
            <a:r>
              <a:rPr lang="en-US" dirty="0"/>
              <a:t> “</a:t>
            </a:r>
            <a:r>
              <a:rPr lang="en-US" i="1" dirty="0" err="1"/>
              <a:t>docker</a:t>
            </a:r>
            <a:r>
              <a:rPr lang="en-US" i="1" dirty="0"/>
              <a:t> run</a:t>
            </a:r>
            <a:r>
              <a:rPr lang="en-US" dirty="0"/>
              <a:t>”) in a terminal, you can use CTRL-C to stop it</a:t>
            </a:r>
          </a:p>
          <a:p>
            <a:r>
              <a:rPr lang="en-US" dirty="0"/>
              <a:t>On Windows/</a:t>
            </a:r>
            <a:r>
              <a:rPr lang="en-US" dirty="0" err="1"/>
              <a:t>GitBash</a:t>
            </a:r>
            <a:r>
              <a:rPr lang="en-US" dirty="0"/>
              <a:t> it </a:t>
            </a:r>
            <a:r>
              <a:rPr lang="en-US" i="1" dirty="0"/>
              <a:t>might </a:t>
            </a:r>
            <a:r>
              <a:rPr lang="en-US" dirty="0"/>
              <a:t>happen that the image still run in background</a:t>
            </a:r>
          </a:p>
          <a:p>
            <a:r>
              <a:rPr lang="en-US" dirty="0"/>
              <a:t>Use “</a:t>
            </a:r>
            <a:r>
              <a:rPr lang="en-US" i="1" dirty="0" err="1"/>
              <a:t>docker</a:t>
            </a:r>
            <a:r>
              <a:rPr lang="en-US" i="1" dirty="0"/>
              <a:t> </a:t>
            </a:r>
            <a:r>
              <a:rPr lang="en-US" i="1" dirty="0" err="1"/>
              <a:t>ps</a:t>
            </a:r>
            <a:r>
              <a:rPr lang="en-US" dirty="0"/>
              <a:t>” to check if indeed the case</a:t>
            </a:r>
          </a:p>
          <a:p>
            <a:r>
              <a:rPr lang="en-US" dirty="0"/>
              <a:t>Use “</a:t>
            </a:r>
            <a:r>
              <a:rPr lang="en-US" i="1" dirty="0" err="1"/>
              <a:t>docker</a:t>
            </a:r>
            <a:r>
              <a:rPr lang="en-US" i="1" dirty="0"/>
              <a:t> stop &lt;id&gt;</a:t>
            </a:r>
            <a:r>
              <a:rPr lang="en-US" dirty="0"/>
              <a:t>” to stop an image manually</a:t>
            </a:r>
          </a:p>
          <a:p>
            <a:r>
              <a:rPr lang="en-US" dirty="0"/>
              <a:t>If you have Docker images running </a:t>
            </a:r>
            <a:r>
              <a:rPr lang="en-US"/>
              <a:t>in the background</a:t>
            </a:r>
            <a:r>
              <a:rPr lang="en-US" dirty="0"/>
              <a:t>, that can be a problem if they use TCP ports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984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in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825624"/>
            <a:ext cx="11820939" cy="48534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Java is quite portable… for monolithic Java servers (</a:t>
            </a:r>
            <a:r>
              <a:rPr lang="en-US" dirty="0" err="1"/>
              <a:t>ie</a:t>
            </a:r>
            <a:r>
              <a:rPr lang="en-US" dirty="0"/>
              <a:t> single applications), using Docker is not critical (compared to other languages/frameworks…)</a:t>
            </a:r>
          </a:p>
          <a:p>
            <a:r>
              <a:rPr lang="en-US" dirty="0"/>
              <a:t>But it simplify starting JEE Containers</a:t>
            </a:r>
          </a:p>
          <a:p>
            <a:r>
              <a:rPr lang="en-US" dirty="0"/>
              <a:t>We will also use it for databases (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Postgres</a:t>
            </a:r>
            <a:r>
              <a:rPr lang="en-US" dirty="0"/>
              <a:t>) and browsers (</a:t>
            </a:r>
            <a:r>
              <a:rPr lang="en-US" dirty="0" err="1"/>
              <a:t>eg</a:t>
            </a:r>
            <a:r>
              <a:rPr lang="en-US" dirty="0"/>
              <a:t> Chrome) for testing (</a:t>
            </a:r>
            <a:r>
              <a:rPr lang="en-US" dirty="0" err="1"/>
              <a:t>ie</a:t>
            </a:r>
            <a:r>
              <a:rPr lang="en-US" dirty="0"/>
              <a:t> Selenium) </a:t>
            </a:r>
          </a:p>
          <a:p>
            <a:r>
              <a:rPr lang="en-US" dirty="0"/>
              <a:t>Docker will be critical in </a:t>
            </a:r>
            <a:r>
              <a:rPr lang="en-US" i="1" dirty="0"/>
              <a:t>Enterprise 2</a:t>
            </a:r>
            <a:r>
              <a:rPr lang="en-US" dirty="0"/>
              <a:t>, when dealing with microservices </a:t>
            </a:r>
          </a:p>
          <a:p>
            <a:pPr lvl="1"/>
            <a:r>
              <a:rPr lang="en-US" dirty="0"/>
              <a:t>where we will need to orchestrate many applications…</a:t>
            </a:r>
          </a:p>
        </p:txBody>
      </p:sp>
    </p:spTree>
    <p:extLst>
      <p:ext uri="{BB962C8B-B14F-4D97-AF65-F5344CB8AC3E}">
        <p14:creationId xmlns:p14="http://schemas.microsoft.com/office/powerpoint/2010/main" val="5191288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Repository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/>
              <a:t>NOTE: most of the explanations will be directly in the code as comments, and not here in the slides</a:t>
            </a:r>
          </a:p>
          <a:p>
            <a:r>
              <a:rPr lang="en-US" b="1" dirty="0"/>
              <a:t>intro/</a:t>
            </a:r>
            <a:r>
              <a:rPr lang="en-US" b="1" dirty="0" err="1"/>
              <a:t>jee</a:t>
            </a:r>
            <a:r>
              <a:rPr lang="en-US" b="1" dirty="0"/>
              <a:t>/</a:t>
            </a:r>
            <a:r>
              <a:rPr lang="en-US" b="1" dirty="0" err="1"/>
              <a:t>jsf</a:t>
            </a:r>
            <a:r>
              <a:rPr lang="en-US" b="1" dirty="0"/>
              <a:t>/base</a:t>
            </a:r>
          </a:p>
          <a:p>
            <a:r>
              <a:rPr lang="en-US" b="1" dirty="0"/>
              <a:t>intro/</a:t>
            </a:r>
            <a:r>
              <a:rPr lang="en-US" b="1" dirty="0" err="1"/>
              <a:t>jee</a:t>
            </a:r>
            <a:r>
              <a:rPr lang="en-US" b="1" dirty="0"/>
              <a:t>/</a:t>
            </a:r>
            <a:r>
              <a:rPr lang="en-US" b="1" dirty="0" err="1"/>
              <a:t>jsf</a:t>
            </a:r>
            <a:r>
              <a:rPr lang="en-US" b="1" dirty="0"/>
              <a:t>/examples</a:t>
            </a:r>
          </a:p>
          <a:p>
            <a:r>
              <a:rPr lang="en-US" dirty="0"/>
              <a:t>Exercises for Lesson 07 (see documentation)</a:t>
            </a:r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280192"/>
            <a:ext cx="5638800" cy="57623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10350" y="523875"/>
            <a:ext cx="53149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If you know the IP address, you can type it directly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Same “name” can be mapped to different IP addresses, </a:t>
            </a:r>
            <a:r>
              <a:rPr lang="en-US" sz="3600" dirty="0" err="1"/>
              <a:t>ie</a:t>
            </a:r>
            <a:r>
              <a:rPr lang="en-US" sz="3600" dirty="0"/>
              <a:t> different servers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mapping can change</a:t>
            </a:r>
          </a:p>
        </p:txBody>
      </p:sp>
    </p:spTree>
    <p:extLst>
      <p:ext uri="{BB962C8B-B14F-4D97-AF65-F5344CB8AC3E}">
        <p14:creationId xmlns:p14="http://schemas.microsoft.com/office/powerpoint/2010/main" val="132698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466850"/>
            <a:ext cx="11649075" cy="5810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787" y="409575"/>
            <a:ext cx="11502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VERY IMPORTANT:  Chrome -&gt; More Tools -&gt; Developer tools</a:t>
            </a:r>
          </a:p>
        </p:txBody>
      </p:sp>
    </p:spTree>
    <p:extLst>
      <p:ext uri="{BB962C8B-B14F-4D97-AF65-F5344CB8AC3E}">
        <p14:creationId xmlns:p14="http://schemas.microsoft.com/office/powerpoint/2010/main" val="2191565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31" y="0"/>
            <a:ext cx="6456644" cy="67960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00875" y="228599"/>
            <a:ext cx="49911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Registering a domain mapped to an IP address of your choice is not particularly expensive: </a:t>
            </a:r>
            <a:r>
              <a:rPr lang="en-US" sz="3200" dirty="0" err="1"/>
              <a:t>eg</a:t>
            </a:r>
            <a:r>
              <a:rPr lang="en-US" sz="3200" dirty="0"/>
              <a:t> 139 NOK per year for a “</a:t>
            </a:r>
            <a:r>
              <a:rPr lang="en-US" sz="3200" i="1" dirty="0"/>
              <a:t>.no</a:t>
            </a:r>
            <a:r>
              <a:rPr lang="en-US" sz="3200" dirty="0"/>
              <a:t>” address </a:t>
            </a:r>
          </a:p>
          <a:p>
            <a:endParaRPr lang="en-US" sz="3200" dirty="0"/>
          </a:p>
          <a:p>
            <a:r>
              <a:rPr lang="en-US" sz="3200" dirty="0"/>
              <a:t>For example, I used it to register “</a:t>
            </a:r>
            <a:r>
              <a:rPr lang="en-US" sz="3200" i="1" dirty="0"/>
              <a:t>arcuriandrea.org</a:t>
            </a:r>
            <a:r>
              <a:rPr lang="en-US" sz="3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1306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8801</TotalTime>
  <Words>4041</Words>
  <Application>Microsoft Macintosh PowerPoint</Application>
  <PresentationFormat>Widescreen</PresentationFormat>
  <Paragraphs>354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Calibri Light</vt:lpstr>
      <vt:lpstr>Courier New</vt:lpstr>
      <vt:lpstr>Mangal</vt:lpstr>
      <vt:lpstr>Office Theme</vt:lpstr>
      <vt:lpstr>Enterprise Programmering 1  Lesson 07: JSF and Docker</vt:lpstr>
      <vt:lpstr>Web Applications</vt:lpstr>
      <vt:lpstr>PowerPoint Presentation</vt:lpstr>
      <vt:lpstr>World Wide Web (WWW)</vt:lpstr>
      <vt:lpstr>PowerPoint Presentation</vt:lpstr>
      <vt:lpstr>Domain Name System (DNS)</vt:lpstr>
      <vt:lpstr>PowerPoint Presentation</vt:lpstr>
      <vt:lpstr>PowerPoint Presentation</vt:lpstr>
      <vt:lpstr>PowerPoint Presentation</vt:lpstr>
      <vt:lpstr>Ports</vt:lpstr>
      <vt:lpstr>Ports to know</vt:lpstr>
      <vt:lpstr>Ephemeral/Dynamic ports</vt:lpstr>
      <vt:lpstr>Defaults</vt:lpstr>
      <vt:lpstr>Local Networks</vt:lpstr>
      <vt:lpstr>HTTP Message</vt:lpstr>
      <vt:lpstr>HTTP Protocol (Brief)</vt:lpstr>
      <vt:lpstr>HTTP Server Application</vt:lpstr>
      <vt:lpstr>Old Days Server</vt:lpstr>
      <vt:lpstr>PowerPoint Presentation</vt:lpstr>
      <vt:lpstr>PowerPoint Presentation</vt:lpstr>
      <vt:lpstr>Links to other files</vt:lpstr>
      <vt:lpstr>Cont.</vt:lpstr>
      <vt:lpstr>Dynamic Pages</vt:lpstr>
      <vt:lpstr>PowerPoint Presentation</vt:lpstr>
      <vt:lpstr>Server-Side HTML Rendering</vt:lpstr>
      <vt:lpstr>MVC (Model–view–controller)</vt:lpstr>
      <vt:lpstr>Client-Side Rendering with JavaScript</vt:lpstr>
      <vt:lpstr>JS: AJAX and WebSockets</vt:lpstr>
      <vt:lpstr>Frontend Development</vt:lpstr>
      <vt:lpstr>Possible Solution</vt:lpstr>
      <vt:lpstr>REST (Representational State Transfer)</vt:lpstr>
      <vt:lpstr>JavaScript + REST</vt:lpstr>
      <vt:lpstr>Enterprise 1 vs Other Courses</vt:lpstr>
      <vt:lpstr>So... Why Learning JSF???</vt:lpstr>
      <vt:lpstr>JSF</vt:lpstr>
      <vt:lpstr>JEE Containers</vt:lpstr>
      <vt:lpstr>PowerPoint Presentation</vt:lpstr>
      <vt:lpstr>PowerPoint Presentation</vt:lpstr>
      <vt:lpstr>JSF: JavaServer Faces</vt:lpstr>
      <vt:lpstr>JSF Template .XHTML example</vt:lpstr>
      <vt:lpstr>PowerPoint Presentation</vt:lpstr>
      <vt:lpstr>Tags</vt:lpstr>
      <vt:lpstr>Namespaces (ns)</vt:lpstr>
      <vt:lpstr>JSF Tags</vt:lpstr>
      <vt:lpstr>Maven Folder Structure</vt:lpstr>
      <vt:lpstr>JSF Managed Beans</vt:lpstr>
      <vt:lpstr>Cont.</vt:lpstr>
      <vt:lpstr>Page Navigation</vt:lpstr>
      <vt:lpstr>Forward and Redirect</vt:lpstr>
      <vt:lpstr>Docker</vt:lpstr>
      <vt:lpstr>Deploy OS Images </vt:lpstr>
      <vt:lpstr>Docker to the Rescue</vt:lpstr>
      <vt:lpstr>How to Use Docker?</vt:lpstr>
      <vt:lpstr>Docker Examples</vt:lpstr>
      <vt:lpstr>PowerPoint Presentation</vt:lpstr>
      <vt:lpstr>Custom Images </vt:lpstr>
      <vt:lpstr>PowerPoint Presentation</vt:lpstr>
      <vt:lpstr>Docker Commands</vt:lpstr>
      <vt:lpstr>Networking</vt:lpstr>
      <vt:lpstr>CTRL-C</vt:lpstr>
      <vt:lpstr>Docker in This Course</vt:lpstr>
      <vt:lpstr>Git Repository Modules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405</cp:revision>
  <cp:lastPrinted>2018-01-15T20:28:34Z</cp:lastPrinted>
  <dcterms:created xsi:type="dcterms:W3CDTF">2017-12-10T14:32:25Z</dcterms:created>
  <dcterms:modified xsi:type="dcterms:W3CDTF">2019-02-28T08:02:38Z</dcterms:modified>
</cp:coreProperties>
</file>