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19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24" r:id="rId48"/>
    <p:sldId id="325" r:id="rId49"/>
    <p:sldId id="321" r:id="rId50"/>
    <p:sldId id="323" r:id="rId51"/>
    <p:sldId id="326" r:id="rId52"/>
    <p:sldId id="322" r:id="rId53"/>
    <p:sldId id="27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2"/>
    <p:restoredTop sz="94648"/>
  </p:normalViewPr>
  <p:slideViewPr>
    <p:cSldViewPr snapToGrid="0" snapToObjects="1">
      <p:cViewPr varScale="1">
        <p:scale>
          <a:sx n="72" d="100"/>
          <a:sy n="72" d="100"/>
        </p:scale>
        <p:origin x="84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24-Jan-18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24-Jan-18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24-Jan-18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24-Jan-18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24-Jan-18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24-Jan-18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24-Jan-18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24-Jan-18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24-Jan-18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24-Jan-18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24-Jan-18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24-Jan-18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24-Jan-18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>Lesson </a:t>
            </a:r>
            <a:r>
              <a:rPr lang="en-US" dirty="0" smtClean="0"/>
              <a:t>07: JSF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20358"/>
            <a:ext cx="9144000" cy="133744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Dr. Andrea Arcuri</a:t>
            </a:r>
          </a:p>
          <a:p>
            <a:pPr algn="r"/>
            <a:r>
              <a:rPr lang="en-US" dirty="0" smtClean="0"/>
              <a:t>Westerdals Oslo ACT</a:t>
            </a:r>
          </a:p>
          <a:p>
            <a:pPr algn="r"/>
            <a:r>
              <a:rPr lang="en-US" dirty="0" smtClean="0"/>
              <a:t>University of Luxembourg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80192"/>
            <a:ext cx="5638800" cy="57623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0350" y="523875"/>
            <a:ext cx="531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If you know the IP address, you can type it directly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Same “name” can be mapped to different IP addresses, </a:t>
            </a:r>
            <a:r>
              <a:rPr lang="en-US" sz="3600" dirty="0" err="1" smtClean="0"/>
              <a:t>ie</a:t>
            </a:r>
            <a:r>
              <a:rPr lang="en-US" sz="3600" dirty="0" smtClean="0"/>
              <a:t> different servers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mapping can change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26985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466850"/>
            <a:ext cx="11649075" cy="5810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87" y="409575"/>
            <a:ext cx="11502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VERY IMPORTANT:  Chrome -&gt; More Tools -&gt; Developer tools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91565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31" y="0"/>
            <a:ext cx="6456644" cy="67960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00875" y="228599"/>
            <a:ext cx="4991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Registering a domain mapped to an IP address of your choice is not particularly expensive: </a:t>
            </a:r>
            <a:r>
              <a:rPr lang="en-US" sz="3200" dirty="0" err="1" smtClean="0"/>
              <a:t>eg</a:t>
            </a:r>
            <a:r>
              <a:rPr lang="en-US" sz="3200" dirty="0" smtClean="0"/>
              <a:t> 139 NOK per year for a “.no” address </a:t>
            </a:r>
          </a:p>
          <a:p>
            <a:endParaRPr lang="en-US" sz="3200" dirty="0"/>
          </a:p>
          <a:p>
            <a:r>
              <a:rPr lang="en-US" sz="3200" dirty="0" smtClean="0"/>
              <a:t>For example, I used it to register “arcuriandrea.org”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1306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1825625"/>
            <a:ext cx="117633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 IP address is not enough to establish a TCP connection to a remote server</a:t>
            </a:r>
          </a:p>
          <a:p>
            <a:r>
              <a:rPr lang="en-US" dirty="0" smtClean="0"/>
              <a:t>Need to also know the “port”, which is a number in 0-65535 (2^16 -1) 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server application </a:t>
            </a:r>
            <a:r>
              <a:rPr lang="en-US" dirty="0" smtClean="0"/>
              <a:t>running on a remote </a:t>
            </a:r>
            <a:r>
              <a:rPr lang="en-US" i="1" dirty="0" smtClean="0"/>
              <a:t>server machine</a:t>
            </a:r>
            <a:r>
              <a:rPr lang="en-US" dirty="0" smtClean="0"/>
              <a:t> will need to specify on which “port” it is listening to</a:t>
            </a:r>
          </a:p>
          <a:p>
            <a:r>
              <a:rPr lang="en-US" dirty="0" smtClean="0"/>
              <a:t>On same machine, you can have several different applications binding to different ports </a:t>
            </a:r>
          </a:p>
          <a:p>
            <a:r>
              <a:rPr lang="en-US" dirty="0" smtClean="0"/>
              <a:t>The range 0-1023 is for </a:t>
            </a:r>
            <a:r>
              <a:rPr lang="en-US" i="1" dirty="0" smtClean="0"/>
              <a:t>reserved</a:t>
            </a:r>
            <a:r>
              <a:rPr lang="en-US" dirty="0" smtClean="0"/>
              <a:t> ports, for very specific, well known types of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5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0: dynamically allocated (see next slide)</a:t>
            </a:r>
          </a:p>
          <a:p>
            <a:r>
              <a:rPr lang="en-US" dirty="0" smtClean="0"/>
              <a:t>22: for SSH connections</a:t>
            </a:r>
          </a:p>
          <a:p>
            <a:pPr lvl="1"/>
            <a:r>
              <a:rPr lang="en-US" dirty="0" smtClean="0"/>
              <a:t>Very common when you need to connect to a remote server using a terminal</a:t>
            </a:r>
          </a:p>
          <a:p>
            <a:r>
              <a:rPr lang="en-US" dirty="0" smtClean="0"/>
              <a:t>80: for a HTTP connections</a:t>
            </a:r>
          </a:p>
          <a:p>
            <a:pPr lvl="1"/>
            <a:r>
              <a:rPr lang="en-US" dirty="0" smtClean="0"/>
              <a:t>Typical case when browsing the web</a:t>
            </a:r>
          </a:p>
          <a:p>
            <a:r>
              <a:rPr lang="en-US" dirty="0" smtClean="0"/>
              <a:t>443: for HTTPS, </a:t>
            </a:r>
            <a:r>
              <a:rPr lang="en-US" dirty="0" err="1" smtClean="0"/>
              <a:t>ie</a:t>
            </a:r>
            <a:r>
              <a:rPr lang="en-US" dirty="0" smtClean="0"/>
              <a:t> secure/encrypted HTTP over TLS/SSL</a:t>
            </a:r>
          </a:p>
          <a:p>
            <a:pPr lvl="1"/>
            <a:r>
              <a:rPr lang="en-US" dirty="0" smtClean="0"/>
              <a:t>More and more common nowadays, even when no user authentication</a:t>
            </a:r>
          </a:p>
          <a:p>
            <a:r>
              <a:rPr lang="en-US" dirty="0" smtClean="0"/>
              <a:t>8080: unreserved port. </a:t>
            </a:r>
          </a:p>
          <a:p>
            <a:pPr lvl="1"/>
            <a:r>
              <a:rPr lang="en-US" dirty="0" smtClean="0"/>
              <a:t>“Typically” used by tools when running a HTTP server locally on your machine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29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Ephemeral/Dynamic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“Typically” in range </a:t>
            </a:r>
            <a:r>
              <a:rPr lang="en-US" dirty="0"/>
              <a:t> </a:t>
            </a:r>
            <a:r>
              <a:rPr lang="en-US" dirty="0" smtClean="0"/>
              <a:t>49152–65535</a:t>
            </a:r>
          </a:p>
          <a:p>
            <a:pPr lvl="1"/>
            <a:r>
              <a:rPr lang="en-US" dirty="0" smtClean="0"/>
              <a:t>But will vary based on the OS</a:t>
            </a:r>
          </a:p>
          <a:p>
            <a:r>
              <a:rPr lang="en-US" dirty="0" smtClean="0"/>
              <a:t>For short-lived communications</a:t>
            </a:r>
          </a:p>
          <a:p>
            <a:pPr lvl="1"/>
            <a:r>
              <a:rPr lang="en-US" dirty="0" smtClean="0"/>
              <a:t>When you establish a connection to a remote server, a port will be open locally to read the responses</a:t>
            </a:r>
          </a:p>
          <a:p>
            <a:r>
              <a:rPr lang="en-US" dirty="0" smtClean="0"/>
              <a:t>During development, when using port 0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et a dynamic port which is free, not used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if you want to start a server locally for debugging/testing, you might want to avoid conflicts with other applications using the same port</a:t>
            </a:r>
          </a:p>
          <a:p>
            <a:pPr lvl="1"/>
            <a:r>
              <a:rPr lang="en-US" dirty="0" smtClean="0"/>
              <a:t>Essential when you run tests in parallel, and need several server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96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nothing specified, browsers do default to known ports for the given protocol</a:t>
            </a:r>
          </a:p>
          <a:p>
            <a:pPr lvl="1"/>
            <a:r>
              <a:rPr lang="en-US" dirty="0" smtClean="0"/>
              <a:t>Default protocol is HTTP, and default resource is the root “/”</a:t>
            </a:r>
          </a:p>
          <a:p>
            <a:r>
              <a:rPr lang="en-US" dirty="0" smtClean="0"/>
              <a:t>So typing </a:t>
            </a:r>
            <a:r>
              <a:rPr lang="en-US" i="1" dirty="0" smtClean="0"/>
              <a:t>www.google.com</a:t>
            </a:r>
            <a:r>
              <a:rPr lang="en-US" dirty="0" smtClean="0"/>
              <a:t> is equivalent to </a:t>
            </a:r>
            <a:r>
              <a:rPr lang="en-US" b="1" i="1" dirty="0" smtClean="0"/>
              <a:t>http://</a:t>
            </a:r>
            <a:r>
              <a:rPr lang="en-US" i="1" dirty="0" smtClean="0"/>
              <a:t>www.google.com</a:t>
            </a:r>
            <a:r>
              <a:rPr lang="en-US" b="1" i="1" dirty="0" smtClean="0"/>
              <a:t>:80/</a:t>
            </a:r>
          </a:p>
          <a:p>
            <a:r>
              <a:rPr lang="en-US" dirty="0" smtClean="0"/>
              <a:t>Typing http</a:t>
            </a:r>
            <a:r>
              <a:rPr lang="en-US" b="1" dirty="0" smtClean="0"/>
              <a:t>s</a:t>
            </a:r>
            <a:r>
              <a:rPr lang="en-US" dirty="0" smtClean="0"/>
              <a:t>://www.google.com is equivalent to http</a:t>
            </a:r>
            <a:r>
              <a:rPr lang="en-US" b="1" dirty="0" smtClean="0"/>
              <a:t>s</a:t>
            </a:r>
            <a:r>
              <a:rPr lang="en-US" dirty="0" smtClean="0"/>
              <a:t>://www.google.com</a:t>
            </a:r>
            <a:r>
              <a:rPr lang="en-US" b="1" dirty="0" smtClean="0"/>
              <a:t>:443/</a:t>
            </a:r>
          </a:p>
          <a:p>
            <a:r>
              <a:rPr lang="en-US" dirty="0" smtClean="0"/>
              <a:t>Note: the page you request might not be the one you will </a:t>
            </a:r>
            <a:r>
              <a:rPr lang="en-US" dirty="0" smtClean="0"/>
              <a:t>get, as you could get a HTTP </a:t>
            </a:r>
            <a:r>
              <a:rPr lang="en-US" i="1" dirty="0" smtClean="0"/>
              <a:t>3xx redirection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7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98" y="1690688"/>
            <a:ext cx="4067236" cy="50323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Router has IP accessible from internet</a:t>
            </a:r>
          </a:p>
          <a:p>
            <a:r>
              <a:rPr lang="en-US" dirty="0" smtClean="0"/>
              <a:t>Machines connected to it have local IP not visible from outside</a:t>
            </a:r>
          </a:p>
          <a:p>
            <a:r>
              <a:rPr lang="en-US" dirty="0" smtClean="0"/>
              <a:t>Cannot use mobile to connect to such machines, unless special settings on router, or </a:t>
            </a:r>
            <a:r>
              <a:rPr lang="en-US" dirty="0" err="1" smtClean="0"/>
              <a:t>WiFi</a:t>
            </a:r>
            <a:r>
              <a:rPr lang="en-US" dirty="0" smtClean="0"/>
              <a:t> directly to same router</a:t>
            </a:r>
          </a:p>
          <a:p>
            <a:r>
              <a:rPr lang="en-US" dirty="0" smtClean="0"/>
              <a:t>Router might block machine-to-machine communications on same network for security reasons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027" y="1584511"/>
            <a:ext cx="75342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1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you ask your browser to display “http://www.google.com:80”, the browser will do a TCP connection to the remote server</a:t>
            </a:r>
          </a:p>
          <a:p>
            <a:r>
              <a:rPr lang="en-US" dirty="0" smtClean="0"/>
              <a:t>The browser will send a command on this TCP connection, which is a stream of bytes</a:t>
            </a:r>
          </a:p>
          <a:p>
            <a:pPr lvl="1"/>
            <a:r>
              <a:rPr lang="en-US" dirty="0" smtClean="0"/>
              <a:t>Think about it like a byte[] array </a:t>
            </a:r>
            <a:endParaRPr lang="en-US" dirty="0"/>
          </a:p>
          <a:p>
            <a:r>
              <a:rPr lang="en-US" dirty="0" smtClean="0"/>
              <a:t>HTTP (</a:t>
            </a:r>
            <a:r>
              <a:rPr lang="en-US" dirty="0"/>
              <a:t>Hypertext Transfer Protocol</a:t>
            </a:r>
            <a:r>
              <a:rPr lang="en-US" dirty="0" smtClean="0"/>
              <a:t>) is the </a:t>
            </a:r>
            <a:r>
              <a:rPr lang="en-US" i="1" dirty="0" smtClean="0"/>
              <a:t>protocol</a:t>
            </a:r>
            <a:r>
              <a:rPr lang="en-US" dirty="0" smtClean="0"/>
              <a:t> used to define the structure of the sent/received byte[]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41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Protocol (Brief)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825625"/>
            <a:ext cx="11020425" cy="47826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Will go into details in another lecture</a:t>
            </a:r>
          </a:p>
          <a:p>
            <a:r>
              <a:rPr lang="en-US" dirty="0" smtClean="0"/>
              <a:t>3 main parts</a:t>
            </a:r>
          </a:p>
          <a:p>
            <a:pPr lvl="1"/>
            <a:r>
              <a:rPr lang="en-US" dirty="0" smtClean="0"/>
              <a:t>First line specifying the action you want to do, </a:t>
            </a:r>
            <a:r>
              <a:rPr lang="en-US" dirty="0" err="1" smtClean="0"/>
              <a:t>eg</a:t>
            </a:r>
            <a:r>
              <a:rPr lang="en-US" dirty="0" smtClean="0"/>
              <a:t> GET a specific resource</a:t>
            </a:r>
          </a:p>
          <a:p>
            <a:pPr lvl="1"/>
            <a:r>
              <a:rPr lang="en-US" dirty="0" smtClean="0"/>
              <a:t>Set of </a:t>
            </a:r>
            <a:r>
              <a:rPr lang="en-US" i="1" dirty="0" smtClean="0"/>
              <a:t>headers </a:t>
            </a:r>
            <a:r>
              <a:rPr lang="en-US" dirty="0" smtClean="0"/>
              <a:t>to provide extra meta-info 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 in which format you want the response: JSON? Plain Text? XML?</a:t>
            </a:r>
          </a:p>
          <a:p>
            <a:pPr lvl="2"/>
            <a:r>
              <a:rPr lang="en-US" dirty="0" smtClean="0"/>
              <a:t>In which language? Norwegian? English?</a:t>
            </a:r>
          </a:p>
          <a:p>
            <a:pPr lvl="1"/>
            <a:r>
              <a:rPr lang="en-US" dirty="0" smtClean="0"/>
              <a:t>(Optional) Body: </a:t>
            </a:r>
            <a:r>
              <a:rPr lang="en-US" dirty="0"/>
              <a:t>c</a:t>
            </a:r>
            <a:r>
              <a:rPr lang="en-US" dirty="0" smtClean="0"/>
              <a:t>an be anything. </a:t>
            </a:r>
          </a:p>
          <a:p>
            <a:pPr lvl="2"/>
            <a:r>
              <a:rPr lang="en-US" dirty="0" smtClean="0"/>
              <a:t>Request: </a:t>
            </a:r>
            <a:r>
              <a:rPr lang="en-US" dirty="0"/>
              <a:t>u</a:t>
            </a:r>
            <a:r>
              <a:rPr lang="en-US" dirty="0" smtClean="0"/>
              <a:t>sually to provide user data, </a:t>
            </a:r>
            <a:r>
              <a:rPr lang="en-US" dirty="0" err="1" smtClean="0"/>
              <a:t>eg</a:t>
            </a:r>
            <a:r>
              <a:rPr lang="en-US" dirty="0" smtClean="0"/>
              <a:t>, login/password in a submitted form</a:t>
            </a:r>
          </a:p>
          <a:p>
            <a:pPr lvl="2"/>
            <a:r>
              <a:rPr lang="en-US" dirty="0" smtClean="0"/>
              <a:t>Response: the actual resource that is retrieved, </a:t>
            </a:r>
            <a:r>
              <a:rPr lang="en-US" dirty="0" err="1" smtClean="0"/>
              <a:t>eg</a:t>
            </a:r>
            <a:r>
              <a:rPr lang="en-US" dirty="0" smtClean="0"/>
              <a:t> a HTML page</a:t>
            </a:r>
          </a:p>
          <a:p>
            <a:r>
              <a:rPr lang="en-US" dirty="0" smtClean="0"/>
              <a:t>Most used version is 1.1, where data is sent like a readable string</a:t>
            </a:r>
          </a:p>
          <a:p>
            <a:pPr lvl="1"/>
            <a:r>
              <a:rPr lang="en-US" dirty="0" smtClean="0"/>
              <a:t>HTTP 2.0 send data in binary format, but uses same commands/headers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0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30030"/>
            <a:ext cx="10515600" cy="1325563"/>
          </a:xfrm>
        </p:spPr>
        <p:txBody>
          <a:bodyPr/>
          <a:lstStyle/>
          <a:p>
            <a:r>
              <a:rPr lang="en-US" dirty="0" smtClean="0"/>
              <a:t>Web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56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4557" y="404804"/>
            <a:ext cx="235281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 err="1" smtClean="0"/>
              <a:t>WireShark</a:t>
            </a:r>
            <a:r>
              <a:rPr lang="en-US" dirty="0" smtClean="0"/>
              <a:t> to see exactly what is sent over your network card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964"/>
            <a:ext cx="8962606" cy="613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13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Server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045" y="1825625"/>
            <a:ext cx="1164899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program that </a:t>
            </a:r>
            <a:r>
              <a:rPr lang="en-US" i="1" dirty="0" smtClean="0"/>
              <a:t>opens</a:t>
            </a:r>
            <a:r>
              <a:rPr lang="en-US" dirty="0" smtClean="0"/>
              <a:t> a TCP port (</a:t>
            </a:r>
            <a:r>
              <a:rPr lang="en-US" dirty="0" err="1" smtClean="0"/>
              <a:t>eg</a:t>
            </a:r>
            <a:r>
              <a:rPr lang="en-US" dirty="0" smtClean="0"/>
              <a:t>, 80 or 443) and </a:t>
            </a:r>
            <a:r>
              <a:rPr lang="en-US" i="1" dirty="0" smtClean="0"/>
              <a:t>listens</a:t>
            </a:r>
            <a:r>
              <a:rPr lang="en-US" dirty="0" smtClean="0"/>
              <a:t> on incoming requests</a:t>
            </a:r>
          </a:p>
          <a:p>
            <a:r>
              <a:rPr lang="en-US" dirty="0" smtClean="0"/>
              <a:t>For each request, will send a HTTP response with the given requested resource    </a:t>
            </a:r>
          </a:p>
          <a:p>
            <a:r>
              <a:rPr lang="en-US" dirty="0" smtClean="0"/>
              <a:t>The “resource” might be an </a:t>
            </a:r>
            <a:r>
              <a:rPr lang="en-US" i="1" dirty="0" smtClean="0"/>
              <a:t>existing</a:t>
            </a:r>
            <a:r>
              <a:rPr lang="en-US" dirty="0" smtClean="0"/>
              <a:t> file on disk (e.g., an html page or JPEG image), or </a:t>
            </a:r>
            <a:r>
              <a:rPr lang="en-US" i="1" dirty="0" smtClean="0"/>
              <a:t>created</a:t>
            </a:r>
            <a:r>
              <a:rPr lang="en-US" dirty="0" smtClean="0"/>
              <a:t> on the fly (</a:t>
            </a:r>
            <a:r>
              <a:rPr lang="en-US" dirty="0" err="1" smtClean="0"/>
              <a:t>eg</a:t>
            </a:r>
            <a:r>
              <a:rPr lang="en-US" dirty="0" smtClean="0"/>
              <a:t> based on content in database)</a:t>
            </a:r>
          </a:p>
          <a:p>
            <a:r>
              <a:rPr lang="en-US" dirty="0" smtClean="0"/>
              <a:t>In the “old days”, a “web application” was just a set of static files accessible over HTTP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14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Days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5392" y="1602788"/>
            <a:ext cx="7914554" cy="342257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/where/installed/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/index.html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/figs/cat.jpeg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/figs/dog.jpeg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Application server running on port 80, providing files from the folder “/where/installed”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23" y="1690688"/>
            <a:ext cx="2890868" cy="23126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785" y="5132935"/>
            <a:ext cx="119179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browser asks for “www.foo.org/index.html”, the server will check if a file called “index.html” is under the folder “/where/installed”, and return it as Body of the HTTP response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8671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825624"/>
            <a:ext cx="11714922" cy="4760705"/>
          </a:xfrm>
        </p:spPr>
        <p:txBody>
          <a:bodyPr>
            <a:normAutofit/>
          </a:bodyPr>
          <a:lstStyle/>
          <a:p>
            <a:r>
              <a:rPr lang="en-US" dirty="0" smtClean="0"/>
              <a:t>When asked </a:t>
            </a:r>
            <a:r>
              <a:rPr lang="en-US" dirty="0"/>
              <a:t>for “www.foo.org/index.html”, </a:t>
            </a:r>
            <a:r>
              <a:rPr lang="en-US" dirty="0" smtClean="0"/>
              <a:t>the browser will:</a:t>
            </a:r>
          </a:p>
          <a:p>
            <a:pPr lvl="1"/>
            <a:r>
              <a:rPr lang="en-US" dirty="0" smtClean="0"/>
              <a:t>Resolve the IP address of www.foo.org</a:t>
            </a:r>
          </a:p>
          <a:p>
            <a:pPr lvl="1"/>
            <a:r>
              <a:rPr lang="en-US" dirty="0" smtClean="0"/>
              <a:t>Establish a TCP connection toward &lt;IP address&gt;:</a:t>
            </a:r>
            <a:r>
              <a:rPr lang="en-US" b="1" dirty="0" smtClean="0"/>
              <a:t>80</a:t>
            </a:r>
          </a:p>
          <a:p>
            <a:pPr lvl="1"/>
            <a:r>
              <a:rPr lang="en-US" dirty="0" smtClean="0"/>
              <a:t>Do a HTTP request with command: “GET /index.html HTTP/1.1”</a:t>
            </a:r>
          </a:p>
          <a:p>
            <a:pPr lvl="2"/>
            <a:r>
              <a:rPr lang="en-US" dirty="0" smtClean="0"/>
              <a:t>Here the “index.html” is the requested resource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asking for  </a:t>
            </a:r>
            <a:r>
              <a:rPr lang="en-US" dirty="0" smtClean="0"/>
              <a:t>“www.foo.org/figs/cat.jpeg”, the request command will be “GET /figs/cat.jpeg HTTP/1.1” </a:t>
            </a:r>
          </a:p>
          <a:p>
            <a:pPr lvl="1"/>
            <a:r>
              <a:rPr lang="en-US" dirty="0" smtClean="0"/>
              <a:t>What after the &lt;IP address&gt;:&lt;port&gt; is the so called “path” that identifies the resource on the server</a:t>
            </a:r>
          </a:p>
          <a:p>
            <a:pPr lvl="1"/>
            <a:r>
              <a:rPr lang="en-US" dirty="0" smtClean="0"/>
              <a:t>Note: the client browser has no clue of where the files are actually stored on the server, </a:t>
            </a:r>
            <a:r>
              <a:rPr lang="en-US" dirty="0" err="1" smtClean="0"/>
              <a:t>ie</a:t>
            </a:r>
            <a:r>
              <a:rPr lang="en-US" dirty="0" smtClean="0"/>
              <a:t> the “/where/installed”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47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URL (</a:t>
            </a:r>
            <a:r>
              <a:rPr lang="en-US" dirty="0"/>
              <a:t>Uniform Resource </a:t>
            </a:r>
            <a:r>
              <a:rPr lang="en-US" dirty="0" smtClean="0"/>
              <a:t>Locator)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0580" cy="161682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Reference to a web resource and how to retrieve it</a:t>
            </a:r>
          </a:p>
          <a:p>
            <a:r>
              <a:rPr lang="en-US" b="1" dirty="0" smtClean="0"/>
              <a:t>scheme</a:t>
            </a:r>
            <a:r>
              <a:rPr lang="en-US" b="1" dirty="0"/>
              <a:t>:[//[</a:t>
            </a:r>
            <a:r>
              <a:rPr lang="en-US" b="1" dirty="0" err="1"/>
              <a:t>user:password</a:t>
            </a:r>
            <a:r>
              <a:rPr lang="en-US" b="1" dirty="0"/>
              <a:t>@]host[:port]][/]path[?query][#fragment</a:t>
            </a:r>
            <a:r>
              <a:rPr lang="en-US" b="1" dirty="0" smtClean="0"/>
              <a:t>]</a:t>
            </a:r>
          </a:p>
          <a:p>
            <a:r>
              <a:rPr lang="en-US" dirty="0"/>
              <a:t>https://</a:t>
            </a:r>
            <a:r>
              <a:rPr lang="en-US" dirty="0" smtClean="0"/>
              <a:t>en.wikipedia.org:443/wiki/Uniform_Resource_Locator#Syntax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7565" y="3972210"/>
            <a:ext cx="1351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scheme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66236" y="4066676"/>
            <a:ext cx="82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port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905201" y="4784660"/>
            <a:ext cx="884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host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206343" y="4809631"/>
            <a:ext cx="900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path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180063" y="3972210"/>
            <a:ext cx="1361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fragmet</a:t>
            </a:r>
            <a:endParaRPr lang="en-US" sz="28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373360" y="3377133"/>
            <a:ext cx="17450" cy="6594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0714743" y="3311818"/>
            <a:ext cx="4484" cy="7560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502177" y="3377133"/>
            <a:ext cx="12808" cy="14157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</p:cNvCxnSpPr>
          <p:nvPr/>
        </p:nvCxnSpPr>
        <p:spPr>
          <a:xfrm flipV="1">
            <a:off x="4979893" y="3247482"/>
            <a:ext cx="0" cy="8191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322225" y="3377134"/>
            <a:ext cx="24491" cy="13254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888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1825625"/>
            <a:ext cx="11818044" cy="48671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Scheme: how to access the resource</a:t>
            </a:r>
          </a:p>
          <a:p>
            <a:pPr lvl="1"/>
            <a:r>
              <a:rPr lang="en-US" dirty="0" smtClean="0"/>
              <a:t>http, https, file, ftp, etc.</a:t>
            </a:r>
          </a:p>
          <a:p>
            <a:r>
              <a:rPr lang="en-US" dirty="0" smtClean="0"/>
              <a:t>Host: the name of the server, or directly its numeric IP address</a:t>
            </a:r>
          </a:p>
          <a:p>
            <a:r>
              <a:rPr lang="en-US" dirty="0" smtClean="0"/>
              <a:t>Port: the listening port you will connect to on the remote server</a:t>
            </a:r>
          </a:p>
          <a:p>
            <a:r>
              <a:rPr lang="en-US" dirty="0" smtClean="0"/>
              <a:t>Path: identifies the resource, usually in a hierarchical format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/a/b/c  </a:t>
            </a:r>
          </a:p>
          <a:p>
            <a:r>
              <a:rPr lang="en-US" dirty="0" smtClean="0"/>
              <a:t>Query: starting with “?”, list of &lt;key&gt;=&lt;value&gt; properties, separated by “&amp;”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/>
              <a:t> https://</a:t>
            </a:r>
            <a:r>
              <a:rPr lang="en-US" dirty="0" smtClean="0"/>
              <a:t>github.com/search</a:t>
            </a:r>
            <a:r>
              <a:rPr lang="en-US" b="1" dirty="0" smtClean="0"/>
              <a:t>?q=java&amp;type=Repositories&amp;ref=searchresults</a:t>
            </a:r>
          </a:p>
          <a:p>
            <a:r>
              <a:rPr lang="en-US" dirty="0" smtClean="0"/>
              <a:t>Fragment: identifier of further resource, usually inside the main you requested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a section inside an HTML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77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URI (</a:t>
            </a:r>
            <a:r>
              <a:rPr lang="en-US" dirty="0"/>
              <a:t>Uniform Resource </a:t>
            </a:r>
            <a:r>
              <a:rPr lang="en-US" dirty="0" smtClean="0"/>
              <a:t>Identifier)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String </a:t>
            </a:r>
            <a:r>
              <a:rPr lang="en-US" dirty="0"/>
              <a:t>of characters used to identify a </a:t>
            </a:r>
            <a:r>
              <a:rPr lang="en-US" dirty="0" smtClean="0"/>
              <a:t>resource</a:t>
            </a:r>
          </a:p>
          <a:p>
            <a:r>
              <a:rPr lang="en-US" dirty="0"/>
              <a:t>A URL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URI: </a:t>
            </a:r>
          </a:p>
          <a:p>
            <a:pPr lvl="1"/>
            <a:r>
              <a:rPr lang="en-US" dirty="0" smtClean="0"/>
              <a:t>Exactly same format</a:t>
            </a:r>
          </a:p>
          <a:p>
            <a:pPr lvl="1"/>
            <a:r>
              <a:rPr lang="en-US" dirty="0" smtClean="0"/>
              <a:t>In URL, the resource is typically located on a network</a:t>
            </a:r>
          </a:p>
          <a:p>
            <a:pPr lvl="1"/>
            <a:r>
              <a:rPr lang="en-US" dirty="0" smtClean="0"/>
              <a:t>Given a URL, you should be able to access the resource, which is not necessarily true for URI </a:t>
            </a:r>
          </a:p>
          <a:p>
            <a:r>
              <a:rPr lang="en-US" dirty="0" smtClean="0"/>
              <a:t>The distinction between URL and URI is conceptually very thin</a:t>
            </a:r>
          </a:p>
          <a:p>
            <a:pPr lvl="1"/>
            <a:r>
              <a:rPr lang="en-US" dirty="0" smtClean="0"/>
              <a:t>Most people use the two terms interchangeably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9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57" y="1825625"/>
            <a:ext cx="11595652" cy="48004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Static, pre-defined HTML pages are not enough for modern applications</a:t>
            </a:r>
          </a:p>
          <a:p>
            <a:r>
              <a:rPr lang="en-US" dirty="0" smtClean="0"/>
              <a:t>You might want to base the HTML pages on data from database or dynamic content</a:t>
            </a:r>
          </a:p>
          <a:p>
            <a:pPr lvl="1"/>
            <a:r>
              <a:rPr lang="en-US" dirty="0" smtClean="0"/>
              <a:t>Web forum</a:t>
            </a:r>
          </a:p>
          <a:p>
            <a:pPr lvl="1"/>
            <a:r>
              <a:rPr lang="en-US" dirty="0" smtClean="0"/>
              <a:t>Shopping chart</a:t>
            </a:r>
          </a:p>
          <a:p>
            <a:pPr lvl="1"/>
            <a:r>
              <a:rPr lang="en-US" dirty="0" smtClean="0"/>
              <a:t>Live chats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HTML pages will need to be created on the fly at each HTTP request</a:t>
            </a:r>
          </a:p>
          <a:p>
            <a:r>
              <a:rPr lang="en-US" dirty="0" smtClean="0"/>
              <a:t>Browser will still just see a HTML file: no clue if automatically generated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69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5" y="468726"/>
            <a:ext cx="11695813" cy="584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04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HTML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5" y="1825625"/>
            <a:ext cx="11701669" cy="4840218"/>
          </a:xfrm>
        </p:spPr>
        <p:txBody>
          <a:bodyPr>
            <a:normAutofit/>
          </a:bodyPr>
          <a:lstStyle/>
          <a:p>
            <a:r>
              <a:rPr lang="en-US" dirty="0" smtClean="0"/>
              <a:t>The whole HTML page is created on the server in one go </a:t>
            </a:r>
          </a:p>
          <a:p>
            <a:r>
              <a:rPr lang="en-US" dirty="0" smtClean="0"/>
              <a:t>HTML </a:t>
            </a:r>
            <a:r>
              <a:rPr lang="en-US" dirty="0" smtClean="0"/>
              <a:t>templates</a:t>
            </a:r>
          </a:p>
          <a:p>
            <a:pPr lvl="1"/>
            <a:r>
              <a:rPr lang="en-US" dirty="0" smtClean="0"/>
              <a:t>Files that mix together HTML data and instructions/code on how to create the dynamic parts</a:t>
            </a:r>
          </a:p>
          <a:p>
            <a:r>
              <a:rPr lang="en-US" dirty="0" smtClean="0"/>
              <a:t>Many different template technologies, even within the same language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JSF (</a:t>
            </a:r>
            <a:r>
              <a:rPr lang="en-US" dirty="0" err="1"/>
              <a:t>JavaServer</a:t>
            </a:r>
            <a:r>
              <a:rPr lang="en-US" dirty="0"/>
              <a:t> Faces</a:t>
            </a:r>
            <a:r>
              <a:rPr lang="en-US" dirty="0" smtClean="0"/>
              <a:t>) for Java (.</a:t>
            </a:r>
            <a:r>
              <a:rPr lang="en-US" dirty="0" err="1" smtClean="0"/>
              <a:t>xhtml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344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4" y="13709"/>
            <a:ext cx="9896475" cy="68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26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(Model–view–controller)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4" y="1825624"/>
            <a:ext cx="7236468" cy="48934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design pattern for developing GUI/Web applications </a:t>
            </a:r>
          </a:p>
          <a:p>
            <a:r>
              <a:rPr lang="en-US" dirty="0" smtClean="0"/>
              <a:t>Clear separation of concerns: easier to develop and maintain</a:t>
            </a:r>
          </a:p>
          <a:p>
            <a:r>
              <a:rPr lang="en-US" b="1" dirty="0" smtClean="0"/>
              <a:t>Model</a:t>
            </a:r>
            <a:r>
              <a:rPr lang="en-US" dirty="0" smtClean="0"/>
              <a:t>: internal state of the application</a:t>
            </a:r>
          </a:p>
          <a:p>
            <a:r>
              <a:rPr lang="en-US" b="1" dirty="0" smtClean="0"/>
              <a:t>Controller</a:t>
            </a:r>
            <a:r>
              <a:rPr lang="en-US" dirty="0" smtClean="0"/>
              <a:t>: running code with the business logic. Receive inputs from User, and modify the state, </a:t>
            </a:r>
            <a:r>
              <a:rPr lang="en-US" dirty="0" err="1" smtClean="0"/>
              <a:t>ie</a:t>
            </a:r>
            <a:r>
              <a:rPr lang="en-US" dirty="0" smtClean="0"/>
              <a:t> the Model</a:t>
            </a:r>
          </a:p>
          <a:p>
            <a:r>
              <a:rPr lang="en-US" b="1" dirty="0" smtClean="0"/>
              <a:t>View</a:t>
            </a:r>
            <a:r>
              <a:rPr lang="en-US" dirty="0" smtClean="0"/>
              <a:t>: what the user will receive, </a:t>
            </a:r>
            <a:r>
              <a:rPr lang="en-US" dirty="0" err="1" smtClean="0"/>
              <a:t>eg</a:t>
            </a:r>
            <a:r>
              <a:rPr lang="en-US" dirty="0" smtClean="0"/>
              <a:t> displayed HTML pages </a:t>
            </a:r>
            <a:endParaRPr lang="en-US" dirty="0"/>
          </a:p>
        </p:txBody>
      </p:sp>
      <p:pic>
        <p:nvPicPr>
          <p:cNvPr id="1026" name="Picture 2" descr="https://upload.wikimedia.org/wikipedia/commons/thumb/a/a0/MVC-Process.svg/5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511" y="1480318"/>
            <a:ext cx="47625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064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49" y="365125"/>
            <a:ext cx="11661912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(</a:t>
            </a:r>
            <a:r>
              <a:rPr lang="en-US" dirty="0" err="1"/>
              <a:t>HyperText</a:t>
            </a:r>
            <a:r>
              <a:rPr lang="en-US" dirty="0"/>
              <a:t> Markup Language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48" y="1825624"/>
            <a:ext cx="11062252" cy="476070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markup</a:t>
            </a:r>
            <a:r>
              <a:rPr lang="en-US" dirty="0" smtClean="0"/>
              <a:t> language, not a programming one</a:t>
            </a:r>
          </a:p>
          <a:p>
            <a:r>
              <a:rPr lang="en-US" dirty="0" smtClean="0"/>
              <a:t>Composed by tags, </a:t>
            </a:r>
            <a:r>
              <a:rPr lang="en-US" dirty="0" err="1" smtClean="0"/>
              <a:t>eg</a:t>
            </a:r>
            <a:r>
              <a:rPr lang="en-US" dirty="0" smtClean="0"/>
              <a:t> &lt;body&gt;, &lt;p&gt;, &lt;a&gt;,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When a browser receives a HTML file, it will parse its content, and create a GUI based on those tags</a:t>
            </a:r>
          </a:p>
          <a:p>
            <a:r>
              <a:rPr lang="en-US" dirty="0" smtClean="0"/>
              <a:t>Most HTML pages do have references to other files, like for example images</a:t>
            </a:r>
          </a:p>
          <a:p>
            <a:r>
              <a:rPr lang="en-US" dirty="0" smtClean="0"/>
              <a:t>Before a page is fully displayed in browser, those other files need to be downloaded (</a:t>
            </a:r>
            <a:r>
              <a:rPr lang="en-US" dirty="0" err="1" smtClean="0"/>
              <a:t>eg</a:t>
            </a:r>
            <a:r>
              <a:rPr lang="en-US" dirty="0" smtClean="0"/>
              <a:t>, by further HTTP requests)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03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39128"/>
            <a:ext cx="11196638" cy="665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44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8150"/>
            <a:ext cx="10515600" cy="57388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&lt;TITLE&gt;Example&lt;/TITLE&gt;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 BGCOLOR="gray"&gt;</a:t>
            </a:r>
          </a:p>
          <a:p>
            <a:pPr marL="0" indent="0">
              <a:buNone/>
            </a:pPr>
            <a:r>
              <a:rPr lang="en-US" dirty="0"/>
              <a:t>&lt;h2&gt; A Cat and a Dog &lt;/h2&gt;</a:t>
            </a:r>
          </a:p>
          <a:p>
            <a:pPr marL="0" indent="0">
              <a:buNone/>
            </a:pPr>
            <a:r>
              <a:rPr lang="en-US" dirty="0"/>
              <a:t>&lt;DIV&gt;</a:t>
            </a:r>
          </a:p>
          <a:p>
            <a:pPr marL="0" indent="0">
              <a:buNone/>
            </a:pPr>
            <a:r>
              <a:rPr lang="en-US" dirty="0"/>
              <a:t>&lt;IMG </a:t>
            </a:r>
            <a:r>
              <a:rPr lang="en-US" b="1" dirty="0">
                <a:solidFill>
                  <a:schemeClr val="accent5"/>
                </a:solidFill>
              </a:rPr>
              <a:t>SRC="figs/cat.jpg" </a:t>
            </a:r>
            <a:r>
              <a:rPr lang="en-US" dirty="0"/>
              <a:t>style="width:256px"&gt; </a:t>
            </a:r>
          </a:p>
          <a:p>
            <a:pPr marL="0" indent="0">
              <a:buNone/>
            </a:pPr>
            <a:r>
              <a:rPr lang="en-US" dirty="0"/>
              <a:t>&lt;IMG </a:t>
            </a:r>
            <a:r>
              <a:rPr lang="en-US" b="1" dirty="0">
                <a:solidFill>
                  <a:schemeClr val="accent5"/>
                </a:solidFill>
              </a:rPr>
              <a:t>SRC="figs/dog.jpg" </a:t>
            </a:r>
            <a:r>
              <a:rPr lang="en-US" dirty="0"/>
              <a:t>style="width:256px"&gt; 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20034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to other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295774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 display the page in the previous slide, after a GET of the index.html page, the browser will do two further HTTP GET requests</a:t>
            </a:r>
          </a:p>
          <a:p>
            <a:r>
              <a:rPr lang="en-US" dirty="0" smtClean="0"/>
              <a:t>Those further 2 requests could be done in parallel on two different TCP connections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1457325"/>
            <a:ext cx="66294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1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(</a:t>
            </a:r>
            <a:r>
              <a:rPr lang="en-US" dirty="0"/>
              <a:t>Cascading Style </a:t>
            </a:r>
            <a:r>
              <a:rPr lang="en-US" dirty="0" smtClean="0"/>
              <a:t>Sheets)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792" y="1825624"/>
            <a:ext cx="8082584" cy="48799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Language used to specify how the different HTML components should be displayed</a:t>
            </a:r>
          </a:p>
          <a:p>
            <a:r>
              <a:rPr lang="en-US" dirty="0" smtClean="0"/>
              <a:t>Needed to specify for example: </a:t>
            </a:r>
            <a:r>
              <a:rPr lang="en-US" i="1" dirty="0" smtClean="0"/>
              <a:t>layout</a:t>
            </a:r>
            <a:r>
              <a:rPr lang="en-US" dirty="0" smtClean="0"/>
              <a:t>, </a:t>
            </a:r>
            <a:r>
              <a:rPr lang="en-US" i="1" dirty="0" smtClean="0"/>
              <a:t>colors</a:t>
            </a:r>
            <a:r>
              <a:rPr lang="en-US" dirty="0" smtClean="0"/>
              <a:t> and </a:t>
            </a:r>
            <a:r>
              <a:rPr lang="en-US" i="1" dirty="0" smtClean="0"/>
              <a:t>fonts</a:t>
            </a:r>
          </a:p>
          <a:p>
            <a:r>
              <a:rPr lang="en-US" dirty="0" smtClean="0"/>
              <a:t>Can be embedded directly in HTML pages (</a:t>
            </a:r>
            <a:r>
              <a:rPr lang="en-US" dirty="0" err="1" smtClean="0"/>
              <a:t>eg</a:t>
            </a:r>
            <a:r>
              <a:rPr lang="en-US" dirty="0" smtClean="0"/>
              <a:t>, in the header)</a:t>
            </a:r>
          </a:p>
          <a:p>
            <a:r>
              <a:rPr lang="en-US" dirty="0" smtClean="0"/>
              <a:t>However, often in separated files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for separation </a:t>
            </a:r>
            <a:r>
              <a:rPr lang="en-US" dirty="0"/>
              <a:t>of document content from document </a:t>
            </a:r>
            <a:r>
              <a:rPr lang="en-US" dirty="0" smtClean="0"/>
              <a:t>presentation </a:t>
            </a:r>
            <a:endParaRPr lang="en-US" dirty="0"/>
          </a:p>
        </p:txBody>
      </p:sp>
      <p:pic>
        <p:nvPicPr>
          <p:cNvPr id="2050" name="Picture 2" descr="CSS-shad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1690688"/>
            <a:ext cx="3652898" cy="415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383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3" y="1825625"/>
            <a:ext cx="11675166" cy="4826966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(JS) has nothing to do with Java</a:t>
            </a:r>
          </a:p>
          <a:p>
            <a:r>
              <a:rPr lang="en-US" i="1" dirty="0" smtClean="0"/>
              <a:t>Programming</a:t>
            </a:r>
            <a:r>
              <a:rPr lang="en-US" dirty="0" smtClean="0"/>
              <a:t> language executed in the browser</a:t>
            </a:r>
          </a:p>
          <a:p>
            <a:r>
              <a:rPr lang="en-US" dirty="0" smtClean="0"/>
              <a:t>JS code referenced by webpages like any other resource (</a:t>
            </a:r>
            <a:r>
              <a:rPr lang="en-US" dirty="0" err="1" smtClean="0"/>
              <a:t>eg</a:t>
            </a:r>
            <a:r>
              <a:rPr lang="en-US" dirty="0" smtClean="0"/>
              <a:t> images and CSS files), or can be embedded directly in HTML</a:t>
            </a:r>
          </a:p>
          <a:p>
            <a:r>
              <a:rPr lang="en-US" dirty="0" smtClean="0"/>
              <a:t>JS can manipulate the DOM (</a:t>
            </a:r>
            <a:r>
              <a:rPr lang="en-US" dirty="0"/>
              <a:t>Document Object </a:t>
            </a:r>
            <a:r>
              <a:rPr lang="en-US" dirty="0" smtClean="0"/>
              <a:t>Model) to alter the webpages structure/content based on user’s interactions (</a:t>
            </a:r>
            <a:r>
              <a:rPr lang="en-US" dirty="0" err="1" smtClean="0"/>
              <a:t>eg</a:t>
            </a:r>
            <a:r>
              <a:rPr lang="en-US" dirty="0" smtClean="0"/>
              <a:t> mouse clicks)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448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javascript is to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49" y="371474"/>
            <a:ext cx="11331575" cy="604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057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is King on Browser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1" y="1825624"/>
            <a:ext cx="11661913" cy="4760705"/>
          </a:xfrm>
        </p:spPr>
        <p:txBody>
          <a:bodyPr>
            <a:normAutofit/>
          </a:bodyPr>
          <a:lstStyle/>
          <a:p>
            <a:r>
              <a:rPr lang="en-US" dirty="0" smtClean="0"/>
              <a:t>If web page needs to execute code on browser, you use JS</a:t>
            </a:r>
          </a:p>
          <a:p>
            <a:r>
              <a:rPr lang="en-US" dirty="0" smtClean="0"/>
              <a:t>But historically there were other options in the (not so long ago) past:</a:t>
            </a:r>
          </a:p>
          <a:p>
            <a:pPr lvl="1"/>
            <a:r>
              <a:rPr lang="en-US" dirty="0" smtClean="0"/>
              <a:t>Java with Java Applets (practically dead) </a:t>
            </a:r>
          </a:p>
          <a:p>
            <a:pPr lvl="1"/>
            <a:r>
              <a:rPr lang="en-US" dirty="0" smtClean="0"/>
              <a:t>Flash (still found in some old web pages)</a:t>
            </a:r>
          </a:p>
          <a:p>
            <a:pPr lvl="1"/>
            <a:r>
              <a:rPr lang="en-US" dirty="0" err="1" smtClean="0"/>
              <a:t>Silverligth</a:t>
            </a:r>
            <a:endParaRPr lang="en-US" dirty="0" smtClean="0"/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Those were not natively supported by browser, and you had to install plugins to run them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495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30" y="365125"/>
            <a:ext cx="11847444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But JavaScript is a badly designed language…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48" y="2107371"/>
            <a:ext cx="5528227" cy="477395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When the most famous book is called “The Good </a:t>
            </a:r>
            <a:r>
              <a:rPr lang="en-US" dirty="0"/>
              <a:t>P</a:t>
            </a:r>
            <a:r>
              <a:rPr lang="en-US" dirty="0" smtClean="0"/>
              <a:t>arts”, that tells you something…</a:t>
            </a:r>
          </a:p>
          <a:p>
            <a:r>
              <a:rPr lang="en-US" dirty="0" smtClean="0"/>
              <a:t>However, there are other languages that do </a:t>
            </a:r>
            <a:r>
              <a:rPr lang="en-US" dirty="0" err="1" smtClean="0"/>
              <a:t>transpile</a:t>
            </a:r>
            <a:r>
              <a:rPr lang="en-US" dirty="0" smtClean="0"/>
              <a:t> to JS, like </a:t>
            </a:r>
            <a:r>
              <a:rPr lang="en-US" i="1" dirty="0" err="1" smtClean="0"/>
              <a:t>TypeScript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Kotlin</a:t>
            </a:r>
            <a:endParaRPr lang="en-US" i="1" dirty="0" smtClean="0"/>
          </a:p>
          <a:p>
            <a:r>
              <a:rPr lang="en-US" dirty="0" err="1" smtClean="0"/>
              <a:t>WebAssembly</a:t>
            </a:r>
            <a:r>
              <a:rPr lang="en-US" dirty="0" smtClean="0"/>
              <a:t> will hopefully one day replace JS</a:t>
            </a:r>
            <a:endParaRPr lang="en-US" dirty="0" smtClean="0"/>
          </a:p>
        </p:txBody>
      </p:sp>
      <p:pic>
        <p:nvPicPr>
          <p:cNvPr id="4098" name="Picture 2" descr="Image result for javascript good pa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974" y="2069479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72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Wide Web (WWW)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" y="1825625"/>
            <a:ext cx="1183005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Invented by Tim Berners-Lee in 1989, at CERN, Switzerland</a:t>
            </a:r>
          </a:p>
          <a:p>
            <a:r>
              <a:rPr lang="en-US" dirty="0" smtClean="0"/>
              <a:t>(Most of) You grew up with WWW… I was in high school when it was first available… </a:t>
            </a:r>
          </a:p>
          <a:p>
            <a:r>
              <a:rPr lang="en-US" dirty="0" smtClean="0"/>
              <a:t>WWW is a set of documents/resources distributed among different machines</a:t>
            </a:r>
          </a:p>
          <a:p>
            <a:r>
              <a:rPr lang="en-US" dirty="0" smtClean="0"/>
              <a:t>Resources/documents are identified with a Uniform Resource Locator (URL)</a:t>
            </a:r>
          </a:p>
          <a:p>
            <a:r>
              <a:rPr lang="en-US" dirty="0" smtClean="0"/>
              <a:t>Resources are accessed/downloaded over the </a:t>
            </a:r>
            <a:r>
              <a:rPr lang="en-US" i="1" dirty="0" smtClean="0"/>
              <a:t>internet, </a:t>
            </a:r>
            <a:r>
              <a:rPr lang="en-US" dirty="0" smtClean="0"/>
              <a:t>typically HTTP over TCP</a:t>
            </a:r>
          </a:p>
          <a:p>
            <a:r>
              <a:rPr lang="en-US" dirty="0" smtClean="0"/>
              <a:t>A web page is a resource written in HTML format</a:t>
            </a:r>
          </a:p>
          <a:p>
            <a:r>
              <a:rPr lang="en-US" i="1" dirty="0" smtClean="0"/>
              <a:t>Browsers </a:t>
            </a:r>
            <a:r>
              <a:rPr lang="en-US" dirty="0" smtClean="0"/>
              <a:t>are tools used to download/visualize HTML pages, and enable the following of </a:t>
            </a:r>
            <a:r>
              <a:rPr lang="en-US" i="1" dirty="0" smtClean="0"/>
              <a:t>links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884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599" y="365125"/>
            <a:ext cx="11723618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AJAX (</a:t>
            </a:r>
            <a:r>
              <a:rPr lang="en-US" sz="5400" dirty="0"/>
              <a:t>Asynchronous JavaScript and XML</a:t>
            </a:r>
            <a:r>
              <a:rPr lang="en-US" sz="5400" dirty="0" smtClean="0"/>
              <a:t>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99" y="2115101"/>
            <a:ext cx="11723618" cy="463025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Executing JS on the client browser opens the door to many possibilities</a:t>
            </a:r>
          </a:p>
          <a:p>
            <a:r>
              <a:rPr lang="en-US" dirty="0" smtClean="0"/>
              <a:t>JS can retrieve new data from the server in the background, and update the current webpage without the need for the user to reload it completely</a:t>
            </a:r>
          </a:p>
          <a:p>
            <a:pPr lvl="1"/>
            <a:r>
              <a:rPr lang="en-US" dirty="0" smtClean="0"/>
              <a:t>Chats</a:t>
            </a:r>
          </a:p>
          <a:p>
            <a:pPr lvl="1"/>
            <a:r>
              <a:rPr lang="en-US" dirty="0" smtClean="0"/>
              <a:t>News (</a:t>
            </a:r>
            <a:r>
              <a:rPr lang="en-US" dirty="0" err="1" smtClean="0"/>
              <a:t>eg</a:t>
            </a:r>
            <a:r>
              <a:rPr lang="en-US" dirty="0" smtClean="0"/>
              <a:t>, refreshed every hour) 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JS can run in background, and do AJAX calls every X seconds to server to retrieve data in XML/JSON format, and update DOM accordingly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05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0"/>
            <a:ext cx="5429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73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825624"/>
            <a:ext cx="11675165" cy="48269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Limitation of AJAX is that client has to make the request for data</a:t>
            </a:r>
          </a:p>
          <a:p>
            <a:r>
              <a:rPr lang="en-US" dirty="0" smtClean="0"/>
              <a:t>Asking at time intervals (</a:t>
            </a:r>
            <a:r>
              <a:rPr lang="en-US" dirty="0" err="1" smtClean="0"/>
              <a:t>eg</a:t>
            </a:r>
            <a:r>
              <a:rPr lang="en-US" dirty="0" smtClean="0"/>
              <a:t> every 10s) is inefficient:</a:t>
            </a:r>
          </a:p>
          <a:p>
            <a:pPr lvl="1"/>
            <a:r>
              <a:rPr lang="en-US" dirty="0" smtClean="0"/>
              <a:t>Many requests, often even if new data is not available</a:t>
            </a:r>
          </a:p>
          <a:p>
            <a:pPr lvl="1"/>
            <a:r>
              <a:rPr lang="en-US" dirty="0" smtClean="0"/>
              <a:t>If new data is available, cannot get it immediately, and have to wait till next scheduled AJAX call</a:t>
            </a:r>
          </a:p>
          <a:p>
            <a:r>
              <a:rPr lang="en-US" dirty="0" err="1" smtClean="0"/>
              <a:t>WebSocket</a:t>
            </a:r>
            <a:r>
              <a:rPr lang="en-US" dirty="0" smtClean="0"/>
              <a:t> is a protocol working on TCP to allow full-duplex communication between client and server</a:t>
            </a:r>
          </a:p>
          <a:p>
            <a:r>
              <a:rPr lang="en-US" dirty="0" smtClean="0"/>
              <a:t>Server can “push” new data even if client did not ask for it</a:t>
            </a:r>
          </a:p>
          <a:p>
            <a:r>
              <a:rPr lang="en-US" dirty="0" smtClean="0"/>
              <a:t>A relatively recent protocol… first version in Chrome in 2009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299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87" y="1825625"/>
            <a:ext cx="11714922" cy="47058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Front-end development is becoming more complex</a:t>
            </a:r>
          </a:p>
          <a:p>
            <a:pPr lvl="1"/>
            <a:r>
              <a:rPr lang="en-US" dirty="0" smtClean="0"/>
              <a:t>Can be 10s or 100s of thousands of lines of JS</a:t>
            </a:r>
          </a:p>
          <a:p>
            <a:r>
              <a:rPr lang="en-US" dirty="0" smtClean="0"/>
              <a:t>Making good GUIs requires special skills, </a:t>
            </a:r>
            <a:r>
              <a:rPr lang="en-US" dirty="0" err="1" smtClean="0"/>
              <a:t>eg</a:t>
            </a:r>
            <a:r>
              <a:rPr lang="en-US" dirty="0" smtClean="0"/>
              <a:t> in interaction design</a:t>
            </a:r>
          </a:p>
          <a:p>
            <a:r>
              <a:rPr lang="en-US" dirty="0" smtClean="0"/>
              <a:t>In large organizations, not strange to have separated teams for front-end and back-end development</a:t>
            </a:r>
          </a:p>
          <a:p>
            <a:r>
              <a:rPr lang="en-US" dirty="0" smtClean="0"/>
              <a:t>In such cases, using “template” technologies 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smtClean="0"/>
              <a:t>JSF) </a:t>
            </a:r>
            <a:r>
              <a:rPr lang="en-US" dirty="0" smtClean="0"/>
              <a:t>might not be the best option</a:t>
            </a:r>
          </a:p>
          <a:p>
            <a:pPr lvl="1"/>
            <a:r>
              <a:rPr lang="en-US" dirty="0" smtClean="0"/>
              <a:t>Front-end developers might be HTML/CSS/JS specialists that might not know about the specific language(s) chosen for the backend</a:t>
            </a:r>
          </a:p>
          <a:p>
            <a:pPr lvl="1"/>
            <a:r>
              <a:rPr lang="en-US" dirty="0" smtClean="0"/>
              <a:t>When your pages depend on running the backend, it is more difficult to prototype the GUI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801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</a:t>
            </a:r>
            <a:r>
              <a:rPr lang="en-US" dirty="0" smtClean="0"/>
              <a:t>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29" y="1825624"/>
            <a:ext cx="11767931" cy="4826967"/>
          </a:xfrm>
        </p:spPr>
        <p:txBody>
          <a:bodyPr>
            <a:normAutofit/>
          </a:bodyPr>
          <a:lstStyle/>
          <a:p>
            <a:r>
              <a:rPr lang="en-US" dirty="0" smtClean="0"/>
              <a:t>Have a complete separation between front-end and backend</a:t>
            </a:r>
          </a:p>
          <a:p>
            <a:r>
              <a:rPr lang="en-US" dirty="0" smtClean="0"/>
              <a:t>Front-end: only “static” files like HTML/CSS/JavaScript</a:t>
            </a:r>
          </a:p>
          <a:p>
            <a:pPr lvl="1"/>
            <a:r>
              <a:rPr lang="en-US" dirty="0" smtClean="0"/>
              <a:t>No template language</a:t>
            </a:r>
          </a:p>
          <a:p>
            <a:r>
              <a:rPr lang="en-US" dirty="0" smtClean="0"/>
              <a:t>Backend: provide just data in JSON format, and the client JS will update the DOM from the HTML static files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client-side rendering</a:t>
            </a:r>
          </a:p>
          <a:p>
            <a:pPr lvl="1"/>
            <a:r>
              <a:rPr lang="en-US" dirty="0" smtClean="0"/>
              <a:t>Data can be read via AJAX when HTML page is loaded in browser</a:t>
            </a:r>
          </a:p>
          <a:p>
            <a:r>
              <a:rPr lang="en-US" dirty="0" smtClean="0"/>
              <a:t>How to provide JSON data? </a:t>
            </a:r>
            <a:r>
              <a:rPr lang="en-US" b="1" dirty="0" smtClean="0"/>
              <a:t>RESTful</a:t>
            </a:r>
            <a:r>
              <a:rPr lang="en-US" dirty="0" smtClean="0"/>
              <a:t> 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80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287" y="365125"/>
            <a:ext cx="1170167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REST (Representational State </a:t>
            </a:r>
            <a:r>
              <a:rPr lang="en-US" dirty="0"/>
              <a:t>T</a:t>
            </a:r>
            <a:r>
              <a:rPr lang="en-US" dirty="0" smtClean="0"/>
              <a:t>ransfer)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87" y="1825625"/>
            <a:ext cx="11701670" cy="491973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Not a protocol, but rather an architectural style</a:t>
            </a:r>
          </a:p>
          <a:p>
            <a:r>
              <a:rPr lang="en-US" dirty="0" smtClean="0"/>
              <a:t>Used to define how web resources should be structured and accessed</a:t>
            </a:r>
          </a:p>
          <a:p>
            <a:r>
              <a:rPr lang="en-US" dirty="0" smtClean="0"/>
              <a:t>Based on the HTTP protocol</a:t>
            </a:r>
          </a:p>
          <a:p>
            <a:r>
              <a:rPr lang="en-US" dirty="0" smtClean="0"/>
              <a:t>Server will answer to different URL requests, where the path represents the data to return in an hierarchical format,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/menus , return all menus</a:t>
            </a:r>
          </a:p>
          <a:p>
            <a:pPr lvl="1"/>
            <a:r>
              <a:rPr lang="en-US" dirty="0" smtClean="0"/>
              <a:t>/menus/today , return the menu of today</a:t>
            </a:r>
          </a:p>
          <a:p>
            <a:pPr lvl="1"/>
            <a:r>
              <a:rPr lang="en-US" dirty="0" smtClean="0"/>
              <a:t>/menus/today/dishes, return all the dishes in today’s menu</a:t>
            </a:r>
          </a:p>
          <a:p>
            <a:r>
              <a:rPr lang="en-US" dirty="0" smtClean="0"/>
              <a:t>Data can be returned in different formats, but in most cases it is in </a:t>
            </a:r>
            <a:r>
              <a:rPr lang="en-US" dirty="0"/>
              <a:t>JSON (JavaScript Object Notation</a:t>
            </a:r>
            <a:r>
              <a:rPr lang="en-US" dirty="0" smtClean="0"/>
              <a:t>), as client browser JS can directly use it without the need to </a:t>
            </a:r>
            <a:r>
              <a:rPr lang="en-US" dirty="0" err="1" smtClean="0"/>
              <a:t>unmarshal</a:t>
            </a:r>
            <a:r>
              <a:rPr lang="en-US" dirty="0" smtClean="0"/>
              <a:t>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67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+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825625"/>
            <a:ext cx="11781183" cy="49329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More and more companies are moving to this approach to develop web applications instead of server-side templates</a:t>
            </a:r>
          </a:p>
          <a:p>
            <a:r>
              <a:rPr lang="en-US" dirty="0" smtClean="0"/>
              <a:t>Different RESTful services can be written in different languages, serving the same page</a:t>
            </a:r>
          </a:p>
          <a:p>
            <a:r>
              <a:rPr lang="en-US" dirty="0" smtClean="0"/>
              <a:t>RESTful can also serve other GUIs, </a:t>
            </a:r>
            <a:r>
              <a:rPr lang="en-US" dirty="0" err="1" smtClean="0"/>
              <a:t>eg</a:t>
            </a:r>
            <a:r>
              <a:rPr lang="en-US" dirty="0" smtClean="0"/>
              <a:t> mobile apps</a:t>
            </a:r>
          </a:p>
          <a:p>
            <a:r>
              <a:rPr lang="en-US" dirty="0" smtClean="0"/>
              <a:t>Front-end can be tested/prototyped without a running backend server (can just stub out the JSON responses with static files)</a:t>
            </a:r>
          </a:p>
          <a:p>
            <a:r>
              <a:rPr lang="en-US" dirty="0" smtClean="0"/>
              <a:t>No silver bullet: client-side rendering puts more strain on the client, which can become an issue on mobile web browsers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056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287" y="365125"/>
            <a:ext cx="11820939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Enterprise 1 vs Enterprise 2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87" y="1825624"/>
            <a:ext cx="11820939" cy="48534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E1, we are going to </a:t>
            </a:r>
            <a:r>
              <a:rPr lang="en-US" dirty="0"/>
              <a:t>only </a:t>
            </a:r>
            <a:r>
              <a:rPr lang="en-US" dirty="0" smtClean="0"/>
              <a:t>see server-side HTML rendering with a template technology like JSF (which is tight to Java-</a:t>
            </a:r>
            <a:r>
              <a:rPr lang="en-US" dirty="0" err="1" smtClean="0"/>
              <a:t>backends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E2, we will see REST and client-side rendering with AJAX and </a:t>
            </a:r>
            <a:r>
              <a:rPr lang="en-US" dirty="0" err="1" smtClean="0"/>
              <a:t>WebSockets</a:t>
            </a:r>
            <a:r>
              <a:rPr lang="en-US" dirty="0" smtClean="0"/>
              <a:t>, with frameworks like Reach and Angular (which are not tied to any specific backend technology)</a:t>
            </a:r>
          </a:p>
          <a:p>
            <a:r>
              <a:rPr lang="en-US" dirty="0" smtClean="0"/>
              <a:t>Note 1: in current market, learning a framework like </a:t>
            </a:r>
            <a:r>
              <a:rPr lang="en-US" i="1" dirty="0" smtClean="0"/>
              <a:t>React is better than JSF</a:t>
            </a:r>
            <a:r>
              <a:rPr lang="en-US" dirty="0" smtClean="0"/>
              <a:t>… but still important to get some experience with such kind of frameworks</a:t>
            </a:r>
          </a:p>
          <a:p>
            <a:r>
              <a:rPr lang="en-US" dirty="0" smtClean="0"/>
              <a:t>Note 2: we only going to scratch the surface of JSF, using the minimum necessary to make some non-trivial pages…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936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5803"/>
            <a:ext cx="10515600" cy="1325563"/>
          </a:xfrm>
        </p:spPr>
        <p:txBody>
          <a:bodyPr/>
          <a:lstStyle/>
          <a:p>
            <a:r>
              <a:rPr lang="en-US" dirty="0" smtClean="0"/>
              <a:t>JSF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398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JSF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6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18" y="504825"/>
            <a:ext cx="11219399" cy="4972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3375" y="5686425"/>
            <a:ext cx="11630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Send a HTTP request, and get back a HTML page which will be visualized in the browser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1010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300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2307"/>
            <a:ext cx="10515600" cy="1325563"/>
          </a:xfrm>
        </p:spPr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420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288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jsf</a:t>
            </a:r>
            <a:r>
              <a:rPr lang="en-US" b="1" dirty="0" smtClean="0"/>
              <a:t>/base</a:t>
            </a:r>
            <a:endParaRPr lang="en-US" b="1" dirty="0" smtClean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jsf</a:t>
            </a:r>
            <a:r>
              <a:rPr lang="en-US" b="1" dirty="0" smtClean="0"/>
              <a:t>/examples</a:t>
            </a:r>
            <a:endParaRPr lang="en-US" b="1" dirty="0"/>
          </a:p>
          <a:p>
            <a:r>
              <a:rPr lang="en-US" dirty="0" smtClean="0"/>
              <a:t>Exercises </a:t>
            </a:r>
            <a:r>
              <a:rPr lang="en-US" dirty="0" smtClean="0"/>
              <a:t>for Lesson </a:t>
            </a:r>
            <a:r>
              <a:rPr lang="en-US" dirty="0" smtClean="0"/>
              <a:t>07 </a:t>
            </a:r>
            <a:r>
              <a:rPr lang="en-US" dirty="0" smtClean="0"/>
              <a:t>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browsers…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Chrome (from Google)</a:t>
            </a:r>
          </a:p>
          <a:p>
            <a:r>
              <a:rPr lang="en-US" dirty="0" smtClean="0"/>
              <a:t>Firefox (from Mozilla)</a:t>
            </a:r>
          </a:p>
          <a:p>
            <a:r>
              <a:rPr lang="en-US" dirty="0" smtClean="0"/>
              <a:t>Edge (from Microsoft)</a:t>
            </a:r>
          </a:p>
          <a:p>
            <a:pPr lvl="1"/>
            <a:r>
              <a:rPr lang="en-US" dirty="0" smtClean="0"/>
              <a:t>Mainly used to download Chrome/Firefox</a:t>
            </a:r>
          </a:p>
          <a:p>
            <a:r>
              <a:rPr lang="en-US" dirty="0" smtClean="0"/>
              <a:t>Safari (from Apple)</a:t>
            </a:r>
          </a:p>
          <a:p>
            <a:pPr lvl="1"/>
            <a:r>
              <a:rPr lang="en-US" dirty="0" smtClean="0"/>
              <a:t>Mainly used to download Chrome/Firefox, but OK on iPhone</a:t>
            </a:r>
          </a:p>
          <a:p>
            <a:r>
              <a:rPr lang="en-US" dirty="0" smtClean="0"/>
              <a:t>Opera</a:t>
            </a:r>
          </a:p>
          <a:p>
            <a:r>
              <a:rPr lang="en-US" dirty="0" smtClean="0"/>
              <a:t>… and others: </a:t>
            </a:r>
            <a:r>
              <a:rPr lang="en-US" dirty="0" err="1" smtClean="0"/>
              <a:t>PaleMoon</a:t>
            </a:r>
            <a:r>
              <a:rPr lang="en-US" dirty="0" smtClean="0"/>
              <a:t>, </a:t>
            </a:r>
            <a:r>
              <a:rPr lang="en-US" dirty="0" err="1" smtClean="0"/>
              <a:t>SeaMonkey</a:t>
            </a:r>
            <a:r>
              <a:rPr lang="en-US" dirty="0" smtClean="0"/>
              <a:t>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5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030" y="-1143001"/>
            <a:ext cx="3533320" cy="760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6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85725"/>
            <a:ext cx="5543550" cy="665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</a:t>
            </a:r>
            <a:r>
              <a:rPr lang="en-US" dirty="0" smtClean="0"/>
              <a:t>System (DNS)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When you type “www.google.com” in your browser, how does it now which machine to “connect” to?</a:t>
            </a:r>
          </a:p>
          <a:p>
            <a:r>
              <a:rPr lang="en-US" dirty="0" smtClean="0"/>
              <a:t>Internet connections are based on IP addresses</a:t>
            </a:r>
          </a:p>
          <a:p>
            <a:pPr lvl="1"/>
            <a:r>
              <a:rPr lang="en-US" dirty="0" smtClean="0"/>
              <a:t>A 32 bit number, usually represented with 0-255 octets</a:t>
            </a:r>
          </a:p>
          <a:p>
            <a:pPr lvl="2"/>
            <a:r>
              <a:rPr lang="en-US" dirty="0" smtClean="0"/>
              <a:t> 74.125.131.103   for </a:t>
            </a:r>
            <a:r>
              <a:rPr lang="en-US" dirty="0" smtClean="0">
                <a:hlinkClick r:id="rId2"/>
              </a:rPr>
              <a:t>www.google.com</a:t>
            </a:r>
            <a:endParaRPr lang="en-US" dirty="0" smtClean="0"/>
          </a:p>
          <a:p>
            <a:pPr lvl="1"/>
            <a:r>
              <a:rPr lang="en-US" dirty="0" smtClean="0"/>
              <a:t>IPv4 is most currently used. IPv6 is </a:t>
            </a:r>
            <a:r>
              <a:rPr lang="en-US" dirty="0" err="1" smtClean="0"/>
              <a:t>sloooowly</a:t>
            </a:r>
            <a:r>
              <a:rPr lang="en-US" dirty="0" smtClean="0"/>
              <a:t> replacing it</a:t>
            </a:r>
          </a:p>
          <a:p>
            <a:r>
              <a:rPr lang="en-US" dirty="0" smtClean="0"/>
              <a:t>To make the translation from “www.google.com” to 74.125.131.103, your machine needs to contact a DNS server</a:t>
            </a:r>
          </a:p>
          <a:p>
            <a:r>
              <a:rPr lang="en-US" dirty="0" smtClean="0"/>
              <a:t>Discovery handled by the operating system (OS): either hardcoded known host (DNS roots) or broadcast on local network to get reply from your ISP (Internet Service Provider)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26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8329</TotalTime>
  <Words>2680</Words>
  <Application>Microsoft Office PowerPoint</Application>
  <PresentationFormat>Widescreen</PresentationFormat>
  <Paragraphs>269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Enterprise Programmering 1 Lesson 07: JSF</vt:lpstr>
      <vt:lpstr>Web Applications</vt:lpstr>
      <vt:lpstr>PowerPoint Presentation</vt:lpstr>
      <vt:lpstr>World Wide Web (WWW)</vt:lpstr>
      <vt:lpstr>PowerPoint Presentation</vt:lpstr>
      <vt:lpstr>Many browsers…</vt:lpstr>
      <vt:lpstr>PowerPoint Presentation</vt:lpstr>
      <vt:lpstr>PowerPoint Presentation</vt:lpstr>
      <vt:lpstr>Domain Name System (DNS)</vt:lpstr>
      <vt:lpstr>PowerPoint Presentation</vt:lpstr>
      <vt:lpstr>PowerPoint Presentation</vt:lpstr>
      <vt:lpstr>PowerPoint Presentation</vt:lpstr>
      <vt:lpstr>Ports</vt:lpstr>
      <vt:lpstr>Ports to know</vt:lpstr>
      <vt:lpstr>Ephemeral/Dynamic ports</vt:lpstr>
      <vt:lpstr>Defaults</vt:lpstr>
      <vt:lpstr>Local Networks</vt:lpstr>
      <vt:lpstr>HTTP message</vt:lpstr>
      <vt:lpstr>HTTP Protocol (Brief)</vt:lpstr>
      <vt:lpstr>PowerPoint Presentation</vt:lpstr>
      <vt:lpstr>HTTP Server application</vt:lpstr>
      <vt:lpstr>Old Days Server</vt:lpstr>
      <vt:lpstr>Cont.</vt:lpstr>
      <vt:lpstr>URL (Uniform Resource Locator)</vt:lpstr>
      <vt:lpstr>Cont.</vt:lpstr>
      <vt:lpstr>URI (Uniform Resource Identifier)</vt:lpstr>
      <vt:lpstr>Dynamic Pages</vt:lpstr>
      <vt:lpstr>PowerPoint Presentation</vt:lpstr>
      <vt:lpstr>Server-Side HTML Rendering</vt:lpstr>
      <vt:lpstr>MVC (Model–view–controller)</vt:lpstr>
      <vt:lpstr>HTML (HyperText Markup Language)</vt:lpstr>
      <vt:lpstr>PowerPoint Presentation</vt:lpstr>
      <vt:lpstr>PowerPoint Presentation</vt:lpstr>
      <vt:lpstr>Links to other files</vt:lpstr>
      <vt:lpstr>CSS (Cascading Style Sheets) </vt:lpstr>
      <vt:lpstr>JavaScript</vt:lpstr>
      <vt:lpstr>PowerPoint Presentation</vt:lpstr>
      <vt:lpstr>JavaScript is King on Browser </vt:lpstr>
      <vt:lpstr>But JavaScript is a badly designed language… </vt:lpstr>
      <vt:lpstr>AJAX (Asynchronous JavaScript and XML)</vt:lpstr>
      <vt:lpstr>PowerPoint Presentation</vt:lpstr>
      <vt:lpstr>WebSocket</vt:lpstr>
      <vt:lpstr>Front-End Development</vt:lpstr>
      <vt:lpstr>Possible Solution</vt:lpstr>
      <vt:lpstr>REST (Representational State Transfer)</vt:lpstr>
      <vt:lpstr>JavaScript + REST</vt:lpstr>
      <vt:lpstr>Enterprise 1 vs Enterprise 2 Course</vt:lpstr>
      <vt:lpstr>JSF</vt:lpstr>
      <vt:lpstr>TODO JSF</vt:lpstr>
      <vt:lpstr>PowerPoint Presentation</vt:lpstr>
      <vt:lpstr>Docker</vt:lpstr>
      <vt:lpstr>TODO Docker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arcuri82@gmail.com</cp:lastModifiedBy>
  <cp:revision>306</cp:revision>
  <cp:lastPrinted>2018-01-15T20:28:34Z</cp:lastPrinted>
  <dcterms:created xsi:type="dcterms:W3CDTF">2017-12-10T14:32:25Z</dcterms:created>
  <dcterms:modified xsi:type="dcterms:W3CDTF">2018-01-24T14:32:01Z</dcterms:modified>
</cp:coreProperties>
</file>