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5" r:id="rId9"/>
    <p:sldId id="281" r:id="rId10"/>
    <p:sldId id="282" r:id="rId11"/>
    <p:sldId id="283" r:id="rId12"/>
    <p:sldId id="28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340844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05: EJB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720" y="5257799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Prof</a:t>
            </a:r>
            <a:r>
              <a:rPr lang="en-US" smtClean="0"/>
              <a:t>. </a:t>
            </a:r>
            <a:r>
              <a:rPr lang="en-US" dirty="0" smtClean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Arquillian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49" y="1825624"/>
            <a:ext cx="11919473" cy="5032376"/>
          </a:xfrm>
        </p:spPr>
        <p:txBody>
          <a:bodyPr/>
          <a:lstStyle/>
          <a:p>
            <a:r>
              <a:rPr lang="en-US" dirty="0" smtClean="0"/>
              <a:t>A library extending JUnit that allows you to package JAR/WAR files directly from tests and deploy them on a container</a:t>
            </a:r>
          </a:p>
          <a:p>
            <a:r>
              <a:rPr lang="en-US" dirty="0" smtClean="0"/>
              <a:t>The tests themselves are run in the container, so can use dependency injection </a:t>
            </a:r>
            <a:r>
              <a:rPr lang="en-US" i="1" dirty="0" smtClean="0"/>
              <a:t>@EJB </a:t>
            </a:r>
          </a:p>
          <a:p>
            <a:r>
              <a:rPr lang="en-US" dirty="0" smtClean="0"/>
              <a:t>Configuration in special resource file called </a:t>
            </a:r>
            <a:r>
              <a:rPr lang="en-US" i="1" dirty="0" err="1" smtClean="0"/>
              <a:t>arquillian.xml</a:t>
            </a:r>
            <a:endParaRPr lang="en-US" dirty="0" smtClean="0"/>
          </a:p>
          <a:p>
            <a:r>
              <a:rPr lang="en-US" dirty="0" smtClean="0"/>
              <a:t>Limitations: cannot just right-click in IDE to run tests, need some manual settings first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 plus, you still need to download and install a JEE Container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363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Arquillian</a:t>
            </a:r>
            <a:r>
              <a:rPr lang="en-US" dirty="0" smtClean="0"/>
              <a:t> “</a:t>
            </a:r>
            <a:r>
              <a:rPr lang="en-US" dirty="0" err="1" smtClean="0"/>
              <a:t>WildFly</a:t>
            </a:r>
            <a:r>
              <a:rPr lang="en-US" dirty="0" smtClean="0"/>
              <a:t> Managed”</a:t>
            </a:r>
          </a:p>
          <a:p>
            <a:r>
              <a:rPr lang="en-US" dirty="0" smtClean="0"/>
              <a:t>“Working directory” -&gt;  “$MODULE_DIR$”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223" y="3270324"/>
            <a:ext cx="5196495" cy="3431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2921" y="3266893"/>
            <a:ext cx="5167297" cy="34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Download/Install </a:t>
            </a:r>
            <a:r>
              <a:rPr lang="en-US" dirty="0" err="1" smtClean="0"/>
              <a:t>WildFly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45" y="1825624"/>
            <a:ext cx="11607501" cy="4930178"/>
          </a:xfrm>
        </p:spPr>
        <p:txBody>
          <a:bodyPr/>
          <a:lstStyle/>
          <a:p>
            <a:r>
              <a:rPr lang="en-US" dirty="0" smtClean="0"/>
              <a:t>We do it with Maven plugin, as part of the build</a:t>
            </a:r>
          </a:p>
          <a:p>
            <a:r>
              <a:rPr lang="en-US" dirty="0" err="1" smtClean="0"/>
              <a:t>WildFly</a:t>
            </a:r>
            <a:r>
              <a:rPr lang="en-US" dirty="0" smtClean="0"/>
              <a:t> installed under the “</a:t>
            </a:r>
            <a:r>
              <a:rPr lang="en-US" i="1" dirty="0" smtClean="0"/>
              <a:t>target</a:t>
            </a:r>
            <a:r>
              <a:rPr lang="en-US" dirty="0" smtClean="0"/>
              <a:t>” folder</a:t>
            </a:r>
          </a:p>
          <a:p>
            <a:pPr lvl="1"/>
            <a:r>
              <a:rPr lang="en-US" dirty="0" smtClean="0"/>
              <a:t>So it would be deleted when running “</a:t>
            </a:r>
            <a:r>
              <a:rPr lang="en-US" dirty="0" err="1" smtClean="0"/>
              <a:t>mvn</a:t>
            </a:r>
            <a:r>
              <a:rPr lang="en-US" dirty="0" smtClean="0"/>
              <a:t> clean”</a:t>
            </a:r>
          </a:p>
          <a:p>
            <a:r>
              <a:rPr lang="en-US" dirty="0" smtClean="0"/>
              <a:t>Need to run “</a:t>
            </a:r>
            <a:r>
              <a:rPr lang="en-US" i="1" dirty="0" err="1" smtClean="0"/>
              <a:t>mvn</a:t>
            </a:r>
            <a:r>
              <a:rPr lang="en-US" i="1" dirty="0" smtClean="0"/>
              <a:t> test</a:t>
            </a:r>
            <a:r>
              <a:rPr lang="en-US" dirty="0" smtClean="0"/>
              <a:t>” at least once to download/install </a:t>
            </a:r>
            <a:r>
              <a:rPr lang="en-US" dirty="0" err="1" smtClean="0"/>
              <a:t>WildFly</a:t>
            </a:r>
            <a:r>
              <a:rPr lang="en-US" dirty="0" smtClean="0"/>
              <a:t> BEFORE you can run tests in IntelliJ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5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/singleton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</a:t>
            </a:r>
            <a:r>
              <a:rPr lang="en-US" b="1" dirty="0" err="1" smtClean="0"/>
              <a:t>arquillian</a:t>
            </a:r>
            <a:endParaRPr lang="en-US" b="1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/multithreading</a:t>
            </a:r>
            <a:endParaRPr lang="en-US" b="1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</a:t>
            </a:r>
            <a:r>
              <a:rPr lang="en-US" b="1" dirty="0" err="1" smtClean="0"/>
              <a:t>stateful</a:t>
            </a:r>
            <a:endParaRPr lang="en-US" dirty="0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/callback</a:t>
            </a:r>
            <a:endParaRPr lang="en-US" b="1" dirty="0"/>
          </a:p>
          <a:p>
            <a:r>
              <a:rPr lang="en-US" dirty="0" smtClean="0"/>
              <a:t>Exercises for Lesson 05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types, using @ annotations on the class</a:t>
            </a:r>
          </a:p>
          <a:p>
            <a:r>
              <a:rPr lang="en-US" i="1" dirty="0" smtClean="0"/>
              <a:t>@Stateless</a:t>
            </a:r>
          </a:p>
          <a:p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endParaRPr lang="en-US" i="1" dirty="0" smtClean="0"/>
          </a:p>
          <a:p>
            <a:r>
              <a:rPr lang="en-US" i="1" dirty="0" smtClean="0"/>
              <a:t>@Singleton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@Stateless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3" y="1825624"/>
            <a:ext cx="11715077" cy="4639721"/>
          </a:xfrm>
        </p:spPr>
        <p:txBody>
          <a:bodyPr/>
          <a:lstStyle/>
          <a:p>
            <a:r>
              <a:rPr lang="en-US" dirty="0" smtClean="0"/>
              <a:t>A EJB which is not supposed to have own state, </a:t>
            </a:r>
            <a:r>
              <a:rPr lang="en-US" dirty="0" err="1" smtClean="0"/>
              <a:t>ie</a:t>
            </a:r>
            <a:r>
              <a:rPr lang="en-US" dirty="0" smtClean="0"/>
              <a:t> fields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“</a:t>
            </a:r>
            <a:r>
              <a:rPr lang="en-US" i="1" dirty="0" smtClean="0"/>
              <a:t>private </a:t>
            </a:r>
            <a:r>
              <a:rPr lang="en-US" i="1" dirty="0" err="1" smtClean="0"/>
              <a:t>int</a:t>
            </a:r>
            <a:r>
              <a:rPr lang="en-US" i="1" dirty="0" smtClean="0"/>
              <a:t> x = 0;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still inject objects, like </a:t>
            </a:r>
            <a:r>
              <a:rPr lang="en-US" i="1" dirty="0" err="1" smtClean="0"/>
              <a:t>EntityManager</a:t>
            </a:r>
            <a:endParaRPr lang="en-US" i="1" dirty="0" smtClean="0"/>
          </a:p>
          <a:p>
            <a:r>
              <a:rPr lang="en-US" dirty="0" smtClean="0"/>
              <a:t>Technically, you can declare field variables, but there is no guarantee call on </a:t>
            </a:r>
            <a:r>
              <a:rPr lang="en-US" dirty="0" err="1" smtClean="0"/>
              <a:t>proxyed</a:t>
            </a:r>
            <a:r>
              <a:rPr lang="en-US" dirty="0" smtClean="0"/>
              <a:t> EJB  is always on same instance</a:t>
            </a:r>
          </a:p>
          <a:p>
            <a:r>
              <a:rPr lang="en-US" dirty="0" smtClean="0"/>
              <a:t>For a given EJB, Container can have a pool of instances, and each time you use an injected proxy it can call method on different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4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Stateful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67" y="1825624"/>
            <a:ext cx="11801139" cy="48871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have state, </a:t>
            </a:r>
            <a:r>
              <a:rPr lang="en-US" dirty="0" err="1" smtClean="0"/>
              <a:t>ie</a:t>
            </a:r>
            <a:r>
              <a:rPr lang="en-US" dirty="0" smtClean="0"/>
              <a:t> local variables</a:t>
            </a:r>
          </a:p>
          <a:p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r>
              <a:rPr lang="en-US" i="1" dirty="0" smtClean="0"/>
              <a:t> </a:t>
            </a:r>
            <a:r>
              <a:rPr lang="en-US" dirty="0" smtClean="0"/>
              <a:t>EJB are linked to users (to sessions, to be more precise)</a:t>
            </a:r>
          </a:p>
          <a:p>
            <a:r>
              <a:rPr lang="en-US" dirty="0" smtClean="0"/>
              <a:t>If you have many requests (</a:t>
            </a:r>
            <a:r>
              <a:rPr lang="en-US" dirty="0" err="1" smtClean="0"/>
              <a:t>eg</a:t>
            </a:r>
            <a:r>
              <a:rPr lang="en-US" dirty="0" smtClean="0"/>
              <a:t> web page visits) from different users, need to have a EJB instance for each of them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50,000 different users asking for a page using a </a:t>
            </a:r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r>
              <a:rPr lang="en-US" i="1" dirty="0" smtClean="0"/>
              <a:t> </a:t>
            </a:r>
            <a:r>
              <a:rPr lang="en-US" dirty="0" smtClean="0"/>
              <a:t>EJB? Then you need to keep 50,000 instances in memory</a:t>
            </a:r>
          </a:p>
          <a:p>
            <a:r>
              <a:rPr lang="en-US" dirty="0" smtClean="0"/>
              <a:t>JEE Container can automatically store EJB instances to disk when running out of space (and resume when those are needed)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7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49" y="1825625"/>
            <a:ext cx="118872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EJB that can have state</a:t>
            </a:r>
          </a:p>
          <a:p>
            <a:r>
              <a:rPr lang="en-US" dirty="0" smtClean="0"/>
              <a:t>Only one instance exists in the whole Container</a:t>
            </a:r>
          </a:p>
          <a:p>
            <a:r>
              <a:rPr lang="en-US" dirty="0" smtClean="0"/>
              <a:t>Every time you inject a </a:t>
            </a:r>
            <a:r>
              <a:rPr lang="en-US" i="1" dirty="0" smtClean="0"/>
              <a:t>@Singleton</a:t>
            </a:r>
            <a:r>
              <a:rPr lang="en-US" dirty="0" smtClean="0"/>
              <a:t>, is always the same instance</a:t>
            </a:r>
          </a:p>
          <a:p>
            <a:r>
              <a:rPr lang="en-US" dirty="0" smtClean="0"/>
              <a:t>As the same singleton can be used by different threads (</a:t>
            </a:r>
            <a:r>
              <a:rPr lang="en-US" dirty="0" err="1" smtClean="0"/>
              <a:t>eg</a:t>
            </a:r>
            <a:r>
              <a:rPr lang="en-US" dirty="0" smtClean="0"/>
              <a:t> handling concurrent web page requests), each method invocation is automatically </a:t>
            </a:r>
            <a:r>
              <a:rPr lang="en-US" i="1" dirty="0" smtClean="0"/>
              <a:t>synchronized</a:t>
            </a:r>
            <a:r>
              <a:rPr lang="en-US" dirty="0" smtClean="0"/>
              <a:t> in the proxy class to avoid concurrency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inject a EJB inside another EJB by declaring a variable annotated with </a:t>
            </a:r>
            <a:r>
              <a:rPr lang="en-US" i="1" dirty="0" smtClean="0"/>
              <a:t>@EJB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“@EJB private A a;</a:t>
            </a:r>
            <a:r>
              <a:rPr lang="en-US" dirty="0" smtClean="0"/>
              <a:t>”</a:t>
            </a:r>
            <a:r>
              <a:rPr lang="en-US" i="1" dirty="0" smtClean="0"/>
              <a:t>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ecall that you cannot instantiate a EJB directly with “new”</a:t>
            </a:r>
          </a:p>
          <a:p>
            <a:r>
              <a:rPr lang="en-US" dirty="0" smtClean="0"/>
              <a:t>Note: you can also use </a:t>
            </a:r>
            <a:r>
              <a:rPr lang="en-US" i="1" dirty="0" smtClean="0"/>
              <a:t>@Inject</a:t>
            </a:r>
            <a:r>
              <a:rPr lang="en-US" dirty="0" smtClean="0"/>
              <a:t>, but </a:t>
            </a:r>
            <a:r>
              <a:rPr lang="en-US" dirty="0"/>
              <a:t>that is part of the </a:t>
            </a:r>
            <a:r>
              <a:rPr lang="en-US" b="1" dirty="0"/>
              <a:t>CDI</a:t>
            </a:r>
            <a:r>
              <a:rPr lang="en-US" dirty="0"/>
              <a:t> (Contexts and Dependency </a:t>
            </a:r>
            <a:r>
              <a:rPr lang="en-US" dirty="0" smtClean="0"/>
              <a:t>Injection) specs, which is a more general framework for injection, not just EJB</a:t>
            </a:r>
          </a:p>
          <a:p>
            <a:pPr lvl="1"/>
            <a:r>
              <a:rPr lang="en-US" dirty="0" smtClean="0"/>
              <a:t>Note: we will not see the details of CDI specs in this course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24" y="1825624"/>
            <a:ext cx="11788346" cy="48634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Container, before doing dependency injection, needs to create an instance of the EJB with “new”</a:t>
            </a:r>
          </a:p>
          <a:p>
            <a:r>
              <a:rPr lang="en-US" dirty="0" smtClean="0"/>
              <a:t>This means that the code of the </a:t>
            </a:r>
            <a:r>
              <a:rPr lang="en-US" i="1" dirty="0" smtClean="0"/>
              <a:t>constructor</a:t>
            </a:r>
            <a:r>
              <a:rPr lang="en-US" dirty="0" smtClean="0"/>
              <a:t> is called BEFORE dependency injection (DI) is done</a:t>
            </a:r>
          </a:p>
          <a:p>
            <a:r>
              <a:rPr lang="en-US" dirty="0" smtClean="0"/>
              <a:t>If you need to access an injected variable in the constructor, you will hence get a null pointer exception</a:t>
            </a:r>
          </a:p>
          <a:p>
            <a:r>
              <a:rPr lang="en-US" dirty="0" smtClean="0"/>
              <a:t>A method marked with </a:t>
            </a:r>
            <a:r>
              <a:rPr lang="en-US" i="1" dirty="0"/>
              <a:t>@</a:t>
            </a:r>
            <a:r>
              <a:rPr lang="en-US" i="1" dirty="0" err="1" smtClean="0"/>
              <a:t>PostConstruct</a:t>
            </a:r>
            <a:r>
              <a:rPr lang="en-US" i="1" dirty="0" smtClean="0"/>
              <a:t> </a:t>
            </a:r>
            <a:r>
              <a:rPr lang="en-US" dirty="0" smtClean="0"/>
              <a:t>will be executed AFTER the constructor and DI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o, useful when you need initializing code relying on injected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Deployment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4" y="1825624"/>
            <a:ext cx="11736592" cy="4940936"/>
          </a:xfrm>
        </p:spPr>
        <p:txBody>
          <a:bodyPr/>
          <a:lstStyle/>
          <a:p>
            <a:r>
              <a:rPr lang="en-US" dirty="0" smtClean="0"/>
              <a:t>To use EJBs, we need to run them in a JEE Container</a:t>
            </a:r>
          </a:p>
          <a:p>
            <a:pPr lvl="1"/>
            <a:r>
              <a:rPr lang="en-US" dirty="0" err="1" smtClean="0"/>
              <a:t>WildFly</a:t>
            </a:r>
            <a:r>
              <a:rPr lang="en-US" dirty="0" smtClean="0"/>
              <a:t>, </a:t>
            </a:r>
            <a:r>
              <a:rPr lang="en-US" dirty="0" err="1" smtClean="0"/>
              <a:t>GlassFish</a:t>
            </a:r>
            <a:r>
              <a:rPr lang="en-US" dirty="0" smtClean="0"/>
              <a:t>, </a:t>
            </a:r>
            <a:r>
              <a:rPr lang="en-US" dirty="0" err="1" smtClean="0"/>
              <a:t>Payara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We would need to package the JAR/WAR with our code, install it on a running container</a:t>
            </a:r>
          </a:p>
          <a:p>
            <a:r>
              <a:rPr lang="en-US" dirty="0" smtClean="0"/>
              <a:t>But before that, we would need to download, install and start a container</a:t>
            </a:r>
          </a:p>
          <a:p>
            <a:r>
              <a:rPr lang="en-US" dirty="0" smtClean="0"/>
              <a:t>But how to test the methods of EJBs directly from a JUnit test?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8244</TotalTime>
  <Words>711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Enterprise Programmering 1  Lesson 05: EJB</vt:lpstr>
      <vt:lpstr>About these slides</vt:lpstr>
      <vt:lpstr>EJB Types </vt:lpstr>
      <vt:lpstr>@Stateless</vt:lpstr>
      <vt:lpstr>@Stateful</vt:lpstr>
      <vt:lpstr>@Singleton</vt:lpstr>
      <vt:lpstr>Injection</vt:lpstr>
      <vt:lpstr>@PostConstruct</vt:lpstr>
      <vt:lpstr>Container Deployment </vt:lpstr>
      <vt:lpstr>Arquillian </vt:lpstr>
      <vt:lpstr>Test Configuration</vt:lpstr>
      <vt:lpstr>Download/Install WildFly</vt:lpstr>
      <vt:lpstr>Git Repository Modules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281</cp:revision>
  <cp:lastPrinted>2018-01-15T20:28:34Z</cp:lastPrinted>
  <dcterms:created xsi:type="dcterms:W3CDTF">2017-12-10T14:32:25Z</dcterms:created>
  <dcterms:modified xsi:type="dcterms:W3CDTF">2018-12-26T20:00:58Z</dcterms:modified>
</cp:coreProperties>
</file>