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82" r:id="rId4"/>
    <p:sldId id="273" r:id="rId5"/>
    <p:sldId id="274" r:id="rId6"/>
    <p:sldId id="275" r:id="rId7"/>
    <p:sldId id="276" r:id="rId8"/>
    <p:sldId id="283" r:id="rId9"/>
    <p:sldId id="277" r:id="rId10"/>
    <p:sldId id="278" r:id="rId11"/>
    <p:sldId id="279" r:id="rId12"/>
    <p:sldId id="280" r:id="rId13"/>
    <p:sldId id="284" r:id="rId14"/>
    <p:sldId id="281" r:id="rId15"/>
    <p:sldId id="285" r:id="rId16"/>
    <p:sldId id="286" r:id="rId17"/>
    <p:sldId id="287" r:id="rId18"/>
    <p:sldId id="288" r:id="rId19"/>
    <p:sldId id="290" r:id="rId20"/>
    <p:sldId id="289" r:id="rId21"/>
    <p:sldId id="291" r:id="rId22"/>
    <p:sldId id="292" r:id="rId23"/>
    <p:sldId id="293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eroku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izgame-pg5100.heroku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ravis-c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309219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11: CI and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579" y="5175580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“update”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4"/>
            <a:ext cx="11745798" cy="4876833"/>
          </a:xfrm>
        </p:spPr>
        <p:txBody>
          <a:bodyPr/>
          <a:lstStyle/>
          <a:p>
            <a:r>
              <a:rPr lang="en-US" dirty="0" smtClean="0"/>
              <a:t>What if you are adding a new column in a </a:t>
            </a:r>
            <a:r>
              <a:rPr lang="en-US" i="1" dirty="0" smtClean="0"/>
              <a:t>@Entity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if you are changing the schema by refactoring some </a:t>
            </a:r>
            <a:r>
              <a:rPr lang="en-US" i="1" dirty="0" smtClean="0"/>
              <a:t>@Entity</a:t>
            </a:r>
            <a:r>
              <a:rPr lang="en-US" dirty="0" smtClean="0"/>
              <a:t> classes (e.g., split one in two)?</a:t>
            </a:r>
          </a:p>
          <a:p>
            <a:r>
              <a:rPr lang="en-US" dirty="0" smtClean="0"/>
              <a:t>What if by mistake/bug some </a:t>
            </a:r>
            <a:r>
              <a:rPr lang="en-US" i="1" dirty="0" smtClean="0"/>
              <a:t>@Entity</a:t>
            </a:r>
            <a:r>
              <a:rPr lang="en-US" dirty="0" smtClean="0"/>
              <a:t> classes are deleted?</a:t>
            </a:r>
          </a:p>
          <a:p>
            <a:r>
              <a:rPr lang="en-US" i="1" dirty="0" smtClean="0"/>
              <a:t>What </a:t>
            </a:r>
            <a:r>
              <a:rPr lang="en-US" i="1" dirty="0"/>
              <a:t>will happen to the current rows in such </a:t>
            </a:r>
            <a:r>
              <a:rPr lang="en-US" i="1" dirty="0" smtClean="0"/>
              <a:t>tables </a:t>
            </a:r>
            <a:r>
              <a:rPr lang="en-US" i="1" dirty="0"/>
              <a:t>in </a:t>
            </a:r>
            <a:r>
              <a:rPr lang="en-US" i="1" dirty="0" smtClean="0"/>
              <a:t>the database?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840066" cy="4867406"/>
          </a:xfrm>
        </p:spPr>
        <p:txBody>
          <a:bodyPr/>
          <a:lstStyle/>
          <a:p>
            <a:r>
              <a:rPr lang="en-US" dirty="0"/>
              <a:t>The evolution of a database has to be handled with special tools</a:t>
            </a:r>
          </a:p>
          <a:p>
            <a:r>
              <a:rPr lang="en-US" i="1" dirty="0" smtClean="0"/>
              <a:t>@Entity </a:t>
            </a:r>
            <a:r>
              <a:rPr lang="en-US" dirty="0" smtClean="0"/>
              <a:t>classes should just map what is currently in the database, not driving its schema creation/update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part from the very beginning before doing a first production release</a:t>
            </a:r>
          </a:p>
          <a:p>
            <a:r>
              <a:rPr lang="en-US" dirty="0" smtClean="0"/>
              <a:t>No “</a:t>
            </a:r>
            <a:r>
              <a:rPr lang="en-US" i="1" dirty="0" smtClean="0"/>
              <a:t>create-drop</a:t>
            </a:r>
            <a:r>
              <a:rPr lang="en-US" dirty="0" smtClean="0"/>
              <a:t>”, nor “</a:t>
            </a:r>
            <a:r>
              <a:rPr lang="en-US" i="1" dirty="0" smtClean="0"/>
              <a:t>update</a:t>
            </a:r>
            <a:r>
              <a:rPr lang="en-US" dirty="0" smtClean="0"/>
              <a:t>”, but rather “</a:t>
            </a:r>
            <a:r>
              <a:rPr lang="en-US" b="1" dirty="0" smtClean="0"/>
              <a:t>validate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throw exception if @Entity classes do not match what in database schema</a:t>
            </a:r>
          </a:p>
          <a:p>
            <a:r>
              <a:rPr lang="en-US" dirty="0" smtClean="0"/>
              <a:t>Tools to use: </a:t>
            </a:r>
            <a:r>
              <a:rPr lang="en-US" i="1" dirty="0" smtClean="0"/>
              <a:t>Flyway</a:t>
            </a:r>
            <a:r>
              <a:rPr lang="en-US" dirty="0" smtClean="0"/>
              <a:t> or </a:t>
            </a:r>
            <a:r>
              <a:rPr lang="en-US" i="1" dirty="0" err="1" smtClean="0"/>
              <a:t>Liquibase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834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5"/>
            <a:ext cx="11887200" cy="4942820"/>
          </a:xfrm>
        </p:spPr>
        <p:txBody>
          <a:bodyPr/>
          <a:lstStyle/>
          <a:p>
            <a:r>
              <a:rPr lang="en-US" dirty="0" smtClean="0"/>
              <a:t>All operations are done on SQL files, by writing SQL commands</a:t>
            </a:r>
          </a:p>
          <a:p>
            <a:r>
              <a:rPr lang="en-US" dirty="0" smtClean="0"/>
              <a:t>Each migration file has a version number, in increasing order</a:t>
            </a:r>
          </a:p>
          <a:p>
            <a:r>
              <a:rPr lang="en-US" dirty="0" smtClean="0"/>
              <a:t>Flyway will check if any new migration has not been applied yet, and apply them otherwise, just </a:t>
            </a:r>
            <a:r>
              <a:rPr lang="en-US" i="1" dirty="0" smtClean="0"/>
              <a:t>once</a:t>
            </a:r>
          </a:p>
          <a:p>
            <a:r>
              <a:rPr lang="en-US" dirty="0" smtClean="0"/>
              <a:t>It creates its own table to keep track of which migrations have been applied so far on a database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 </a:t>
            </a:r>
            <a:r>
              <a:rPr lang="en-US" i="1" dirty="0" smtClean="0"/>
              <a:t>automatically</a:t>
            </a:r>
            <a:r>
              <a:rPr lang="en-US" dirty="0" smtClean="0"/>
              <a:t> runs Flyway if found on </a:t>
            </a:r>
            <a:r>
              <a:rPr lang="en-US" dirty="0" err="1" smtClean="0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04" y="1825625"/>
            <a:ext cx="11070996" cy="4914540"/>
          </a:xfrm>
        </p:spPr>
        <p:txBody>
          <a:bodyPr/>
          <a:lstStyle/>
          <a:p>
            <a:r>
              <a:rPr lang="en-US" dirty="0" smtClean="0"/>
              <a:t>When your application is ready, you need to </a:t>
            </a:r>
            <a:r>
              <a:rPr lang="en-US" i="1" dirty="0" smtClean="0"/>
              <a:t>deploy</a:t>
            </a:r>
            <a:r>
              <a:rPr lang="en-US" dirty="0" smtClean="0"/>
              <a:t> it</a:t>
            </a:r>
          </a:p>
          <a:p>
            <a:r>
              <a:rPr lang="en-US" dirty="0" smtClean="0"/>
              <a:t>But where?</a:t>
            </a:r>
          </a:p>
          <a:p>
            <a:r>
              <a:rPr lang="en-US" dirty="0" smtClean="0"/>
              <a:t>You can host your own servers, but then you need to handle everything by yourself</a:t>
            </a:r>
          </a:p>
          <a:p>
            <a:pPr lvl="1"/>
            <a:r>
              <a:rPr lang="en-US" dirty="0" smtClean="0"/>
              <a:t>hardware (purchasing and maintenance), backups, DNS, etc.</a:t>
            </a:r>
          </a:p>
          <a:p>
            <a:r>
              <a:rPr lang="en-US" dirty="0" smtClean="0"/>
              <a:t>Many companies do it, but can be difficult for startups and private individuals</a:t>
            </a:r>
          </a:p>
        </p:txBody>
      </p:sp>
    </p:spTree>
    <p:extLst>
      <p:ext uri="{BB962C8B-B14F-4D97-AF65-F5344CB8AC3E}">
        <p14:creationId xmlns:p14="http://schemas.microsoft.com/office/powerpoint/2010/main" val="89286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 smtClean="0"/>
              <a:t>(AWS)</a:t>
            </a:r>
            <a:r>
              <a:rPr lang="en-US" i="1" dirty="0" smtClean="0"/>
              <a:t> </a:t>
            </a:r>
            <a:r>
              <a:rPr lang="en-US" dirty="0" smtClean="0"/>
              <a:t>is perhaps the most famous/used one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Netflix</a:t>
            </a:r>
            <a:r>
              <a:rPr lang="en-US" dirty="0" smtClean="0"/>
              <a:t> runs on AWS </a:t>
            </a:r>
          </a:p>
          <a:p>
            <a:r>
              <a:rPr lang="en-US" i="1" dirty="0" smtClean="0"/>
              <a:t>Automated scaling</a:t>
            </a:r>
            <a:r>
              <a:rPr lang="en-US" dirty="0" smtClean="0"/>
              <a:t>: if you need more load, automatically rent more nodes, and automatically scale down if less load</a:t>
            </a:r>
          </a:p>
          <a:p>
            <a:pPr lvl="1"/>
            <a:r>
              <a:rPr lang="en-US" dirty="0" smtClean="0"/>
              <a:t>this is also good for applications targeting a specific country (</a:t>
            </a:r>
            <a:r>
              <a:rPr lang="en-US" dirty="0" err="1" smtClean="0"/>
              <a:t>eg</a:t>
            </a:r>
            <a:r>
              <a:rPr lang="en-US" dirty="0" smtClean="0"/>
              <a:t> Norway), in which you will not get much load during the night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 smtClean="0"/>
              <a:t>Definition of “Cloud”</a:t>
            </a:r>
            <a:endParaRPr lang="en-US" dirty="0"/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main cloud providers</a:t>
            </a:r>
          </a:p>
          <a:p>
            <a:r>
              <a:rPr lang="en-US" dirty="0" smtClean="0"/>
              <a:t>Using this one in the examples because, at the time of this writing, it provides </a:t>
            </a:r>
            <a:r>
              <a:rPr lang="en-US" i="1" dirty="0" smtClean="0"/>
              <a:t>easy</a:t>
            </a:r>
            <a:r>
              <a:rPr lang="en-US" dirty="0" smtClean="0"/>
              <a:t> to use </a:t>
            </a:r>
            <a:r>
              <a:rPr lang="en-US" i="1" dirty="0" smtClean="0"/>
              <a:t>free</a:t>
            </a:r>
            <a:r>
              <a:rPr lang="en-US" dirty="0" smtClean="0"/>
              <a:t> hosting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ote, this might change at any time </a:t>
            </a:r>
          </a:p>
          <a:p>
            <a:r>
              <a:rPr lang="en-US" dirty="0" smtClean="0"/>
              <a:t>Supporting Java and </a:t>
            </a:r>
            <a:r>
              <a:rPr lang="en-US" dirty="0" err="1" smtClean="0"/>
              <a:t>SpringBoot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Maven plugin to deploy your self-executable JAR  by command line</a:t>
            </a:r>
          </a:p>
          <a:p>
            <a:r>
              <a:rPr lang="en-US" i="1" dirty="0" smtClean="0"/>
              <a:t>Automatically</a:t>
            </a:r>
            <a:r>
              <a:rPr lang="en-US" dirty="0" smtClean="0"/>
              <a:t> setting up environment variables to configure Spring to use </a:t>
            </a:r>
            <a:r>
              <a:rPr lang="en-US" dirty="0" err="1" smtClean="0"/>
              <a:t>Heroku’s</a:t>
            </a:r>
            <a:r>
              <a:rPr lang="en-US" dirty="0" smtClean="0"/>
              <a:t>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6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/>
          <a:lstStyle/>
          <a:p>
            <a:r>
              <a:rPr lang="en-US" dirty="0" smtClean="0"/>
              <a:t>First you need to create </a:t>
            </a:r>
            <a:r>
              <a:rPr lang="en-US" dirty="0"/>
              <a:t>an </a:t>
            </a:r>
            <a:r>
              <a:rPr lang="en-US" dirty="0" smtClean="0"/>
              <a:t>account at </a:t>
            </a:r>
            <a:r>
              <a:rPr lang="en-US" dirty="0" smtClean="0">
                <a:hlinkClick r:id="rId2"/>
              </a:rPr>
              <a:t>www.heroku.com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i="1" dirty="0" err="1"/>
              <a:t>Heroku</a:t>
            </a:r>
            <a:r>
              <a:rPr lang="en-US" i="1" dirty="0"/>
              <a:t> </a:t>
            </a:r>
            <a:r>
              <a:rPr lang="en-US" i="1" dirty="0" smtClean="0"/>
              <a:t>CLI</a:t>
            </a:r>
            <a:r>
              <a:rPr lang="en-US" dirty="0" smtClean="0"/>
              <a:t>, which allows you to interact with </a:t>
            </a:r>
            <a:r>
              <a:rPr lang="en-US" dirty="0" err="1" smtClean="0"/>
              <a:t>Heroku</a:t>
            </a:r>
            <a:r>
              <a:rPr lang="en-US" dirty="0" smtClean="0"/>
              <a:t> from command line</a:t>
            </a:r>
          </a:p>
          <a:p>
            <a:r>
              <a:rPr lang="en-US" dirty="0" smtClean="0"/>
              <a:t>On the web interface, create an “app” with a name of your choice. In these slides, I will </a:t>
            </a:r>
            <a:r>
              <a:rPr lang="en-US" dirty="0"/>
              <a:t>use “</a:t>
            </a:r>
            <a:r>
              <a:rPr lang="en-US" i="1" dirty="0"/>
              <a:t>quizgame-pg5100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" y="1825625"/>
            <a:ext cx="11830640" cy="4867406"/>
          </a:xfrm>
        </p:spPr>
        <p:txBody>
          <a:bodyPr>
            <a:normAutofit/>
          </a:bodyPr>
          <a:lstStyle/>
          <a:p>
            <a:r>
              <a:rPr lang="en-US" sz="3200" dirty="0"/>
              <a:t>Configure the </a:t>
            </a:r>
            <a:r>
              <a:rPr lang="en-US" sz="3200" i="1" dirty="0" err="1" smtClean="0"/>
              <a:t>heroku</a:t>
            </a:r>
            <a:r>
              <a:rPr lang="en-US" sz="3200" i="1" dirty="0" smtClean="0"/>
              <a:t>-maven-plugin</a:t>
            </a:r>
          </a:p>
          <a:p>
            <a:r>
              <a:rPr lang="en-US" sz="3200" dirty="0" smtClean="0"/>
              <a:t>Need to run Maven </a:t>
            </a:r>
          </a:p>
          <a:p>
            <a:r>
              <a:rPr lang="en-US" sz="3200" b="1" dirty="0" err="1" smtClean="0"/>
              <a:t>mvn</a:t>
            </a:r>
            <a:r>
              <a:rPr lang="en-US" sz="3200" b="1" dirty="0" smtClean="0"/>
              <a:t> </a:t>
            </a:r>
            <a:r>
              <a:rPr lang="en-US" sz="3200" b="1" dirty="0"/>
              <a:t>clean </a:t>
            </a:r>
            <a:r>
              <a:rPr lang="en-US" sz="3200" b="1" dirty="0" smtClean="0"/>
              <a:t>package </a:t>
            </a:r>
            <a:r>
              <a:rPr lang="en-US" sz="3200" b="1" dirty="0" err="1" smtClean="0"/>
              <a:t>heroku:deploy</a:t>
            </a:r>
            <a:r>
              <a:rPr lang="en-US" sz="3200" b="1" dirty="0" smtClean="0"/>
              <a:t> -</a:t>
            </a:r>
            <a:r>
              <a:rPr lang="en-US" sz="3200" b="1" dirty="0" err="1" smtClean="0"/>
              <a:t>Dheroku.logProgress</a:t>
            </a:r>
            <a:r>
              <a:rPr lang="en-US" sz="3200" b="1" dirty="0" smtClean="0"/>
              <a:t>=true</a:t>
            </a:r>
          </a:p>
          <a:p>
            <a:r>
              <a:rPr lang="en-US" sz="3200" dirty="0" smtClean="0"/>
              <a:t>The application will then be </a:t>
            </a:r>
            <a:r>
              <a:rPr lang="en-US" sz="3200" dirty="0"/>
              <a:t>available online </a:t>
            </a:r>
            <a:r>
              <a:rPr lang="en-US" sz="3200" dirty="0" smtClean="0"/>
              <a:t>at </a:t>
            </a:r>
            <a:r>
              <a:rPr lang="en-US" sz="3200" dirty="0" smtClean="0">
                <a:hlinkClick r:id="rId2"/>
              </a:rPr>
              <a:t>https://quizgame-pg5100.herokuapp.com</a:t>
            </a:r>
            <a:endParaRPr lang="en-US" sz="3200" dirty="0" smtClean="0"/>
          </a:p>
          <a:p>
            <a:pPr lvl="1"/>
            <a:r>
              <a:rPr lang="en-US" sz="2400" dirty="0" smtClean="0"/>
              <a:t>Note the HTTPS protocol, </a:t>
            </a:r>
            <a:r>
              <a:rPr lang="en-US" sz="2400" dirty="0" err="1" smtClean="0"/>
              <a:t>ie</a:t>
            </a:r>
            <a:r>
              <a:rPr lang="en-US" sz="2400" dirty="0" smtClean="0"/>
              <a:t> encrypted</a:t>
            </a:r>
          </a:p>
          <a:p>
            <a:r>
              <a:rPr lang="en-US" sz="3200" dirty="0" smtClean="0"/>
              <a:t>But before accessing it, you need to configure its 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948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1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Command Line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smtClean="0"/>
              <a:t>login</a:t>
            </a:r>
          </a:p>
          <a:p>
            <a:pPr lvl="1"/>
            <a:r>
              <a:rPr lang="en-US" dirty="0" smtClean="0"/>
              <a:t>will setup credential for the other commands.</a:t>
            </a:r>
          </a:p>
          <a:p>
            <a:pPr lvl="1"/>
            <a:r>
              <a:rPr lang="en-US" dirty="0" smtClean="0"/>
              <a:t>note: if using Windows, this does not work on </a:t>
            </a:r>
            <a:r>
              <a:rPr lang="en-US" dirty="0" err="1" smtClean="0"/>
              <a:t>GitBash</a:t>
            </a:r>
            <a:r>
              <a:rPr lang="en-US" dirty="0" smtClean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ps:scale</a:t>
            </a:r>
            <a:r>
              <a:rPr lang="en-US" b="1" dirty="0"/>
              <a:t> web=1 --app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 the node resources needed to run the application</a:t>
            </a:r>
          </a:p>
          <a:p>
            <a:pPr lvl="1"/>
            <a:r>
              <a:rPr lang="en-US" dirty="0" smtClean="0"/>
              <a:t>Note: might get </a:t>
            </a:r>
            <a:r>
              <a:rPr lang="en-US" dirty="0"/>
              <a:t>an error like “</a:t>
            </a:r>
            <a:r>
              <a:rPr lang="en-US" i="1" dirty="0"/>
              <a:t>Scaling dynos... </a:t>
            </a:r>
            <a:r>
              <a:rPr lang="en-US" i="1" dirty="0" smtClean="0"/>
              <a:t>! Couldn't </a:t>
            </a:r>
            <a:r>
              <a:rPr lang="en-US" i="1" dirty="0"/>
              <a:t>find that process </a:t>
            </a:r>
            <a:r>
              <a:rPr lang="en-US" i="1" dirty="0" smtClean="0"/>
              <a:t>type</a:t>
            </a:r>
            <a:r>
              <a:rPr lang="en-US" dirty="0" smtClean="0"/>
              <a:t>” if you haven’t deployed the JAR yet at least once</a:t>
            </a:r>
          </a:p>
          <a:p>
            <a:r>
              <a:rPr lang="en-US" b="1" dirty="0" err="1" smtClean="0"/>
              <a:t>heroku</a:t>
            </a:r>
            <a:r>
              <a:rPr lang="en-US" b="1" dirty="0" smtClean="0"/>
              <a:t> </a:t>
            </a:r>
            <a:r>
              <a:rPr lang="en-US" b="1" dirty="0" err="1"/>
              <a:t>addons:create</a:t>
            </a:r>
            <a:r>
              <a:rPr lang="en-US" b="1" dirty="0"/>
              <a:t> </a:t>
            </a:r>
            <a:r>
              <a:rPr lang="en-US" b="1" dirty="0" err="1"/>
              <a:t>heroku-postgresql</a:t>
            </a:r>
            <a:r>
              <a:rPr lang="en-US" b="1" dirty="0"/>
              <a:t>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pg</a:t>
            </a:r>
            <a:r>
              <a:rPr lang="en-US" b="1" dirty="0"/>
              <a:t>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current status of </a:t>
            </a:r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Note: some  (all?) these commands can also be done from web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1" y="211906"/>
            <a:ext cx="11654757" cy="584010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058793">
            <a:off x="578163" y="678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(CD)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5"/>
            <a:ext cx="11783505" cy="4867406"/>
          </a:xfrm>
        </p:spPr>
        <p:txBody>
          <a:bodyPr/>
          <a:lstStyle/>
          <a:p>
            <a:r>
              <a:rPr lang="en-US" dirty="0" smtClean="0"/>
              <a:t>Deployment can be done from Maven, as part of the build</a:t>
            </a:r>
          </a:p>
          <a:p>
            <a:r>
              <a:rPr lang="en-US" dirty="0" smtClean="0"/>
              <a:t>You could trigger a deployment at each </a:t>
            </a:r>
            <a:r>
              <a:rPr lang="en-US" dirty="0" err="1" smtClean="0"/>
              <a:t>Git</a:t>
            </a:r>
            <a:r>
              <a:rPr lang="en-US" dirty="0" smtClean="0"/>
              <a:t> Push from a CI server (</a:t>
            </a:r>
            <a:r>
              <a:rPr lang="en-US" dirty="0" err="1" smtClean="0"/>
              <a:t>eg</a:t>
            </a:r>
            <a:r>
              <a:rPr lang="en-US" dirty="0" smtClean="0"/>
              <a:t>, Travis or Jenkins)</a:t>
            </a:r>
          </a:p>
          <a:p>
            <a:r>
              <a:rPr lang="en-US" dirty="0" smtClean="0"/>
              <a:t>Of course, only if code compiles and all tests pass…</a:t>
            </a:r>
          </a:p>
          <a:p>
            <a:r>
              <a:rPr lang="en-US" dirty="0" smtClean="0"/>
              <a:t>But you might want to have a special </a:t>
            </a:r>
            <a:r>
              <a:rPr lang="en-US" dirty="0" err="1" smtClean="0"/>
              <a:t>Git</a:t>
            </a:r>
            <a:r>
              <a:rPr lang="en-US" dirty="0" smtClean="0"/>
              <a:t> branch for deployment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development on  a “development” </a:t>
            </a:r>
            <a:r>
              <a:rPr lang="en-US" dirty="0" err="1" smtClean="0"/>
              <a:t>Git</a:t>
            </a:r>
            <a:r>
              <a:rPr lang="en-US" dirty="0" smtClean="0"/>
              <a:t> branch and deployment on a “deployment” branch, done only when changes in “development” are </a:t>
            </a:r>
            <a:r>
              <a:rPr lang="en-US" i="1" dirty="0" smtClean="0"/>
              <a:t>merged </a:t>
            </a:r>
            <a:r>
              <a:rPr lang="en-US" dirty="0" smtClean="0"/>
              <a:t>into the “deployment” branch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51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4"/>
            <a:ext cx="11745798" cy="4857979"/>
          </a:xfrm>
        </p:spPr>
        <p:txBody>
          <a:bodyPr/>
          <a:lstStyle/>
          <a:p>
            <a:r>
              <a:rPr lang="en-US" dirty="0" smtClean="0"/>
              <a:t>With what learned so far, you can build a whole functional web/enterprise application</a:t>
            </a:r>
          </a:p>
          <a:p>
            <a:pPr lvl="1"/>
            <a:r>
              <a:rPr lang="en-US" dirty="0" smtClean="0"/>
              <a:t>GUI, security, testing, database, cloud deployment, etc.</a:t>
            </a:r>
          </a:p>
          <a:p>
            <a:r>
              <a:rPr lang="en-US" dirty="0" smtClean="0"/>
              <a:t>But this kind of </a:t>
            </a:r>
            <a:r>
              <a:rPr lang="en-US" i="1" dirty="0" smtClean="0"/>
              <a:t>monolithic</a:t>
            </a:r>
            <a:r>
              <a:rPr lang="en-US" dirty="0" smtClean="0"/>
              <a:t> application does not </a:t>
            </a:r>
            <a:r>
              <a:rPr lang="en-US" i="1" dirty="0" smtClean="0"/>
              <a:t>scale</a:t>
            </a:r>
            <a:r>
              <a:rPr lang="en-US" dirty="0" smtClean="0"/>
              <a:t> too well for large systems</a:t>
            </a:r>
          </a:p>
          <a:p>
            <a:r>
              <a:rPr lang="en-US" dirty="0" smtClean="0"/>
              <a:t>Enterprise 2 “</a:t>
            </a:r>
            <a:r>
              <a:rPr lang="en-US" i="1" dirty="0" smtClean="0"/>
              <a:t>advanced</a:t>
            </a:r>
            <a:r>
              <a:rPr lang="en-US" dirty="0" smtClean="0"/>
              <a:t>” course:</a:t>
            </a:r>
          </a:p>
          <a:p>
            <a:pPr lvl="1"/>
            <a:r>
              <a:rPr lang="en-US" dirty="0" smtClean="0"/>
              <a:t>Web Services (</a:t>
            </a:r>
            <a:r>
              <a:rPr lang="en-US" dirty="0" err="1" smtClean="0"/>
              <a:t>eg</a:t>
            </a:r>
            <a:r>
              <a:rPr lang="en-US" dirty="0" smtClean="0"/>
              <a:t> REST) and </a:t>
            </a:r>
            <a:r>
              <a:rPr lang="en-US" i="1" dirty="0" err="1" smtClean="0"/>
              <a:t>Microservices</a:t>
            </a:r>
            <a:endParaRPr lang="en-US" i="1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rontends with JS + AJAX + </a:t>
            </a:r>
            <a:r>
              <a:rPr lang="en-US" dirty="0" err="1" smtClean="0"/>
              <a:t>WebSockets</a:t>
            </a:r>
            <a:endParaRPr lang="en-US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001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.</a:t>
            </a:r>
            <a:r>
              <a:rPr lang="en-US" b="1" dirty="0" err="1" smtClean="0"/>
              <a:t>travis.yml</a:t>
            </a:r>
            <a:endParaRPr lang="en-US" b="1" dirty="0" smtClean="0"/>
          </a:p>
          <a:p>
            <a:r>
              <a:rPr lang="en-US" b="1" dirty="0" smtClean="0"/>
              <a:t>intro/spring/flyway</a:t>
            </a:r>
          </a:p>
          <a:p>
            <a:r>
              <a:rPr lang="en-US" b="1" dirty="0" smtClean="0"/>
              <a:t>intro/spring/deployment</a:t>
            </a:r>
          </a:p>
          <a:p>
            <a:r>
              <a:rPr lang="en-US" dirty="0" smtClean="0"/>
              <a:t>Exercises for Lesson 11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48699" cy="4892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time there is a change in the code, you want to know if application is still working fine</a:t>
            </a:r>
          </a:p>
          <a:p>
            <a:r>
              <a:rPr lang="en-US" dirty="0" smtClean="0"/>
              <a:t>Possible problems: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Code does not compile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Changes broke some functionalities, and some tests now fail</a:t>
            </a:r>
          </a:p>
          <a:p>
            <a:r>
              <a:rPr lang="en-US" dirty="0" smtClean="0"/>
              <a:t>When to check? At each </a:t>
            </a:r>
            <a:r>
              <a:rPr lang="en-US" i="1" dirty="0" err="1" smtClean="0"/>
              <a:t>Git</a:t>
            </a:r>
            <a:r>
              <a:rPr lang="en-US" i="1" dirty="0" smtClean="0"/>
              <a:t> Push</a:t>
            </a:r>
          </a:p>
          <a:p>
            <a:r>
              <a:rPr lang="en-US" dirty="0" smtClean="0"/>
              <a:t>Could ask developers to always do a “</a:t>
            </a:r>
            <a:r>
              <a:rPr lang="en-US" i="1" dirty="0" err="1" smtClean="0"/>
              <a:t>mvn</a:t>
            </a:r>
            <a:r>
              <a:rPr lang="en-US" i="1" dirty="0" smtClean="0"/>
              <a:t> clean verify</a:t>
            </a:r>
            <a:r>
              <a:rPr lang="en-US" dirty="0" smtClean="0"/>
              <a:t>” before each commit, but: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They might forget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 cases might take </a:t>
            </a:r>
            <a:r>
              <a:rPr lang="en-US" b="1" dirty="0" smtClean="0"/>
              <a:t>hours</a:t>
            </a:r>
            <a:r>
              <a:rPr lang="en-US" dirty="0" smtClean="0"/>
              <a:t>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90948" cy="48831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server that automatically pulls from </a:t>
            </a:r>
            <a:r>
              <a:rPr lang="en-US" dirty="0" err="1" smtClean="0"/>
              <a:t>Git</a:t>
            </a:r>
            <a:r>
              <a:rPr lang="en-US" dirty="0" smtClean="0"/>
              <a:t> at each push</a:t>
            </a:r>
          </a:p>
          <a:p>
            <a:r>
              <a:rPr lang="en-US" dirty="0" smtClean="0"/>
              <a:t>Build your application and run all tests</a:t>
            </a:r>
          </a:p>
          <a:p>
            <a:r>
              <a:rPr lang="en-US" dirty="0" smtClean="0"/>
              <a:t>Inform developers (</a:t>
            </a:r>
            <a:r>
              <a:rPr lang="en-US" dirty="0" err="1" smtClean="0"/>
              <a:t>eg</a:t>
            </a:r>
            <a:r>
              <a:rPr lang="en-US" dirty="0" smtClean="0"/>
              <a:t> by email) if a build fails</a:t>
            </a:r>
          </a:p>
          <a:p>
            <a:r>
              <a:rPr lang="en-US" dirty="0" smtClean="0"/>
              <a:t>Can keep track of build history</a:t>
            </a:r>
          </a:p>
          <a:p>
            <a:r>
              <a:rPr lang="en-US" dirty="0" smtClean="0"/>
              <a:t>Can check a </a:t>
            </a:r>
            <a:r>
              <a:rPr lang="en-US" dirty="0" err="1" smtClean="0"/>
              <a:t>Git</a:t>
            </a:r>
            <a:r>
              <a:rPr lang="en-US" dirty="0" smtClean="0"/>
              <a:t> PR (Pull Request) before merging it</a:t>
            </a:r>
          </a:p>
          <a:p>
            <a:r>
              <a:rPr lang="en-US" i="1" dirty="0" smtClean="0"/>
              <a:t>Jenkins</a:t>
            </a:r>
            <a:r>
              <a:rPr lang="en-US" dirty="0" smtClean="0"/>
              <a:t> is the most used CI server, which you can install on your machines</a:t>
            </a:r>
          </a:p>
          <a:p>
            <a:r>
              <a:rPr lang="en-US" dirty="0" smtClean="0"/>
              <a:t>Extremely useful when working in teams</a:t>
            </a:r>
          </a:p>
          <a:p>
            <a:pPr lvl="1"/>
            <a:r>
              <a:rPr lang="en-US" dirty="0" smtClean="0"/>
              <a:t>If you end up working in a company not using CI, </a:t>
            </a:r>
            <a:r>
              <a:rPr lang="en-US" b="1" dirty="0" smtClean="0"/>
              <a:t>run away!!!</a:t>
            </a:r>
          </a:p>
        </p:txBody>
      </p:sp>
    </p:spTree>
    <p:extLst>
      <p:ext uri="{BB962C8B-B14F-4D97-AF65-F5344CB8AC3E}">
        <p14:creationId xmlns:p14="http://schemas.microsoft.com/office/powerpoint/2010/main" val="17397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48699" cy="4883183"/>
          </a:xfrm>
        </p:spPr>
        <p:txBody>
          <a:bodyPr/>
          <a:lstStyle/>
          <a:p>
            <a:r>
              <a:rPr lang="en-US" dirty="0" smtClean="0"/>
              <a:t>A cloud </a:t>
            </a:r>
            <a:r>
              <a:rPr lang="en-US" dirty="0"/>
              <a:t>CI provider: </a:t>
            </a:r>
            <a:r>
              <a:rPr lang="en-US" dirty="0" smtClean="0">
                <a:hlinkClick r:id="rId2"/>
              </a:rPr>
              <a:t>www.travis-ci.org</a:t>
            </a:r>
            <a:endParaRPr lang="en-US" dirty="0" smtClean="0"/>
          </a:p>
          <a:p>
            <a:r>
              <a:rPr lang="en-US" dirty="0" smtClean="0"/>
              <a:t>Free for open-source projects</a:t>
            </a:r>
          </a:p>
          <a:p>
            <a:r>
              <a:rPr lang="en-US" dirty="0" smtClean="0"/>
              <a:t>Supporting many languages, not just Java</a:t>
            </a:r>
          </a:p>
          <a:p>
            <a:r>
              <a:rPr lang="en-US" dirty="0" smtClean="0"/>
              <a:t>Can be integrated with GitHub, </a:t>
            </a:r>
            <a:r>
              <a:rPr lang="en-US" dirty="0" err="1" smtClean="0"/>
              <a:t>eg</a:t>
            </a:r>
            <a:r>
              <a:rPr lang="en-US" dirty="0" smtClean="0"/>
              <a:t> build at each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Quite easy to setup: besides creating an account, in project you just need a “</a:t>
            </a:r>
            <a:r>
              <a:rPr lang="en-US" i="1" dirty="0" smtClean="0"/>
              <a:t>.</a:t>
            </a:r>
            <a:r>
              <a:rPr lang="en-US" i="1" dirty="0" err="1" smtClean="0"/>
              <a:t>travis.yml</a:t>
            </a:r>
            <a:r>
              <a:rPr lang="en-US" dirty="0" smtClean="0"/>
              <a:t>”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3" y="394636"/>
            <a:ext cx="5312466" cy="5072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5" y="394636"/>
            <a:ext cx="6095794" cy="43953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914465">
            <a:off x="5656151" y="18897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Maintenance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4"/>
            <a:ext cx="11821212" cy="4876833"/>
          </a:xfrm>
        </p:spPr>
        <p:txBody>
          <a:bodyPr/>
          <a:lstStyle/>
          <a:p>
            <a:r>
              <a:rPr lang="en-US" dirty="0" smtClean="0"/>
              <a:t>So far, by configuring “</a:t>
            </a:r>
            <a:r>
              <a:rPr lang="en-US" i="1" dirty="0" smtClean="0"/>
              <a:t>create-drop</a:t>
            </a:r>
            <a:r>
              <a:rPr lang="en-US" dirty="0" smtClean="0"/>
              <a:t>” in Hibernate, we were always recreating the schema of the database</a:t>
            </a:r>
          </a:p>
          <a:p>
            <a:r>
              <a:rPr lang="en-US" dirty="0" smtClean="0"/>
              <a:t>This of course does not work in production… you do not want to delete your database at each application restart!!!</a:t>
            </a:r>
          </a:p>
          <a:p>
            <a:r>
              <a:rPr lang="en-US" dirty="0" smtClean="0"/>
              <a:t>A possible (but not good) solution is to use “</a:t>
            </a:r>
            <a:r>
              <a:rPr lang="en-US" i="1" dirty="0" smtClean="0"/>
              <a:t>update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It will create a database (based on your entities) if not existing, otherwise will try to update the current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5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7245</TotalTime>
  <Words>1186</Words>
  <Application>Microsoft Macintosh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Enterprise Programmering 1  Lesson 11: CI and Deployment</vt:lpstr>
      <vt:lpstr>About these slides</vt:lpstr>
      <vt:lpstr>Continuous Integration (CI)</vt:lpstr>
      <vt:lpstr>Code Evolution</vt:lpstr>
      <vt:lpstr>CI Server</vt:lpstr>
      <vt:lpstr>Travis CI</vt:lpstr>
      <vt:lpstr>PowerPoint Presentation</vt:lpstr>
      <vt:lpstr>Database Maintenance</vt:lpstr>
      <vt:lpstr>Database Migrations</vt:lpstr>
      <vt:lpstr>Issues with “update”</vt:lpstr>
      <vt:lpstr>Solution</vt:lpstr>
      <vt:lpstr>Flyway</vt:lpstr>
      <vt:lpstr>Cloud Deployment</vt:lpstr>
      <vt:lpstr>Deployment</vt:lpstr>
      <vt:lpstr>Cloud Deployment</vt:lpstr>
      <vt:lpstr>Definition of “Cloud”</vt:lpstr>
      <vt:lpstr>Heroku</vt:lpstr>
      <vt:lpstr>Using Heroku</vt:lpstr>
      <vt:lpstr>Jar Deployment</vt:lpstr>
      <vt:lpstr>From Command Line (CLI)</vt:lpstr>
      <vt:lpstr>PowerPoint Presentation</vt:lpstr>
      <vt:lpstr>Continuous Delivery (CD)</vt:lpstr>
      <vt:lpstr>What Next?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456</cp:revision>
  <cp:lastPrinted>2017-12-21T12:07:11Z</cp:lastPrinted>
  <dcterms:created xsi:type="dcterms:W3CDTF">2017-12-10T14:32:25Z</dcterms:created>
  <dcterms:modified xsi:type="dcterms:W3CDTF">2018-12-26T20:03:59Z</dcterms:modified>
</cp:coreProperties>
</file>