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307" r:id="rId3"/>
    <p:sldId id="308" r:id="rId4"/>
    <p:sldId id="259" r:id="rId5"/>
    <p:sldId id="260" r:id="rId6"/>
    <p:sldId id="261" r:id="rId7"/>
    <p:sldId id="263" r:id="rId8"/>
    <p:sldId id="30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0" r:id="rId21"/>
    <p:sldId id="321" r:id="rId22"/>
    <p:sldId id="278" r:id="rId23"/>
    <p:sldId id="279" r:id="rId24"/>
    <p:sldId id="280" r:id="rId25"/>
    <p:sldId id="281" r:id="rId26"/>
    <p:sldId id="306" r:id="rId27"/>
    <p:sldId id="283" r:id="rId28"/>
    <p:sldId id="433" r:id="rId29"/>
    <p:sldId id="277" r:id="rId30"/>
    <p:sldId id="287" r:id="rId31"/>
    <p:sldId id="286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311" r:id="rId41"/>
    <p:sldId id="296" r:id="rId42"/>
    <p:sldId id="312" r:id="rId43"/>
    <p:sldId id="309" r:id="rId44"/>
    <p:sldId id="314" r:id="rId45"/>
    <p:sldId id="315" r:id="rId46"/>
    <p:sldId id="301" r:id="rId47"/>
    <p:sldId id="302" r:id="rId48"/>
    <p:sldId id="316" r:id="rId49"/>
    <p:sldId id="319" r:id="rId50"/>
    <p:sldId id="310" r:id="rId51"/>
    <p:sldId id="322" r:id="rId52"/>
    <p:sldId id="338" r:id="rId53"/>
    <p:sldId id="339" r:id="rId54"/>
    <p:sldId id="340" r:id="rId55"/>
    <p:sldId id="342" r:id="rId56"/>
    <p:sldId id="345" r:id="rId57"/>
    <p:sldId id="424" r:id="rId58"/>
    <p:sldId id="430" r:id="rId59"/>
    <p:sldId id="431" r:id="rId60"/>
    <p:sldId id="323" r:id="rId61"/>
    <p:sldId id="326" r:id="rId62"/>
    <p:sldId id="325" r:id="rId63"/>
    <p:sldId id="432" r:id="rId64"/>
    <p:sldId id="304" r:id="rId65"/>
    <p:sldId id="31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9"/>
    <p:restoredTop sz="94493"/>
  </p:normalViewPr>
  <p:slideViewPr>
    <p:cSldViewPr snapToGrid="0">
      <p:cViewPr varScale="1">
        <p:scale>
          <a:sx n="175" d="100"/>
          <a:sy n="175" d="100"/>
        </p:scale>
        <p:origin x="1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08: </a:t>
            </a:r>
            <a:r>
              <a:rPr lang="en-US" sz="7200" dirty="0" err="1"/>
              <a:t>MicroServices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by his/her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9" y="1833645"/>
            <a:ext cx="11827933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Note: we will not use such tools in this course, but you need to know about them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134-1870-AB42-8887-D302E14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1E53-81A8-7243-BF41-AB120635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825625"/>
            <a:ext cx="4637314" cy="4923518"/>
          </a:xfrm>
        </p:spPr>
        <p:txBody>
          <a:bodyPr/>
          <a:lstStyle/>
          <a:p>
            <a:r>
              <a:rPr lang="en-US" dirty="0"/>
              <a:t>We are going to run several Docker instances on the same machine</a:t>
            </a:r>
          </a:p>
          <a:p>
            <a:r>
              <a:rPr lang="en-US" dirty="0"/>
              <a:t>Need to give Docker enough CPUs and RAM</a:t>
            </a:r>
          </a:p>
          <a:p>
            <a:r>
              <a:rPr lang="en-US" i="1" dirty="0"/>
              <a:t>Alpine</a:t>
            </a:r>
            <a:r>
              <a:rPr lang="en-US" dirty="0"/>
              <a:t> images: bareboned OS versions with minimal memory footprints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7068-5536-A240-9893-BF147AED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14" y="1611592"/>
            <a:ext cx="6894286" cy="5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8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Microservice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RabbitMQ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5"/>
            <a:ext cx="11633200" cy="4769908"/>
          </a:xfrm>
        </p:spPr>
        <p:txBody>
          <a:bodyPr>
            <a:normAutofit/>
          </a:bodyPr>
          <a:lstStyle/>
          <a:p>
            <a:r>
              <a:rPr lang="en-US" sz="3200" dirty="0"/>
              <a:t>Written in </a:t>
            </a:r>
            <a:r>
              <a:rPr lang="en-US" sz="3200" dirty="0" err="1"/>
              <a:t>Erlang</a:t>
            </a:r>
            <a:endParaRPr lang="en-US" sz="3200" dirty="0"/>
          </a:p>
          <a:p>
            <a:r>
              <a:rPr lang="en-US" sz="3200" dirty="0"/>
              <a:t>Implementing AMQP </a:t>
            </a:r>
          </a:p>
          <a:p>
            <a:r>
              <a:rPr lang="en-US" sz="3200" dirty="0"/>
              <a:t>It is the MOM we will use in this course</a:t>
            </a:r>
          </a:p>
          <a:p>
            <a:r>
              <a:rPr lang="en-US" sz="3200" dirty="0"/>
              <a:t>We will start it with Docker</a:t>
            </a:r>
          </a:p>
          <a:p>
            <a:r>
              <a:rPr lang="en-US" sz="3200" dirty="0"/>
              <a:t>We will look at its details in a later class, not here</a:t>
            </a:r>
          </a:p>
        </p:txBody>
      </p:sp>
    </p:spTree>
    <p:extLst>
      <p:ext uri="{BB962C8B-B14F-4D97-AF65-F5344CB8AC3E}">
        <p14:creationId xmlns:p14="http://schemas.microsoft.com/office/powerpoint/2010/main" val="39564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SC provides support for many common tools used in cloud applications</a:t>
            </a:r>
          </a:p>
          <a:p>
            <a:r>
              <a:rPr lang="en-US" sz="3200" dirty="0"/>
              <a:t>It provides wrappers to abstract from the actual used tools, and/or provide own implementations</a:t>
            </a:r>
          </a:p>
          <a:p>
            <a:r>
              <a:rPr lang="en-US" sz="3200" i="1" dirty="0"/>
              <a:t>API Gateway</a:t>
            </a:r>
            <a:r>
              <a:rPr lang="en-US" sz="3200" dirty="0"/>
              <a:t>: own SC Gateway</a:t>
            </a:r>
          </a:p>
          <a:p>
            <a:r>
              <a:rPr lang="en-US" sz="3200" i="1" dirty="0"/>
              <a:t>Service Discovery</a:t>
            </a:r>
            <a:r>
              <a:rPr lang="en-US" sz="3200" dirty="0"/>
              <a:t>: </a:t>
            </a:r>
            <a:r>
              <a:rPr lang="en-US" sz="3200" b="1" dirty="0"/>
              <a:t>Consul</a:t>
            </a:r>
          </a:p>
          <a:p>
            <a:r>
              <a:rPr lang="en-US" sz="3200" i="1" dirty="0"/>
              <a:t>Load-balancing</a:t>
            </a:r>
            <a:r>
              <a:rPr lang="en-US" sz="3200" dirty="0"/>
              <a:t>: own implementation</a:t>
            </a:r>
          </a:p>
          <a:p>
            <a:r>
              <a:rPr lang="en-US" sz="3200" dirty="0"/>
              <a:t>Netflix stack: was very popular in the past (</a:t>
            </a:r>
            <a:r>
              <a:rPr lang="en-US" sz="3200" dirty="0" err="1"/>
              <a:t>eg</a:t>
            </a:r>
            <a:r>
              <a:rPr lang="en-US" sz="3200" dirty="0"/>
              <a:t>, </a:t>
            </a:r>
            <a:r>
              <a:rPr lang="en-US" sz="3200" i="1" dirty="0" err="1"/>
              <a:t>Zuul</a:t>
            </a:r>
            <a:r>
              <a:rPr lang="en-US" sz="3200" dirty="0"/>
              <a:t>, </a:t>
            </a:r>
            <a:r>
              <a:rPr lang="en-US" sz="3200" i="1" dirty="0"/>
              <a:t>Eureka, </a:t>
            </a:r>
            <a:r>
              <a:rPr lang="en-US" sz="3200" i="1" dirty="0" err="1"/>
              <a:t>Hystrix</a:t>
            </a:r>
            <a:r>
              <a:rPr lang="en-US" sz="3200" dirty="0"/>
              <a:t> and </a:t>
            </a:r>
            <a:r>
              <a:rPr lang="en-US" sz="3200" i="1" dirty="0"/>
              <a:t>Ribbon</a:t>
            </a:r>
            <a:r>
              <a:rPr lang="en-US" sz="3200" dirty="0"/>
              <a:t>), with direct support in SC, but mainly deprecated nowadays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EC780-FCDC-C24D-B685-5FFCE21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22510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8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3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3600348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64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1377213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b="1" dirty="0"/>
              <a:t>docker </a:t>
            </a:r>
            <a:r>
              <a:rPr lang="en-US" b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b="1" dirty="0" err="1"/>
              <a:t>docker</a:t>
            </a:r>
            <a:r>
              <a:rPr lang="en-US" b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in the background,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81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AB1D-4CA9-D14E-A308-FECB00D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E81A-55A3-B24A-AFF9-4B9EA693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823032" cy="4815807"/>
          </a:xfrm>
        </p:spPr>
        <p:txBody>
          <a:bodyPr/>
          <a:lstStyle/>
          <a:p>
            <a:r>
              <a:rPr lang="en-US" dirty="0"/>
              <a:t>Used to start a series of docker images</a:t>
            </a:r>
          </a:p>
          <a:p>
            <a:r>
              <a:rPr lang="en-US" dirty="0"/>
              <a:t>All services will share the same default virtual network, so can connect to each other</a:t>
            </a:r>
          </a:p>
          <a:p>
            <a:r>
              <a:rPr lang="en-US" dirty="0"/>
              <a:t>Configurations in a file called </a:t>
            </a:r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i="1" dirty="0"/>
          </a:p>
          <a:p>
            <a:r>
              <a:rPr lang="en-US" b="1" dirty="0"/>
              <a:t>docker-compose up</a:t>
            </a:r>
          </a:p>
          <a:p>
            <a:pPr lvl="1"/>
            <a:r>
              <a:rPr lang="en-US" dirty="0"/>
              <a:t>start all images in docker-</a:t>
            </a:r>
            <a:r>
              <a:rPr lang="en-US" dirty="0" err="1"/>
              <a:t>compose.yml</a:t>
            </a:r>
            <a:r>
              <a:rPr lang="en-US" dirty="0"/>
              <a:t> in current directory</a:t>
            </a:r>
          </a:p>
          <a:p>
            <a:r>
              <a:rPr lang="en-US" b="1" dirty="0"/>
              <a:t>docker-compose down</a:t>
            </a:r>
          </a:p>
          <a:p>
            <a:pPr lvl="1"/>
            <a:r>
              <a:rPr lang="en-US" dirty="0"/>
              <a:t>shut down the running instances</a:t>
            </a:r>
          </a:p>
          <a:p>
            <a:r>
              <a:rPr lang="en-US" dirty="0"/>
              <a:t>Note </a:t>
            </a:r>
            <a:r>
              <a:rPr lang="en-US" i="1" dirty="0"/>
              <a:t>docker</a:t>
            </a:r>
            <a:r>
              <a:rPr lang="en-US" dirty="0"/>
              <a:t> and </a:t>
            </a:r>
            <a:r>
              <a:rPr lang="en-US" i="1" dirty="0"/>
              <a:t>docker-compose</a:t>
            </a:r>
            <a:r>
              <a:rPr lang="en-US" dirty="0"/>
              <a:t> are two different programs </a:t>
            </a:r>
          </a:p>
        </p:txBody>
      </p:sp>
    </p:spTree>
    <p:extLst>
      <p:ext uri="{BB962C8B-B14F-4D97-AF65-F5344CB8AC3E}">
        <p14:creationId xmlns:p14="http://schemas.microsoft.com/office/powerpoint/2010/main" val="3640412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7D99-26A4-0249-B47B-27AB7FE9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B2D8-07E5-3E44-96EF-81BB3BA8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825625"/>
            <a:ext cx="11823032" cy="4904038"/>
          </a:xfrm>
        </p:spPr>
        <p:txBody>
          <a:bodyPr/>
          <a:lstStyle/>
          <a:p>
            <a:r>
              <a:rPr lang="en-US" b="1" dirty="0"/>
              <a:t>services</a:t>
            </a:r>
          </a:p>
          <a:p>
            <a:pPr lvl="1"/>
            <a:r>
              <a:rPr lang="en-US" dirty="0"/>
              <a:t>define a list of services. The name of each service will be used by virtual DNS to resolve their IP addresses</a:t>
            </a:r>
          </a:p>
          <a:p>
            <a:r>
              <a:rPr lang="en-US" b="1" dirty="0"/>
              <a:t>build</a:t>
            </a:r>
          </a:p>
          <a:p>
            <a:pPr lvl="1"/>
            <a:r>
              <a:rPr lang="en-US" dirty="0"/>
              <a:t>define how a service is built. Could be an existing </a:t>
            </a:r>
            <a:r>
              <a:rPr lang="en-US" b="1" dirty="0"/>
              <a:t>image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Postgres) or a local </a:t>
            </a:r>
            <a:r>
              <a:rPr lang="en-US" b="1" dirty="0" err="1"/>
              <a:t>dockerfile</a:t>
            </a:r>
            <a:endParaRPr lang="en-US" b="1" dirty="0"/>
          </a:p>
          <a:p>
            <a:r>
              <a:rPr lang="en-US" b="1" dirty="0"/>
              <a:t>ports</a:t>
            </a:r>
          </a:p>
          <a:p>
            <a:pPr lvl="1"/>
            <a:r>
              <a:rPr lang="en-US" dirty="0"/>
              <a:t>specify which ports to “open”, and then can be accessed from host machine. </a:t>
            </a:r>
            <a:r>
              <a:rPr lang="en-US" dirty="0" err="1"/>
              <a:t>Eg</a:t>
            </a:r>
            <a:r>
              <a:rPr lang="en-US" dirty="0"/>
              <a:t> you usually would open a port for the Gateway</a:t>
            </a:r>
          </a:p>
          <a:p>
            <a:r>
              <a:rPr lang="en-US" b="1" dirty="0" err="1"/>
              <a:t>depends_on</a:t>
            </a:r>
            <a:endParaRPr lang="en-US" b="1" dirty="0"/>
          </a:p>
          <a:p>
            <a:pPr lvl="1"/>
            <a:r>
              <a:rPr lang="en-US" dirty="0"/>
              <a:t>there can be many services to boot. Can define a dependency ordering, </a:t>
            </a:r>
            <a:r>
              <a:rPr lang="en-US" dirty="0" err="1"/>
              <a:t>eg</a:t>
            </a:r>
            <a:r>
              <a:rPr lang="en-US" dirty="0"/>
              <a:t> boot databases first before the services using those</a:t>
            </a:r>
          </a:p>
        </p:txBody>
      </p:sp>
    </p:spTree>
    <p:extLst>
      <p:ext uri="{BB962C8B-B14F-4D97-AF65-F5344CB8AC3E}">
        <p14:creationId xmlns:p14="http://schemas.microsoft.com/office/powerpoint/2010/main" val="41130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C3EB-48D8-A54B-9579-614B888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2302141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C51-6C43-0346-BE36-F9EA502C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microservice/discovery/docker-</a:t>
            </a:r>
            <a:r>
              <a:rPr lang="en-US" i="1" dirty="0" err="1"/>
              <a:t>compose.yml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EE0C-CA0A-0A44-BB55-9D69FD91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78" y="1897814"/>
            <a:ext cx="4335379" cy="2815502"/>
          </a:xfrm>
        </p:spPr>
        <p:txBody>
          <a:bodyPr/>
          <a:lstStyle/>
          <a:p>
            <a:r>
              <a:rPr lang="en-US" dirty="0"/>
              <a:t>A “</a:t>
            </a:r>
            <a:r>
              <a:rPr lang="en-US" i="1" dirty="0"/>
              <a:t>consumer</a:t>
            </a:r>
            <a:r>
              <a:rPr lang="en-US" dirty="0"/>
              <a:t>” that </a:t>
            </a:r>
            <a:r>
              <a:rPr lang="en-US" b="1" dirty="0"/>
              <a:t>GET</a:t>
            </a:r>
            <a:r>
              <a:rPr lang="en-US" dirty="0"/>
              <a:t> data from a “</a:t>
            </a:r>
            <a:r>
              <a:rPr lang="en-US" i="1" dirty="0"/>
              <a:t>producer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producer</a:t>
            </a:r>
            <a:r>
              <a:rPr lang="en-US" dirty="0"/>
              <a:t>” has 3 running instances</a:t>
            </a:r>
          </a:p>
          <a:p>
            <a:r>
              <a:rPr lang="en-US" dirty="0"/>
              <a:t>Client-side load-balancing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3B94AE-7C0C-6D41-9466-1091081231BB}"/>
              </a:ext>
            </a:extLst>
          </p:cNvPr>
          <p:cNvSpPr/>
          <p:nvPr/>
        </p:nvSpPr>
        <p:spPr>
          <a:xfrm>
            <a:off x="50799" y="3004102"/>
            <a:ext cx="168365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89185E-CD6E-0D4E-8B9D-5E2304554624}"/>
              </a:ext>
            </a:extLst>
          </p:cNvPr>
          <p:cNvSpPr/>
          <p:nvPr/>
        </p:nvSpPr>
        <p:spPr>
          <a:xfrm>
            <a:off x="3372737" y="2546902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973470-C9AA-7944-AD7B-FF3A8E6D9B8D}"/>
              </a:ext>
            </a:extLst>
          </p:cNvPr>
          <p:cNvSpPr/>
          <p:nvPr/>
        </p:nvSpPr>
        <p:spPr>
          <a:xfrm>
            <a:off x="92077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5F7F2B-904F-1A47-AA84-CFF5F933C06C}"/>
              </a:ext>
            </a:extLst>
          </p:cNvPr>
          <p:cNvSpPr/>
          <p:nvPr/>
        </p:nvSpPr>
        <p:spPr>
          <a:xfrm>
            <a:off x="332869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E8B83D-7026-464B-8F3A-301ABCB7CEAA}"/>
              </a:ext>
            </a:extLst>
          </p:cNvPr>
          <p:cNvSpPr/>
          <p:nvPr/>
        </p:nvSpPr>
        <p:spPr>
          <a:xfrm>
            <a:off x="5736615" y="5000476"/>
            <a:ext cx="2005992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Producer 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78F12-3AB2-5F46-8B06-5F2635C410C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31691" y="3461302"/>
            <a:ext cx="2202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1EE0A2-6AE9-1A40-96B2-7E5F4E1334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23771" y="3461302"/>
            <a:ext cx="2429941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305E4-AD46-E146-8D8F-416548B2E3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353712" y="3461302"/>
            <a:ext cx="2385899" cy="1539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C50950-2DAA-E948-8B00-95A5E933E65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734456" y="3004102"/>
            <a:ext cx="1638281" cy="4572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37DA8-7147-E347-9B72-D8D8191EA4F8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734456" y="3461302"/>
            <a:ext cx="259723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0A80FF-F292-EF45-8822-0621F4AEE711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H="1" flipV="1">
            <a:off x="1734456" y="3461302"/>
            <a:ext cx="500515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540DB8-73F2-0342-AB32-B78FB285EA55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1734456" y="3461302"/>
            <a:ext cx="189315" cy="153917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89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1E44-047A-9C44-AE10-9D699534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5" y="25235"/>
            <a:ext cx="10515600" cy="945054"/>
          </a:xfrm>
        </p:spPr>
        <p:txBody>
          <a:bodyPr/>
          <a:lstStyle/>
          <a:p>
            <a:r>
              <a:rPr lang="en-US" i="1" dirty="0"/>
              <a:t>microservice/gateway/docker-</a:t>
            </a:r>
            <a:r>
              <a:rPr lang="en-US" i="1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F5D-282E-594D-8F9A-5573105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915" y="1152629"/>
            <a:ext cx="4340406" cy="4351338"/>
          </a:xfrm>
        </p:spPr>
        <p:txBody>
          <a:bodyPr/>
          <a:lstStyle/>
          <a:p>
            <a:r>
              <a:rPr lang="en-US" dirty="0"/>
              <a:t>3 instances of same “</a:t>
            </a:r>
            <a:r>
              <a:rPr lang="en-US" i="1" dirty="0"/>
              <a:t>service”</a:t>
            </a:r>
            <a:r>
              <a:rPr lang="en-US" dirty="0"/>
              <a:t> accessing a “</a:t>
            </a:r>
            <a:r>
              <a:rPr lang="en-US" i="1" dirty="0"/>
              <a:t>Postgres” DB</a:t>
            </a:r>
          </a:p>
          <a:p>
            <a:r>
              <a:rPr lang="en-US" dirty="0"/>
              <a:t>A “</a:t>
            </a:r>
            <a:r>
              <a:rPr lang="en-US" i="1" dirty="0"/>
              <a:t>frontend”</a:t>
            </a:r>
            <a:r>
              <a:rPr lang="en-US" dirty="0"/>
              <a:t> using such services</a:t>
            </a:r>
          </a:p>
          <a:p>
            <a:r>
              <a:rPr lang="en-US" dirty="0"/>
              <a:t>Client-side load-balancing </a:t>
            </a:r>
          </a:p>
          <a:p>
            <a:r>
              <a:rPr lang="en-US" dirty="0"/>
              <a:t>All behind a “</a:t>
            </a:r>
            <a:r>
              <a:rPr lang="en-US" i="1" dirty="0"/>
              <a:t>gateway”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040019-FA71-E648-9C6F-022A8BA5D0FD}"/>
              </a:ext>
            </a:extLst>
          </p:cNvPr>
          <p:cNvSpPr/>
          <p:nvPr/>
        </p:nvSpPr>
        <p:spPr>
          <a:xfrm>
            <a:off x="46371" y="3127812"/>
            <a:ext cx="17510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4CFBF8-56EC-E445-898E-55C71A3B39F2}"/>
              </a:ext>
            </a:extLst>
          </p:cNvPr>
          <p:cNvSpPr/>
          <p:nvPr/>
        </p:nvSpPr>
        <p:spPr>
          <a:xfrm>
            <a:off x="3189753" y="1809555"/>
            <a:ext cx="1961950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FA109-30C2-3A46-B76D-1A43235C55FF}"/>
              </a:ext>
            </a:extLst>
          </p:cNvPr>
          <p:cNvSpPr/>
          <p:nvPr/>
        </p:nvSpPr>
        <p:spPr>
          <a:xfrm>
            <a:off x="78183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6F3476-687F-384B-AA5C-C19679BE584F}"/>
              </a:ext>
            </a:extLst>
          </p:cNvPr>
          <p:cNvSpPr/>
          <p:nvPr/>
        </p:nvSpPr>
        <p:spPr>
          <a:xfrm>
            <a:off x="318975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351F11E-0B64-834E-913F-1D4FA2E278B1}"/>
              </a:ext>
            </a:extLst>
          </p:cNvPr>
          <p:cNvSpPr/>
          <p:nvPr/>
        </p:nvSpPr>
        <p:spPr>
          <a:xfrm>
            <a:off x="5597673" y="4690605"/>
            <a:ext cx="2005992" cy="6295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Service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076EC1-1825-6143-8832-CD9B17E5B9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70728" y="2723955"/>
            <a:ext cx="2202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76FCF-AC28-9244-B4D1-DD504AFA53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84829" y="2723955"/>
            <a:ext cx="2385899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01C2A-B3B2-8241-8E91-8B44C95530D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170728" y="2723955"/>
            <a:ext cx="2429941" cy="19666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CCFFF6-D659-6C4C-B365-38AFDF502B2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797375" y="2266755"/>
            <a:ext cx="1392378" cy="131825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39D141-F540-9F42-95C7-50F8DDABDC6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1797375" y="3585012"/>
            <a:ext cx="2395374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36E10-2321-904C-B9B3-77B7F013185E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1797375" y="3585012"/>
            <a:ext cx="4803294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22AA90-E5F6-BB48-9890-B23B0D06225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1784829" y="3585012"/>
            <a:ext cx="12546" cy="110559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9E35CA-CB90-E541-9CEB-FFF3E12F4799}"/>
              </a:ext>
            </a:extLst>
          </p:cNvPr>
          <p:cNvSpPr/>
          <p:nvPr/>
        </p:nvSpPr>
        <p:spPr>
          <a:xfrm>
            <a:off x="5918662" y="3127812"/>
            <a:ext cx="1685003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B094E-FF66-4F42-A3A4-A96CC75E6AD9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>
            <a:off x="4170728" y="2723955"/>
            <a:ext cx="1747934" cy="8610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>
            <a:extLst>
              <a:ext uri="{FF2B5EF4-FFF2-40B4-BE49-F238E27FC236}">
                <a16:creationId xmlns:a16="http://schemas.microsoft.com/office/drawing/2014/main" id="{10CEFFA0-827D-6E43-BB84-4F31E6AD2D6C}"/>
              </a:ext>
            </a:extLst>
          </p:cNvPr>
          <p:cNvSpPr/>
          <p:nvPr/>
        </p:nvSpPr>
        <p:spPr>
          <a:xfrm>
            <a:off x="3928412" y="970289"/>
            <a:ext cx="484632" cy="762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875A8F-8350-884D-9AEC-C32F970AF130}"/>
              </a:ext>
            </a:extLst>
          </p:cNvPr>
          <p:cNvSpPr/>
          <p:nvPr/>
        </p:nvSpPr>
        <p:spPr>
          <a:xfrm>
            <a:off x="3211774" y="6132315"/>
            <a:ext cx="1961949" cy="6239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Postgres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6A286-C80F-A845-BAC5-D7B3723A4147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>
            <a:off x="1784829" y="5320145"/>
            <a:ext cx="1426945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33BF8C-B934-9D4F-8672-DEDBD95FC304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4192749" y="5320145"/>
            <a:ext cx="0" cy="8121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B0ED02-C31A-B44E-AC70-A51830DAF6A8}"/>
              </a:ext>
            </a:extLst>
          </p:cNvPr>
          <p:cNvCxnSpPr>
            <a:cxnSpLocks/>
            <a:stCxn id="8" idx="2"/>
            <a:endCxn id="41" idx="3"/>
          </p:cNvCxnSpPr>
          <p:nvPr/>
        </p:nvCxnSpPr>
        <p:spPr>
          <a:xfrm flipH="1">
            <a:off x="5173723" y="5320145"/>
            <a:ext cx="1426946" cy="1124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83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  <a:p>
            <a:r>
              <a:rPr lang="en-US" sz="3200" dirty="0"/>
              <a:t>Challenge: understand the benefits of </a:t>
            </a:r>
            <a:r>
              <a:rPr lang="en-US" sz="3200" dirty="0" err="1"/>
              <a:t>microservices</a:t>
            </a:r>
            <a:r>
              <a:rPr lang="en-US" sz="3200" dirty="0"/>
              <a:t> when all your school projects are actually “tiny” (even your BSc project)</a:t>
            </a:r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/discovery/*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microservice</a:t>
            </a:r>
            <a:r>
              <a:rPr lang="en-US" b="1" dirty="0"/>
              <a:t>/gateway/*</a:t>
            </a:r>
          </a:p>
          <a:p>
            <a:r>
              <a:rPr lang="en-US" dirty="0"/>
              <a:t>Study </a:t>
            </a:r>
            <a:r>
              <a:rPr lang="en-US" i="1" dirty="0" err="1"/>
              <a:t>Microservices</a:t>
            </a:r>
            <a:r>
              <a:rPr lang="en-US" i="1" dirty="0"/>
              <a:t> From Design to Deployment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4000</Words>
  <Application>Microsoft Macintosh PowerPoint</Application>
  <PresentationFormat>Widescreen</PresentationFormat>
  <Paragraphs>403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Mangal</vt:lpstr>
      <vt:lpstr>Office Theme</vt:lpstr>
      <vt:lpstr>1_Office Theme</vt:lpstr>
      <vt:lpstr>Enterprise Programmering 2  Lesson 08: MicroServices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Orchestration</vt:lpstr>
      <vt:lpstr>Container Cluster Manager Frameworks</vt:lpstr>
      <vt:lpstr>Resource Consumption</vt:lpstr>
      <vt:lpstr>Microservice Components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RabbitMQ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One-to-one communication, what if server is down?</vt:lpstr>
      <vt:lpstr>Circuit Breaker</vt:lpstr>
      <vt:lpstr>Databases</vt:lpstr>
      <vt:lpstr>Security: Different Virtual Networks</vt:lpstr>
      <vt:lpstr>Spring Cloud</vt:lpstr>
      <vt:lpstr>Docker</vt:lpstr>
      <vt:lpstr>How to Use Docker?</vt:lpstr>
      <vt:lpstr>Docker Examples</vt:lpstr>
      <vt:lpstr>PowerPoint Presentation</vt:lpstr>
      <vt:lpstr>Custom Images </vt:lpstr>
      <vt:lpstr>Docker Commands</vt:lpstr>
      <vt:lpstr>Networking</vt:lpstr>
      <vt:lpstr>CTRL-C</vt:lpstr>
      <vt:lpstr>Docker Compose</vt:lpstr>
      <vt:lpstr>docker-compose.yml</vt:lpstr>
      <vt:lpstr>Code Examples</vt:lpstr>
      <vt:lpstr>microservice/discovery/docker-compose.yml</vt:lpstr>
      <vt:lpstr>microservice/gateway/docker-compose.yml</vt:lpstr>
      <vt:lpstr>Conclusion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242</cp:revision>
  <dcterms:created xsi:type="dcterms:W3CDTF">2016-11-16T11:38:20Z</dcterms:created>
  <dcterms:modified xsi:type="dcterms:W3CDTF">2020-09-20T13:57:33Z</dcterms:modified>
</cp:coreProperties>
</file>