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05" r:id="rId4"/>
    <p:sldId id="266" r:id="rId5"/>
    <p:sldId id="306" r:id="rId6"/>
    <p:sldId id="258" r:id="rId7"/>
    <p:sldId id="267" r:id="rId8"/>
    <p:sldId id="307" r:id="rId9"/>
    <p:sldId id="308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40" r:id="rId37"/>
    <p:sldId id="336" r:id="rId38"/>
    <p:sldId id="337" r:id="rId39"/>
    <p:sldId id="310" r:id="rId40"/>
    <p:sldId id="338" r:id="rId41"/>
    <p:sldId id="339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 varScale="1">
        <p:scale>
          <a:sx n="128" d="100"/>
          <a:sy n="128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5056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testing_security_development_enterprise_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6129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About </a:t>
            </a:r>
            <a:r>
              <a:rPr lang="en-US" sz="6600" dirty="0" err="1" smtClean="0"/>
              <a:t>Kotlin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429" y="1825624"/>
            <a:ext cx="10918371" cy="4716689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Recent language: 2011</a:t>
            </a:r>
          </a:p>
          <a:p>
            <a:pPr lvl="1"/>
            <a:r>
              <a:rPr lang="en-US" sz="2400" dirty="0" smtClean="0"/>
              <a:t>Java is from 1995</a:t>
            </a:r>
          </a:p>
          <a:p>
            <a:r>
              <a:rPr lang="en-US" sz="3600" dirty="0" smtClean="0"/>
              <a:t>Compile to JVM bytecode (and JavaScript)</a:t>
            </a:r>
          </a:p>
          <a:p>
            <a:r>
              <a:rPr lang="en-US" sz="3600" dirty="0" smtClean="0"/>
              <a:t>High compatibility with Java</a:t>
            </a:r>
          </a:p>
          <a:p>
            <a:pPr lvl="1"/>
            <a:r>
              <a:rPr lang="en-US" sz="2400" dirty="0" smtClean="0"/>
              <a:t>Can reuse all tools (</a:t>
            </a:r>
            <a:r>
              <a:rPr lang="en-US" sz="2400" dirty="0" err="1" smtClean="0"/>
              <a:t>eg</a:t>
            </a:r>
            <a:r>
              <a:rPr lang="en-US" sz="2400" dirty="0" smtClean="0"/>
              <a:t> Maven) and libraries (</a:t>
            </a:r>
            <a:r>
              <a:rPr lang="en-US" sz="2400" dirty="0" err="1" smtClean="0"/>
              <a:t>eg</a:t>
            </a:r>
            <a:r>
              <a:rPr lang="en-US" sz="2400" dirty="0" smtClean="0"/>
              <a:t> Spring) </a:t>
            </a:r>
          </a:p>
          <a:p>
            <a:r>
              <a:rPr lang="en-US" sz="3600" dirty="0" smtClean="0"/>
              <a:t>Made by </a:t>
            </a:r>
            <a:r>
              <a:rPr lang="en-US" sz="3600" dirty="0" err="1" smtClean="0"/>
              <a:t>JetBrains</a:t>
            </a:r>
            <a:r>
              <a:rPr lang="en-US" sz="3600" dirty="0" smtClean="0"/>
              <a:t> (same as IntelliJ)</a:t>
            </a:r>
          </a:p>
          <a:p>
            <a:r>
              <a:rPr lang="en-US" sz="3600" dirty="0" smtClean="0"/>
              <a:t>As of May’17, </a:t>
            </a:r>
            <a:r>
              <a:rPr lang="en-US" sz="3600" dirty="0" err="1" smtClean="0"/>
              <a:t>Kotlin</a:t>
            </a:r>
            <a:r>
              <a:rPr lang="en-US" sz="3600" dirty="0" smtClean="0"/>
              <a:t> became an official language for Android development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90542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12540"/>
            <a:ext cx="11059886" cy="1037290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Kotlin</a:t>
            </a:r>
            <a:r>
              <a:rPr lang="en-US" sz="6600" dirty="0" smtClean="0"/>
              <a:t> Island (St. Petersburg)</a:t>
            </a:r>
            <a:endParaRPr lang="en-US" sz="6600" dirty="0"/>
          </a:p>
        </p:txBody>
      </p:sp>
      <p:pic>
        <p:nvPicPr>
          <p:cNvPr id="1026" name="Picture 2" descr="Image result for kotlin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05" y="1626320"/>
            <a:ext cx="7719715" cy="5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390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Why?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71" y="1830584"/>
            <a:ext cx="11364686" cy="50274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 is a good, solid language, but is verbose and lacks many “modern” features, </a:t>
            </a:r>
            <a:r>
              <a:rPr lang="en-US" sz="3600" dirty="0" err="1" smtClean="0"/>
              <a:t>eg</a:t>
            </a:r>
            <a:r>
              <a:rPr lang="en-US" sz="3600" dirty="0" smtClean="0"/>
              <a:t> when compared to C#</a:t>
            </a:r>
          </a:p>
          <a:p>
            <a:pPr lvl="1"/>
            <a:r>
              <a:rPr lang="en-US" sz="2400" dirty="0" smtClean="0"/>
              <a:t>Things got bit better with Java 8, but that’s 2014</a:t>
            </a:r>
          </a:p>
          <a:p>
            <a:pPr lvl="1"/>
            <a:r>
              <a:rPr lang="en-US" sz="2400" dirty="0" smtClean="0"/>
              <a:t>Java still better than C# for enterprise development, but mainly due to its ecosystem (frameworks and libraries)</a:t>
            </a:r>
          </a:p>
          <a:p>
            <a:r>
              <a:rPr lang="en-US" sz="3600" dirty="0" smtClean="0"/>
              <a:t>Due to Google vs Oracle legal fight, Android development was stagnating in a Java </a:t>
            </a:r>
            <a:r>
              <a:rPr lang="en-US" sz="3600" dirty="0"/>
              <a:t>6</a:t>
            </a:r>
            <a:r>
              <a:rPr lang="en-US" sz="3600" dirty="0" smtClean="0"/>
              <a:t> </a:t>
            </a:r>
            <a:r>
              <a:rPr lang="en-US" sz="3600" i="1" dirty="0" smtClean="0"/>
              <a:t>wasteland</a:t>
            </a:r>
            <a:r>
              <a:rPr lang="en-US" sz="3600" dirty="0" smtClean="0"/>
              <a:t> </a:t>
            </a:r>
          </a:p>
          <a:p>
            <a:pPr lvl="1"/>
            <a:r>
              <a:rPr lang="en-US" sz="2400" dirty="0" smtClean="0"/>
              <a:t>Java 6 is from </a:t>
            </a:r>
            <a:r>
              <a:rPr lang="en-US" sz="2400" b="1" dirty="0" smtClean="0"/>
              <a:t>2006, </a:t>
            </a:r>
            <a:r>
              <a:rPr lang="en-US" sz="2400" dirty="0" smtClean="0"/>
              <a:t>eons in the software development world…</a:t>
            </a:r>
          </a:p>
          <a:p>
            <a:r>
              <a:rPr lang="en-US" sz="3600" dirty="0" smtClean="0"/>
              <a:t>Goal: provide a modern language that can be 100% interoperable with Java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3453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Main Features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57" y="1830586"/>
            <a:ext cx="11615057" cy="48641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Null safety:</a:t>
            </a:r>
          </a:p>
          <a:p>
            <a:pPr lvl="1"/>
            <a:r>
              <a:rPr lang="en-US" sz="2400" b="1" dirty="0" smtClean="0"/>
              <a:t>Compiler </a:t>
            </a:r>
            <a:r>
              <a:rPr lang="en-US" sz="2400" dirty="0" smtClean="0"/>
              <a:t>does check if a call to “</a:t>
            </a:r>
            <a:r>
              <a:rPr lang="en-US" sz="2400" dirty="0" err="1" smtClean="0"/>
              <a:t>foo.bar</a:t>
            </a:r>
            <a:r>
              <a:rPr lang="en-US" sz="2400" dirty="0" smtClean="0"/>
              <a:t>()” might have “foo” null</a:t>
            </a:r>
          </a:p>
          <a:p>
            <a:pPr lvl="1"/>
            <a:r>
              <a:rPr lang="en-US" sz="2400" dirty="0" smtClean="0"/>
              <a:t>If a variable can contain null, it has to be marked so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No F*KCING Checked Exceptions…</a:t>
            </a:r>
          </a:p>
          <a:p>
            <a:endParaRPr lang="en-US" sz="3600" dirty="0" smtClean="0"/>
          </a:p>
          <a:p>
            <a:r>
              <a:rPr lang="en-US" sz="3600" dirty="0" smtClean="0"/>
              <a:t>Removed a lot of </a:t>
            </a:r>
            <a:r>
              <a:rPr lang="en-US" sz="3600" i="1" dirty="0" smtClean="0"/>
              <a:t>boilerplate</a:t>
            </a:r>
            <a:r>
              <a:rPr lang="en-US" sz="3600" dirty="0" smtClean="0"/>
              <a:t>… code much shorter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12653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1629" y="850957"/>
            <a:ext cx="10668000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JavaBase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==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foo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269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305" y="455718"/>
            <a:ext cx="11703865" cy="61588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KotlinBase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: Boolean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 type is specified at the end after ":"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need for ";" at the end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//type is implicit at compilation time, but you can specify it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//if you want,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 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foo: String = "foo"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Do not need to worry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throwing a NPE,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because compiler checks that caller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is not null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364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Types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4"/>
            <a:ext cx="10896600" cy="456428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Specified after with “:”</a:t>
            </a:r>
          </a:p>
          <a:p>
            <a:endParaRPr lang="en-US" sz="3600" dirty="0" smtClean="0"/>
          </a:p>
          <a:p>
            <a:r>
              <a:rPr lang="en-US" sz="3600" dirty="0" smtClean="0"/>
              <a:t>Can be left unspecified if compiler can infer them</a:t>
            </a:r>
          </a:p>
          <a:p>
            <a:pPr lvl="1"/>
            <a:r>
              <a:rPr lang="en-US" sz="2400" dirty="0" err="1" smtClean="0"/>
              <a:t>val</a:t>
            </a:r>
            <a:r>
              <a:rPr lang="en-US" sz="2400" dirty="0" smtClean="0"/>
              <a:t> foo = “foo” </a:t>
            </a:r>
          </a:p>
          <a:p>
            <a:pPr lvl="1"/>
            <a:endParaRPr lang="en-US" sz="2400" dirty="0" smtClean="0"/>
          </a:p>
          <a:p>
            <a:r>
              <a:rPr lang="en-US" sz="3600" dirty="0" smtClean="0"/>
              <a:t>Note: </a:t>
            </a:r>
            <a:r>
              <a:rPr lang="en-US" sz="3600" dirty="0" err="1" smtClean="0"/>
              <a:t>Kotlin</a:t>
            </a:r>
            <a:r>
              <a:rPr lang="en-US" sz="3600" dirty="0" smtClean="0"/>
              <a:t> </a:t>
            </a:r>
            <a:r>
              <a:rPr lang="en-US" sz="3600" b="1" dirty="0" smtClean="0"/>
              <a:t>IS</a:t>
            </a:r>
            <a:r>
              <a:rPr lang="en-US" sz="3600" dirty="0" smtClean="0"/>
              <a:t> statically typed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01063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Var</a:t>
            </a:r>
            <a:r>
              <a:rPr lang="en-US" sz="6600" dirty="0" smtClean="0"/>
              <a:t>/Val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“</a:t>
            </a:r>
            <a:r>
              <a:rPr lang="en-US" sz="3600" dirty="0" err="1" smtClean="0"/>
              <a:t>var</a:t>
            </a:r>
            <a:r>
              <a:rPr lang="en-US" sz="3600" dirty="0" smtClean="0"/>
              <a:t>” is for variables that can be modified</a:t>
            </a:r>
          </a:p>
          <a:p>
            <a:endParaRPr lang="en-US" sz="3600" dirty="0" smtClean="0"/>
          </a:p>
          <a:p>
            <a:r>
              <a:rPr lang="en-US" sz="3600" dirty="0" smtClean="0"/>
              <a:t>“</a:t>
            </a:r>
            <a:r>
              <a:rPr lang="en-US" sz="3600" dirty="0" err="1" smtClean="0"/>
              <a:t>val</a:t>
            </a:r>
            <a:r>
              <a:rPr lang="en-US" sz="3600" dirty="0" smtClean="0"/>
              <a:t>” are values which are constant</a:t>
            </a:r>
          </a:p>
          <a:p>
            <a:pPr lvl="1"/>
            <a:r>
              <a:rPr lang="en-US" sz="2400" dirty="0" smtClean="0"/>
              <a:t>equivalent to the use of “final” in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2618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410" y="476874"/>
            <a:ext cx="9836027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"changed"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//foo = null // doesn't compile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//note the "?" after the type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: String?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=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877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12 lessons, once a week</a:t>
            </a:r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for possible changes of time and </a:t>
            </a:r>
            <a:r>
              <a:rPr lang="en-US" dirty="0" smtClean="0"/>
              <a:t>rooms</a:t>
            </a:r>
          </a:p>
          <a:p>
            <a:endParaRPr lang="en-US" dirty="0"/>
          </a:p>
          <a:p>
            <a:r>
              <a:rPr lang="en-US" dirty="0" smtClean="0"/>
              <a:t>During the course, do </a:t>
            </a:r>
            <a:r>
              <a:rPr lang="en-US" b="1" dirty="0" smtClean="0"/>
              <a:t>NOT</a:t>
            </a:r>
            <a:r>
              <a:rPr lang="en-US" dirty="0" smtClean="0"/>
              <a:t> send me private messages, but rather use the discussion forum of the course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567" y="402880"/>
            <a:ext cx="10004342" cy="4496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?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String?) : Boolean 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//doesn't compile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//return 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("foo")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s?.</a:t>
            </a:r>
            <a:r>
              <a:rPr lang="en-US" altLang="en-US" sz="3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332" y="622195"/>
            <a:ext cx="10498067" cy="4989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: Link?) : Boolean{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?.equals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30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696" y="308548"/>
            <a:ext cx="10821873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 checks above are necessary to guarantee this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//instruction does not throw a NPE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25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268" y="216211"/>
            <a:ext cx="11374910" cy="3758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fiveNextIsFooWithCatch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more expensive, as exceptions need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//to fill info from </a:t>
            </a:r>
            <a:r>
              <a:rPr lang="en-US" altLang="en-US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stacktrace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065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9446" y="274865"/>
            <a:ext cx="9795951" cy="60973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aboutStrings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Some message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\$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interpolate, </a:t>
            </a:r>
            <a:r>
              <a:rPr lang="en-US" alt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print(s) does output the following: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//Use $ to interpolate, </a:t>
            </a:r>
            <a:r>
              <a:rPr lang="en-US" altLang="en-US" sz="2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683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1" y="967606"/>
            <a:ext cx="11484428" cy="1788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KotlinConstructor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=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666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8588" y="28146"/>
            <a:ext cx="5972790" cy="6815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s,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foo(){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8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369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Functional Programming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825625"/>
            <a:ext cx="11615057" cy="478200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Kotlin</a:t>
            </a:r>
            <a:r>
              <a:rPr lang="en-US" sz="3600" dirty="0" smtClean="0"/>
              <a:t> is not as good for FP as Scala, but provides more abstractions/utilities compared to Java </a:t>
            </a:r>
          </a:p>
          <a:p>
            <a:endParaRPr lang="en-US" sz="3600" dirty="0" smtClean="0"/>
          </a:p>
          <a:p>
            <a:r>
              <a:rPr lang="en-US" sz="3600" dirty="0" smtClean="0"/>
              <a:t>All objects have the methods: </a:t>
            </a:r>
            <a:r>
              <a:rPr lang="en-US" sz="3600" b="1" dirty="0" smtClean="0"/>
              <a:t>let</a:t>
            </a:r>
            <a:r>
              <a:rPr lang="en-US" sz="3600" dirty="0" smtClean="0"/>
              <a:t>, </a:t>
            </a:r>
            <a:r>
              <a:rPr lang="en-US" sz="3600" b="1" dirty="0" smtClean="0"/>
              <a:t>apply</a:t>
            </a:r>
            <a:r>
              <a:rPr lang="en-US" sz="3600" dirty="0" smtClean="0"/>
              <a:t>, </a:t>
            </a:r>
            <a:r>
              <a:rPr lang="en-US" sz="3600" b="1" dirty="0" smtClean="0"/>
              <a:t>run</a:t>
            </a:r>
            <a:r>
              <a:rPr lang="en-US" sz="3600" dirty="0" smtClean="0"/>
              <a:t>, </a:t>
            </a:r>
            <a:r>
              <a:rPr lang="en-US" sz="3600" b="1" dirty="0" smtClean="0"/>
              <a:t>also</a:t>
            </a:r>
          </a:p>
          <a:p>
            <a:endParaRPr lang="en-US" sz="3600" b="1" dirty="0" smtClean="0"/>
          </a:p>
          <a:p>
            <a:r>
              <a:rPr lang="en-US" sz="3600" dirty="0" smtClean="0"/>
              <a:t>Useful when using streams or trying to avoid creating local variables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40079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</a:t>
            </a:r>
            <a:r>
              <a:rPr lang="en-US" sz="6600" dirty="0" smtClean="0"/>
              <a:t>et, apply, run, also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43" y="1825624"/>
            <a:ext cx="11495314" cy="470580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They are functions that take a lambda as input</a:t>
            </a:r>
          </a:p>
          <a:p>
            <a:pPr lvl="1"/>
            <a:r>
              <a:rPr lang="en-US" sz="2400" dirty="0" smtClean="0"/>
              <a:t>Note: in </a:t>
            </a:r>
            <a:r>
              <a:rPr lang="en-US" sz="2400" dirty="0" err="1" smtClean="0"/>
              <a:t>Kotlin</a:t>
            </a:r>
            <a:r>
              <a:rPr lang="en-US" sz="2400" dirty="0" smtClean="0"/>
              <a:t>, when input is a single lambda, no need for “()”</a:t>
            </a:r>
          </a:p>
          <a:p>
            <a:endParaRPr lang="en-US" sz="3600" dirty="0" smtClean="0"/>
          </a:p>
          <a:p>
            <a:r>
              <a:rPr lang="en-US" sz="3600" dirty="0" smtClean="0"/>
              <a:t>Return a value: caller itself, or result of the lambda expression</a:t>
            </a:r>
          </a:p>
          <a:p>
            <a:endParaRPr lang="en-US" sz="3600" dirty="0" smtClean="0"/>
          </a:p>
          <a:p>
            <a:r>
              <a:rPr lang="en-US" sz="3600" dirty="0" smtClean="0"/>
              <a:t>The meaning of “</a:t>
            </a:r>
            <a:r>
              <a:rPr lang="en-US" sz="3600" i="1" dirty="0" smtClean="0"/>
              <a:t>this</a:t>
            </a:r>
            <a:r>
              <a:rPr lang="en-US" sz="3600" dirty="0" smtClean="0"/>
              <a:t>” and “</a:t>
            </a:r>
            <a:r>
              <a:rPr lang="en-US" sz="3600" i="1" dirty="0" smtClean="0"/>
              <a:t>it</a:t>
            </a:r>
            <a:r>
              <a:rPr lang="en-US" sz="3600" dirty="0" smtClean="0"/>
              <a:t>” inside the lambda will vary based on the function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56346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14011"/>
              </p:ext>
            </p:extLst>
          </p:nvPr>
        </p:nvGraphicFramePr>
        <p:xfrm>
          <a:off x="4005708" y="1908721"/>
          <a:ext cx="6096000" cy="31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574635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3151432"/>
                    </a:ext>
                  </a:extLst>
                </a:gridCol>
              </a:tblGrid>
              <a:tr h="155575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3600" b="1" dirty="0" smtClean="0"/>
                        <a:t>also</a:t>
                      </a:r>
                      <a:endParaRPr lang="en-US" sz="3600" b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3600" b="1" dirty="0" smtClean="0"/>
                        <a:t>let</a:t>
                      </a:r>
                      <a:endParaRPr lang="en-US" sz="3200" b="1" dirty="0" smtClean="0"/>
                    </a:p>
                    <a:p>
                      <a:endParaRPr lang="en-US" sz="1600" dirty="0" smtClean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227610956"/>
                  </a:ext>
                </a:extLst>
              </a:tr>
              <a:tr h="160536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3600" b="1" dirty="0" smtClean="0"/>
                        <a:t>apply</a:t>
                      </a:r>
                      <a:endParaRPr lang="en-US" sz="3200" b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3600" b="1" dirty="0" smtClean="0"/>
                        <a:t>run</a:t>
                      </a:r>
                      <a:endParaRPr lang="en-US" sz="3600" b="1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2880101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5708" y="107926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Caller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0259" y="398093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“this”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697" y="2200849"/>
            <a:ext cx="206603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“it”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941" y="833045"/>
            <a:ext cx="284961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Lambda Result     </a:t>
            </a:r>
          </a:p>
        </p:txBody>
      </p:sp>
    </p:spTree>
    <p:extLst>
      <p:ext uri="{BB962C8B-B14F-4D97-AF65-F5344CB8AC3E}">
        <p14:creationId xmlns:p14="http://schemas.microsoft.com/office/powerpoint/2010/main" val="19268585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</a:t>
            </a:r>
            <a:r>
              <a:rPr lang="en-US" dirty="0" smtClean="0"/>
              <a:t>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980" y="224046"/>
            <a:ext cx="11514371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createFooWithFP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Foo().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981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194" y="248668"/>
            <a:ext cx="11559255" cy="5235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getHttpBodyBlockNoFP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 =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tokens.subList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048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942" y="424622"/>
            <a:ext cx="11582401" cy="5881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message.split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called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"it" represents element in list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"this" has not changed, still pointing to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"it" here is the index returned by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note that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size are called on "this",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 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note the total lack of local variables...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however it can become difficult to read...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123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0961914" cy="46296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There is more related to </a:t>
            </a:r>
            <a:r>
              <a:rPr lang="en-US" sz="3600" dirty="0" err="1" smtClean="0"/>
              <a:t>Kotlin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But you do not need to learn all details to be able to be productive in </a:t>
            </a:r>
            <a:r>
              <a:rPr lang="en-US" sz="3600" dirty="0" err="1" smtClean="0"/>
              <a:t>Kotlin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Throughout the course, I might introduce some more concepts based on the code examples I wrote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598125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Kotlin</a:t>
            </a:r>
            <a:r>
              <a:rPr lang="en-US" sz="6600" dirty="0" smtClean="0"/>
              <a:t> Negative Sides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991320"/>
            <a:ext cx="11647713" cy="4420195"/>
          </a:xfrm>
        </p:spPr>
        <p:txBody>
          <a:bodyPr>
            <a:noAutofit/>
          </a:bodyPr>
          <a:lstStyle/>
          <a:p>
            <a:r>
              <a:rPr lang="en-US" sz="3600" dirty="0" smtClean="0"/>
              <a:t>Nothing is perfect, and you will always find different opinions</a:t>
            </a:r>
          </a:p>
          <a:p>
            <a:r>
              <a:rPr lang="en-US" sz="3600" dirty="0" err="1" smtClean="0"/>
              <a:t>Eg</a:t>
            </a:r>
            <a:r>
              <a:rPr lang="en-US" sz="3600" dirty="0" smtClean="0"/>
              <a:t>, </a:t>
            </a:r>
            <a:r>
              <a:rPr lang="en-US" sz="3600" i="1" dirty="0" smtClean="0"/>
              <a:t>minor </a:t>
            </a:r>
            <a:r>
              <a:rPr lang="en-US" sz="3600" dirty="0" smtClean="0"/>
              <a:t>things I do not like in </a:t>
            </a:r>
            <a:r>
              <a:rPr lang="en-US" sz="3600" dirty="0" err="1" smtClean="0"/>
              <a:t>Kotlin</a:t>
            </a:r>
            <a:endParaRPr lang="en-US" sz="3600" dirty="0" smtClean="0"/>
          </a:p>
          <a:p>
            <a:pPr lvl="1"/>
            <a:r>
              <a:rPr lang="en-US" sz="2400" dirty="0" smtClean="0"/>
              <a:t>No </a:t>
            </a:r>
            <a:r>
              <a:rPr lang="en-US" sz="2400" i="1" dirty="0" smtClean="0"/>
              <a:t>ternary operator</a:t>
            </a:r>
            <a:r>
              <a:rPr lang="en-US" sz="2400" dirty="0" smtClean="0"/>
              <a:t>, </a:t>
            </a:r>
            <a:r>
              <a:rPr lang="en-US" sz="2400" dirty="0" err="1" smtClean="0"/>
              <a:t>eg</a:t>
            </a:r>
            <a:r>
              <a:rPr lang="en-US" sz="2400" dirty="0" smtClean="0"/>
              <a:t>   “return x==5 ? 0 : 1 ”, although in </a:t>
            </a:r>
            <a:r>
              <a:rPr lang="en-US" sz="2400" dirty="0" err="1" smtClean="0"/>
              <a:t>Kotlin</a:t>
            </a:r>
            <a:r>
              <a:rPr lang="en-US" sz="2400" dirty="0" smtClean="0"/>
              <a:t> “if” is an expression, </a:t>
            </a:r>
            <a:r>
              <a:rPr lang="en-US" sz="2400" dirty="0" err="1" smtClean="0"/>
              <a:t>eg</a:t>
            </a:r>
            <a:r>
              <a:rPr lang="en-US" sz="2400" dirty="0" smtClean="0"/>
              <a:t> “return if(x==5) 0 else 1”</a:t>
            </a:r>
          </a:p>
          <a:p>
            <a:pPr lvl="1"/>
            <a:r>
              <a:rPr lang="en-US" sz="2400" dirty="0" smtClean="0"/>
              <a:t>Poor handling of </a:t>
            </a:r>
            <a:r>
              <a:rPr lang="en-US" sz="2400" i="1" dirty="0" smtClean="0"/>
              <a:t>static methods, </a:t>
            </a:r>
            <a:r>
              <a:rPr lang="en-US" sz="2400" dirty="0" smtClean="0"/>
              <a:t>but that might change in future releases</a:t>
            </a:r>
          </a:p>
          <a:p>
            <a:pPr lvl="1"/>
            <a:r>
              <a:rPr lang="en-US" sz="2400" dirty="0" smtClean="0"/>
              <a:t>Still rough edges regarding typing and generics</a:t>
            </a:r>
          </a:p>
          <a:p>
            <a:r>
              <a:rPr lang="en-US" sz="3600" dirty="0" smtClean="0"/>
              <a:t>Lot of “magic” in </a:t>
            </a:r>
            <a:r>
              <a:rPr lang="en-US" sz="3600" dirty="0" err="1" smtClean="0"/>
              <a:t>Kotlin</a:t>
            </a:r>
            <a:r>
              <a:rPr lang="en-US" sz="3600" dirty="0" smtClean="0"/>
              <a:t>, so not recommended for total beginners (</a:t>
            </a:r>
            <a:r>
              <a:rPr lang="en-US" sz="3600" dirty="0" err="1" smtClean="0"/>
              <a:t>ie</a:t>
            </a:r>
            <a:r>
              <a:rPr lang="en-US" sz="3600" dirty="0" smtClean="0"/>
              <a:t> Java is a better introductory language)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8951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Kotlin</a:t>
            </a:r>
            <a:r>
              <a:rPr lang="en-US" sz="6600" dirty="0" smtClean="0"/>
              <a:t> Major Design Flaw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830586"/>
            <a:ext cx="11745686" cy="4787928"/>
          </a:xfrm>
        </p:spPr>
        <p:txBody>
          <a:bodyPr>
            <a:noAutofit/>
          </a:bodyPr>
          <a:lstStyle/>
          <a:p>
            <a:r>
              <a:rPr lang="en-US" sz="3600" dirty="0" smtClean="0"/>
              <a:t>In </a:t>
            </a:r>
            <a:r>
              <a:rPr lang="en-US" sz="3600" dirty="0" err="1" smtClean="0"/>
              <a:t>Kotlin</a:t>
            </a:r>
            <a:r>
              <a:rPr lang="en-US" sz="3600" dirty="0" smtClean="0"/>
              <a:t>, classes and methods are </a:t>
            </a:r>
            <a:r>
              <a:rPr lang="en-US" sz="3600" i="1" dirty="0" smtClean="0"/>
              <a:t>final</a:t>
            </a:r>
            <a:r>
              <a:rPr lang="en-US" sz="3600" dirty="0" smtClean="0"/>
              <a:t> by default</a:t>
            </a:r>
          </a:p>
          <a:p>
            <a:pPr lvl="1"/>
            <a:r>
              <a:rPr lang="en-US" sz="2400" dirty="0" smtClean="0"/>
              <a:t>You need to use keyword </a:t>
            </a:r>
            <a:r>
              <a:rPr lang="en-US" sz="2400" i="1" dirty="0" smtClean="0"/>
              <a:t>open</a:t>
            </a:r>
            <a:r>
              <a:rPr lang="en-US" sz="2400" dirty="0" smtClean="0"/>
              <a:t> to specify they can be overridden</a:t>
            </a:r>
          </a:p>
          <a:p>
            <a:r>
              <a:rPr lang="en-US" sz="3600" i="1" dirty="0" smtClean="0"/>
              <a:t>Final by default is a solution to a near non-existent problem</a:t>
            </a:r>
          </a:p>
          <a:p>
            <a:r>
              <a:rPr lang="en-US" sz="3600" dirty="0" smtClean="0"/>
              <a:t>And unfortunately it creates a lot, a lot of problems</a:t>
            </a:r>
          </a:p>
          <a:p>
            <a:pPr lvl="1"/>
            <a:r>
              <a:rPr lang="en-US" sz="2769" dirty="0" err="1" smtClean="0"/>
              <a:t>eg</a:t>
            </a:r>
            <a:r>
              <a:rPr lang="en-US" sz="2769" dirty="0" smtClean="0"/>
              <a:t>, when dealing with libraries like Spring and Hibernate</a:t>
            </a:r>
          </a:p>
          <a:p>
            <a:r>
              <a:rPr lang="en-US" sz="3600" dirty="0" smtClean="0"/>
              <a:t>Corollary: do not use </a:t>
            </a:r>
            <a:r>
              <a:rPr lang="en-US" sz="3600" dirty="0" err="1" smtClean="0"/>
              <a:t>Kotlin</a:t>
            </a:r>
            <a:r>
              <a:rPr lang="en-US" sz="3600" dirty="0" smtClean="0"/>
              <a:t> to write </a:t>
            </a:r>
            <a:r>
              <a:rPr lang="en-US" sz="3600" b="1" dirty="0" smtClean="0"/>
              <a:t>libraries</a:t>
            </a:r>
            <a:r>
              <a:rPr lang="en-US" sz="3600" dirty="0" smtClean="0"/>
              <a:t>. If a library is written in </a:t>
            </a:r>
            <a:r>
              <a:rPr lang="en-US" sz="3600" dirty="0" err="1" smtClean="0"/>
              <a:t>Kotlin</a:t>
            </a:r>
            <a:r>
              <a:rPr lang="en-US" sz="3600" dirty="0" smtClean="0"/>
              <a:t>, avoid using it if another equivalent library exists in Java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30667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Kotlin</a:t>
            </a:r>
            <a:r>
              <a:rPr lang="en-US" sz="6600" dirty="0" smtClean="0"/>
              <a:t> and Maven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4"/>
            <a:ext cx="11624872" cy="48000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 will compile </a:t>
            </a:r>
            <a:r>
              <a:rPr lang="en-US" sz="3600" dirty="0" err="1" smtClean="0"/>
              <a:t>Kotlin</a:t>
            </a:r>
            <a:r>
              <a:rPr lang="en-US" sz="3600" dirty="0" smtClean="0"/>
              <a:t> to JDK bytecode</a:t>
            </a:r>
          </a:p>
          <a:p>
            <a:r>
              <a:rPr lang="en-US" sz="3600" dirty="0" smtClean="0"/>
              <a:t>We will compile with Maven</a:t>
            </a:r>
          </a:p>
          <a:p>
            <a:r>
              <a:rPr lang="en-US" sz="3600" dirty="0" smtClean="0"/>
              <a:t>Need special plugin to compile </a:t>
            </a:r>
            <a:r>
              <a:rPr lang="en-US" sz="3600" dirty="0" err="1" smtClean="0"/>
              <a:t>Kotlin</a:t>
            </a:r>
            <a:r>
              <a:rPr lang="en-US" sz="3600" dirty="0" smtClean="0"/>
              <a:t> code</a:t>
            </a:r>
          </a:p>
          <a:p>
            <a:r>
              <a:rPr lang="en-US" sz="3600" dirty="0" smtClean="0"/>
              <a:t>This plugin will need special settings to handle libraries like Spring and Hibernate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82052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sz="3600" dirty="0" smtClean="0"/>
              <a:t>Kotlin documentation: https</a:t>
            </a:r>
            <a:r>
              <a:rPr lang="fi-FI" sz="3600" dirty="0"/>
              <a:t>://kotlinlang.org/docs/kotlin-docs.pdf</a:t>
            </a:r>
          </a:p>
          <a:p>
            <a:endParaRPr lang="fi-FI" sz="3600" dirty="0" smtClean="0"/>
          </a:p>
          <a:p>
            <a:r>
              <a:rPr lang="fi-FI" sz="3600" dirty="0" smtClean="0"/>
              <a:t>Kotlin Koans: https</a:t>
            </a:r>
            <a:r>
              <a:rPr lang="fi-FI" sz="3600" dirty="0"/>
              <a:t>://kotlinlang.org/docs/tutorials/koans.html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600917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1825624"/>
            <a:ext cx="11692328" cy="4882473"/>
          </a:xfrm>
        </p:spPr>
        <p:txBody>
          <a:bodyPr/>
          <a:lstStyle/>
          <a:p>
            <a:r>
              <a:rPr lang="en-US" dirty="0" smtClean="0"/>
              <a:t>Web Services will provide data and functionalities over the network</a:t>
            </a:r>
          </a:p>
          <a:p>
            <a:r>
              <a:rPr lang="en-US" dirty="0" smtClean="0"/>
              <a:t>Servers and clients can be written in different languages</a:t>
            </a:r>
          </a:p>
          <a:p>
            <a:pPr lvl="1"/>
            <a:r>
              <a:rPr lang="en-US" dirty="0" smtClean="0"/>
              <a:t>Java, C#, JavaScript, </a:t>
            </a:r>
            <a:r>
              <a:rPr lang="en-US" dirty="0" err="1" smtClean="0"/>
              <a:t>Kotlin</a:t>
            </a:r>
            <a:r>
              <a:rPr lang="en-US" dirty="0" smtClean="0"/>
              <a:t>, Python, Go, PHP, etc.</a:t>
            </a:r>
          </a:p>
          <a:p>
            <a:r>
              <a:rPr lang="en-US" dirty="0" smtClean="0"/>
              <a:t>Data formats should be independent from the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/>
          <a:lstStyle/>
          <a:p>
            <a:r>
              <a:rPr lang="en-US" dirty="0" smtClean="0"/>
              <a:t>JDK </a:t>
            </a:r>
            <a:r>
              <a:rPr lang="en-US" b="1" dirty="0" smtClean="0"/>
              <a:t>8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An IDE (I </a:t>
            </a:r>
            <a:r>
              <a:rPr lang="en-US" b="1" dirty="0" smtClean="0"/>
              <a:t>strongly</a:t>
            </a:r>
            <a:r>
              <a:rPr lang="en-US" dirty="0" smtClean="0"/>
              <a:t> recommend IntelliJ IDEA Ultimate Edition)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A Bash command-line terminal </a:t>
            </a:r>
          </a:p>
          <a:p>
            <a:pPr lvl="1"/>
            <a:r>
              <a:rPr lang="en-US" dirty="0" smtClean="0"/>
              <a:t>Mac/Linux: use the built-in one</a:t>
            </a:r>
          </a:p>
          <a:p>
            <a:pPr lvl="1"/>
            <a:r>
              <a:rPr lang="en-US" dirty="0" smtClean="0"/>
              <a:t>Windows: I recommend </a:t>
            </a:r>
            <a:r>
              <a:rPr lang="en-US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3" y="1825624"/>
            <a:ext cx="11609882" cy="4770047"/>
          </a:xfrm>
        </p:spPr>
        <p:txBody>
          <a:bodyPr/>
          <a:lstStyle/>
          <a:p>
            <a:r>
              <a:rPr lang="en-US" dirty="0" smtClean="0"/>
              <a:t>Very popular in the </a:t>
            </a:r>
            <a:r>
              <a:rPr lang="en-US" i="1" dirty="0" smtClean="0"/>
              <a:t>past</a:t>
            </a:r>
          </a:p>
          <a:p>
            <a:r>
              <a:rPr lang="en-US" dirty="0" err="1" smtClean="0"/>
              <a:t>OKish</a:t>
            </a:r>
            <a:r>
              <a:rPr lang="en-US" dirty="0" smtClean="0"/>
              <a:t> for configuration files (</a:t>
            </a:r>
            <a:r>
              <a:rPr lang="en-US" dirty="0" err="1" smtClean="0"/>
              <a:t>eg</a:t>
            </a:r>
            <a:r>
              <a:rPr lang="en-US" dirty="0" smtClean="0"/>
              <a:t>, Maven </a:t>
            </a:r>
            <a:r>
              <a:rPr lang="en-US" i="1" dirty="0" smtClean="0"/>
              <a:t>pom.xml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Quite verbose for data over the network</a:t>
            </a:r>
          </a:p>
          <a:p>
            <a:r>
              <a:rPr lang="en-US" dirty="0" smtClean="0"/>
              <a:t>Not so much used any more (apart from SOAP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63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62348" cy="4785037"/>
          </a:xfrm>
        </p:spPr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 (JSON)</a:t>
            </a:r>
          </a:p>
          <a:p>
            <a:r>
              <a:rPr lang="en-US" dirty="0" smtClean="0"/>
              <a:t>Less verbose than XML</a:t>
            </a:r>
          </a:p>
          <a:p>
            <a:r>
              <a:rPr lang="en-US" dirty="0" smtClean="0"/>
              <a:t>Very poor for configuration files (e.g., no comments)</a:t>
            </a:r>
          </a:p>
          <a:p>
            <a:pPr lvl="1"/>
            <a:r>
              <a:rPr lang="en-US" dirty="0" smtClean="0"/>
              <a:t>YAML and XML are better</a:t>
            </a:r>
          </a:p>
          <a:p>
            <a:r>
              <a:rPr lang="en-US" i="1" dirty="0" smtClean="0"/>
              <a:t>Can be used directly by JavaScript running in the browser</a:t>
            </a:r>
          </a:p>
          <a:p>
            <a:r>
              <a:rPr lang="en-US" dirty="0" smtClean="0"/>
              <a:t>Practically the most common data format for web services nowadays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35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endParaRPr lang="en-US" b="1" dirty="0" smtClean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kotlin</a:t>
            </a:r>
            <a:endParaRPr lang="en-US" b="1" dirty="0" smtClean="0"/>
          </a:p>
          <a:p>
            <a:r>
              <a:rPr lang="en-US" b="1" dirty="0" smtClean="0"/>
              <a:t>advanced/data-format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https://github.com/arcuri82/testing_security_development_enterprise_systems</a:t>
            </a:r>
            <a:endParaRPr lang="en-US" u="sng" dirty="0"/>
          </a:p>
          <a:p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as PG5100, but now look at the </a:t>
            </a:r>
            <a:r>
              <a:rPr lang="en-US" b="1" dirty="0" smtClean="0"/>
              <a:t>“</a:t>
            </a:r>
            <a:r>
              <a:rPr lang="en-US" b="1" dirty="0" smtClean="0"/>
              <a:t>advanced”</a:t>
            </a:r>
            <a:r>
              <a:rPr lang="en-US" dirty="0" smtClean="0"/>
              <a:t> </a:t>
            </a:r>
            <a:r>
              <a:rPr lang="en-US" dirty="0"/>
              <a:t>folder</a:t>
            </a:r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pull often, as new material will be added during the course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Goals/Topics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/>
          <a:lstStyle/>
          <a:p>
            <a:r>
              <a:rPr lang="en-US" dirty="0" smtClean="0"/>
              <a:t>Full details of </a:t>
            </a:r>
            <a:r>
              <a:rPr lang="en-US" b="1" dirty="0" smtClean="0"/>
              <a:t>REST</a:t>
            </a:r>
            <a:r>
              <a:rPr lang="en-US" dirty="0" smtClean="0"/>
              <a:t>ful APIs and </a:t>
            </a:r>
            <a:r>
              <a:rPr lang="en-US" b="1" dirty="0" smtClean="0"/>
              <a:t>HTTP</a:t>
            </a:r>
          </a:p>
          <a:p>
            <a:r>
              <a:rPr lang="en-US" dirty="0" smtClean="0"/>
              <a:t>Knowledge of other kinds of Web Services: </a:t>
            </a:r>
            <a:r>
              <a:rPr lang="en-US" b="1" dirty="0" smtClean="0"/>
              <a:t>SOAP</a:t>
            </a:r>
            <a:r>
              <a:rPr lang="en-US" dirty="0" smtClean="0"/>
              <a:t> and </a:t>
            </a:r>
            <a:r>
              <a:rPr lang="en-US" b="1" dirty="0" err="1" smtClean="0"/>
              <a:t>GraphQL</a:t>
            </a:r>
            <a:endParaRPr lang="en-US" b="1" dirty="0" smtClean="0"/>
          </a:p>
          <a:p>
            <a:r>
              <a:rPr lang="en-US" b="1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gateways, load balancers, etc.</a:t>
            </a:r>
          </a:p>
          <a:p>
            <a:r>
              <a:rPr lang="en-US" b="1" dirty="0" smtClean="0"/>
              <a:t>Security</a:t>
            </a:r>
            <a:r>
              <a:rPr lang="en-US" dirty="0" smtClean="0"/>
              <a:t> in distributed systems</a:t>
            </a:r>
          </a:p>
          <a:p>
            <a:r>
              <a:rPr lang="en-US" dirty="0" smtClean="0"/>
              <a:t>Message Oriented Middleware (e.g., AMQP)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Skip Class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acceptable that a student skips 1-2 classes</a:t>
            </a:r>
          </a:p>
          <a:p>
            <a:endParaRPr lang="en-US" dirty="0" smtClean="0"/>
          </a:p>
          <a:p>
            <a:r>
              <a:rPr lang="en-US" dirty="0" smtClean="0"/>
              <a:t>You are supposed to attend, although no strict checks</a:t>
            </a:r>
          </a:p>
          <a:p>
            <a:endParaRPr lang="en-US" dirty="0" smtClean="0"/>
          </a:p>
          <a:p>
            <a:r>
              <a:rPr lang="en-US" dirty="0" smtClean="0"/>
              <a:t>If you skip too many classes, it is </a:t>
            </a:r>
            <a:r>
              <a:rPr lang="en-US" b="1" dirty="0" smtClean="0"/>
              <a:t>YOUR</a:t>
            </a:r>
            <a:r>
              <a:rPr lang="en-US" dirty="0" smtClean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 smtClean="0"/>
              <a:t>40% </a:t>
            </a:r>
            <a:r>
              <a:rPr lang="en-US" dirty="0"/>
              <a:t>written exam</a:t>
            </a:r>
          </a:p>
          <a:p>
            <a:pPr lvl="1"/>
            <a:r>
              <a:rPr lang="en-US" dirty="0"/>
              <a:t>3 hours</a:t>
            </a:r>
          </a:p>
          <a:p>
            <a:pPr lvl="1"/>
            <a:r>
              <a:rPr lang="en-US" dirty="0"/>
              <a:t>Theory questions</a:t>
            </a:r>
          </a:p>
          <a:p>
            <a:pPr lvl="1"/>
            <a:r>
              <a:rPr lang="en-US" dirty="0"/>
              <a:t>Not required to write code, but might be asked about what some code snippets </a:t>
            </a:r>
            <a:r>
              <a:rPr lang="en-US" dirty="0" smtClean="0"/>
              <a:t>do</a:t>
            </a:r>
          </a:p>
          <a:p>
            <a:pPr lvl="1"/>
            <a:endParaRPr lang="en-US" dirty="0"/>
          </a:p>
          <a:p>
            <a:r>
              <a:rPr lang="en-US" dirty="0" smtClean="0"/>
              <a:t>60% </a:t>
            </a:r>
            <a:r>
              <a:rPr lang="en-US" dirty="0"/>
              <a:t>group project</a:t>
            </a:r>
          </a:p>
          <a:p>
            <a:pPr lvl="1"/>
            <a:r>
              <a:rPr lang="en-US" dirty="0"/>
              <a:t>2 months</a:t>
            </a:r>
          </a:p>
          <a:p>
            <a:pPr lvl="1"/>
            <a:r>
              <a:rPr lang="en-US" dirty="0"/>
              <a:t>3 students per </a:t>
            </a: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Group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5"/>
            <a:ext cx="11691257" cy="4901746"/>
          </a:xfrm>
        </p:spPr>
        <p:txBody>
          <a:bodyPr>
            <a:normAutofit/>
          </a:bodyPr>
          <a:lstStyle/>
          <a:p>
            <a:r>
              <a:rPr lang="en-US" dirty="0"/>
              <a:t>Build an enterprise application using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/>
              <a:t>Each student responsible to write </a:t>
            </a:r>
            <a:r>
              <a:rPr lang="en-US" i="1" dirty="0"/>
              <a:t>at least </a:t>
            </a:r>
            <a:r>
              <a:rPr lang="en-US" dirty="0"/>
              <a:t>one full web service</a:t>
            </a:r>
          </a:p>
          <a:p>
            <a:r>
              <a:rPr lang="en-US" i="1" dirty="0"/>
              <a:t>Choose your team mates wisely…</a:t>
            </a:r>
          </a:p>
          <a:p>
            <a:r>
              <a:rPr lang="en-US" dirty="0"/>
              <a:t>I will look at </a:t>
            </a:r>
            <a:r>
              <a:rPr lang="en-US" dirty="0" err="1"/>
              <a:t>Git</a:t>
            </a:r>
            <a:r>
              <a:rPr lang="en-US" dirty="0"/>
              <a:t> history… when I see significant differences, students in same group can get different grades</a:t>
            </a:r>
          </a:p>
          <a:p>
            <a:pPr lvl="1"/>
            <a:r>
              <a:rPr lang="en-US" dirty="0"/>
              <a:t>Example: student that only writes documentation and not a single line of code will get an </a:t>
            </a:r>
            <a:r>
              <a:rPr lang="en-US" b="1" dirty="0"/>
              <a:t>F</a:t>
            </a:r>
            <a:r>
              <a:rPr lang="en-US" dirty="0"/>
              <a:t> even if others in same group may get an </a:t>
            </a:r>
            <a:r>
              <a:rPr lang="en-US" b="1" dirty="0"/>
              <a:t>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1278</Words>
  <Application>Microsoft Office PowerPoint</Application>
  <PresentationFormat>Widescreen</PresentationFormat>
  <Paragraphs>195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Helvetica Light</vt:lpstr>
      <vt:lpstr>Mangal</vt:lpstr>
      <vt:lpstr>Office Theme</vt:lpstr>
      <vt:lpstr>Enterprise Programmering 2  Lesson 01: Introduction</vt:lpstr>
      <vt:lpstr>Course Info</vt:lpstr>
      <vt:lpstr>Class Structure</vt:lpstr>
      <vt:lpstr>Necessary Tools</vt:lpstr>
      <vt:lpstr>Git Repository</vt:lpstr>
      <vt:lpstr>Goals/Topics</vt:lpstr>
      <vt:lpstr>If You Skip Class…</vt:lpstr>
      <vt:lpstr>Exam</vt:lpstr>
      <vt:lpstr>About Group Project</vt:lpstr>
      <vt:lpstr>Kotlin</vt:lpstr>
      <vt:lpstr>About Kotlin</vt:lpstr>
      <vt:lpstr>Kotlin Island (St. Petersburg)</vt:lpstr>
      <vt:lpstr>Why?</vt:lpstr>
      <vt:lpstr>Main Features</vt:lpstr>
      <vt:lpstr>PowerPoint Presentation</vt:lpstr>
      <vt:lpstr>PowerPoint Presentation</vt:lpstr>
      <vt:lpstr>Types</vt:lpstr>
      <vt:lpstr>Var/Val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Programming</vt:lpstr>
      <vt:lpstr>let, apply, run, also</vt:lpstr>
      <vt:lpstr>PowerPoint Presentation</vt:lpstr>
      <vt:lpstr>PowerPoint Presentation</vt:lpstr>
      <vt:lpstr>PowerPoint Presentation</vt:lpstr>
      <vt:lpstr>PowerPoint Presentation</vt:lpstr>
      <vt:lpstr>More</vt:lpstr>
      <vt:lpstr>Kotlin Negative Sides</vt:lpstr>
      <vt:lpstr>Kotlin Major Design Flaw</vt:lpstr>
      <vt:lpstr>Kotlin and Maven</vt:lpstr>
      <vt:lpstr>Links</vt:lpstr>
      <vt:lpstr>Data Formats</vt:lpstr>
      <vt:lpstr>Data in Web Services</vt:lpstr>
      <vt:lpstr>XML</vt:lpstr>
      <vt:lpstr>JSON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234</cp:revision>
  <cp:lastPrinted>2017-12-21T12:07:11Z</cp:lastPrinted>
  <dcterms:created xsi:type="dcterms:W3CDTF">2017-12-10T14:32:25Z</dcterms:created>
  <dcterms:modified xsi:type="dcterms:W3CDTF">2018-08-14T07:11:39Z</dcterms:modified>
</cp:coreProperties>
</file>