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4"/>
  </p:notesMasterIdLst>
  <p:sldIdLst>
    <p:sldId id="307" r:id="rId4"/>
    <p:sldId id="308" r:id="rId5"/>
    <p:sldId id="315" r:id="rId6"/>
    <p:sldId id="314" r:id="rId7"/>
    <p:sldId id="316" r:id="rId8"/>
    <p:sldId id="317" r:id="rId9"/>
    <p:sldId id="318" r:id="rId10"/>
    <p:sldId id="319" r:id="rId11"/>
    <p:sldId id="320" r:id="rId12"/>
    <p:sldId id="31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curi82@gmail.com" initials="a" lastIdx="0" clrIdx="0">
    <p:extLst>
      <p:ext uri="{19B8F6BF-5375-455C-9EA6-DF929625EA0E}">
        <p15:presenceInfo xmlns:p15="http://schemas.microsoft.com/office/powerpoint/2012/main" userId="4d3c0879d95539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78"/>
    <p:restoredTop sz="94597"/>
  </p:normalViewPr>
  <p:slideViewPr>
    <p:cSldViewPr snapToGrid="0">
      <p:cViewPr varScale="1">
        <p:scale>
          <a:sx n="95" d="100"/>
          <a:sy n="95" d="100"/>
        </p:scale>
        <p:origin x="114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F4727-23A3-441E-BA41-9534DD80814F}" type="datetimeFigureOut">
              <a:rPr lang="en-US" smtClean="0"/>
              <a:t>29-Oct-18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DBA3B-C92D-4CFA-B969-3AFAA1A6C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9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DBA3B-C92D-4CFA-B969-3AFAA1A6C2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82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DBA3B-C92D-4CFA-B969-3AFAA1A6C2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47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DBA3B-C92D-4CFA-B969-3AFAA1A6C2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76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B5A5B-CC88-B64A-8F56-0DBE0ACA83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23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29-Oct-18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7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29-Oct-18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0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29-Oct-18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13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29-Oct-18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966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29-Oct-18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770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29-Oct-18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460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29-Oct-18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163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29-Oct-18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8336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29-Oct-18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41941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29-Oct-18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3119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29-Oct-18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003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69" y="365125"/>
            <a:ext cx="11762509" cy="1325563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069" y="1825625"/>
            <a:ext cx="11762509" cy="489585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29-Oct-18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261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29-Oct-18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42894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29-Oct-18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215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29-Oct-18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4151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29-Oct-18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76068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29-Oct-18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3838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29-Oct-18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75689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29-Oct-18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5149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29-Oct-18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14487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29-Oct-18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66126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29-Oct-18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627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29-Oct-18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146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29-Oct-18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5222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29-Oct-18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71030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29-Oct-18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9063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29-Oct-18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0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29-Oct-18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29-Oct-18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3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29-Oct-18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29-Oct-18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2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29-Oct-18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7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29-Oct-18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3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D1AC5-EDA8-4631-9228-9906422CEF8D}" type="datetimeFigureOut">
              <a:rPr lang="en-US" smtClean="0"/>
              <a:t>29-Oct-18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3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29-Oct-18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05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29-Oct-18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57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329" y="1122362"/>
            <a:ext cx="12002529" cy="4355800"/>
          </a:xfrm>
        </p:spPr>
        <p:txBody>
          <a:bodyPr>
            <a:normAutofit/>
          </a:bodyPr>
          <a:lstStyle/>
          <a:p>
            <a:pPr algn="l"/>
            <a:r>
              <a:rPr lang="en-US" sz="7200" dirty="0" smtClean="0"/>
              <a:t>Enterprise </a:t>
            </a:r>
            <a:r>
              <a:rPr lang="en-US" sz="7200" dirty="0" err="1" smtClean="0"/>
              <a:t>Programmering</a:t>
            </a:r>
            <a:r>
              <a:rPr lang="en-US" sz="7200" dirty="0" smtClean="0"/>
              <a:t> 2</a:t>
            </a:r>
            <a:br>
              <a:rPr lang="en-US" sz="7200" dirty="0" smtClean="0"/>
            </a:b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dirty="0" smtClean="0"/>
              <a:t>Lesson </a:t>
            </a:r>
            <a:r>
              <a:rPr lang="en-US" sz="7200" dirty="0" smtClean="0"/>
              <a:t>12: </a:t>
            </a:r>
            <a:br>
              <a:rPr lang="en-US" sz="7200" dirty="0" smtClean="0"/>
            </a:br>
            <a:r>
              <a:rPr lang="en-US" sz="7200" dirty="0" smtClean="0"/>
              <a:t>AMQP and </a:t>
            </a:r>
            <a:r>
              <a:rPr lang="en-US" sz="7200" dirty="0" err="1" smtClean="0"/>
              <a:t>RabbitMQ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Autofit/>
          </a:bodyPr>
          <a:lstStyle/>
          <a:p>
            <a:pPr algn="r"/>
            <a:r>
              <a:rPr lang="en-US" sz="2800" dirty="0" smtClean="0"/>
              <a:t>Dr. Andrea </a:t>
            </a:r>
            <a:r>
              <a:rPr lang="en-US" sz="2800" dirty="0" err="1" smtClean="0"/>
              <a:t>Arcuri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911431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561" y="1825625"/>
            <a:ext cx="11532973" cy="4972740"/>
          </a:xfrm>
        </p:spPr>
        <p:txBody>
          <a:bodyPr>
            <a:normAutofit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  <a:endParaRPr lang="en-US" b="1" dirty="0" smtClean="0"/>
          </a:p>
          <a:p>
            <a:r>
              <a:rPr lang="en-US" b="1" dirty="0" smtClean="0"/>
              <a:t>advanced/</a:t>
            </a:r>
            <a:r>
              <a:rPr lang="en-US" b="1" dirty="0" err="1" smtClean="0"/>
              <a:t>amqp</a:t>
            </a:r>
            <a:r>
              <a:rPr lang="en-US" b="1" dirty="0" smtClean="0"/>
              <a:t>/base-queue</a:t>
            </a:r>
          </a:p>
          <a:p>
            <a:r>
              <a:rPr lang="en-US" b="1" dirty="0" smtClean="0"/>
              <a:t>advanced/</a:t>
            </a:r>
            <a:r>
              <a:rPr lang="en-US" b="1" dirty="0" err="1" smtClean="0"/>
              <a:t>amqp</a:t>
            </a:r>
            <a:r>
              <a:rPr lang="en-US" b="1" dirty="0" smtClean="0"/>
              <a:t>/distributed-work</a:t>
            </a:r>
            <a:endParaRPr lang="en-US" b="1" dirty="0"/>
          </a:p>
          <a:p>
            <a:r>
              <a:rPr lang="en-US" b="1" dirty="0" smtClean="0"/>
              <a:t>advanced/</a:t>
            </a:r>
            <a:r>
              <a:rPr lang="en-US" b="1" dirty="0" err="1" smtClean="0"/>
              <a:t>amqp</a:t>
            </a:r>
            <a:r>
              <a:rPr lang="en-US" b="1" dirty="0" smtClean="0"/>
              <a:t>/</a:t>
            </a:r>
            <a:r>
              <a:rPr lang="en-US" b="1" dirty="0" err="1" smtClean="0"/>
              <a:t>fanout</a:t>
            </a:r>
            <a:endParaRPr lang="en-US" b="1" dirty="0"/>
          </a:p>
          <a:p>
            <a:r>
              <a:rPr lang="en-US" b="1" dirty="0" smtClean="0"/>
              <a:t>advanced/</a:t>
            </a:r>
            <a:r>
              <a:rPr lang="en-US" b="1" dirty="0" err="1" smtClean="0"/>
              <a:t>amqp</a:t>
            </a:r>
            <a:r>
              <a:rPr lang="en-US" b="1" dirty="0" smtClean="0"/>
              <a:t>/direct-exchange</a:t>
            </a:r>
            <a:endParaRPr lang="en-US" b="1" dirty="0"/>
          </a:p>
          <a:p>
            <a:r>
              <a:rPr lang="en-US" b="1" dirty="0" smtClean="0"/>
              <a:t>advanced/</a:t>
            </a:r>
            <a:r>
              <a:rPr lang="en-US" b="1" dirty="0" err="1" smtClean="0"/>
              <a:t>amqp</a:t>
            </a:r>
            <a:r>
              <a:rPr lang="en-US" b="1" dirty="0" smtClean="0"/>
              <a:t>/topic-exchange</a:t>
            </a:r>
            <a:endParaRPr lang="en-US" b="1" dirty="0"/>
          </a:p>
          <a:p>
            <a:r>
              <a:rPr lang="en-US" b="1" dirty="0" smtClean="0"/>
              <a:t>advanced/</a:t>
            </a:r>
            <a:r>
              <a:rPr lang="en-US" b="1" dirty="0" err="1" smtClean="0"/>
              <a:t>amqp</a:t>
            </a:r>
            <a:r>
              <a:rPr lang="en-US" b="1" dirty="0" smtClean="0"/>
              <a:t>/</a:t>
            </a:r>
            <a:r>
              <a:rPr lang="en-US" b="1" dirty="0" err="1" smtClean="0"/>
              <a:t>amqp</a:t>
            </a:r>
            <a:r>
              <a:rPr lang="en-US" b="1" dirty="0" smtClean="0"/>
              <a:t>-rest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68403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5625"/>
            <a:ext cx="11942618" cy="484118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Understand the need </a:t>
            </a:r>
            <a:r>
              <a:rPr lang="en-US" sz="3600" dirty="0"/>
              <a:t>for </a:t>
            </a:r>
            <a:r>
              <a:rPr lang="en-US" sz="3600" dirty="0" smtClean="0"/>
              <a:t>a Message Oriented Middleware (MOM) in </a:t>
            </a:r>
            <a:r>
              <a:rPr lang="en-US" sz="3600" dirty="0" err="1" smtClean="0"/>
              <a:t>MicroServices</a:t>
            </a:r>
            <a:endParaRPr lang="en-US" sz="3600" dirty="0" smtClean="0"/>
          </a:p>
          <a:p>
            <a:r>
              <a:rPr lang="en-US" sz="3600" dirty="0" smtClean="0"/>
              <a:t>Learn different topologies of MOM communications</a:t>
            </a:r>
          </a:p>
          <a:p>
            <a:r>
              <a:rPr lang="en-US" sz="3600" dirty="0" smtClean="0"/>
              <a:t>Learn how to use </a:t>
            </a:r>
            <a:r>
              <a:rPr lang="en-US" sz="3600" dirty="0" err="1" smtClean="0"/>
              <a:t>RabbitMQ</a:t>
            </a:r>
            <a:r>
              <a:rPr lang="en-US" sz="3600" dirty="0" smtClean="0"/>
              <a:t> from Spring</a:t>
            </a:r>
            <a:endParaRPr lang="en-US" sz="36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4074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70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4434" y="502418"/>
            <a:ext cx="5329145" cy="62190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Decoupling </a:t>
            </a:r>
            <a:r>
              <a:rPr lang="en-US" i="1" dirty="0" smtClean="0"/>
              <a:t>sender </a:t>
            </a:r>
            <a:r>
              <a:rPr lang="en-US" dirty="0" smtClean="0"/>
              <a:t>from </a:t>
            </a:r>
            <a:r>
              <a:rPr lang="en-US" i="1" dirty="0" smtClean="0"/>
              <a:t>receiver(s)</a:t>
            </a:r>
            <a:r>
              <a:rPr lang="en-US" dirty="0" smtClean="0"/>
              <a:t>: the sender does not know who the receivers are</a:t>
            </a:r>
            <a:endParaRPr lang="en-US" i="1" dirty="0" smtClean="0"/>
          </a:p>
          <a:p>
            <a:r>
              <a:rPr lang="en-US" i="1" dirty="0" smtClean="0"/>
              <a:t>Sender</a:t>
            </a:r>
            <a:r>
              <a:rPr lang="en-US" dirty="0" smtClean="0"/>
              <a:t> will </a:t>
            </a:r>
            <a:r>
              <a:rPr lang="en-US" i="1" dirty="0" smtClean="0"/>
              <a:t>publish</a:t>
            </a:r>
            <a:r>
              <a:rPr lang="en-US" dirty="0" smtClean="0"/>
              <a:t> messages to a </a:t>
            </a:r>
            <a:r>
              <a:rPr lang="en-US" i="1" dirty="0" smtClean="0"/>
              <a:t>queue</a:t>
            </a:r>
            <a:r>
              <a:rPr lang="en-US" dirty="0" smtClean="0"/>
              <a:t>, and </a:t>
            </a:r>
            <a:r>
              <a:rPr lang="en-US" i="1" dirty="0"/>
              <a:t>r</a:t>
            </a:r>
            <a:r>
              <a:rPr lang="en-US" i="1" dirty="0" smtClean="0"/>
              <a:t>eceivers</a:t>
            </a:r>
            <a:r>
              <a:rPr lang="en-US" dirty="0" smtClean="0"/>
              <a:t> will </a:t>
            </a:r>
            <a:r>
              <a:rPr lang="en-US" i="1" dirty="0" smtClean="0"/>
              <a:t>subscribe</a:t>
            </a:r>
            <a:r>
              <a:rPr lang="en-US" dirty="0" smtClean="0"/>
              <a:t> to such messages</a:t>
            </a:r>
          </a:p>
          <a:p>
            <a:r>
              <a:rPr lang="en-US" dirty="0" smtClean="0"/>
              <a:t>Why? </a:t>
            </a:r>
          </a:p>
          <a:p>
            <a:pPr lvl="1"/>
            <a:r>
              <a:rPr lang="en-US" b="1" dirty="0" smtClean="0"/>
              <a:t>Maintainability</a:t>
            </a:r>
            <a:r>
              <a:rPr lang="en-US" dirty="0" smtClean="0"/>
              <a:t>: can add/remove senders/receivers in the future with little to no change in the architecture</a:t>
            </a:r>
          </a:p>
          <a:p>
            <a:pPr lvl="1"/>
            <a:r>
              <a:rPr lang="en-US" dirty="0" smtClean="0"/>
              <a:t>Services can react to events asynchronously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2254" y="2488710"/>
            <a:ext cx="1562792" cy="798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Sender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4687586" y="1690688"/>
            <a:ext cx="1792778" cy="7980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Receiver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4687586" y="3286734"/>
            <a:ext cx="1792778" cy="7980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Receiver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2227917" y="2488711"/>
            <a:ext cx="1562792" cy="79802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MOM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4" idx="6"/>
            <a:endCxn id="7" idx="2"/>
          </p:cNvCxnSpPr>
          <p:nvPr/>
        </p:nvCxnSpPr>
        <p:spPr>
          <a:xfrm>
            <a:off x="1665046" y="2887722"/>
            <a:ext cx="562871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7"/>
            <a:endCxn id="5" idx="2"/>
          </p:cNvCxnSpPr>
          <p:nvPr/>
        </p:nvCxnSpPr>
        <p:spPr>
          <a:xfrm flipV="1">
            <a:off x="3561843" y="2089700"/>
            <a:ext cx="1125743" cy="5158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5"/>
            <a:endCxn id="6" idx="2"/>
          </p:cNvCxnSpPr>
          <p:nvPr/>
        </p:nvCxnSpPr>
        <p:spPr>
          <a:xfrm>
            <a:off x="3561843" y="3169866"/>
            <a:ext cx="1125743" cy="51588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08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AMQP/</a:t>
            </a:r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872" y="1825625"/>
            <a:ext cx="11857220" cy="4155450"/>
          </a:xfrm>
        </p:spPr>
        <p:txBody>
          <a:bodyPr>
            <a:normAutofit/>
          </a:bodyPr>
          <a:lstStyle/>
          <a:p>
            <a:r>
              <a:rPr lang="en-US" dirty="0"/>
              <a:t>Advanced Message Queuing </a:t>
            </a:r>
            <a:r>
              <a:rPr lang="en-US" dirty="0" smtClean="0"/>
              <a:t>Protocol (</a:t>
            </a:r>
            <a:r>
              <a:rPr lang="en-US" i="1" dirty="0" smtClean="0"/>
              <a:t>AMQP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Defines protocol of how messages should be formatted and sent</a:t>
            </a:r>
          </a:p>
          <a:p>
            <a:r>
              <a:rPr lang="en-US" i="1" dirty="0" err="1" smtClean="0"/>
              <a:t>RabbitMQ</a:t>
            </a:r>
            <a:r>
              <a:rPr lang="en-US" dirty="0" smtClean="0"/>
              <a:t> is a MOM using </a:t>
            </a:r>
            <a:r>
              <a:rPr lang="en-US" i="1" dirty="0" smtClean="0"/>
              <a:t>AMQP</a:t>
            </a:r>
          </a:p>
          <a:p>
            <a:r>
              <a:rPr lang="en-US" dirty="0" smtClean="0"/>
              <a:t>Written in </a:t>
            </a:r>
            <a:r>
              <a:rPr lang="en-US" dirty="0" err="1" smtClean="0"/>
              <a:t>Erlang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we will start it via 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24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987883" y="1126840"/>
            <a:ext cx="5623554" cy="20101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89" y="1782"/>
            <a:ext cx="3125577" cy="1325563"/>
          </a:xfrm>
        </p:spPr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3429410"/>
            <a:ext cx="11796766" cy="301158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RabbitMQ</a:t>
            </a:r>
            <a:r>
              <a:rPr lang="en-US" dirty="0" smtClean="0"/>
              <a:t> keeps queues of messages</a:t>
            </a:r>
          </a:p>
          <a:p>
            <a:r>
              <a:rPr lang="en-US" dirty="0" smtClean="0"/>
              <a:t>Each queue has a name</a:t>
            </a:r>
          </a:p>
          <a:p>
            <a:r>
              <a:rPr lang="en-US" dirty="0" smtClean="0"/>
              <a:t>Sender sends to a named exchange in </a:t>
            </a:r>
            <a:r>
              <a:rPr lang="en-US" dirty="0" err="1" smtClean="0"/>
              <a:t>RabbitMQ</a:t>
            </a:r>
            <a:endParaRPr lang="en-US" dirty="0" smtClean="0"/>
          </a:p>
          <a:p>
            <a:r>
              <a:rPr lang="en-US" dirty="0" smtClean="0"/>
              <a:t>Default exchange </a:t>
            </a:r>
            <a:r>
              <a:rPr lang="en-US" b="1" dirty="0" smtClean="0"/>
              <a:t>“”</a:t>
            </a:r>
            <a:r>
              <a:rPr lang="en-US" dirty="0" smtClean="0"/>
              <a:t> (empty name) copies messages to the specified queue by name</a:t>
            </a:r>
          </a:p>
          <a:p>
            <a:r>
              <a:rPr lang="en-US" dirty="0" smtClean="0"/>
              <a:t>Receiver pulls from such queue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0186" y="1762026"/>
            <a:ext cx="1562792" cy="798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Sender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9952922" y="1762025"/>
            <a:ext cx="1792778" cy="7980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Receiver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4" idx="6"/>
            <a:endCxn id="10" idx="2"/>
          </p:cNvCxnSpPr>
          <p:nvPr/>
        </p:nvCxnSpPr>
        <p:spPr>
          <a:xfrm flipV="1">
            <a:off x="1732978" y="2160537"/>
            <a:ext cx="1776136" cy="5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2" idx="3"/>
            <a:endCxn id="5" idx="2"/>
          </p:cNvCxnSpPr>
          <p:nvPr/>
        </p:nvCxnSpPr>
        <p:spPr>
          <a:xfrm>
            <a:off x="8009612" y="2160537"/>
            <a:ext cx="1943310" cy="5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509114" y="1703337"/>
            <a:ext cx="914400" cy="914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“”</a:t>
            </a:r>
            <a:endParaRPr lang="en-US" sz="32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468930"/>
              </p:ext>
            </p:extLst>
          </p:nvPr>
        </p:nvGraphicFramePr>
        <p:xfrm>
          <a:off x="4855580" y="1975117"/>
          <a:ext cx="31540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672">
                  <a:extLst>
                    <a:ext uri="{9D8B030D-6E8A-4147-A177-3AD203B41FA5}">
                      <a16:colId xmlns:a16="http://schemas.microsoft.com/office/drawing/2014/main" val="1268548019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305751808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12658997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2038868142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2705479006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348669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23591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stCxn id="10" idx="6"/>
            <a:endCxn id="12" idx="1"/>
          </p:cNvCxnSpPr>
          <p:nvPr/>
        </p:nvCxnSpPr>
        <p:spPr>
          <a:xfrm>
            <a:off x="4423514" y="2160537"/>
            <a:ext cx="43206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74796" y="117535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47881" y="2372151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Named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20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987883" y="1126840"/>
            <a:ext cx="5623554" cy="20101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86" y="144063"/>
            <a:ext cx="6903854" cy="9827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Distributed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3513938"/>
            <a:ext cx="11796766" cy="31983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There can be several Receivers pulling from a queue</a:t>
            </a:r>
          </a:p>
          <a:p>
            <a:r>
              <a:rPr lang="en-US" dirty="0" smtClean="0"/>
              <a:t>Useful when a message requires non-trivial processing</a:t>
            </a:r>
          </a:p>
          <a:p>
            <a:pPr lvl="1"/>
            <a:r>
              <a:rPr lang="en-US" dirty="0" smtClean="0"/>
              <a:t>If a Receiver is stuck with a long task, the other Receivers can meanwhile work on all the other messages pushed on the queue</a:t>
            </a:r>
          </a:p>
          <a:p>
            <a:r>
              <a:rPr lang="en-US" dirty="0" smtClean="0"/>
              <a:t>A message can only go to 1 Receiver</a:t>
            </a:r>
          </a:p>
          <a:p>
            <a:r>
              <a:rPr lang="en-US" i="1" dirty="0" err="1" smtClean="0"/>
              <a:t>Prefetch</a:t>
            </a:r>
            <a:r>
              <a:rPr lang="en-US" dirty="0" smtClean="0"/>
              <a:t>: for optimization reasons, Receiver could pull several messages at same time, instead of waiting to process current one before pulling the next</a:t>
            </a:r>
          </a:p>
          <a:p>
            <a:pPr lvl="1"/>
            <a:r>
              <a:rPr lang="en-US" dirty="0" smtClean="0"/>
              <a:t>important if time delay from </a:t>
            </a:r>
            <a:r>
              <a:rPr lang="en-US" dirty="0" err="1" smtClean="0"/>
              <a:t>RabbitMQ</a:t>
            </a:r>
            <a:r>
              <a:rPr lang="en-US" dirty="0" smtClean="0"/>
              <a:t> is significant compared to cost of processing 1 message</a:t>
            </a:r>
          </a:p>
          <a:p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170186" y="1762026"/>
            <a:ext cx="1562792" cy="798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Sender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9922005" y="1126840"/>
            <a:ext cx="1792778" cy="7980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Receiver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4" idx="6"/>
            <a:endCxn id="10" idx="2"/>
          </p:cNvCxnSpPr>
          <p:nvPr/>
        </p:nvCxnSpPr>
        <p:spPr>
          <a:xfrm flipV="1">
            <a:off x="1732978" y="2160537"/>
            <a:ext cx="1776136" cy="5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2" idx="3"/>
            <a:endCxn id="5" idx="2"/>
          </p:cNvCxnSpPr>
          <p:nvPr/>
        </p:nvCxnSpPr>
        <p:spPr>
          <a:xfrm flipV="1">
            <a:off x="8009612" y="1525852"/>
            <a:ext cx="1912393" cy="63468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509114" y="1703337"/>
            <a:ext cx="914400" cy="914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“”</a:t>
            </a:r>
            <a:endParaRPr lang="en-US" sz="32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468930"/>
              </p:ext>
            </p:extLst>
          </p:nvPr>
        </p:nvGraphicFramePr>
        <p:xfrm>
          <a:off x="4855580" y="1975117"/>
          <a:ext cx="31540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672">
                  <a:extLst>
                    <a:ext uri="{9D8B030D-6E8A-4147-A177-3AD203B41FA5}">
                      <a16:colId xmlns:a16="http://schemas.microsoft.com/office/drawing/2014/main" val="1268548019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305751808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12658997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2038868142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2705479006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348669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23591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stCxn id="10" idx="6"/>
            <a:endCxn id="12" idx="1"/>
          </p:cNvCxnSpPr>
          <p:nvPr/>
        </p:nvCxnSpPr>
        <p:spPr>
          <a:xfrm>
            <a:off x="4423514" y="2160537"/>
            <a:ext cx="43206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74796" y="117535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47881" y="2372151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Named Queue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9922005" y="2438226"/>
            <a:ext cx="1792778" cy="7980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Receiver</a:t>
            </a:r>
            <a:endParaRPr lang="en-US" sz="2400" dirty="0"/>
          </a:p>
        </p:txBody>
      </p:sp>
      <p:cxnSp>
        <p:nvCxnSpPr>
          <p:cNvPr id="16" name="Straight Arrow Connector 15"/>
          <p:cNvCxnSpPr>
            <a:stCxn id="12" idx="3"/>
            <a:endCxn id="15" idx="2"/>
          </p:cNvCxnSpPr>
          <p:nvPr/>
        </p:nvCxnSpPr>
        <p:spPr>
          <a:xfrm>
            <a:off x="8009612" y="2160537"/>
            <a:ext cx="1912393" cy="6767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497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987883" y="813916"/>
            <a:ext cx="5623554" cy="268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86" y="144063"/>
            <a:ext cx="6903854" cy="98277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Fanout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4040637"/>
            <a:ext cx="11796766" cy="267166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Broadcast of a message to several Receivers</a:t>
            </a:r>
          </a:p>
          <a:p>
            <a:r>
              <a:rPr lang="en-US" dirty="0" smtClean="0"/>
              <a:t>Sender needs to specify name of the exchange (</a:t>
            </a:r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</a:p>
          <a:p>
            <a:r>
              <a:rPr lang="en-US" dirty="0" smtClean="0"/>
              <a:t>Each receiver creates its own anonymous queue</a:t>
            </a:r>
          </a:p>
          <a:p>
            <a:pPr lvl="1"/>
            <a:r>
              <a:rPr lang="en-US" dirty="0" smtClean="0"/>
              <a:t>Queue with a random unique name, which we don’t care for</a:t>
            </a:r>
          </a:p>
          <a:p>
            <a:r>
              <a:rPr lang="en-US" dirty="0" smtClean="0"/>
              <a:t>Exchange </a:t>
            </a:r>
            <a:r>
              <a:rPr lang="en-US" i="1" dirty="0" smtClean="0"/>
              <a:t>X</a:t>
            </a:r>
            <a:r>
              <a:rPr lang="en-US" dirty="0" smtClean="0"/>
              <a:t> copies incoming messages on all queues</a:t>
            </a:r>
          </a:p>
        </p:txBody>
      </p:sp>
      <p:sp>
        <p:nvSpPr>
          <p:cNvPr id="4" name="Oval 3"/>
          <p:cNvSpPr/>
          <p:nvPr/>
        </p:nvSpPr>
        <p:spPr>
          <a:xfrm>
            <a:off x="170186" y="1762026"/>
            <a:ext cx="1562792" cy="798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Sender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9923093" y="1164200"/>
            <a:ext cx="1792778" cy="7980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Receiver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4" idx="6"/>
            <a:endCxn id="10" idx="2"/>
          </p:cNvCxnSpPr>
          <p:nvPr/>
        </p:nvCxnSpPr>
        <p:spPr>
          <a:xfrm flipV="1">
            <a:off x="1732978" y="2160537"/>
            <a:ext cx="1776136" cy="5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2" idx="3"/>
            <a:endCxn id="5" idx="2"/>
          </p:cNvCxnSpPr>
          <p:nvPr/>
        </p:nvCxnSpPr>
        <p:spPr>
          <a:xfrm flipV="1">
            <a:off x="8009612" y="1563212"/>
            <a:ext cx="1913481" cy="86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509114" y="1703337"/>
            <a:ext cx="914400" cy="914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en-US" sz="32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626432"/>
              </p:ext>
            </p:extLst>
          </p:nvPr>
        </p:nvGraphicFramePr>
        <p:xfrm>
          <a:off x="4855580" y="1378656"/>
          <a:ext cx="31540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672">
                  <a:extLst>
                    <a:ext uri="{9D8B030D-6E8A-4147-A177-3AD203B41FA5}">
                      <a16:colId xmlns:a16="http://schemas.microsoft.com/office/drawing/2014/main" val="1268548019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305751808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12658997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2038868142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2705479006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348669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23591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stCxn id="10" idx="6"/>
            <a:endCxn id="12" idx="1"/>
          </p:cNvCxnSpPr>
          <p:nvPr/>
        </p:nvCxnSpPr>
        <p:spPr>
          <a:xfrm flipV="1">
            <a:off x="4423514" y="1564076"/>
            <a:ext cx="432066" cy="5964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879" y="95008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73727" y="2001311"/>
            <a:ext cx="20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Anonymous Queues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9958518" y="2509708"/>
            <a:ext cx="1792778" cy="7980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Receiver</a:t>
            </a:r>
            <a:endParaRPr lang="en-US" sz="2400" dirty="0"/>
          </a:p>
        </p:txBody>
      </p:sp>
      <p:cxnSp>
        <p:nvCxnSpPr>
          <p:cNvPr id="16" name="Straight Arrow Connector 15"/>
          <p:cNvCxnSpPr>
            <a:stCxn id="17" idx="3"/>
            <a:endCxn id="15" idx="2"/>
          </p:cNvCxnSpPr>
          <p:nvPr/>
        </p:nvCxnSpPr>
        <p:spPr>
          <a:xfrm>
            <a:off x="8009612" y="2908720"/>
            <a:ext cx="194890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899939"/>
              </p:ext>
            </p:extLst>
          </p:nvPr>
        </p:nvGraphicFramePr>
        <p:xfrm>
          <a:off x="4855580" y="2723300"/>
          <a:ext cx="31540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672">
                  <a:extLst>
                    <a:ext uri="{9D8B030D-6E8A-4147-A177-3AD203B41FA5}">
                      <a16:colId xmlns:a16="http://schemas.microsoft.com/office/drawing/2014/main" val="1268548019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305751808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12658997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2038868142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2705479006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348669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23591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>
            <a:stCxn id="10" idx="6"/>
            <a:endCxn id="17" idx="1"/>
          </p:cNvCxnSpPr>
          <p:nvPr/>
        </p:nvCxnSpPr>
        <p:spPr>
          <a:xfrm>
            <a:off x="4423514" y="2160537"/>
            <a:ext cx="432066" cy="74818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22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987883" y="954593"/>
            <a:ext cx="5623554" cy="268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86" y="53646"/>
            <a:ext cx="6903854" cy="982778"/>
          </a:xfrm>
        </p:spPr>
        <p:txBody>
          <a:bodyPr>
            <a:normAutofit fontScale="90000"/>
          </a:bodyPr>
          <a:lstStyle/>
          <a:p>
            <a:r>
              <a:rPr lang="en-US" sz="7300" dirty="0" smtClean="0"/>
              <a:t>Direct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3762762"/>
            <a:ext cx="11796766" cy="309523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Broadcast like </a:t>
            </a:r>
            <a:r>
              <a:rPr lang="en-US" dirty="0" err="1" smtClean="0"/>
              <a:t>Fanout</a:t>
            </a:r>
            <a:r>
              <a:rPr lang="en-US" dirty="0" smtClean="0"/>
              <a:t>, but each message has a </a:t>
            </a:r>
            <a:r>
              <a:rPr lang="en-US" i="1" dirty="0" smtClean="0"/>
              <a:t>Key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INFO, WARN and ERROR when dealing with log messages</a:t>
            </a:r>
          </a:p>
          <a:p>
            <a:r>
              <a:rPr lang="en-US" dirty="0" smtClean="0"/>
              <a:t>When Receiver creates a queue, it specifies the Keys it wants to be notified to</a:t>
            </a:r>
          </a:p>
          <a:p>
            <a:r>
              <a:rPr lang="en-US" dirty="0" smtClean="0"/>
              <a:t>In above example:</a:t>
            </a:r>
          </a:p>
          <a:p>
            <a:pPr lvl="1"/>
            <a:r>
              <a:rPr lang="en-US" dirty="0" smtClean="0"/>
              <a:t>INFO messages copied to no queue</a:t>
            </a:r>
          </a:p>
          <a:p>
            <a:pPr lvl="1"/>
            <a:r>
              <a:rPr lang="en-US" dirty="0" smtClean="0"/>
              <a:t>WARN messages copied to </a:t>
            </a:r>
            <a:r>
              <a:rPr lang="en-US" dirty="0"/>
              <a:t>only 1 queue</a:t>
            </a:r>
          </a:p>
          <a:p>
            <a:pPr lvl="1"/>
            <a:r>
              <a:rPr lang="en-US" dirty="0" smtClean="0"/>
              <a:t>ERROR messages copied to both </a:t>
            </a:r>
            <a:r>
              <a:rPr lang="en-US" dirty="0"/>
              <a:t>queues</a:t>
            </a:r>
          </a:p>
          <a:p>
            <a:pPr lvl="1"/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170186" y="1902703"/>
            <a:ext cx="1562792" cy="798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Sender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9923093" y="1304877"/>
            <a:ext cx="1792778" cy="7980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Receiver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4" idx="6"/>
            <a:endCxn id="10" idx="2"/>
          </p:cNvCxnSpPr>
          <p:nvPr/>
        </p:nvCxnSpPr>
        <p:spPr>
          <a:xfrm flipV="1">
            <a:off x="1732978" y="2301214"/>
            <a:ext cx="1776136" cy="5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2" idx="3"/>
          </p:cNvCxnSpPr>
          <p:nvPr/>
        </p:nvCxnSpPr>
        <p:spPr>
          <a:xfrm flipV="1">
            <a:off x="8009612" y="1703889"/>
            <a:ext cx="1913481" cy="86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509114" y="1844014"/>
            <a:ext cx="914400" cy="914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en-US" sz="32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911815"/>
              </p:ext>
            </p:extLst>
          </p:nvPr>
        </p:nvGraphicFramePr>
        <p:xfrm>
          <a:off x="5678418" y="1519333"/>
          <a:ext cx="23311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532">
                  <a:extLst>
                    <a:ext uri="{9D8B030D-6E8A-4147-A177-3AD203B41FA5}">
                      <a16:colId xmlns:a16="http://schemas.microsoft.com/office/drawing/2014/main" val="1268548019"/>
                    </a:ext>
                  </a:extLst>
                </a:gridCol>
                <a:gridCol w="388532">
                  <a:extLst>
                    <a:ext uri="{9D8B030D-6E8A-4147-A177-3AD203B41FA5}">
                      <a16:colId xmlns:a16="http://schemas.microsoft.com/office/drawing/2014/main" val="305751808"/>
                    </a:ext>
                  </a:extLst>
                </a:gridCol>
                <a:gridCol w="388532">
                  <a:extLst>
                    <a:ext uri="{9D8B030D-6E8A-4147-A177-3AD203B41FA5}">
                      <a16:colId xmlns:a16="http://schemas.microsoft.com/office/drawing/2014/main" val="12658997"/>
                    </a:ext>
                  </a:extLst>
                </a:gridCol>
                <a:gridCol w="388532">
                  <a:extLst>
                    <a:ext uri="{9D8B030D-6E8A-4147-A177-3AD203B41FA5}">
                      <a16:colId xmlns:a16="http://schemas.microsoft.com/office/drawing/2014/main" val="2038868142"/>
                    </a:ext>
                  </a:extLst>
                </a:gridCol>
                <a:gridCol w="388532">
                  <a:extLst>
                    <a:ext uri="{9D8B030D-6E8A-4147-A177-3AD203B41FA5}">
                      <a16:colId xmlns:a16="http://schemas.microsoft.com/office/drawing/2014/main" val="2705479006"/>
                    </a:ext>
                  </a:extLst>
                </a:gridCol>
                <a:gridCol w="388532">
                  <a:extLst>
                    <a:ext uri="{9D8B030D-6E8A-4147-A177-3AD203B41FA5}">
                      <a16:colId xmlns:a16="http://schemas.microsoft.com/office/drawing/2014/main" val="348669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23591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stCxn id="10" idx="6"/>
            <a:endCxn id="12" idx="1"/>
          </p:cNvCxnSpPr>
          <p:nvPr/>
        </p:nvCxnSpPr>
        <p:spPr>
          <a:xfrm flipV="1">
            <a:off x="4423514" y="1704753"/>
            <a:ext cx="1254904" cy="5964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879" y="109076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936094" y="2175286"/>
            <a:ext cx="20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Anonymous Queues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9958518" y="2650344"/>
            <a:ext cx="1792778" cy="7980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Receiver</a:t>
            </a:r>
            <a:endParaRPr lang="en-US" sz="2400" dirty="0"/>
          </a:p>
        </p:txBody>
      </p:sp>
      <p:cxnSp>
        <p:nvCxnSpPr>
          <p:cNvPr id="16" name="Straight Arrow Connector 15"/>
          <p:cNvCxnSpPr>
            <a:stCxn id="17" idx="3"/>
            <a:endCxn id="15" idx="2"/>
          </p:cNvCxnSpPr>
          <p:nvPr/>
        </p:nvCxnSpPr>
        <p:spPr>
          <a:xfrm flipV="1">
            <a:off x="8009612" y="3049356"/>
            <a:ext cx="1948906" cy="4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997869"/>
              </p:ext>
            </p:extLst>
          </p:nvPr>
        </p:nvGraphicFramePr>
        <p:xfrm>
          <a:off x="5678420" y="2863977"/>
          <a:ext cx="23311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532">
                  <a:extLst>
                    <a:ext uri="{9D8B030D-6E8A-4147-A177-3AD203B41FA5}">
                      <a16:colId xmlns:a16="http://schemas.microsoft.com/office/drawing/2014/main" val="1268548019"/>
                    </a:ext>
                  </a:extLst>
                </a:gridCol>
                <a:gridCol w="388532">
                  <a:extLst>
                    <a:ext uri="{9D8B030D-6E8A-4147-A177-3AD203B41FA5}">
                      <a16:colId xmlns:a16="http://schemas.microsoft.com/office/drawing/2014/main" val="305751808"/>
                    </a:ext>
                  </a:extLst>
                </a:gridCol>
                <a:gridCol w="388532">
                  <a:extLst>
                    <a:ext uri="{9D8B030D-6E8A-4147-A177-3AD203B41FA5}">
                      <a16:colId xmlns:a16="http://schemas.microsoft.com/office/drawing/2014/main" val="12658997"/>
                    </a:ext>
                  </a:extLst>
                </a:gridCol>
                <a:gridCol w="388532">
                  <a:extLst>
                    <a:ext uri="{9D8B030D-6E8A-4147-A177-3AD203B41FA5}">
                      <a16:colId xmlns:a16="http://schemas.microsoft.com/office/drawing/2014/main" val="2038868142"/>
                    </a:ext>
                  </a:extLst>
                </a:gridCol>
                <a:gridCol w="388532">
                  <a:extLst>
                    <a:ext uri="{9D8B030D-6E8A-4147-A177-3AD203B41FA5}">
                      <a16:colId xmlns:a16="http://schemas.microsoft.com/office/drawing/2014/main" val="2705479006"/>
                    </a:ext>
                  </a:extLst>
                </a:gridCol>
                <a:gridCol w="388532">
                  <a:extLst>
                    <a:ext uri="{9D8B030D-6E8A-4147-A177-3AD203B41FA5}">
                      <a16:colId xmlns:a16="http://schemas.microsoft.com/office/drawing/2014/main" val="348669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23591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>
            <a:endCxn id="17" idx="1"/>
          </p:cNvCxnSpPr>
          <p:nvPr/>
        </p:nvCxnSpPr>
        <p:spPr>
          <a:xfrm>
            <a:off x="4423514" y="2294959"/>
            <a:ext cx="1254906" cy="75443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78418" y="1082029"/>
            <a:ext cx="188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WARN and ERROR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78417" y="3223885"/>
            <a:ext cx="1306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82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19" y="1825625"/>
            <a:ext cx="11836958" cy="486657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Broadcast like Direct Exchange</a:t>
            </a:r>
          </a:p>
          <a:p>
            <a:r>
              <a:rPr lang="en-US" dirty="0" smtClean="0"/>
              <a:t>But finer grained way to specify routing to queues</a:t>
            </a:r>
          </a:p>
          <a:p>
            <a:r>
              <a:rPr lang="en-US" i="1" dirty="0" smtClean="0"/>
              <a:t>Topic</a:t>
            </a:r>
            <a:r>
              <a:rPr lang="en-US" dirty="0" smtClean="0"/>
              <a:t>: list of words separated by “</a:t>
            </a:r>
            <a:r>
              <a:rPr lang="en-US" b="1" dirty="0" smtClean="0"/>
              <a:t>.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Receiver specifies the topic it wants to pull for</a:t>
            </a:r>
          </a:p>
          <a:p>
            <a:r>
              <a:rPr lang="en-US" dirty="0" smtClean="0"/>
              <a:t>Special symbols: “</a:t>
            </a:r>
            <a:r>
              <a:rPr lang="en-US" b="1" dirty="0" smtClean="0"/>
              <a:t>*</a:t>
            </a:r>
            <a:r>
              <a:rPr lang="en-US" dirty="0" smtClean="0"/>
              <a:t>” substitutes 1 word, “</a:t>
            </a:r>
            <a:r>
              <a:rPr lang="en-US" b="1" dirty="0" smtClean="0"/>
              <a:t>#</a:t>
            </a:r>
            <a:r>
              <a:rPr lang="en-US" dirty="0" smtClean="0"/>
              <a:t>” substitute 0 or more words</a:t>
            </a:r>
          </a:p>
          <a:p>
            <a:r>
              <a:rPr lang="en-US" dirty="0" smtClean="0"/>
              <a:t>Ex, consider </a:t>
            </a:r>
            <a:r>
              <a:rPr lang="en-US" dirty="0"/>
              <a:t>topic “</a:t>
            </a:r>
            <a:r>
              <a:rPr lang="en-US" i="1" dirty="0" err="1"/>
              <a:t>author.country.kind</a:t>
            </a:r>
            <a:r>
              <a:rPr lang="en-US" dirty="0" smtClean="0"/>
              <a:t>” for news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*.</a:t>
            </a:r>
            <a:r>
              <a:rPr lang="en-US" i="1" dirty="0" err="1" smtClean="0"/>
              <a:t>norway</a:t>
            </a:r>
            <a:r>
              <a:rPr lang="en-US" i="1" dirty="0" smtClean="0"/>
              <a:t>.*</a:t>
            </a:r>
            <a:r>
              <a:rPr lang="en-US" dirty="0" smtClean="0"/>
              <a:t>”: any news from Norway, regardless of author or kind</a:t>
            </a:r>
          </a:p>
          <a:p>
            <a:pPr lvl="1"/>
            <a:r>
              <a:rPr lang="en-US" dirty="0"/>
              <a:t>“</a:t>
            </a:r>
            <a:r>
              <a:rPr lang="en-US" i="1" dirty="0"/>
              <a:t>smith</a:t>
            </a:r>
            <a:r>
              <a:rPr lang="en-US" i="1" dirty="0" smtClean="0"/>
              <a:t>.#</a:t>
            </a:r>
            <a:r>
              <a:rPr lang="en-US" dirty="0" smtClean="0"/>
              <a:t>”: any news from author Smith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92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3585</TotalTime>
  <Words>509</Words>
  <Application>Microsoft Office PowerPoint</Application>
  <PresentationFormat>Widescreen</PresentationFormat>
  <Paragraphs>95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1_Office Theme</vt:lpstr>
      <vt:lpstr>2_Office Theme</vt:lpstr>
      <vt:lpstr>Enterprise Programmering 2  Lesson 12:  AMQP and RabbitMQ</vt:lpstr>
      <vt:lpstr>Goals</vt:lpstr>
      <vt:lpstr>MOMs</vt:lpstr>
      <vt:lpstr>AMQP/RabbitMQ</vt:lpstr>
      <vt:lpstr>Queue</vt:lpstr>
      <vt:lpstr>Distributed Work</vt:lpstr>
      <vt:lpstr>Fanout</vt:lpstr>
      <vt:lpstr>Direct Exchange</vt:lpstr>
      <vt:lpstr>Topic Exchange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Windows User</dc:creator>
  <cp:lastModifiedBy>Andrea Arcuri</cp:lastModifiedBy>
  <cp:revision>273</cp:revision>
  <dcterms:created xsi:type="dcterms:W3CDTF">2016-11-16T11:38:20Z</dcterms:created>
  <dcterms:modified xsi:type="dcterms:W3CDTF">2018-10-29T12:58:41Z</dcterms:modified>
</cp:coreProperties>
</file>