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2" r:id="rId11"/>
    <p:sldId id="283" r:id="rId12"/>
    <p:sldId id="284" r:id="rId13"/>
    <p:sldId id="286" r:id="rId14"/>
    <p:sldId id="287" r:id="rId15"/>
    <p:sldId id="289" r:id="rId16"/>
    <p:sldId id="288" r:id="rId17"/>
    <p:sldId id="290" r:id="rId18"/>
    <p:sldId id="293" r:id="rId19"/>
    <p:sldId id="291" r:id="rId20"/>
    <p:sldId id="29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408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</a:t>
            </a:r>
            <a:r>
              <a:rPr lang="en-US" i="1" dirty="0" smtClean="0"/>
              <a:t>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6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“$MODULE_DIR$”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a Maven plugin, as part of the build</a:t>
            </a:r>
          </a:p>
          <a:p>
            <a:pPr lvl="1"/>
            <a:r>
              <a:rPr lang="en-US" dirty="0" smtClean="0"/>
              <a:t>Note: we could use Docker… but here we just want to see how Maven plugins can be used to do several different things during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</a:t>
            </a:r>
            <a:r>
              <a:rPr lang="en-US" i="1" dirty="0" smtClean="0"/>
              <a:t>target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i="1" dirty="0" err="1" smtClean="0"/>
              <a:t>mvn</a:t>
            </a:r>
            <a:r>
              <a:rPr lang="en-US" i="1" dirty="0" smtClean="0"/>
              <a:t> clean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1" y="1825625"/>
            <a:ext cx="11671609" cy="4835370"/>
          </a:xfrm>
        </p:spPr>
        <p:txBody>
          <a:bodyPr/>
          <a:lstStyle/>
          <a:p>
            <a:r>
              <a:rPr lang="en-US" dirty="0" smtClean="0"/>
              <a:t>A server like </a:t>
            </a:r>
            <a:r>
              <a:rPr lang="en-US" dirty="0" err="1" smtClean="0"/>
              <a:t>WildFly</a:t>
            </a:r>
            <a:r>
              <a:rPr lang="en-US" dirty="0" smtClean="0"/>
              <a:t> will have a </a:t>
            </a:r>
            <a:r>
              <a:rPr lang="en-US" i="1" dirty="0" smtClean="0"/>
              <a:t>pool of threads</a:t>
            </a:r>
          </a:p>
          <a:p>
            <a:r>
              <a:rPr lang="en-US" dirty="0" smtClean="0"/>
              <a:t>Each incoming HTTP request could be handled by a different thread, possibly in parallel on 2 or more CPUs</a:t>
            </a:r>
          </a:p>
          <a:p>
            <a:r>
              <a:rPr lang="en-US" dirty="0" smtClean="0"/>
              <a:t>Issue when different threads are working on same data</a:t>
            </a:r>
          </a:p>
          <a:p>
            <a:pPr lvl="1"/>
            <a:r>
              <a:rPr lang="en-US" dirty="0" smtClean="0"/>
              <a:t>example, state in a </a:t>
            </a:r>
            <a:r>
              <a:rPr lang="en-US" i="1" dirty="0" smtClean="0"/>
              <a:t>@Singleton</a:t>
            </a:r>
          </a:p>
          <a:p>
            <a:pPr lvl="1"/>
            <a:r>
              <a:rPr lang="en-US" dirty="0" smtClean="0"/>
              <a:t>recall that threads in the same process share the same </a:t>
            </a:r>
            <a:r>
              <a:rPr lang="en-US" i="1" dirty="0" smtClean="0"/>
              <a:t>heap, </a:t>
            </a:r>
            <a:r>
              <a:rPr lang="en-US" dirty="0" err="1" smtClean="0"/>
              <a:t>ie</a:t>
            </a:r>
            <a:r>
              <a:rPr lang="en-US" dirty="0" smtClean="0"/>
              <a:t> the objects and their state declared with </a:t>
            </a:r>
            <a:r>
              <a:rPr lang="en-US" i="1" dirty="0" smtClean="0"/>
              <a:t>new</a:t>
            </a:r>
            <a:r>
              <a:rPr lang="en-US" dirty="0" smtClean="0"/>
              <a:t> keyword, but each thread has its own </a:t>
            </a:r>
            <a:r>
              <a:rPr lang="en-US" i="1" dirty="0" smtClean="0"/>
              <a:t>method-call-stack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1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404963" cy="4879975"/>
          </a:xfrm>
        </p:spPr>
        <p:txBody>
          <a:bodyPr/>
          <a:lstStyle/>
          <a:p>
            <a:r>
              <a:rPr lang="en-US" dirty="0" smtClean="0"/>
              <a:t>Assume a thread is manipulating a variable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, by doing </a:t>
            </a:r>
            <a:r>
              <a:rPr lang="en-US" b="1" dirty="0" smtClean="0"/>
              <a:t>x++</a:t>
            </a:r>
          </a:p>
          <a:p>
            <a:r>
              <a:rPr lang="en-US" b="1" dirty="0"/>
              <a:t>x</a:t>
            </a:r>
            <a:r>
              <a:rPr lang="en-US" dirty="0" smtClean="0"/>
              <a:t> needs to be loaded from the RAM, all the way down to the CPU registers</a:t>
            </a:r>
          </a:p>
          <a:p>
            <a:r>
              <a:rPr lang="en-US" dirty="0" smtClean="0"/>
              <a:t>It might take a while before changes in registers are propagated back to the 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7382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36920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97380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81470" y="2320162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614902" y="2295669"/>
            <a:ext cx="1" cy="2334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89564" y="4542135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057360" y="5530300"/>
            <a:ext cx="7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x++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30252" y="179694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5"/>
            <a:ext cx="11658600" cy="4787446"/>
          </a:xfrm>
        </p:spPr>
        <p:txBody>
          <a:bodyPr>
            <a:normAutofit/>
          </a:bodyPr>
          <a:lstStyle/>
          <a:p>
            <a:r>
              <a:rPr lang="en-US" i="1" dirty="0" smtClean="0"/>
              <a:t>RAM</a:t>
            </a:r>
            <a:r>
              <a:rPr lang="en-US" dirty="0" smtClean="0"/>
              <a:t> are </a:t>
            </a:r>
            <a:r>
              <a:rPr lang="en-US" i="1" dirty="0" smtClean="0"/>
              <a:t>large</a:t>
            </a:r>
            <a:r>
              <a:rPr lang="en-US" dirty="0" smtClean="0"/>
              <a:t> but </a:t>
            </a:r>
            <a:r>
              <a:rPr lang="en-US" i="1" dirty="0" smtClean="0"/>
              <a:t>expensive</a:t>
            </a:r>
            <a:r>
              <a:rPr lang="en-US" dirty="0" smtClean="0"/>
              <a:t> and </a:t>
            </a:r>
            <a:r>
              <a:rPr lang="en-US" i="1" dirty="0" smtClean="0"/>
              <a:t>slow</a:t>
            </a:r>
          </a:p>
          <a:p>
            <a:r>
              <a:rPr lang="en-US" i="1" dirty="0" smtClean="0"/>
              <a:t>Caches </a:t>
            </a:r>
            <a:r>
              <a:rPr lang="en-US" dirty="0" smtClean="0"/>
              <a:t>are </a:t>
            </a:r>
            <a:r>
              <a:rPr lang="en-US" i="1" dirty="0" smtClean="0"/>
              <a:t>faster</a:t>
            </a:r>
            <a:r>
              <a:rPr lang="en-US" dirty="0" smtClean="0"/>
              <a:t> but (much) </a:t>
            </a:r>
            <a:r>
              <a:rPr lang="en-US" i="1" dirty="0" smtClean="0"/>
              <a:t>smaller</a:t>
            </a:r>
          </a:p>
          <a:p>
            <a:r>
              <a:rPr lang="en-US" dirty="0" smtClean="0"/>
              <a:t>A computation will use data, and we want to have such data as close as possible to the CPU</a:t>
            </a:r>
          </a:p>
          <a:p>
            <a:r>
              <a:rPr lang="en-US" dirty="0" smtClean="0"/>
              <a:t>But registers/caches cannot hold all the data needed for the computation (</a:t>
            </a:r>
            <a:r>
              <a:rPr lang="en-US" dirty="0" err="1" smtClean="0"/>
              <a:t>ie</a:t>
            </a:r>
            <a:r>
              <a:rPr lang="en-US" dirty="0" smtClean="0"/>
              <a:t> the code executed by the thread)</a:t>
            </a:r>
          </a:p>
          <a:p>
            <a:r>
              <a:rPr lang="en-US" dirty="0" smtClean="0"/>
              <a:t>So, page swaps between caches to retrieve needed data</a:t>
            </a:r>
          </a:p>
          <a:p>
            <a:r>
              <a:rPr lang="en-US" i="1" dirty="0" smtClean="0"/>
              <a:t>If data already in cache, do not load it again from 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0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2 Threads on 2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both threads are reading the same </a:t>
            </a:r>
            <a:r>
              <a:rPr lang="en-US" b="1" dirty="0" smtClean="0"/>
              <a:t>x</a:t>
            </a:r>
            <a:r>
              <a:rPr lang="en-US" dirty="0" smtClean="0"/>
              <a:t> from the heap</a:t>
            </a:r>
          </a:p>
          <a:p>
            <a:r>
              <a:rPr lang="en-US" dirty="0" smtClean="0"/>
              <a:t>Registers in both CPUs will see the same value,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But what if CPU-0 does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CPU-1 will not see it, as still using the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What if both CPUs do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only one of them might effect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threads are executed at same time, both will change </a:t>
            </a:r>
            <a:r>
              <a:rPr lang="en-US" b="1" dirty="0" smtClean="0"/>
              <a:t>x</a:t>
            </a:r>
            <a:r>
              <a:rPr lang="en-US" dirty="0" smtClean="0"/>
              <a:t> from 0 to 1</a:t>
            </a:r>
          </a:p>
          <a:p>
            <a:r>
              <a:rPr lang="en-US" b="1" dirty="0" smtClean="0"/>
              <a:t>x=1</a:t>
            </a:r>
            <a:r>
              <a:rPr lang="en-US" dirty="0" smtClean="0"/>
              <a:t> will be in the cache, and later on propagated up to the RAM</a:t>
            </a:r>
          </a:p>
          <a:p>
            <a:r>
              <a:rPr lang="en-US" dirty="0" smtClean="0"/>
              <a:t>But if 2 threads do not run at exactly same time, the result could be </a:t>
            </a:r>
            <a:r>
              <a:rPr lang="en-US" b="1" dirty="0" smtClean="0"/>
              <a:t>x=2</a:t>
            </a:r>
            <a:r>
              <a:rPr lang="en-US" dirty="0" smtClean="0"/>
              <a:t>, as second thread could use the updated </a:t>
            </a:r>
            <a:r>
              <a:rPr lang="en-US" b="1" dirty="0" smtClean="0"/>
              <a:t>x=1</a:t>
            </a:r>
            <a:r>
              <a:rPr lang="en-US" dirty="0" smtClean="0"/>
              <a:t> from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7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51" y="1825624"/>
            <a:ext cx="11924371" cy="4879975"/>
          </a:xfrm>
        </p:spPr>
        <p:txBody>
          <a:bodyPr/>
          <a:lstStyle/>
          <a:p>
            <a:r>
              <a:rPr lang="en-US" dirty="0" smtClean="0"/>
              <a:t>In Java, variables can be declared with </a:t>
            </a:r>
            <a:r>
              <a:rPr lang="en-US" b="1" dirty="0" smtClean="0"/>
              <a:t>volatile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volatile </a:t>
            </a:r>
            <a:r>
              <a:rPr lang="en-US" b="1" dirty="0" err="1" smtClean="0"/>
              <a:t>int</a:t>
            </a:r>
            <a:r>
              <a:rPr lang="en-US" b="1" dirty="0" smtClean="0"/>
              <a:t> x = 0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volatile variable is always read from RAM, and not used from cache</a:t>
            </a:r>
          </a:p>
          <a:p>
            <a:r>
              <a:rPr lang="en-US" dirty="0" smtClean="0"/>
              <a:t>Useful to get most recent update in RAM, when local values in cache could become stale if other threads do modify such values</a:t>
            </a:r>
          </a:p>
          <a:p>
            <a:r>
              <a:rPr lang="en-US" dirty="0" smtClean="0"/>
              <a:t>Good when you just need to </a:t>
            </a:r>
            <a:r>
              <a:rPr lang="en-US" i="1" dirty="0" smtClean="0"/>
              <a:t>read</a:t>
            </a:r>
            <a:r>
              <a:rPr lang="en-US" dirty="0" smtClean="0"/>
              <a:t> such values, but not to </a:t>
            </a:r>
            <a:r>
              <a:rPr lang="en-US" i="1" dirty="0" smtClean="0"/>
              <a:t>write</a:t>
            </a:r>
            <a:r>
              <a:rPr lang="en-US" dirty="0" smtClean="0"/>
              <a:t> them, as read/write is </a:t>
            </a:r>
            <a:r>
              <a:rPr lang="en-US" b="1" dirty="0" smtClean="0"/>
              <a:t>not</a:t>
            </a:r>
            <a:r>
              <a:rPr lang="en-US" dirty="0" smtClean="0"/>
              <a:t> 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5878750" cy="4950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</a:t>
            </a:r>
            <a:r>
              <a:rPr lang="en-US" b="1" dirty="0" smtClean="0"/>
              <a:t>x</a:t>
            </a:r>
            <a:r>
              <a:rPr lang="en-US" dirty="0" smtClean="0"/>
              <a:t> being </a:t>
            </a:r>
            <a:r>
              <a:rPr lang="en-US" i="1" dirty="0" smtClean="0"/>
              <a:t>volatile</a:t>
            </a:r>
          </a:p>
          <a:p>
            <a:r>
              <a:rPr lang="en-US" dirty="0" smtClean="0"/>
              <a:t>3 threads on 3 CPUs read </a:t>
            </a:r>
            <a:r>
              <a:rPr lang="en-US" b="1" dirty="0" smtClean="0"/>
              <a:t>x=0</a:t>
            </a:r>
            <a:r>
              <a:rPr lang="en-US" dirty="0" smtClean="0"/>
              <a:t> at the same time from RAM </a:t>
            </a:r>
          </a:p>
          <a:p>
            <a:r>
              <a:rPr lang="en-US" dirty="0" smtClean="0"/>
              <a:t>CPU-0 does a </a:t>
            </a:r>
            <a:r>
              <a:rPr lang="en-US" b="1" dirty="0" smtClean="0"/>
              <a:t>x++</a:t>
            </a:r>
          </a:p>
          <a:p>
            <a:r>
              <a:rPr lang="en-US" dirty="0" smtClean="0"/>
              <a:t>CPU-1 reads value back once CPU-0 modification saved in RAM: it will use </a:t>
            </a:r>
            <a:r>
              <a:rPr lang="en-US" b="1" dirty="0" smtClean="0"/>
              <a:t>x=1</a:t>
            </a:r>
            <a:r>
              <a:rPr lang="en-US" dirty="0" smtClean="0"/>
              <a:t> instead of relaying on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CPU-2 stills uses </a:t>
            </a:r>
            <a:r>
              <a:rPr lang="en-US" b="1" dirty="0" smtClean="0"/>
              <a:t>x=0</a:t>
            </a:r>
            <a:r>
              <a:rPr lang="en-US" dirty="0" smtClean="0"/>
              <a:t>, even if </a:t>
            </a:r>
            <a:r>
              <a:rPr lang="en-US" i="1" dirty="0" smtClean="0"/>
              <a:t>volatile</a:t>
            </a:r>
            <a:r>
              <a:rPr lang="en-US" dirty="0" smtClean="0"/>
              <a:t> and CPU-0 did </a:t>
            </a:r>
            <a:r>
              <a:rPr lang="en-US" b="1" dirty="0" smtClean="0"/>
              <a:t>x++</a:t>
            </a:r>
            <a:r>
              <a:rPr lang="en-US" dirty="0" smtClean="0"/>
              <a:t>, as update not in RAM yet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27699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22305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7104568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9099174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48928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48928" y="3037504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x++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90355" y="4182056"/>
            <a:ext cx="1828423" cy="9206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x=1 saved back from cache to 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27393" y="539659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x=1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16911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11093780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327393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316910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316909" y="392485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Using x=0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3" y="1825624"/>
            <a:ext cx="11634107" cy="4860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need to READ and then WRITE a shared variable between different threads, we want it </a:t>
            </a:r>
            <a:r>
              <a:rPr lang="en-US" i="1" dirty="0" smtClean="0"/>
              <a:t>atomic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thread does </a:t>
            </a:r>
            <a:r>
              <a:rPr lang="en-US" b="1" dirty="0" smtClean="0"/>
              <a:t>x++</a:t>
            </a:r>
            <a:r>
              <a:rPr lang="en-US" dirty="0" smtClean="0"/>
              <a:t>, no other thread should be able to read and use x until the </a:t>
            </a:r>
            <a:r>
              <a:rPr lang="en-US" b="1" dirty="0" smtClean="0"/>
              <a:t>+1</a:t>
            </a:r>
            <a:r>
              <a:rPr lang="en-US" dirty="0" smtClean="0"/>
              <a:t> is saved back in RAM </a:t>
            </a:r>
          </a:p>
          <a:p>
            <a:r>
              <a:rPr lang="en-US" dirty="0" smtClean="0"/>
              <a:t>Java provides ways to execute code blocks atomically, with </a:t>
            </a:r>
            <a:r>
              <a:rPr lang="en-US" b="1" dirty="0" smtClean="0"/>
              <a:t>synchronized</a:t>
            </a:r>
            <a:r>
              <a:rPr lang="en-US" dirty="0" smtClean="0"/>
              <a:t> keyword, putting a </a:t>
            </a:r>
            <a:r>
              <a:rPr lang="en-US" b="1" dirty="0" smtClean="0"/>
              <a:t>lock</a:t>
            </a:r>
            <a:r>
              <a:rPr lang="en-US" dirty="0" smtClean="0"/>
              <a:t> on an object, released once block’s execution is completed</a:t>
            </a:r>
          </a:p>
          <a:p>
            <a:r>
              <a:rPr lang="en-US" dirty="0" smtClean="0"/>
              <a:t>Any other thread trying to execute the same code </a:t>
            </a:r>
            <a:r>
              <a:rPr lang="en-US" i="1" dirty="0" smtClean="0"/>
              <a:t>has to wait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put on hold) until the lock is released</a:t>
            </a:r>
          </a:p>
          <a:p>
            <a:r>
              <a:rPr lang="en-US" i="1" dirty="0" smtClean="0"/>
              <a:t>Issue</a:t>
            </a:r>
            <a:r>
              <a:rPr lang="en-US" dirty="0" smtClean="0"/>
              <a:t>: thread waiting and context-switch are computationally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</a:t>
            </a:r>
            <a:r>
              <a:rPr lang="en-US" i="1" dirty="0" smtClean="0"/>
              <a:t>private </a:t>
            </a:r>
            <a:r>
              <a:rPr lang="en-US" i="1" dirty="0" err="1" smtClean="0"/>
              <a:t>int</a:t>
            </a:r>
            <a:r>
              <a:rPr lang="en-US" i="1" dirty="0" smtClean="0"/>
              <a:t> x = 0;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dirty="0" smtClean="0"/>
              <a:t>Only one instance exists 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“@EJB private A a;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“new”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i="1" dirty="0"/>
              <a:t>@</a:t>
            </a:r>
            <a:r>
              <a:rPr lang="en-US" i="1" dirty="0" err="1" smtClean="0"/>
              <a:t>PostConstruct</a:t>
            </a:r>
            <a:r>
              <a:rPr lang="en-US" i="1" dirty="0" smtClean="0"/>
              <a:t> </a:t>
            </a:r>
            <a:r>
              <a:rPr lang="en-US" dirty="0" smtClean="0"/>
              <a:t>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8318</TotalTime>
  <Words>1391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Mangal</vt:lpstr>
      <vt:lpstr>Office Theme</vt:lpstr>
      <vt:lpstr>Enterprise Programmering 1 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Container Deployment </vt:lpstr>
      <vt:lpstr>Arquillian </vt:lpstr>
      <vt:lpstr>Test Configuration</vt:lpstr>
      <vt:lpstr>Download/Install WildFly</vt:lpstr>
      <vt:lpstr>Multi-Threading</vt:lpstr>
      <vt:lpstr>CPU and Caches</vt:lpstr>
      <vt:lpstr>Performance</vt:lpstr>
      <vt:lpstr>Issue: 2 Threads on 2 CPUs</vt:lpstr>
      <vt:lpstr>Cont.</vt:lpstr>
      <vt:lpstr>Volatile</vt:lpstr>
      <vt:lpstr>Volatile Issue</vt:lpstr>
      <vt:lpstr>Atomicity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297</cp:revision>
  <cp:lastPrinted>2018-01-15T20:28:34Z</cp:lastPrinted>
  <dcterms:created xsi:type="dcterms:W3CDTF">2017-12-10T14:32:25Z</dcterms:created>
  <dcterms:modified xsi:type="dcterms:W3CDTF">2019-01-09T12:16:04Z</dcterms:modified>
</cp:coreProperties>
</file>