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4713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03: Charset and PATCH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639862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Problem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692328" cy="4792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Reading a </a:t>
            </a:r>
            <a:r>
              <a:rPr lang="en-US" sz="3600" dirty="0" err="1" smtClean="0"/>
              <a:t>bitstring</a:t>
            </a:r>
            <a:r>
              <a:rPr lang="en-US" sz="3600" dirty="0" smtClean="0"/>
              <a:t> assuming a charset (</a:t>
            </a:r>
            <a:r>
              <a:rPr lang="en-US" sz="3600" dirty="0" err="1" smtClean="0"/>
              <a:t>eg</a:t>
            </a:r>
            <a:r>
              <a:rPr lang="en-US" sz="3600" dirty="0" smtClean="0"/>
              <a:t> UTF-8) whereas it was encoded in a different one (</a:t>
            </a:r>
            <a:r>
              <a:rPr lang="en-US" sz="3600" dirty="0" err="1" smtClean="0"/>
              <a:t>eg</a:t>
            </a:r>
            <a:r>
              <a:rPr lang="en-US" sz="3600" dirty="0" smtClean="0"/>
              <a:t> </a:t>
            </a:r>
            <a:r>
              <a:rPr lang="en-US" sz="3600" dirty="0"/>
              <a:t>ISO-8859-1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You might not see this issue for ASCII codes, as those have same codes in most charsets</a:t>
            </a:r>
          </a:p>
          <a:p>
            <a:r>
              <a:rPr lang="en-US" sz="3600" dirty="0" smtClean="0"/>
              <a:t>But, as soon as you have non-Latin letters, good luck…</a:t>
            </a:r>
          </a:p>
          <a:p>
            <a:r>
              <a:rPr lang="en-US" sz="3600" dirty="0" smtClean="0"/>
              <a:t>Example, reading a valid 11xxxxxx 0xxxxxxx from a ISO-8859-1 source would result in </a:t>
            </a:r>
            <a:r>
              <a:rPr lang="en-US" sz="3600" dirty="0"/>
              <a:t>a </a:t>
            </a:r>
            <a:r>
              <a:rPr lang="en-US" sz="3600" dirty="0" smtClean="0"/>
              <a:t>� for the first byte if wrongly displayed as UTF-8 (as 11x… must be followed by 10x…)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34304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PATCH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" y="1825625"/>
            <a:ext cx="11767279" cy="4762552"/>
          </a:xfrm>
        </p:spPr>
        <p:txBody>
          <a:bodyPr/>
          <a:lstStyle/>
          <a:p>
            <a:r>
              <a:rPr lang="en-US" dirty="0" smtClean="0"/>
              <a:t>PATCH was introduced in HTTP later on</a:t>
            </a:r>
            <a:r>
              <a:rPr lang="en-US" dirty="0"/>
              <a:t>, in its own RFC (5789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 does a </a:t>
            </a:r>
            <a:r>
              <a:rPr lang="en-US" i="1" dirty="0" smtClean="0"/>
              <a:t>complete</a:t>
            </a:r>
            <a:r>
              <a:rPr lang="en-US" dirty="0" smtClean="0"/>
              <a:t> replacement of a resource</a:t>
            </a:r>
          </a:p>
          <a:p>
            <a:r>
              <a:rPr lang="en-US" dirty="0" smtClean="0"/>
              <a:t>What if I just want to replace a single field of a resource?</a:t>
            </a:r>
          </a:p>
          <a:p>
            <a:r>
              <a:rPr lang="en-US" dirty="0" smtClean="0"/>
              <a:t>In PUT, I would have to send the old fields as well, otherwise they would be deleted</a:t>
            </a:r>
          </a:p>
          <a:p>
            <a:pPr lvl="1"/>
            <a:r>
              <a:rPr lang="en-US" dirty="0" smtClean="0"/>
              <a:t>very inefficient</a:t>
            </a:r>
          </a:p>
          <a:p>
            <a:r>
              <a:rPr lang="en-US" dirty="0" smtClean="0"/>
              <a:t>PATCH allows to do </a:t>
            </a:r>
            <a:r>
              <a:rPr lang="en-US" i="1" dirty="0" smtClean="0"/>
              <a:t>partial</a:t>
            </a:r>
            <a:r>
              <a:rPr lang="en-US" dirty="0" smtClean="0"/>
              <a:t> changes on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Wrong PUT on Resource </a:t>
            </a:r>
            <a:r>
              <a:rPr lang="en-US" b="1" dirty="0" smtClean="0"/>
              <a:t>/</a:t>
            </a:r>
            <a:r>
              <a:rPr lang="en-US" b="1" dirty="0" err="1" smtClean="0"/>
              <a:t>abc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9" y="5134131"/>
            <a:ext cx="11596141" cy="1522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could implement the PUT this way on the server</a:t>
            </a:r>
          </a:p>
          <a:p>
            <a:r>
              <a:rPr lang="en-US" dirty="0" smtClean="0"/>
              <a:t>But, besides not following HTTP’s semantics, what would be the problem?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681" y="2525842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//PUT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2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9547" y="2465397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//Current Resource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5,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56884" y="2465397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</a:t>
            </a:r>
            <a:r>
              <a:rPr lang="en-US" sz="2400" b="1" dirty="0" smtClean="0"/>
              <a:t>Wrong</a:t>
            </a:r>
            <a:r>
              <a:rPr lang="en-US" sz="2400" dirty="0" smtClean="0"/>
              <a:t> result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b="1" dirty="0" smtClean="0"/>
              <a:t>“foo”: 2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75351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API Maintenance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6009" y="5276537"/>
            <a:ext cx="11596141" cy="13801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one day you add an </a:t>
            </a:r>
            <a:r>
              <a:rPr lang="en-US" i="1" dirty="0" smtClean="0"/>
              <a:t>optional</a:t>
            </a:r>
            <a:r>
              <a:rPr lang="en-US" dirty="0" smtClean="0"/>
              <a:t> field “y”</a:t>
            </a:r>
          </a:p>
          <a:p>
            <a:r>
              <a:rPr lang="en-US" dirty="0" smtClean="0"/>
              <a:t>(Old) </a:t>
            </a:r>
            <a:r>
              <a:rPr lang="en-US" dirty="0"/>
              <a:t>C</a:t>
            </a:r>
            <a:r>
              <a:rPr lang="en-US" dirty="0" smtClean="0"/>
              <a:t>lients replacing/creating resource without specifying “y” will wrongly leave current “y” value instead of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681" y="1993692"/>
            <a:ext cx="1693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//PUT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null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0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99547" y="1933247"/>
            <a:ext cx="25884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//Current Resource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5,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“y”: 7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56884" y="1933247"/>
            <a:ext cx="20551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</a:t>
            </a:r>
            <a:r>
              <a:rPr lang="en-US" sz="2400" b="1" dirty="0" smtClean="0"/>
              <a:t>Wrong</a:t>
            </a:r>
            <a:r>
              <a:rPr lang="en-US" sz="2400" dirty="0" smtClean="0"/>
              <a:t> result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0,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null,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0,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“y”: 7</a:t>
            </a:r>
            <a:endParaRPr lang="en-US" sz="2400" b="1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275351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333212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Updates with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4"/>
            <a:ext cx="11729803" cy="4837503"/>
          </a:xfrm>
        </p:spPr>
        <p:txBody>
          <a:bodyPr/>
          <a:lstStyle/>
          <a:p>
            <a:r>
              <a:rPr lang="en-US" dirty="0" smtClean="0"/>
              <a:t>PATCH allows you to do </a:t>
            </a:r>
            <a:r>
              <a:rPr lang="en-US" i="1" dirty="0" smtClean="0"/>
              <a:t>partial</a:t>
            </a:r>
            <a:r>
              <a:rPr lang="en-US" dirty="0" smtClean="0"/>
              <a:t> updates</a:t>
            </a:r>
          </a:p>
          <a:p>
            <a:r>
              <a:rPr lang="en-US" dirty="0" smtClean="0"/>
              <a:t>How to do such updates is NOT specified in HTTP</a:t>
            </a:r>
          </a:p>
          <a:p>
            <a:r>
              <a:rPr lang="en-US" dirty="0" smtClean="0"/>
              <a:t>A PATCH request will need to specify how to do the update</a:t>
            </a:r>
          </a:p>
          <a:p>
            <a:r>
              <a:rPr lang="en-US" dirty="0" smtClean="0"/>
              <a:t>For example, could have custom request to increase a numerical field by 1</a:t>
            </a:r>
          </a:p>
          <a:p>
            <a:r>
              <a:rPr lang="en-US" dirty="0" smtClean="0"/>
              <a:t>A (simple) standard format is </a:t>
            </a:r>
            <a:r>
              <a:rPr lang="en-US" i="1" dirty="0" smtClean="0"/>
              <a:t>JSON Merge Patch</a:t>
            </a:r>
          </a:p>
          <a:p>
            <a:pPr lvl="1"/>
            <a:r>
              <a:rPr lang="en-US" dirty="0" smtClean="0"/>
              <a:t>but there are others, and you can have your custom formats if you need more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Merge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7" y="1743153"/>
            <a:ext cx="11864715" cy="1359812"/>
          </a:xfrm>
        </p:spPr>
        <p:txBody>
          <a:bodyPr/>
          <a:lstStyle/>
          <a:p>
            <a:r>
              <a:rPr lang="en-US" dirty="0"/>
              <a:t>Specified in </a:t>
            </a:r>
            <a:r>
              <a:rPr lang="en-US" dirty="0" smtClean="0"/>
              <a:t>RFC-7396</a:t>
            </a:r>
          </a:p>
          <a:p>
            <a:r>
              <a:rPr lang="en-US" dirty="0" smtClean="0"/>
              <a:t>Send a JSON file, and change only fields specified in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//PATCH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2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//Current Resource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5,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//Result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2,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Tricky: Null vs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197653" cy="1277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JSON, Null and Undefined are two different concepts</a:t>
            </a:r>
          </a:p>
          <a:p>
            <a:r>
              <a:rPr lang="en-US" dirty="0" smtClean="0"/>
              <a:t>In JSON Merge Patch, setting a variable to null means deleting it, and not changing its value into 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675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//PATCH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null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//Current Resource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“foo”: 5,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220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//Result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“bar”: “hello”,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“x”: 1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07318" cy="4732572"/>
          </a:xfrm>
        </p:spPr>
        <p:txBody>
          <a:bodyPr/>
          <a:lstStyle/>
          <a:p>
            <a:r>
              <a:rPr lang="en-US" dirty="0" smtClean="0"/>
              <a:t>We send JSON, but the resource might have nothing to do with JSON in the backend</a:t>
            </a:r>
          </a:p>
          <a:p>
            <a:r>
              <a:rPr lang="en-US" dirty="0" smtClean="0"/>
              <a:t>Example: a row in a SQL database table</a:t>
            </a:r>
          </a:p>
          <a:p>
            <a:r>
              <a:rPr lang="en-US" dirty="0" smtClean="0"/>
              <a:t>For backend there might be no difference between </a:t>
            </a:r>
            <a:r>
              <a:rPr lang="en-US" i="1" dirty="0" smtClean="0"/>
              <a:t>null</a:t>
            </a:r>
            <a:r>
              <a:rPr lang="en-US" dirty="0" smtClean="0"/>
              <a:t> and </a:t>
            </a:r>
            <a:r>
              <a:rPr lang="en-US" i="1" dirty="0" smtClean="0"/>
              <a:t>undefined</a:t>
            </a:r>
            <a:r>
              <a:rPr lang="en-US" dirty="0" smtClean="0"/>
              <a:t> of a field (</a:t>
            </a:r>
            <a:r>
              <a:rPr lang="en-US" dirty="0" err="1" smtClean="0"/>
              <a:t>eg</a:t>
            </a:r>
            <a:r>
              <a:rPr lang="en-US" dirty="0" smtClean="0"/>
              <a:t> a column in a SQL table)</a:t>
            </a:r>
          </a:p>
          <a:p>
            <a:r>
              <a:rPr lang="en-US" dirty="0" smtClean="0"/>
              <a:t>However, tricky when mapping a JSON to a DTO, as a null field has very different semantics from a missing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7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5"/>
            <a:ext cx="11654853" cy="4815018"/>
          </a:xfrm>
        </p:spPr>
        <p:txBody>
          <a:bodyPr/>
          <a:lstStyle/>
          <a:p>
            <a:r>
              <a:rPr lang="en-US" dirty="0" smtClean="0"/>
              <a:t>PUT is idempotent</a:t>
            </a:r>
          </a:p>
          <a:p>
            <a:pPr lvl="1"/>
            <a:r>
              <a:rPr lang="en-US" dirty="0" smtClean="0"/>
              <a:t>replacing the same resource 1 or </a:t>
            </a:r>
            <a:r>
              <a:rPr lang="en-US" dirty="0"/>
              <a:t>n</a:t>
            </a:r>
            <a:r>
              <a:rPr lang="en-US" dirty="0" smtClean="0"/>
              <a:t> times will result in the same outcome on the server</a:t>
            </a:r>
          </a:p>
          <a:p>
            <a:r>
              <a:rPr lang="en-US" dirty="0" smtClean="0"/>
              <a:t>PATCH is NOT idempotent</a:t>
            </a:r>
          </a:p>
          <a:p>
            <a:pPr lvl="1"/>
            <a:r>
              <a:rPr lang="en-US" dirty="0" smtClean="0"/>
              <a:t>if a PATCH adds 1 to a field, repeating it </a:t>
            </a:r>
            <a:r>
              <a:rPr lang="en-US" dirty="0"/>
              <a:t>1 or n </a:t>
            </a:r>
            <a:r>
              <a:rPr lang="en-US" dirty="0" smtClean="0"/>
              <a:t>times will have very different results</a:t>
            </a:r>
          </a:p>
          <a:p>
            <a:pPr lvl="1"/>
            <a:r>
              <a:rPr lang="en-US" dirty="0" smtClean="0"/>
              <a:t>note: the effects </a:t>
            </a:r>
            <a:r>
              <a:rPr lang="en-US" dirty="0"/>
              <a:t>of JSON Merge </a:t>
            </a:r>
            <a:r>
              <a:rPr lang="en-US" dirty="0" smtClean="0"/>
              <a:t>Patch are likely idempotent, but the HTTP request itself is not idempotent because using PATCH</a:t>
            </a:r>
          </a:p>
          <a:p>
            <a:pPr lvl="1"/>
            <a:r>
              <a:rPr lang="en-US" dirty="0" smtClean="0"/>
              <a:t>recall that </a:t>
            </a:r>
            <a:r>
              <a:rPr lang="en-US" dirty="0"/>
              <a:t>JSON Merge </a:t>
            </a:r>
            <a:r>
              <a:rPr lang="en-US" dirty="0" smtClean="0"/>
              <a:t>Patch is just one way to PATCH, and a PATCH could do any kind of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how strings are represented in bytes when sent over the network</a:t>
            </a:r>
          </a:p>
          <a:p>
            <a:pPr lvl="0"/>
            <a:r>
              <a:rPr lang="en-US" dirty="0" smtClean="0"/>
              <a:t>Understand why all of a sudden your text </a:t>
            </a:r>
            <a:r>
              <a:rPr lang="en-US" dirty="0"/>
              <a:t>is full of </a:t>
            </a:r>
            <a:r>
              <a:rPr lang="en-US" dirty="0" smtClean="0"/>
              <a:t>� symbols or weird letters </a:t>
            </a:r>
            <a:r>
              <a:rPr lang="en-US" dirty="0"/>
              <a:t>like </a:t>
            </a:r>
            <a:r>
              <a:rPr lang="en-US" dirty="0" smtClean="0"/>
              <a:t>Ã</a:t>
            </a:r>
          </a:p>
          <a:p>
            <a:pPr lvl="0"/>
            <a:r>
              <a:rPr lang="en-US" dirty="0" smtClean="0"/>
              <a:t>Understand the HTTP method PATCH, and how it is different from PUT</a:t>
            </a:r>
          </a:p>
          <a:p>
            <a:pPr lvl="1"/>
            <a:r>
              <a:rPr lang="en-US" dirty="0" smtClean="0"/>
              <a:t>this is rather tricky, and a LOT of APIs out there do it wrong</a:t>
            </a:r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advanced/rest/charset</a:t>
            </a:r>
            <a:endParaRPr lang="en-US" b="1" dirty="0" smtClean="0"/>
          </a:p>
          <a:p>
            <a:r>
              <a:rPr lang="en-US" b="1" dirty="0" smtClean="0"/>
              <a:t>advanced/rest/patch</a:t>
            </a:r>
          </a:p>
          <a:p>
            <a:r>
              <a:rPr lang="en-US" dirty="0"/>
              <a:t>Study </a:t>
            </a:r>
            <a:r>
              <a:rPr lang="en-US" dirty="0" smtClean="0"/>
              <a:t>RFC-5789 </a:t>
            </a:r>
            <a:r>
              <a:rPr lang="en-US" dirty="0"/>
              <a:t>and </a:t>
            </a:r>
            <a:r>
              <a:rPr lang="en-US" dirty="0" smtClean="0"/>
              <a:t>RFC-7396</a:t>
            </a:r>
            <a:endParaRPr lang="en-US" dirty="0" smtClean="0"/>
          </a:p>
          <a:p>
            <a:r>
              <a:rPr lang="en-US" dirty="0" smtClean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Charsets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053997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Each </a:t>
            </a:r>
            <a:r>
              <a:rPr lang="en-US" sz="3600" dirty="0" smtClean="0"/>
              <a:t>character </a:t>
            </a:r>
            <a:r>
              <a:rPr lang="en-US" sz="3600" dirty="0" smtClean="0"/>
              <a:t>in a string text is </a:t>
            </a:r>
            <a:r>
              <a:rPr lang="en-US" sz="3600" dirty="0" smtClean="0"/>
              <a:t>mapped to a </a:t>
            </a:r>
            <a:r>
              <a:rPr lang="en-US" sz="3600" dirty="0" err="1" smtClean="0"/>
              <a:t>bitstring</a:t>
            </a:r>
            <a:r>
              <a:rPr lang="en-US" sz="3600" dirty="0" smtClean="0"/>
              <a:t> representation, which can be seen as a number</a:t>
            </a:r>
          </a:p>
          <a:p>
            <a:endParaRPr lang="en-US" sz="3600" dirty="0" smtClean="0"/>
          </a:p>
          <a:p>
            <a:r>
              <a:rPr lang="en-US" sz="3600" dirty="0" smtClean="0"/>
              <a:t>But </a:t>
            </a:r>
            <a:r>
              <a:rPr lang="en-US" sz="3600" dirty="0" smtClean="0"/>
              <a:t>there are many types of mappings, called </a:t>
            </a:r>
            <a:r>
              <a:rPr lang="en-US" sz="3600" i="1" dirty="0" smtClean="0"/>
              <a:t>Charsets</a:t>
            </a:r>
          </a:p>
          <a:p>
            <a:endParaRPr lang="en-US" sz="3600" dirty="0" smtClean="0"/>
          </a:p>
          <a:p>
            <a:r>
              <a:rPr lang="en-US" sz="3600" dirty="0" smtClean="0"/>
              <a:t>Tradeoff</a:t>
            </a:r>
            <a:r>
              <a:rPr lang="en-US" sz="3600" dirty="0" smtClean="0"/>
              <a:t>: how many characters we can represent vs the size in bits of the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1351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ASCII Codes</a:t>
            </a:r>
            <a:endParaRPr 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</p:spPr>
            <p:txBody>
              <a:bodyPr>
                <a:noAutofit/>
              </a:bodyPr>
              <a:lstStyle/>
              <a:p>
                <a:r>
                  <a:rPr lang="en-US" sz="3600" b="1" dirty="0" smtClean="0"/>
                  <a:t>A</a:t>
                </a:r>
                <a:r>
                  <a:rPr lang="en-US" sz="3600" dirty="0"/>
                  <a:t>merican </a:t>
                </a:r>
                <a:r>
                  <a:rPr lang="en-US" sz="3600" b="1" dirty="0"/>
                  <a:t>S</a:t>
                </a:r>
                <a:r>
                  <a:rPr lang="en-US" sz="3600" dirty="0"/>
                  <a:t>tandard </a:t>
                </a:r>
                <a:r>
                  <a:rPr lang="en-US" sz="3600" b="1" dirty="0"/>
                  <a:t>C</a:t>
                </a:r>
                <a:r>
                  <a:rPr lang="en-US" sz="3600" dirty="0"/>
                  <a:t>ode for </a:t>
                </a:r>
                <a:r>
                  <a:rPr lang="en-US" sz="3600" b="1" dirty="0"/>
                  <a:t>I</a:t>
                </a:r>
                <a:r>
                  <a:rPr lang="en-US" sz="3600" dirty="0"/>
                  <a:t>nformation </a:t>
                </a:r>
                <a:r>
                  <a:rPr lang="en-US" sz="3600" b="1" dirty="0" smtClean="0"/>
                  <a:t>I</a:t>
                </a:r>
                <a:r>
                  <a:rPr lang="en-US" sz="3600" dirty="0" smtClean="0"/>
                  <a:t>nterchange (ASCII)</a:t>
                </a:r>
              </a:p>
              <a:p>
                <a:r>
                  <a:rPr lang="en-US" sz="3600" dirty="0" smtClean="0"/>
                  <a:t>Mapping for 128 characters commonly used in English</a:t>
                </a:r>
              </a:p>
              <a:p>
                <a:pPr lvl="1"/>
                <a:r>
                  <a:rPr lang="en-US" sz="2400" dirty="0" err="1" smtClean="0"/>
                  <a:t>Eg</a:t>
                </a:r>
                <a:r>
                  <a:rPr lang="en-US" sz="2400" dirty="0" smtClean="0"/>
                  <a:t>, a-z, A-Z, 0-9, ?, !, #, %, …</a:t>
                </a:r>
              </a:p>
              <a:p>
                <a:r>
                  <a:rPr lang="en-US" sz="3600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600" dirty="0" smtClean="0"/>
                  <a:t>, we just need 7 bits, </a:t>
                </a:r>
                <a:r>
                  <a:rPr lang="en-US" sz="3600" dirty="0" smtClean="0"/>
                  <a:t>so </a:t>
                </a:r>
                <a:r>
                  <a:rPr lang="en-US" sz="3600" dirty="0" smtClean="0"/>
                  <a:t>can be </a:t>
                </a:r>
                <a:r>
                  <a:rPr lang="en-US" sz="3600" dirty="0" smtClean="0"/>
                  <a:t>stored </a:t>
                </a:r>
                <a:r>
                  <a:rPr lang="en-US" sz="3600" dirty="0" smtClean="0"/>
                  <a:t>in 1 byte</a:t>
                </a:r>
              </a:p>
              <a:p>
                <a:r>
                  <a:rPr lang="en-US" sz="3600" dirty="0" smtClean="0"/>
                  <a:t>Problem: how to represent special characters like the Norwegian </a:t>
                </a:r>
                <a:r>
                  <a:rPr lang="nb-NO" sz="3600" dirty="0" smtClean="0"/>
                  <a:t>øæåØÆÅ</a:t>
                </a:r>
                <a:r>
                  <a:rPr lang="en-US" sz="3600" dirty="0" smtClean="0"/>
                  <a:t>, or Japanese </a:t>
                </a:r>
                <a:r>
                  <a:rPr lang="ja-JP" altLang="en-US" sz="3600" dirty="0"/>
                  <a:t>私はアンドレアで</a:t>
                </a:r>
                <a:r>
                  <a:rPr lang="ja-JP" altLang="en-US" sz="3600" dirty="0" smtClean="0"/>
                  <a:t>す</a:t>
                </a:r>
                <a:r>
                  <a:rPr lang="en-US" altLang="ja-JP" sz="3600" dirty="0" smtClean="0"/>
                  <a:t>???</a:t>
                </a:r>
                <a:endParaRPr lang="en-US" sz="36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  <a:blipFill>
                <a:blip r:embed="rId2"/>
                <a:stretch>
                  <a:fillRect l="-1419" t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06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Unicode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25625"/>
            <a:ext cx="11804754" cy="47625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for encoding of characters</a:t>
            </a:r>
          </a:p>
          <a:p>
            <a:r>
              <a:rPr lang="en-US" sz="3600" dirty="0" smtClean="0"/>
              <a:t>Representing </a:t>
            </a:r>
            <a:r>
              <a:rPr lang="en-US" sz="3600" dirty="0"/>
              <a:t>up to </a:t>
            </a:r>
            <a:r>
              <a:rPr lang="en-US" sz="3600" dirty="0" smtClean="0"/>
              <a:t>1,114,112 possible characters</a:t>
            </a:r>
          </a:p>
          <a:p>
            <a:r>
              <a:rPr lang="en-US" sz="3600" dirty="0" smtClean="0"/>
              <a:t>Currently mapping </a:t>
            </a:r>
            <a:r>
              <a:rPr lang="en-US" sz="3600" dirty="0" smtClean="0"/>
              <a:t>around 136,755 </a:t>
            </a:r>
            <a:r>
              <a:rPr lang="en-US" sz="3600" dirty="0" smtClean="0"/>
              <a:t>characters used in most languages around the world</a:t>
            </a:r>
            <a:r>
              <a:rPr lang="en-US" sz="3600" dirty="0"/>
              <a:t> </a:t>
            </a:r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 smtClean="0"/>
              <a:t>implies we might need at </a:t>
            </a:r>
            <a:r>
              <a:rPr lang="en-US" sz="3600" dirty="0"/>
              <a:t>least </a:t>
            </a:r>
            <a:r>
              <a:rPr lang="en-US" sz="3600" dirty="0" smtClean="0"/>
              <a:t>log2(1114112) = 20.08746 bits for the mapping, </a:t>
            </a:r>
            <a:r>
              <a:rPr lang="en-US" sz="3600" dirty="0" err="1" smtClean="0"/>
              <a:t>ie</a:t>
            </a:r>
            <a:r>
              <a:rPr lang="en-US" sz="3600" dirty="0" smtClean="0"/>
              <a:t> 3 bytes</a:t>
            </a:r>
          </a:p>
          <a:p>
            <a:pPr lvl="1"/>
            <a:r>
              <a:rPr lang="en-US" sz="2400" dirty="0" err="1" smtClean="0"/>
              <a:t>Ie</a:t>
            </a:r>
            <a:r>
              <a:rPr lang="en-US" sz="2400" dirty="0" smtClean="0"/>
              <a:t>, using a single byte is not enough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949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Common Charsets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30586"/>
            <a:ext cx="11699823" cy="4885007"/>
          </a:xfrm>
        </p:spPr>
        <p:txBody>
          <a:bodyPr>
            <a:normAutofit/>
          </a:bodyPr>
          <a:lstStyle/>
          <a:p>
            <a:r>
              <a:rPr lang="en-US" sz="3600" b="1" dirty="0"/>
              <a:t>ISO/IEC </a:t>
            </a:r>
            <a:r>
              <a:rPr lang="en-US" sz="3600" b="1" dirty="0" smtClean="0"/>
              <a:t>8859-1</a:t>
            </a:r>
            <a:r>
              <a:rPr lang="en-US" sz="3600" dirty="0" smtClean="0"/>
              <a:t>: using 1 byte, representing up to 256 characters, including Norwegian and Swedish ones, but not full Unicode (</a:t>
            </a:r>
            <a:r>
              <a:rPr lang="en-US" sz="3600" dirty="0" err="1" smtClean="0"/>
              <a:t>eg</a:t>
            </a:r>
            <a:r>
              <a:rPr lang="en-US" sz="3600" dirty="0" smtClean="0"/>
              <a:t>, no Japanese)</a:t>
            </a:r>
          </a:p>
          <a:p>
            <a:r>
              <a:rPr lang="en-US" sz="3600" b="1" dirty="0" smtClean="0"/>
              <a:t>UTF-8</a:t>
            </a:r>
            <a:r>
              <a:rPr lang="en-US" sz="3600" dirty="0" smtClean="0"/>
              <a:t>: </a:t>
            </a:r>
            <a:r>
              <a:rPr lang="en-US" sz="3600" i="1" dirty="0" smtClean="0"/>
              <a:t>most used encoding</a:t>
            </a:r>
            <a:r>
              <a:rPr lang="en-US" sz="3600" dirty="0" smtClean="0"/>
              <a:t>. Multi-byte representation, up to 4 bytes. Can represent whole Unicode. </a:t>
            </a:r>
            <a:r>
              <a:rPr lang="en-US" sz="3600" dirty="0" smtClean="0"/>
              <a:t>ASCII </a:t>
            </a:r>
            <a:r>
              <a:rPr lang="en-US" sz="3600" dirty="0" smtClean="0"/>
              <a:t>(most common) codes need 1 byte, but Norwegian need 2</a:t>
            </a:r>
          </a:p>
          <a:p>
            <a:r>
              <a:rPr lang="en-US" sz="3600" b="1" dirty="0" smtClean="0"/>
              <a:t>UTF-16</a:t>
            </a:r>
            <a:r>
              <a:rPr lang="en-US" sz="3600" dirty="0" smtClean="0"/>
              <a:t>: used internally by Java (</a:t>
            </a:r>
            <a:r>
              <a:rPr lang="en-US" sz="3600" dirty="0" err="1" smtClean="0"/>
              <a:t>eg</a:t>
            </a:r>
            <a:r>
              <a:rPr lang="en-US" sz="3600" dirty="0" smtClean="0"/>
              <a:t>, “char” variables). Each character takes </a:t>
            </a:r>
            <a:r>
              <a:rPr lang="en-US" sz="3600" i="1" dirty="0" smtClean="0"/>
              <a:t>at least</a:t>
            </a:r>
            <a:r>
              <a:rPr lang="en-US" sz="3600" dirty="0" smtClean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1298903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Parsing ISO-8859-1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27240" cy="48749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 each character is 1 byte, </a:t>
            </a:r>
            <a:r>
              <a:rPr lang="en-US" sz="3600" dirty="0" smtClean="0"/>
              <a:t>we </a:t>
            </a:r>
            <a:r>
              <a:rPr lang="en-US" sz="3600" dirty="0" smtClean="0"/>
              <a:t>just read 1 byte (</a:t>
            </a:r>
            <a:r>
              <a:rPr lang="en-US" sz="3600" dirty="0" err="1" smtClean="0"/>
              <a:t>ie</a:t>
            </a:r>
            <a:r>
              <a:rPr lang="en-US" sz="3600" dirty="0" smtClean="0"/>
              <a:t> 8 bits) at a time</a:t>
            </a:r>
          </a:p>
          <a:p>
            <a:r>
              <a:rPr lang="en-US" sz="3600" dirty="0" smtClean="0"/>
              <a:t>Direct mapping from 8 bits to a specific character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955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Parsing UTF-8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42230" cy="492744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Read 1 byte at a time, but need to find out if single byte character (</a:t>
            </a:r>
            <a:r>
              <a:rPr lang="en-US" sz="3600" dirty="0" err="1" smtClean="0"/>
              <a:t>eg</a:t>
            </a:r>
            <a:r>
              <a:rPr lang="en-US" sz="3600" dirty="0" smtClean="0"/>
              <a:t>, “A”), or beginning of multi-byte one (</a:t>
            </a:r>
            <a:r>
              <a:rPr lang="en-US" sz="3600" dirty="0" err="1" smtClean="0"/>
              <a:t>eg</a:t>
            </a:r>
            <a:r>
              <a:rPr lang="en-US" sz="3600" dirty="0" smtClean="0"/>
              <a:t>, “</a:t>
            </a:r>
            <a:r>
              <a:rPr lang="nb-NO" sz="3600" dirty="0"/>
              <a:t>Ø</a:t>
            </a:r>
            <a:r>
              <a:rPr lang="en-US" sz="3600" dirty="0" smtClean="0"/>
              <a:t>” or “</a:t>
            </a:r>
            <a:r>
              <a:rPr lang="ja-JP" altLang="en-US" sz="3600" dirty="0" smtClean="0"/>
              <a:t>す</a:t>
            </a:r>
            <a:r>
              <a:rPr lang="en-US" sz="3600" dirty="0" smtClean="0"/>
              <a:t>”)</a:t>
            </a:r>
          </a:p>
          <a:p>
            <a:r>
              <a:rPr lang="en-US" sz="3600" dirty="0" smtClean="0"/>
              <a:t>If multi-byte character, need to read all of them before being able to map them to a single char</a:t>
            </a:r>
          </a:p>
          <a:p>
            <a:r>
              <a:rPr lang="en-US" sz="3600" dirty="0" smtClean="0"/>
              <a:t>Look at first 2 bits in each byte:</a:t>
            </a:r>
          </a:p>
          <a:p>
            <a:pPr lvl="1"/>
            <a:r>
              <a:rPr lang="en-US" sz="2400" dirty="0" smtClean="0"/>
              <a:t>0xxxxxxx -&gt; single byte character (using remaining 7 bits)</a:t>
            </a:r>
          </a:p>
          <a:p>
            <a:pPr lvl="1"/>
            <a:r>
              <a:rPr lang="en-US" sz="2400" dirty="0" smtClean="0"/>
              <a:t>11xxxxxx -&gt; beginning of a multi-byte character</a:t>
            </a:r>
          </a:p>
          <a:p>
            <a:pPr lvl="1"/>
            <a:r>
              <a:rPr lang="en-US" sz="2400" dirty="0" smtClean="0"/>
              <a:t>10xxxxxx 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435067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1172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Cambria Math</vt:lpstr>
      <vt:lpstr>Office Theme</vt:lpstr>
      <vt:lpstr>Enterprise Programmering 2  Lesson 03: Charset and PATCH</vt:lpstr>
      <vt:lpstr>Goals</vt:lpstr>
      <vt:lpstr>Charsets</vt:lpstr>
      <vt:lpstr>Charsets</vt:lpstr>
      <vt:lpstr>ASCII Codes</vt:lpstr>
      <vt:lpstr>Unicode</vt:lpstr>
      <vt:lpstr>Common Charsets</vt:lpstr>
      <vt:lpstr>Parsing ISO-8859-1</vt:lpstr>
      <vt:lpstr>Parsing UTF-8</vt:lpstr>
      <vt:lpstr>Problem</vt:lpstr>
      <vt:lpstr>HTTP PATCH</vt:lpstr>
      <vt:lpstr>PATCH</vt:lpstr>
      <vt:lpstr>Wrong PUT on Resource /abc</vt:lpstr>
      <vt:lpstr>Issue With API Maintenance</vt:lpstr>
      <vt:lpstr>Partial Updates with PATCH</vt:lpstr>
      <vt:lpstr>JSON Merge Patch</vt:lpstr>
      <vt:lpstr>Tricky: Null vs Undefined</vt:lpstr>
      <vt:lpstr>Backend Representation</vt:lpstr>
      <vt:lpstr>Idempotency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285</cp:revision>
  <cp:lastPrinted>2017-12-21T12:07:11Z</cp:lastPrinted>
  <dcterms:created xsi:type="dcterms:W3CDTF">2017-12-10T14:32:25Z</dcterms:created>
  <dcterms:modified xsi:type="dcterms:W3CDTF">2018-08-14T11:48:41Z</dcterms:modified>
</cp:coreProperties>
</file>