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75" r:id="rId3"/>
    <p:sldId id="276" r:id="rId4"/>
    <p:sldId id="277" r:id="rId5"/>
    <p:sldId id="278" r:id="rId6"/>
    <p:sldId id="283" r:id="rId7"/>
    <p:sldId id="284" r:id="rId8"/>
    <p:sldId id="279" r:id="rId9"/>
    <p:sldId id="280" r:id="rId10"/>
    <p:sldId id="281" r:id="rId11"/>
    <p:sldId id="282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29"/>
    <p:restoredTop sz="94613"/>
  </p:normalViewPr>
  <p:slideViewPr>
    <p:cSldViewPr snapToGrid="0" snapToObjects="1">
      <p:cViewPr varScale="1">
        <p:scale>
          <a:sx n="129" d="100"/>
          <a:sy n="129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B52BA-3295-0343-9E28-A260A811DD10}" type="datetimeFigureOut">
              <a:rPr lang="en-US" smtClean="0"/>
              <a:t>09-Jan-19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B5A5B-CC88-B64A-8F56-0DBE0ACA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1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09-Jan-19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0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09-Jan-19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09-Jan-19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0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09-Jan-19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09-Jan-19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09-Jan-19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6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09-Jan-19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9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09-Jan-19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5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09-Jan-19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09-Jan-19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3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09-Jan-19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5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1D4A2-813C-F741-B481-C92B3A596030}" type="datetimeFigureOut">
              <a:rPr lang="en-US" smtClean="0"/>
              <a:t>09-Jan-19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3610504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Enterprise </a:t>
            </a:r>
            <a:r>
              <a:rPr lang="en-US" dirty="0" err="1" smtClean="0"/>
              <a:t>Programmering</a:t>
            </a:r>
            <a:r>
              <a:rPr lang="en-US" dirty="0" smtClean="0"/>
              <a:t> 1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Lesson 03: JPA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952067"/>
            <a:ext cx="9144000" cy="677331"/>
          </a:xfrm>
        </p:spPr>
        <p:txBody>
          <a:bodyPr>
            <a:normAutofit/>
          </a:bodyPr>
          <a:lstStyle/>
          <a:p>
            <a:pPr algn="r"/>
            <a:r>
              <a:rPr lang="en-US" smtClean="0"/>
              <a:t>Prof. </a:t>
            </a:r>
            <a:r>
              <a:rPr lang="en-US" dirty="0" smtClean="0"/>
              <a:t>Andrea Arcuri</a:t>
            </a:r>
          </a:p>
        </p:txBody>
      </p:sp>
    </p:spTree>
    <p:extLst>
      <p:ext uri="{BB962C8B-B14F-4D97-AF65-F5344CB8AC3E}">
        <p14:creationId xmlns:p14="http://schemas.microsoft.com/office/powerpoint/2010/main" val="1659239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for using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dirty="0" smtClean="0"/>
              <a:t>If something goes wrong, you want a failure as soon as possible, with a clear reason, </a:t>
            </a:r>
            <a:r>
              <a:rPr lang="en-US" dirty="0" err="1" smtClean="0"/>
              <a:t>ie</a:t>
            </a:r>
            <a:r>
              <a:rPr lang="en-US" dirty="0" smtClean="0"/>
              <a:t> </a:t>
            </a:r>
            <a:r>
              <a:rPr lang="en-US" i="1" dirty="0" smtClean="0"/>
              <a:t>fail fast</a:t>
            </a:r>
            <a:r>
              <a:rPr lang="en-US" dirty="0"/>
              <a:t> </a:t>
            </a:r>
            <a:r>
              <a:rPr lang="en-US" dirty="0" smtClean="0"/>
              <a:t>principle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Good for non-ambiguous documentation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Security, </a:t>
            </a:r>
            <a:r>
              <a:rPr lang="en-US" dirty="0" err="1" smtClean="0"/>
              <a:t>eg</a:t>
            </a:r>
            <a:r>
              <a:rPr lang="en-US" dirty="0" smtClean="0"/>
              <a:t>, prevent DOS of username fields filled with 10GB long usernames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426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JPA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067" y="1825624"/>
            <a:ext cx="11396133" cy="4829175"/>
          </a:xfrm>
        </p:spPr>
        <p:txBody>
          <a:bodyPr>
            <a:normAutofit/>
          </a:bodyPr>
          <a:lstStyle/>
          <a:p>
            <a:r>
              <a:rPr lang="en-US" i="1" dirty="0" smtClean="0"/>
              <a:t>Hibernate</a:t>
            </a:r>
            <a:r>
              <a:rPr lang="en-US" dirty="0" smtClean="0"/>
              <a:t> is the most used JPA implementation</a:t>
            </a:r>
          </a:p>
          <a:p>
            <a:r>
              <a:rPr lang="en-US" i="1" dirty="0" err="1" smtClean="0"/>
              <a:t>EclipseLink</a:t>
            </a:r>
            <a:r>
              <a:rPr lang="en-US" dirty="0" smtClean="0"/>
              <a:t> is another one</a:t>
            </a:r>
          </a:p>
          <a:p>
            <a:r>
              <a:rPr lang="en-US" dirty="0" smtClean="0"/>
              <a:t>One role of ORMs is to translate your </a:t>
            </a:r>
            <a:r>
              <a:rPr lang="en-US" i="1" dirty="0" err="1" smtClean="0"/>
              <a:t>EntityManager</a:t>
            </a:r>
            <a:r>
              <a:rPr lang="en-US" dirty="0" smtClean="0"/>
              <a:t> and JPQL operations into efficient SQL commands</a:t>
            </a:r>
          </a:p>
          <a:p>
            <a:r>
              <a:rPr lang="en-US" dirty="0" smtClean="0"/>
              <a:t>That’s good for many cases, but you can end up with </a:t>
            </a:r>
            <a:r>
              <a:rPr lang="en-US" i="1" dirty="0" smtClean="0"/>
              <a:t>inefficient SQL </a:t>
            </a:r>
            <a:r>
              <a:rPr lang="en-US" dirty="0" smtClean="0"/>
              <a:t>or </a:t>
            </a:r>
            <a:r>
              <a:rPr lang="en-US" i="1" dirty="0" smtClean="0"/>
              <a:t>straight up nonsense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 smtClean="0"/>
              <a:t>Remember: libraries can have bugs, or very “peculiar”, unexpected behaviors</a:t>
            </a:r>
            <a:r>
              <a:rPr lang="mr-IN" dirty="0" smtClean="0"/>
              <a:t>…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052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Repository Modules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72740"/>
          </a:xfrm>
        </p:spPr>
        <p:txBody>
          <a:bodyPr>
            <a:normAutofit/>
          </a:bodyPr>
          <a:lstStyle/>
          <a:p>
            <a:r>
              <a:rPr lang="en-US" i="1" dirty="0" smtClean="0"/>
              <a:t>NOTE: most of the explanations will be directly in the code as comments, and not here in the slides</a:t>
            </a:r>
          </a:p>
          <a:p>
            <a:r>
              <a:rPr lang="en-US" b="1" dirty="0" smtClean="0"/>
              <a:t>intro/</a:t>
            </a:r>
            <a:r>
              <a:rPr lang="en-US" b="1" dirty="0" err="1" smtClean="0"/>
              <a:t>jee</a:t>
            </a:r>
            <a:r>
              <a:rPr lang="en-US" b="1" dirty="0" smtClean="0"/>
              <a:t>/</a:t>
            </a:r>
            <a:r>
              <a:rPr lang="en-US" b="1" dirty="0" err="1" smtClean="0"/>
              <a:t>jpa</a:t>
            </a:r>
            <a:r>
              <a:rPr lang="en-US" b="1" dirty="0" smtClean="0"/>
              <a:t>/lock</a:t>
            </a:r>
          </a:p>
          <a:p>
            <a:r>
              <a:rPr lang="en-US" b="1" dirty="0" smtClean="0"/>
              <a:t>intro/</a:t>
            </a:r>
            <a:r>
              <a:rPr lang="en-US" b="1" dirty="0" err="1" smtClean="0"/>
              <a:t>jee</a:t>
            </a:r>
            <a:r>
              <a:rPr lang="en-US" b="1" dirty="0" smtClean="0"/>
              <a:t>/</a:t>
            </a:r>
            <a:r>
              <a:rPr lang="en-US" b="1" dirty="0" err="1" smtClean="0"/>
              <a:t>jpa</a:t>
            </a:r>
            <a:r>
              <a:rPr lang="en-US" b="1" dirty="0" smtClean="0"/>
              <a:t>/validation</a:t>
            </a:r>
            <a:endParaRPr lang="en-US" dirty="0"/>
          </a:p>
          <a:p>
            <a:r>
              <a:rPr lang="en-US" b="1" dirty="0" smtClean="0"/>
              <a:t>intro/</a:t>
            </a:r>
            <a:r>
              <a:rPr lang="en-US" b="1" dirty="0" err="1" smtClean="0"/>
              <a:t>jee</a:t>
            </a:r>
            <a:r>
              <a:rPr lang="en-US" b="1" dirty="0" smtClean="0"/>
              <a:t>/</a:t>
            </a:r>
            <a:r>
              <a:rPr lang="en-US" b="1" dirty="0" err="1" smtClean="0"/>
              <a:t>jpa</a:t>
            </a:r>
            <a:r>
              <a:rPr lang="en-US" b="1" dirty="0" smtClean="0"/>
              <a:t>/</a:t>
            </a:r>
            <a:r>
              <a:rPr lang="en-US" b="1" dirty="0" err="1" smtClean="0"/>
              <a:t>outerjoin</a:t>
            </a:r>
            <a:endParaRPr lang="en-US" dirty="0"/>
          </a:p>
          <a:p>
            <a:r>
              <a:rPr lang="en-US" dirty="0" smtClean="0"/>
              <a:t>Exercises for Lesson 03 (see documentation)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732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these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slides are just high level overviews of the topics covered in class</a:t>
            </a:r>
          </a:p>
          <a:p>
            <a:r>
              <a:rPr lang="en-US" dirty="0"/>
              <a:t>T</a:t>
            </a:r>
            <a:r>
              <a:rPr lang="en-US" dirty="0" smtClean="0"/>
              <a:t>he details are directly in the code comments on the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936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you read a counter variable from the DB, increment it by 1, and then save it back to the DB</a:t>
            </a:r>
          </a:p>
          <a:p>
            <a:r>
              <a:rPr lang="en-US" dirty="0" smtClean="0"/>
              <a:t>What if someone (</a:t>
            </a:r>
            <a:r>
              <a:rPr lang="en-US" dirty="0" err="1" smtClean="0"/>
              <a:t>ie</a:t>
            </a:r>
            <a:r>
              <a:rPr lang="en-US" dirty="0" smtClean="0"/>
              <a:t>, thread/process) modifies the counter </a:t>
            </a:r>
            <a:r>
              <a:rPr lang="en-US" i="1" dirty="0" smtClean="0"/>
              <a:t>after</a:t>
            </a:r>
            <a:r>
              <a:rPr lang="en-US" dirty="0" smtClean="0"/>
              <a:t> you read it, but </a:t>
            </a:r>
            <a:r>
              <a:rPr lang="en-US" i="1" dirty="0" smtClean="0"/>
              <a:t>before</a:t>
            </a:r>
            <a:r>
              <a:rPr lang="en-US" dirty="0" smtClean="0"/>
              <a:t> you write the increment back?</a:t>
            </a:r>
          </a:p>
          <a:p>
            <a:r>
              <a:rPr lang="en-US" dirty="0" smtClean="0"/>
              <a:t>Need mechanism to have atomic operations</a:t>
            </a:r>
          </a:p>
          <a:p>
            <a:r>
              <a:rPr lang="en-US" dirty="0" smtClean="0"/>
              <a:t>JPA provides </a:t>
            </a:r>
            <a:r>
              <a:rPr lang="en-US" i="1" dirty="0" smtClean="0"/>
              <a:t>Optimistic</a:t>
            </a:r>
            <a:r>
              <a:rPr lang="en-US" dirty="0" smtClean="0"/>
              <a:t> and </a:t>
            </a:r>
            <a:r>
              <a:rPr lang="en-US" i="1" dirty="0" smtClean="0"/>
              <a:t>Pessimistic</a:t>
            </a:r>
            <a:r>
              <a:rPr lang="en-US" dirty="0" smtClean="0"/>
              <a:t> Locks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310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Optimistic 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867" y="1825625"/>
            <a:ext cx="11421533" cy="435133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Entity will have </a:t>
            </a:r>
            <a:r>
              <a:rPr lang="en-US" dirty="0"/>
              <a:t>a numeric value tagged @</a:t>
            </a:r>
            <a:r>
              <a:rPr lang="en-US" dirty="0" smtClean="0"/>
              <a:t>Version</a:t>
            </a:r>
          </a:p>
          <a:p>
            <a:r>
              <a:rPr lang="en-US" dirty="0" smtClean="0"/>
              <a:t>Every operation on the entity, version increases</a:t>
            </a:r>
          </a:p>
          <a:p>
            <a:r>
              <a:rPr lang="en-US" dirty="0" smtClean="0"/>
              <a:t>When writing back a value, check if version has been increased</a:t>
            </a:r>
          </a:p>
          <a:p>
            <a:pPr lvl="1"/>
            <a:r>
              <a:rPr lang="en-US" dirty="0" smtClean="0"/>
              <a:t>If so, it means someone else did a modification in parallel</a:t>
            </a:r>
          </a:p>
          <a:p>
            <a:r>
              <a:rPr lang="en-US" dirty="0" smtClean="0"/>
              <a:t>If version mismatches, throw exception, and can try to do operation again</a:t>
            </a:r>
          </a:p>
          <a:p>
            <a:r>
              <a:rPr lang="en-US" dirty="0" smtClean="0"/>
              <a:t>Optimistic: cheap to do, good for cases in which clashes are rare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126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Pessimistic 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267" y="1825625"/>
            <a:ext cx="11455400" cy="4351338"/>
          </a:xfrm>
        </p:spPr>
        <p:txBody>
          <a:bodyPr/>
          <a:lstStyle/>
          <a:p>
            <a:r>
              <a:rPr lang="en-US" dirty="0" smtClean="0"/>
              <a:t>Handled directly by the DB</a:t>
            </a:r>
          </a:p>
          <a:p>
            <a:r>
              <a:rPr lang="en-US" dirty="0" smtClean="0"/>
              <a:t>More expensive, as other threads will put on hold until the locks are released when an atomic operation is completed</a:t>
            </a:r>
          </a:p>
          <a:p>
            <a:r>
              <a:rPr lang="en-US" dirty="0" smtClean="0"/>
              <a:t>Pessimistic: best when it is very likely that there are going to be many concurrent accesses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55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233" y="1825624"/>
            <a:ext cx="11745951" cy="48799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will go in more details later in the course, but we start using them already in this class</a:t>
            </a:r>
          </a:p>
          <a:p>
            <a:r>
              <a:rPr lang="en-US" dirty="0" smtClean="0"/>
              <a:t>When code is executed, it will run in a </a:t>
            </a:r>
            <a:r>
              <a:rPr lang="en-US" i="1" dirty="0" smtClean="0"/>
              <a:t>thread</a:t>
            </a:r>
          </a:p>
          <a:p>
            <a:r>
              <a:rPr lang="en-US" i="1" dirty="0" smtClean="0"/>
              <a:t>Threads</a:t>
            </a:r>
            <a:r>
              <a:rPr lang="en-US" dirty="0" smtClean="0"/>
              <a:t> are allocated by the OS</a:t>
            </a:r>
          </a:p>
          <a:p>
            <a:r>
              <a:rPr lang="en-US" dirty="0" smtClean="0"/>
              <a:t>A process can have 1 or more threads</a:t>
            </a:r>
          </a:p>
          <a:p>
            <a:r>
              <a:rPr lang="en-US" dirty="0" smtClean="0"/>
              <a:t>Each </a:t>
            </a:r>
            <a:r>
              <a:rPr lang="en-US" i="1" dirty="0" smtClean="0"/>
              <a:t>thread</a:t>
            </a:r>
            <a:r>
              <a:rPr lang="en-US" dirty="0" smtClean="0"/>
              <a:t> in a process has its own </a:t>
            </a:r>
            <a:r>
              <a:rPr lang="en-US" i="1" dirty="0" smtClean="0"/>
              <a:t>method-call-stack</a:t>
            </a:r>
            <a:r>
              <a:rPr lang="en-US" dirty="0" smtClean="0"/>
              <a:t>, but share the same </a:t>
            </a:r>
            <a:r>
              <a:rPr lang="en-US" i="1" dirty="0" smtClean="0"/>
              <a:t>heap</a:t>
            </a:r>
          </a:p>
          <a:p>
            <a:r>
              <a:rPr lang="en-US" dirty="0" smtClean="0"/>
              <a:t>Different </a:t>
            </a:r>
            <a:r>
              <a:rPr lang="en-US" i="1" dirty="0" smtClean="0"/>
              <a:t>threads</a:t>
            </a:r>
            <a:r>
              <a:rPr lang="en-US" dirty="0" smtClean="0"/>
              <a:t> can run in parallel on different CPUs, or sequentially on a single one (giving illusion of parallelism)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193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063" y="1825625"/>
            <a:ext cx="11671610" cy="4805634"/>
          </a:xfrm>
        </p:spPr>
        <p:txBody>
          <a:bodyPr/>
          <a:lstStyle/>
          <a:p>
            <a:r>
              <a:rPr lang="en-US" dirty="0" smtClean="0"/>
              <a:t>In Java, you can run/stop threads with </a:t>
            </a:r>
            <a:r>
              <a:rPr lang="en-US" b="1" dirty="0" err="1" smtClean="0"/>
              <a:t>java.lang.Thread</a:t>
            </a:r>
            <a:endParaRPr lang="en-US" b="1" dirty="0" smtClean="0"/>
          </a:p>
          <a:p>
            <a:r>
              <a:rPr lang="en-US" dirty="0" smtClean="0"/>
              <a:t>In general, and especially in JEE/Spring, you will not handle </a:t>
            </a:r>
            <a:r>
              <a:rPr lang="en-US" b="1" dirty="0" smtClean="0"/>
              <a:t>Thread</a:t>
            </a:r>
            <a:r>
              <a:rPr lang="en-US" dirty="0" smtClean="0"/>
              <a:t> directly</a:t>
            </a:r>
          </a:p>
          <a:p>
            <a:pPr lvl="1"/>
            <a:r>
              <a:rPr lang="en-US" dirty="0" smtClean="0"/>
              <a:t>we do it here just for testing and educational purposes</a:t>
            </a:r>
          </a:p>
          <a:p>
            <a:r>
              <a:rPr lang="en-US" dirty="0" smtClean="0"/>
              <a:t>A web server will have a </a:t>
            </a:r>
            <a:r>
              <a:rPr lang="en-US" i="1" dirty="0" smtClean="0"/>
              <a:t>pool</a:t>
            </a:r>
            <a:r>
              <a:rPr lang="en-US" dirty="0" smtClean="0"/>
              <a:t> of threads</a:t>
            </a:r>
          </a:p>
          <a:p>
            <a:pPr lvl="1"/>
            <a:r>
              <a:rPr lang="en-US" dirty="0" smtClean="0"/>
              <a:t>at each incoming HTTP message, one available thread will handle it</a:t>
            </a:r>
          </a:p>
          <a:p>
            <a:pPr lvl="1"/>
            <a:r>
              <a:rPr lang="en-US" dirty="0" smtClean="0"/>
              <a:t>creating/destroying threads is very expensive (as OS resources), so best to re-use existing ones from a pool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444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335" y="1825625"/>
            <a:ext cx="11435379" cy="4351338"/>
          </a:xfrm>
        </p:spPr>
        <p:txBody>
          <a:bodyPr/>
          <a:lstStyle/>
          <a:p>
            <a:r>
              <a:rPr lang="en-US" dirty="0" smtClean="0"/>
              <a:t>How to say that a String in the DB should not be too long?</a:t>
            </a:r>
          </a:p>
          <a:p>
            <a:r>
              <a:rPr lang="en-US" dirty="0" smtClean="0"/>
              <a:t>How to say that a String should represent a valid email?</a:t>
            </a:r>
          </a:p>
          <a:p>
            <a:r>
              <a:rPr lang="en-US" dirty="0" smtClean="0"/>
              <a:t>How to say that an Integer should be constrained in a specify range?</a:t>
            </a:r>
          </a:p>
          <a:p>
            <a:r>
              <a:rPr lang="en-US" dirty="0" smtClean="0"/>
              <a:t>Can have special validation tags on the </a:t>
            </a:r>
            <a:r>
              <a:rPr lang="en-US" i="1" dirty="0" smtClean="0"/>
              <a:t>@Entity </a:t>
            </a:r>
            <a:r>
              <a:rPr lang="en-US" dirty="0" smtClean="0"/>
              <a:t>fields</a:t>
            </a:r>
          </a:p>
          <a:p>
            <a:r>
              <a:rPr lang="en-US" dirty="0" smtClean="0"/>
              <a:t>Can also have custom constrains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018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NotNull</a:t>
            </a:r>
            <a:endParaRPr lang="en-US" dirty="0" smtClean="0"/>
          </a:p>
          <a:p>
            <a:r>
              <a:rPr lang="en-US" dirty="0" smtClean="0"/>
              <a:t>@Size(min=?, max=?)</a:t>
            </a:r>
          </a:p>
          <a:p>
            <a:r>
              <a:rPr lang="en-US" dirty="0" smtClean="0"/>
              <a:t>@Pattern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NotBlank</a:t>
            </a:r>
            <a:endParaRPr lang="en-US" dirty="0" smtClean="0"/>
          </a:p>
          <a:p>
            <a:r>
              <a:rPr lang="en-US" dirty="0" smtClean="0"/>
              <a:t>@Email</a:t>
            </a:r>
          </a:p>
          <a:p>
            <a:r>
              <a:rPr lang="en-US" dirty="0"/>
              <a:t>e</a:t>
            </a:r>
            <a:r>
              <a:rPr lang="en-US" dirty="0" smtClean="0"/>
              <a:t>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665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6654</TotalTime>
  <Words>588</Words>
  <Application>Microsoft Office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Mangal</vt:lpstr>
      <vt:lpstr>Office Theme</vt:lpstr>
      <vt:lpstr>Enterprise Programmering 1  Lesson 03: JPA</vt:lpstr>
      <vt:lpstr>About these slides</vt:lpstr>
      <vt:lpstr>Locks</vt:lpstr>
      <vt:lpstr>Optimistic Locks</vt:lpstr>
      <vt:lpstr>Pessimistic Locks</vt:lpstr>
      <vt:lpstr>Threads</vt:lpstr>
      <vt:lpstr>Thread Handling</vt:lpstr>
      <vt:lpstr>Validation</vt:lpstr>
      <vt:lpstr>Validation Annotations</vt:lpstr>
      <vt:lpstr>Reasons for using constraints</vt:lpstr>
      <vt:lpstr>JPA Implementations</vt:lpstr>
      <vt:lpstr>Git Repository Modules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Arcuri</dc:creator>
  <cp:lastModifiedBy>Andrea Arcuri</cp:lastModifiedBy>
  <cp:revision>226</cp:revision>
  <cp:lastPrinted>2017-12-21T12:07:11Z</cp:lastPrinted>
  <dcterms:created xsi:type="dcterms:W3CDTF">2017-12-10T14:32:25Z</dcterms:created>
  <dcterms:modified xsi:type="dcterms:W3CDTF">2019-01-09T09:39:02Z</dcterms:modified>
</cp:coreProperties>
</file>