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307" r:id="rId3"/>
    <p:sldId id="308" r:id="rId4"/>
    <p:sldId id="259" r:id="rId5"/>
    <p:sldId id="260" r:id="rId6"/>
    <p:sldId id="261" r:id="rId7"/>
    <p:sldId id="263" r:id="rId8"/>
    <p:sldId id="30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0" r:id="rId21"/>
    <p:sldId id="321" r:id="rId22"/>
    <p:sldId id="278" r:id="rId23"/>
    <p:sldId id="279" r:id="rId24"/>
    <p:sldId id="280" r:id="rId25"/>
    <p:sldId id="281" r:id="rId26"/>
    <p:sldId id="306" r:id="rId27"/>
    <p:sldId id="283" r:id="rId28"/>
    <p:sldId id="277" r:id="rId29"/>
    <p:sldId id="287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311" r:id="rId40"/>
    <p:sldId id="296" r:id="rId41"/>
    <p:sldId id="312" r:id="rId42"/>
    <p:sldId id="309" r:id="rId43"/>
    <p:sldId id="314" r:id="rId44"/>
    <p:sldId id="315" r:id="rId45"/>
    <p:sldId id="310" r:id="rId46"/>
    <p:sldId id="301" r:id="rId47"/>
    <p:sldId id="302" r:id="rId48"/>
    <p:sldId id="316" r:id="rId49"/>
    <p:sldId id="319" r:id="rId50"/>
    <p:sldId id="304" r:id="rId51"/>
    <p:sldId id="31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8"/>
    <p:restoredTop sz="94597"/>
  </p:normalViewPr>
  <p:slideViewPr>
    <p:cSldViewPr snapToGrid="0">
      <p:cViewPr varScale="1">
        <p:scale>
          <a:sx n="148" d="100"/>
          <a:sy n="148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/>
              <a:t>Enterprise </a:t>
            </a:r>
            <a:r>
              <a:rPr lang="en-US" sz="7200" dirty="0" err="1" smtClean="0"/>
              <a:t>Programmering</a:t>
            </a:r>
            <a:r>
              <a:rPr lang="en-US" sz="7200" dirty="0" smtClean="0"/>
              <a:t> 2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Lesson 10: </a:t>
            </a:r>
            <a:r>
              <a:rPr lang="en-US" sz="7200" dirty="0" err="1" smtClean="0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Dr. Andrea </a:t>
            </a:r>
            <a:r>
              <a:rPr lang="en-US" sz="2800" dirty="0" err="1" smtClean="0"/>
              <a:t>Arcuri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More Robust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one component is failing/buggy, can shut it down in isolation until fixed</a:t>
            </a:r>
          </a:p>
          <a:p>
            <a:r>
              <a:rPr lang="en-US" sz="3200" dirty="0" smtClean="0"/>
              <a:t>All the other hundreds of components will still be up and running</a:t>
            </a:r>
          </a:p>
          <a:p>
            <a:r>
              <a:rPr lang="en-US" sz="3200" dirty="0" smtClean="0"/>
              <a:t>Of course, functionalities will be reduced and some will be missing</a:t>
            </a:r>
          </a:p>
          <a:p>
            <a:pPr lvl="1"/>
            <a:r>
              <a:rPr lang="en-US" sz="2800" dirty="0" smtClean="0"/>
              <a:t>Application should still work, although in a “degraded mode”</a:t>
            </a:r>
          </a:p>
          <a:p>
            <a:pPr lvl="1"/>
            <a:r>
              <a:rPr lang="en-US" sz="2800" dirty="0" smtClean="0"/>
              <a:t>Make sure to avoid communications with missing service, 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i="1" dirty="0" smtClean="0"/>
              <a:t>Circuit Breaker </a:t>
            </a:r>
            <a:r>
              <a:rPr lang="en-US" sz="2800" dirty="0" smtClean="0"/>
              <a:t>with </a:t>
            </a:r>
            <a:r>
              <a:rPr lang="en-US" sz="2800" dirty="0" err="1" smtClean="0"/>
              <a:t>Hystrix</a:t>
            </a:r>
            <a:r>
              <a:rPr lang="en-US" sz="28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Language Agnostic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 components are independent, they can be written in different languages</a:t>
            </a:r>
          </a:p>
          <a:p>
            <a:pPr lvl="1"/>
            <a:r>
              <a:rPr lang="en-US" sz="2800" dirty="0" smtClean="0"/>
              <a:t>Java, C#, Python, </a:t>
            </a:r>
            <a:r>
              <a:rPr lang="en-US" sz="2800" dirty="0" err="1" smtClean="0"/>
              <a:t>NodeJS</a:t>
            </a:r>
            <a:r>
              <a:rPr lang="en-US" sz="2800" dirty="0" smtClean="0"/>
              <a:t>, Ruby, etc.</a:t>
            </a:r>
          </a:p>
          <a:p>
            <a:r>
              <a:rPr lang="en-US" sz="3200" dirty="0" smtClean="0"/>
              <a:t>Less worries about the future</a:t>
            </a:r>
          </a:p>
          <a:p>
            <a:pPr lvl="1"/>
            <a:r>
              <a:rPr lang="en-US" sz="2800" dirty="0" smtClean="0"/>
              <a:t>If in 10 years your technology stack dies, for new components can easily switch to a new language/framework</a:t>
            </a:r>
          </a:p>
          <a:p>
            <a:r>
              <a:rPr lang="en-US" sz="3200" dirty="0" smtClean="0"/>
              <a:t>Can easily experiment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for a new component you can try something different, like C#, Scala or </a:t>
            </a:r>
            <a:r>
              <a:rPr lang="en-US" sz="2800" dirty="0" err="1" smtClean="0"/>
              <a:t>NodeJS</a:t>
            </a:r>
            <a:endParaRPr lang="en-US" sz="2800" dirty="0" smtClean="0"/>
          </a:p>
          <a:p>
            <a:pPr lvl="1"/>
            <a:r>
              <a:rPr lang="en-US" sz="2800" dirty="0" smtClean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Scale on Demand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 smtClean="0"/>
              <a:t>Not all components will be used/access equally</a:t>
            </a:r>
          </a:p>
          <a:p>
            <a:r>
              <a:rPr lang="en-US" sz="3200" dirty="0" smtClean="0"/>
              <a:t>Some are just for functionalities that are seldom used</a:t>
            </a:r>
          </a:p>
          <a:p>
            <a:r>
              <a:rPr lang="en-US" sz="3200" dirty="0" smtClean="0"/>
              <a:t>Highly used components can be replicated/deployed on several servers</a:t>
            </a:r>
          </a:p>
          <a:p>
            <a:r>
              <a:rPr lang="en-US" sz="3200" dirty="0" smtClean="0"/>
              <a:t>Just need to deploy extra instances of components you need</a:t>
            </a:r>
          </a:p>
          <a:p>
            <a:pPr lvl="1"/>
            <a:r>
              <a:rPr lang="en-US" sz="2800" dirty="0" smtClean="0"/>
              <a:t>Want more running instances on different machines of components that use more CPU</a:t>
            </a:r>
          </a:p>
          <a:p>
            <a:r>
              <a:rPr lang="en-US" sz="3200" dirty="0" smtClean="0"/>
              <a:t>This can be fully </a:t>
            </a:r>
            <a:r>
              <a:rPr lang="en-US" sz="3200" i="1" dirty="0" smtClean="0"/>
              <a:t>automated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reduce number of running instances of components that are seldom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Safer Deployment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deploy components in isolation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replace version X with version X+1</a:t>
            </a:r>
          </a:p>
          <a:p>
            <a:r>
              <a:rPr lang="en-US" sz="3200" dirty="0" smtClean="0"/>
              <a:t>If something goes wrong with X+1, you just need to rollback that single component</a:t>
            </a:r>
          </a:p>
          <a:p>
            <a:r>
              <a:rPr lang="en-US" sz="3200" dirty="0" smtClean="0"/>
              <a:t>Less risky then deploying a whole monolith…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No Silver Bullet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engineering, there is never a solution that fits all problems</a:t>
            </a:r>
          </a:p>
          <a:p>
            <a:r>
              <a:rPr lang="en-US" sz="3200" dirty="0" err="1" smtClean="0"/>
              <a:t>MicroServices</a:t>
            </a:r>
            <a:r>
              <a:rPr lang="en-US" sz="3200" dirty="0" smtClean="0"/>
              <a:t> have their own issues</a:t>
            </a:r>
          </a:p>
          <a:p>
            <a:r>
              <a:rPr lang="en-US" sz="3200" dirty="0" smtClean="0"/>
              <a:t>Lot of benefits, but </a:t>
            </a:r>
            <a:r>
              <a:rPr lang="en-US" sz="3200" i="1" dirty="0" smtClean="0"/>
              <a:t>do not blindly follow hypes</a:t>
            </a:r>
          </a:p>
          <a:p>
            <a:r>
              <a:rPr lang="en-US" sz="3200" dirty="0" smtClean="0"/>
              <a:t>Needed for </a:t>
            </a:r>
            <a:r>
              <a:rPr lang="en-US" sz="3200" i="1" dirty="0" smtClean="0"/>
              <a:t>large</a:t>
            </a:r>
            <a:r>
              <a:rPr lang="en-US" sz="3200" dirty="0" smtClean="0"/>
              <a:t> systems. For </a:t>
            </a:r>
            <a:r>
              <a:rPr lang="en-US" sz="3200" i="1" dirty="0" smtClean="0"/>
              <a:t>small</a:t>
            </a:r>
            <a:r>
              <a:rPr lang="en-US" sz="3200" dirty="0" smtClean="0"/>
              <a:t> systems, monolith can be a better solution</a:t>
            </a:r>
          </a:p>
          <a:p>
            <a:pPr lvl="1"/>
            <a:r>
              <a:rPr lang="en-US" sz="2800" dirty="0" smtClean="0"/>
              <a:t>What a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year student can do by his/her own or in a group of few students over a couple of months is by definition “small”…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Drawback: Computation Overhead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Communications between different components are more expensive than in a monolith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HTTP over TCP</a:t>
            </a:r>
          </a:p>
          <a:p>
            <a:pPr lvl="1"/>
            <a:r>
              <a:rPr lang="en-US" sz="2800" dirty="0" smtClean="0"/>
              <a:t>Even if running on same machine</a:t>
            </a:r>
          </a:p>
          <a:p>
            <a:r>
              <a:rPr lang="en-US" sz="3200" dirty="0" smtClean="0"/>
              <a:t>Lot of un/marshaling to/from JSON/XML</a:t>
            </a:r>
          </a:p>
          <a:p>
            <a:r>
              <a:rPr lang="en-US" sz="3200" dirty="0" smtClean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Complex setup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 more 1 single WAR/JAR, you have (for example) 500 now…</a:t>
            </a:r>
          </a:p>
          <a:p>
            <a:r>
              <a:rPr lang="en-US" sz="3200" dirty="0" smtClean="0"/>
              <a:t>Can’t use simple script to deploy/start the whole application</a:t>
            </a:r>
          </a:p>
          <a:p>
            <a:pPr lvl="1"/>
            <a:r>
              <a:rPr lang="en-US" sz="2800" dirty="0" smtClean="0"/>
              <a:t>Need special tools, e.g. </a:t>
            </a:r>
            <a:r>
              <a:rPr lang="en-US" sz="2800" i="1" dirty="0" smtClean="0"/>
              <a:t>Kubernetes </a:t>
            </a:r>
            <a:r>
              <a:rPr lang="en-US" sz="2800" dirty="0" smtClean="0"/>
              <a:t>or </a:t>
            </a:r>
            <a:r>
              <a:rPr lang="en-US" sz="2800" i="1" dirty="0" smtClean="0"/>
              <a:t>Docker-Compose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Atomicity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actions have to be atomic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sequences of operations should all pass or all fail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 smtClean="0"/>
              <a:t>In single application, easier to ensure atomicity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think of transactions to a database</a:t>
            </a:r>
          </a:p>
          <a:p>
            <a:pPr lvl="1"/>
            <a:r>
              <a:rPr lang="en-US" sz="2800" dirty="0" smtClean="0"/>
              <a:t>Recall ACID: Atomicity, Consistency, Isolation and Durable</a:t>
            </a:r>
          </a:p>
          <a:p>
            <a:r>
              <a:rPr lang="en-US" sz="3200" dirty="0" smtClean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Testing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using </a:t>
            </a:r>
            <a:r>
              <a:rPr lang="en-US" sz="2800" dirty="0" err="1" smtClean="0"/>
              <a:t>WireMock</a:t>
            </a:r>
            <a:endParaRPr lang="en-US" sz="2800" dirty="0" smtClean="0"/>
          </a:p>
          <a:p>
            <a:r>
              <a:rPr lang="en-US" sz="3200" dirty="0" smtClean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The 12 Factor App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twelve-factor app is a methodology for building software-as-a-service </a:t>
            </a:r>
            <a:r>
              <a:rPr lang="en-US" dirty="0"/>
              <a:t>apps” (</a:t>
            </a:r>
            <a:r>
              <a:rPr lang="en-US" dirty="0">
                <a:hlinkClick r:id="rId2"/>
              </a:rPr>
              <a:t>https://12factor.net</a:t>
            </a:r>
            <a:r>
              <a:rPr lang="en-US" dirty="0" smtClean="0">
                <a:hlinkClick r:id="rId2"/>
              </a:rPr>
              <a:t>/)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Codebase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</a:t>
            </a:r>
            <a:r>
              <a:rPr lang="en-US" dirty="0" smtClean="0"/>
              <a:t>dependencies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</a:t>
            </a:r>
            <a:r>
              <a:rPr lang="en-US" dirty="0" smtClean="0"/>
              <a:t>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 what </a:t>
            </a:r>
            <a:r>
              <a:rPr lang="en-US" sz="3600" dirty="0" err="1" smtClean="0"/>
              <a:t>MicroServices</a:t>
            </a:r>
            <a:r>
              <a:rPr lang="en-US" sz="3600" dirty="0" smtClean="0"/>
              <a:t> are, and where/when you need to use them</a:t>
            </a:r>
          </a:p>
          <a:p>
            <a:r>
              <a:rPr lang="en-US" sz="3600" dirty="0" smtClean="0"/>
              <a:t>Understand the concept of </a:t>
            </a:r>
            <a:r>
              <a:rPr lang="en-US" sz="3600" i="1" dirty="0" smtClean="0"/>
              <a:t>Load Balancing</a:t>
            </a:r>
          </a:p>
          <a:p>
            <a:r>
              <a:rPr lang="en-US" sz="3600" dirty="0" smtClean="0"/>
              <a:t>Understand the role played by </a:t>
            </a:r>
            <a:r>
              <a:rPr lang="en-US" sz="3600" i="1" dirty="0" smtClean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Build</a:t>
            </a:r>
            <a:r>
              <a:rPr lang="en-US" i="1" dirty="0"/>
              <a:t>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Processes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Port </a:t>
            </a:r>
            <a:r>
              <a:rPr lang="en-US" i="1" dirty="0"/>
              <a:t>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Concurrency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Disposability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Dev/prod </a:t>
            </a:r>
            <a:r>
              <a:rPr lang="en-US" i="1" dirty="0"/>
              <a:t>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Logs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Admin </a:t>
            </a: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Containers and Orchestration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 Single Component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Typically, but </a:t>
            </a:r>
            <a:r>
              <a:rPr lang="en-US" sz="3200" b="1" dirty="0" smtClean="0"/>
              <a:t>not</a:t>
            </a:r>
            <a:r>
              <a:rPr lang="en-US" sz="3200" dirty="0" smtClean="0"/>
              <a:t> necessarily, a RESTful web service</a:t>
            </a:r>
          </a:p>
          <a:p>
            <a:r>
              <a:rPr lang="en-US" sz="3200" dirty="0" smtClean="0"/>
              <a:t>Language does not matter</a:t>
            </a:r>
          </a:p>
          <a:p>
            <a:r>
              <a:rPr lang="en-US" sz="3200" dirty="0" smtClean="0"/>
              <a:t>Issue when dealing with different languages</a:t>
            </a:r>
          </a:p>
          <a:p>
            <a:pPr lvl="1"/>
            <a:r>
              <a:rPr lang="en-US" sz="2800" dirty="0" smtClean="0"/>
              <a:t>How to deploy, start/stop different components?</a:t>
            </a:r>
          </a:p>
          <a:p>
            <a:r>
              <a:rPr lang="en-US" sz="3200" dirty="0" smtClean="0"/>
              <a:t>How to guarantee that a component can run in different servers?</a:t>
            </a:r>
          </a:p>
          <a:p>
            <a:pPr lvl="1"/>
            <a:r>
              <a:rPr lang="en-US" sz="2800" dirty="0" smtClean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 smtClean="0"/>
              <a:t>Subtle differences between OSs and internal configurations </a:t>
            </a:r>
          </a:p>
          <a:p>
            <a:r>
              <a:rPr lang="en-US" sz="3200" dirty="0" smtClean="0"/>
              <a:t>Need </a:t>
            </a:r>
            <a:r>
              <a:rPr lang="en-US" sz="3200" i="1" dirty="0" smtClean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Deploy Operating System (OS) Images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4"/>
            <a:ext cx="11023600" cy="47790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not limit to just package a JAR or WAR file</a:t>
            </a:r>
          </a:p>
          <a:p>
            <a:r>
              <a:rPr lang="en-US" sz="3200" dirty="0" smtClean="0"/>
              <a:t>Create a whole image of an OS, including all needed software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the version of JRE that you need</a:t>
            </a:r>
          </a:p>
          <a:p>
            <a:r>
              <a:rPr lang="en-US" sz="3200" dirty="0" smtClean="0"/>
              <a:t>Virtual Machines</a:t>
            </a:r>
          </a:p>
          <a:p>
            <a:pPr lvl="1"/>
            <a:r>
              <a:rPr lang="en-US" sz="2800" dirty="0" smtClean="0"/>
              <a:t>Do not install the OS image on the server, but rather run it in a virtual box</a:t>
            </a:r>
          </a:p>
          <a:p>
            <a:pPr lvl="1"/>
            <a:r>
              <a:rPr lang="en-US" sz="2800" dirty="0" smtClean="0"/>
              <a:t>Different tools enable this</a:t>
            </a:r>
          </a:p>
          <a:p>
            <a:pPr lvl="2"/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VirtualBox</a:t>
            </a:r>
            <a:r>
              <a:rPr lang="en-US" sz="2400" dirty="0" smtClean="0"/>
              <a:t> from Oracle</a:t>
            </a:r>
          </a:p>
          <a:p>
            <a:pPr lvl="2"/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i="1" dirty="0" smtClean="0"/>
              <a:t>Parallels</a:t>
            </a:r>
            <a:r>
              <a:rPr lang="en-US" sz="2400" dirty="0" smtClean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Docker to the Rescue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Virtualization technology</a:t>
            </a:r>
          </a:p>
          <a:p>
            <a:r>
              <a:rPr lang="en-US" sz="3200" dirty="0" smtClean="0"/>
              <a:t>Create OS images, on top of a predefined one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a predefined image could be a Linux distribution with the latest version of JRE installed</a:t>
            </a:r>
          </a:p>
          <a:p>
            <a:pPr lvl="1"/>
            <a:r>
              <a:rPr lang="en-US" sz="2800" dirty="0" smtClean="0"/>
              <a:t>Large catalog online of existing base images</a:t>
            </a:r>
          </a:p>
          <a:p>
            <a:r>
              <a:rPr lang="en-US" sz="3200" dirty="0" smtClean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You might have 100s of services, with Docker</a:t>
            </a:r>
          </a:p>
          <a:p>
            <a:r>
              <a:rPr lang="en-US" sz="3200" dirty="0" smtClean="0"/>
              <a:t>How to start all of them? </a:t>
            </a:r>
          </a:p>
          <a:p>
            <a:r>
              <a:rPr lang="en-US" sz="3200" dirty="0" smtClean="0"/>
              <a:t>How to stop them?</a:t>
            </a:r>
          </a:p>
          <a:p>
            <a:r>
              <a:rPr lang="en-US" sz="3200" dirty="0" smtClean="0"/>
              <a:t>How to automatically restart a service that crashed?</a:t>
            </a:r>
          </a:p>
          <a:p>
            <a:r>
              <a:rPr lang="en-US" sz="3200" dirty="0" smtClean="0"/>
              <a:t>How to automatically spin more instances of highly used services?</a:t>
            </a:r>
          </a:p>
          <a:p>
            <a:r>
              <a:rPr lang="en-US" sz="3200" dirty="0" smtClean="0"/>
              <a:t>How to automatically kill instances of seldom used services?</a:t>
            </a:r>
          </a:p>
          <a:p>
            <a:r>
              <a:rPr lang="en-US" sz="3200" dirty="0" smtClean="0"/>
              <a:t>Etc.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Container Cluster Manager Frameworks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Open-source tools: </a:t>
            </a:r>
            <a:r>
              <a:rPr lang="en-US" sz="3200" dirty="0" err="1" smtClean="0"/>
              <a:t>eg</a:t>
            </a:r>
            <a:r>
              <a:rPr lang="en-US" sz="3200" dirty="0"/>
              <a:t> </a:t>
            </a:r>
            <a:r>
              <a:rPr lang="en-US" sz="3200" i="1" dirty="0" smtClean="0"/>
              <a:t>Kubernetes</a:t>
            </a:r>
            <a:r>
              <a:rPr lang="en-US" sz="3200" dirty="0" smtClean="0"/>
              <a:t> and </a:t>
            </a:r>
            <a:r>
              <a:rPr lang="en-US" sz="3200" i="1" dirty="0" err="1" smtClean="0"/>
              <a:t>Mesos</a:t>
            </a:r>
            <a:endParaRPr lang="en-US" sz="3200" i="1" dirty="0"/>
          </a:p>
          <a:p>
            <a:r>
              <a:rPr lang="en-US" sz="3200" dirty="0" smtClean="0"/>
              <a:t>Allow you to easily deploy and monitor Docker containers on different servers</a:t>
            </a:r>
          </a:p>
          <a:p>
            <a:r>
              <a:rPr lang="en-US" sz="3200" i="1" dirty="0" smtClean="0"/>
              <a:t>Kubernetes</a:t>
            </a:r>
            <a:r>
              <a:rPr lang="en-US" sz="3200" dirty="0" smtClean="0"/>
              <a:t> created at Google, and used internally for their systems</a:t>
            </a:r>
          </a:p>
          <a:p>
            <a:r>
              <a:rPr lang="en-US" sz="3200" dirty="0" smtClean="0"/>
              <a:t>Note: we will not use such tools in this course, but you need to know about them</a:t>
            </a:r>
          </a:p>
          <a:p>
            <a:r>
              <a:rPr lang="en-US" sz="3200" dirty="0" smtClean="0"/>
              <a:t>We will use </a:t>
            </a:r>
            <a:r>
              <a:rPr lang="en-US" sz="3200" i="1" dirty="0" smtClean="0"/>
              <a:t>Docker-Compose</a:t>
            </a:r>
            <a:r>
              <a:rPr lang="en-US" sz="3200" dirty="0" smtClean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Some More Details…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Load Balancing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 smtClean="0"/>
              <a:t>Different technique, </a:t>
            </a:r>
            <a:r>
              <a:rPr lang="en-US" dirty="0" err="1" smtClean="0"/>
              <a:t>eg</a:t>
            </a:r>
            <a:r>
              <a:rPr lang="en-US" dirty="0" smtClean="0"/>
              <a:t> Round Robin</a:t>
            </a:r>
          </a:p>
          <a:p>
            <a:pPr lvl="1"/>
            <a:r>
              <a:rPr lang="en-US" dirty="0" smtClean="0"/>
              <a:t>At each request, forward to next instance, and once all are asked once, next one is from the beginning as in a ring, </a:t>
            </a:r>
            <a:r>
              <a:rPr lang="en-US" dirty="0" err="1" smtClean="0"/>
              <a:t>ie</a:t>
            </a:r>
            <a:r>
              <a:rPr lang="en-US" dirty="0" smtClean="0"/>
              <a:t> 1-2-3-1-2-3-1-2-3-1-…</a:t>
            </a:r>
          </a:p>
          <a:p>
            <a:r>
              <a:rPr lang="en-US" dirty="0" smtClean="0"/>
              <a:t>ESSENTIAL that the communication protocol is </a:t>
            </a:r>
            <a:r>
              <a:rPr lang="en-US" i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2 successive calls might end up in 2 different running instances of the same service  </a:t>
            </a:r>
          </a:p>
          <a:p>
            <a:pPr lvl="1"/>
            <a:r>
              <a:rPr lang="en-US" dirty="0" smtClean="0"/>
              <a:t>State has to be handled externally, </a:t>
            </a:r>
            <a:r>
              <a:rPr lang="en-US" dirty="0" err="1" smtClean="0"/>
              <a:t>eg</a:t>
            </a:r>
            <a:r>
              <a:rPr lang="en-US" dirty="0" smtClean="0"/>
              <a:t> in a database</a:t>
            </a:r>
          </a:p>
          <a:p>
            <a:pPr lvl="1"/>
            <a:r>
              <a:rPr lang="en-US" dirty="0" smtClean="0"/>
              <a:t>Note: if in a web application you have state (and you run several instances) like </a:t>
            </a:r>
            <a:r>
              <a:rPr lang="en-US" i="1" dirty="0" err="1" smtClean="0"/>
              <a:t>stateful</a:t>
            </a:r>
            <a:r>
              <a:rPr lang="en-US" dirty="0" smtClean="0"/>
              <a:t> EJBs and session JSF beans, then need to configure load balancer to remember session mapping (</a:t>
            </a:r>
            <a:r>
              <a:rPr lang="en-US" dirty="0" err="1" smtClean="0"/>
              <a:t>eg</a:t>
            </a:r>
            <a:r>
              <a:rPr lang="en-US" dirty="0" smtClean="0"/>
              <a:t>, based on cookies). In a REST API, just avoid internal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Monolith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 smtClean="0"/>
              <a:t>Single enterprise application containing everything</a:t>
            </a:r>
          </a:p>
          <a:p>
            <a:pPr lvl="1"/>
            <a:r>
              <a:rPr lang="en-US" sz="3200" dirty="0" err="1" smtClean="0"/>
              <a:t>Eg</a:t>
            </a:r>
            <a:r>
              <a:rPr lang="en-US" sz="3200" dirty="0" smtClean="0"/>
              <a:t>, single WAR deployed on a </a:t>
            </a:r>
            <a:r>
              <a:rPr lang="en-US" sz="3200" dirty="0" err="1" smtClean="0"/>
              <a:t>Wildfly</a:t>
            </a:r>
            <a:r>
              <a:rPr lang="en-US" sz="3200" dirty="0" smtClean="0"/>
              <a:t>/Glassfish server</a:t>
            </a:r>
          </a:p>
          <a:p>
            <a:pPr lvl="1"/>
            <a:r>
              <a:rPr lang="en-US" sz="3200" dirty="0" smtClean="0"/>
              <a:t>Note: can still be divided in packages/modules, but the packaged “executable” will just be a single file (</a:t>
            </a:r>
            <a:r>
              <a:rPr lang="en-US" sz="3200" dirty="0" err="1" smtClean="0"/>
              <a:t>eg</a:t>
            </a:r>
            <a:r>
              <a:rPr lang="en-US" sz="3200" dirty="0" smtClean="0"/>
              <a:t> WAR or JAR)</a:t>
            </a:r>
          </a:p>
          <a:p>
            <a:r>
              <a:rPr lang="en-US" sz="3600" dirty="0" smtClean="0"/>
              <a:t>On non-trivial systems, can easily be more than 1 million lines of code</a:t>
            </a:r>
          </a:p>
          <a:p>
            <a:r>
              <a:rPr lang="en-US" sz="3600" dirty="0" smtClean="0"/>
              <a:t>Extremely common</a:t>
            </a:r>
          </a:p>
          <a:p>
            <a:pPr lvl="1"/>
            <a:r>
              <a:rPr lang="en-US" sz="3200" dirty="0" smtClean="0"/>
              <a:t>Most enterprise systems developed until the 2010-2015 years are monoliths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API Gateway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 might need to interact with hundreds of services</a:t>
            </a:r>
          </a:p>
          <a:p>
            <a:r>
              <a:rPr lang="en-US" sz="3200" dirty="0" smtClean="0"/>
              <a:t>Keeping track of them in the client is far too complex, and expose internal details of the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system (which might change)</a:t>
            </a:r>
          </a:p>
          <a:p>
            <a:r>
              <a:rPr lang="en-US" sz="3200" dirty="0" smtClean="0"/>
              <a:t>One single entry point, which will forward to the right REST service</a:t>
            </a:r>
          </a:p>
          <a:p>
            <a:r>
              <a:rPr lang="en-US" sz="3200" dirty="0" smtClean="0"/>
              <a:t>Positive: much easier to write clients, less coupling</a:t>
            </a:r>
          </a:p>
          <a:p>
            <a:r>
              <a:rPr lang="en-US" sz="3200" dirty="0" smtClean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Inter-Service Communications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When service X needs something from service Y, if REST service, can just do a HTTP call to it</a:t>
            </a:r>
          </a:p>
          <a:p>
            <a:pPr lvl="1"/>
            <a:r>
              <a:rPr lang="en-US" sz="2800" dirty="0" smtClean="0"/>
              <a:t>Y provides the information, and X just asks for it directly</a:t>
            </a:r>
          </a:p>
          <a:p>
            <a:pPr lvl="1"/>
            <a:r>
              <a:rPr lang="en-US" sz="2800" dirty="0" smtClean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Inter-Service (cont.)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if X and Z are waiting for some events to happen in Y?</a:t>
            </a:r>
          </a:p>
          <a:p>
            <a:pPr lvl="1"/>
            <a:r>
              <a:rPr lang="en-US" sz="2800" dirty="0" smtClean="0"/>
              <a:t>Y a service representing a game</a:t>
            </a:r>
          </a:p>
          <a:p>
            <a:pPr lvl="1"/>
            <a:r>
              <a:rPr lang="en-US" sz="2800" dirty="0" smtClean="0"/>
              <a:t>X is service showing stats/info of a user</a:t>
            </a:r>
          </a:p>
          <a:p>
            <a:pPr lvl="1"/>
            <a:r>
              <a:rPr lang="en-US" sz="2800" dirty="0" smtClean="0"/>
              <a:t>Z is service representing a “score board”</a:t>
            </a:r>
          </a:p>
          <a:p>
            <a:r>
              <a:rPr lang="en-US" sz="3200" dirty="0" smtClean="0"/>
              <a:t>Using REST API, I have two options</a:t>
            </a:r>
          </a:p>
          <a:p>
            <a:r>
              <a:rPr lang="en-US" sz="3200" dirty="0" smtClean="0"/>
              <a:t>1) X and Z do continuous pulls (</a:t>
            </a:r>
            <a:r>
              <a:rPr lang="en-US" sz="3200" dirty="0" err="1" smtClean="0"/>
              <a:t>ie</a:t>
            </a:r>
            <a:r>
              <a:rPr lang="en-US" sz="3200" dirty="0" smtClean="0"/>
              <a:t> GET), </a:t>
            </a:r>
            <a:r>
              <a:rPr lang="en-US" sz="3200" dirty="0" err="1" smtClean="0"/>
              <a:t>eg</a:t>
            </a:r>
            <a:r>
              <a:rPr lang="en-US" sz="3200" dirty="0" smtClean="0"/>
              <a:t> every 10 seconds, to see if any change in Y (</a:t>
            </a:r>
            <a:r>
              <a:rPr lang="en-US" sz="3200" dirty="0" err="1" smtClean="0"/>
              <a:t>eg</a:t>
            </a:r>
            <a:r>
              <a:rPr lang="en-US" sz="3200" dirty="0" smtClean="0"/>
              <a:t>, has a new game finished?)</a:t>
            </a:r>
          </a:p>
          <a:p>
            <a:pPr lvl="1"/>
            <a:r>
              <a:rPr lang="en-US" sz="2800" dirty="0" smtClean="0"/>
              <a:t>Very bad, highly inefficient</a:t>
            </a:r>
          </a:p>
          <a:p>
            <a:r>
              <a:rPr lang="en-US" sz="3200" dirty="0" smtClean="0"/>
              <a:t>2) Y starts communication, and sends (</a:t>
            </a:r>
            <a:r>
              <a:rPr lang="en-US" sz="3200" dirty="0" err="1" smtClean="0"/>
              <a:t>ie</a:t>
            </a:r>
            <a:r>
              <a:rPr lang="en-US" sz="3200" dirty="0" smtClean="0"/>
              <a:t> POST) data to X and Z </a:t>
            </a:r>
          </a:p>
          <a:p>
            <a:pPr lvl="1"/>
            <a:r>
              <a:rPr lang="en-US" sz="2800" dirty="0" smtClean="0"/>
              <a:t>Not scalable, Y has to know about all possible services interested in its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Message Broker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broker</a:t>
            </a:r>
            <a:r>
              <a:rPr lang="en-US" dirty="0" smtClean="0"/>
              <a:t> (which will be a running process) will receive/forward messages</a:t>
            </a:r>
          </a:p>
          <a:p>
            <a:r>
              <a:rPr lang="en-US" dirty="0" smtClean="0"/>
              <a:t>A service that wants to </a:t>
            </a:r>
            <a:r>
              <a:rPr lang="en-US" i="1" dirty="0" smtClean="0"/>
              <a:t>publish</a:t>
            </a:r>
            <a:r>
              <a:rPr lang="en-US" dirty="0" smtClean="0"/>
              <a:t> some information, will create a </a:t>
            </a:r>
            <a:r>
              <a:rPr lang="en-US" i="1" dirty="0" smtClean="0"/>
              <a:t>topic</a:t>
            </a:r>
            <a:r>
              <a:rPr lang="en-US" dirty="0" smtClean="0"/>
              <a:t> on the broker, and then send messages to it </a:t>
            </a:r>
          </a:p>
          <a:p>
            <a:pPr lvl="1"/>
            <a:r>
              <a:rPr lang="en-US" dirty="0" smtClean="0"/>
              <a:t>this is independent from HTTP, using a specific protocol defined by the broker</a:t>
            </a:r>
          </a:p>
          <a:p>
            <a:r>
              <a:rPr lang="en-US" dirty="0" smtClean="0"/>
              <a:t>Clients will register with the broker for one or more topics, and then will </a:t>
            </a:r>
            <a:r>
              <a:rPr lang="en-US" i="1" dirty="0" smtClean="0"/>
              <a:t>asynchronously</a:t>
            </a:r>
            <a:r>
              <a:rPr lang="en-US" dirty="0" smtClean="0"/>
              <a:t> receive all messages sent to those topics</a:t>
            </a:r>
          </a:p>
          <a:p>
            <a:r>
              <a:rPr lang="en-US" dirty="0" smtClean="0"/>
              <a:t>Think about sending an email to a mailing list…</a:t>
            </a:r>
          </a:p>
          <a:p>
            <a:r>
              <a:rPr lang="en-US" dirty="0" smtClean="0"/>
              <a:t>Broker can guarantee delivery: messages can be saved to disk, and clients can receive messages sent </a:t>
            </a:r>
            <a:r>
              <a:rPr lang="en-US" i="1" dirty="0" smtClean="0"/>
              <a:t>before </a:t>
            </a:r>
            <a:r>
              <a:rPr lang="en-US" dirty="0" smtClean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Eg</a:t>
            </a:r>
            <a:r>
              <a:rPr lang="en-US" sz="2800" dirty="0" smtClean="0"/>
              <a:t>, Y is “New Game/Match Is Finished”, and X is the detailed info of such game/match, </a:t>
            </a:r>
            <a:r>
              <a:rPr lang="en-US" sz="2800" dirty="0" err="1" smtClean="0"/>
              <a:t>eg</a:t>
            </a:r>
            <a:r>
              <a:rPr lang="en-US" sz="2800" dirty="0" smtClean="0"/>
              <a:t> the ID, who won,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Message-Oriented Middleware </a:t>
            </a:r>
            <a:r>
              <a:rPr lang="en-US" sz="5400" dirty="0"/>
              <a:t>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Different broker tools, in different programming languages</a:t>
            </a:r>
          </a:p>
          <a:p>
            <a:pPr lvl="1"/>
            <a:r>
              <a:rPr lang="en-US" sz="2800" dirty="0" err="1" smtClean="0"/>
              <a:t>ActiveMQ</a:t>
            </a:r>
            <a:r>
              <a:rPr lang="en-US" sz="2800" dirty="0"/>
              <a:t>,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, </a:t>
            </a:r>
            <a:r>
              <a:rPr lang="en-US" sz="2800" dirty="0" err="1" smtClean="0"/>
              <a:t>Qpid</a:t>
            </a:r>
            <a:r>
              <a:rPr lang="en-US" sz="2800" dirty="0" smtClean="0"/>
              <a:t>, </a:t>
            </a:r>
            <a:r>
              <a:rPr lang="en-US" sz="2800" dirty="0" err="1" smtClean="0"/>
              <a:t>SonicMQ</a:t>
            </a:r>
            <a:r>
              <a:rPr lang="en-US" sz="2800" dirty="0" smtClean="0"/>
              <a:t>, etc.</a:t>
            </a:r>
          </a:p>
          <a:p>
            <a:r>
              <a:rPr lang="en-US" sz="3200" dirty="0" smtClean="0"/>
              <a:t>Different protocols as well</a:t>
            </a:r>
          </a:p>
          <a:p>
            <a:pPr lvl="1"/>
            <a:r>
              <a:rPr lang="en-US" sz="2800" dirty="0" err="1" smtClean="0"/>
              <a:t>OpenWire</a:t>
            </a:r>
            <a:r>
              <a:rPr lang="en-US" sz="2800" dirty="0" smtClean="0"/>
              <a:t>, Stomp, AMQP, etc.</a:t>
            </a:r>
          </a:p>
          <a:p>
            <a:pPr lvl="1"/>
            <a:r>
              <a:rPr lang="en-US" sz="2800" dirty="0" smtClean="0"/>
              <a:t>A broker can support several protocols, and translate/bridge one to the others</a:t>
            </a:r>
          </a:p>
          <a:p>
            <a:r>
              <a:rPr lang="en-US" sz="3200" dirty="0" smtClean="0"/>
              <a:t>Advanced Message Queuing Protocol (AMQP)</a:t>
            </a:r>
          </a:p>
          <a:p>
            <a:pPr lvl="1"/>
            <a:r>
              <a:rPr lang="en-US" sz="2800" dirty="0" smtClean="0"/>
              <a:t>Language agnostic, can connect Java to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and C#</a:t>
            </a:r>
          </a:p>
          <a:p>
            <a:pPr lvl="1"/>
            <a:r>
              <a:rPr lang="en-US" sz="2800" dirty="0" smtClean="0"/>
              <a:t>Very (most?) popular MOM</a:t>
            </a:r>
          </a:p>
          <a:p>
            <a:pPr lvl="1"/>
            <a:r>
              <a:rPr lang="en-US" sz="2800" dirty="0" smtClean="0"/>
              <a:t>Another popular one is Kafka, but that is technically just a distributed log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 smtClean="0"/>
              <a:t>Erlang</a:t>
            </a:r>
            <a:endParaRPr lang="en-US" sz="3200" dirty="0" smtClean="0"/>
          </a:p>
          <a:p>
            <a:r>
              <a:rPr lang="en-US" sz="3200" dirty="0" smtClean="0"/>
              <a:t>Implementing AMQP </a:t>
            </a:r>
          </a:p>
          <a:p>
            <a:r>
              <a:rPr lang="en-US" sz="3200" dirty="0" smtClean="0"/>
              <a:t>It is the MOM we will use in this course</a:t>
            </a:r>
          </a:p>
          <a:p>
            <a:r>
              <a:rPr lang="en-US" sz="3200" dirty="0" smtClean="0"/>
              <a:t>We will start it with Docker</a:t>
            </a:r>
          </a:p>
          <a:p>
            <a:r>
              <a:rPr lang="en-US" sz="3200" dirty="0" smtClean="0"/>
              <a:t>We will look at its details in a later class, not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Service Discovery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does service X know the IP address of Y, if X wants to communicate with Y (</a:t>
            </a:r>
            <a:r>
              <a:rPr lang="en-US" sz="3200" dirty="0" err="1" smtClean="0"/>
              <a:t>eg</a:t>
            </a:r>
            <a:r>
              <a:rPr lang="en-US" sz="3200" dirty="0" smtClean="0"/>
              <a:t>, a REST call)? </a:t>
            </a:r>
          </a:p>
          <a:p>
            <a:pPr lvl="1"/>
            <a:r>
              <a:rPr lang="en-US" sz="2800" dirty="0" smtClean="0"/>
              <a:t>Hardcoding the IP address of Y in X is not a viable option</a:t>
            </a:r>
            <a:r>
              <a:rPr lang="is-IS" sz="2800" dirty="0" smtClean="0"/>
              <a:t>… </a:t>
            </a:r>
          </a:p>
          <a:p>
            <a:r>
              <a:rPr lang="is-IS" sz="3200" i="1" dirty="0" smtClean="0"/>
              <a:t>Service Registry: </a:t>
            </a:r>
            <a:r>
              <a:rPr lang="is-IS" sz="3200" dirty="0" smtClean="0"/>
              <a:t>a process/component that keeps track of the IP addresses of all running services</a:t>
            </a:r>
          </a:p>
          <a:p>
            <a:pPr lvl="1"/>
            <a:r>
              <a:rPr lang="is-IS" sz="2800" dirty="0" smtClean="0"/>
              <a:t>X will ask the service registry for the IP address of Y </a:t>
            </a:r>
          </a:p>
          <a:p>
            <a:pPr lvl="1"/>
            <a:r>
              <a:rPr lang="is-IS" sz="2800" dirty="0" smtClean="0"/>
              <a:t>IP address should not be hardcoded</a:t>
            </a:r>
          </a:p>
          <a:p>
            <a:r>
              <a:rPr lang="is-IS" sz="3200" dirty="0" smtClean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Monolith Hell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 smtClean="0"/>
              <a:t>Lot of issues with monolith applications</a:t>
            </a:r>
          </a:p>
          <a:p>
            <a:r>
              <a:rPr lang="en-US" sz="3200" dirty="0" smtClean="0"/>
              <a:t>What happens when new developer joins the team? </a:t>
            </a:r>
            <a:endParaRPr lang="en-US" sz="3200" dirty="0"/>
          </a:p>
          <a:p>
            <a:pPr lvl="1"/>
            <a:r>
              <a:rPr lang="en-US" sz="2800" dirty="0" smtClean="0"/>
              <a:t>Understanding 1 million lines of code will take time before becoming productive</a:t>
            </a:r>
          </a:p>
          <a:p>
            <a:r>
              <a:rPr lang="en-US" sz="3200" dirty="0" smtClean="0"/>
              <a:t>What if for some specific task you need a different technology?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Python, </a:t>
            </a:r>
            <a:r>
              <a:rPr lang="en-US" sz="2800" dirty="0" err="1" smtClean="0"/>
              <a:t>NodeJS</a:t>
            </a:r>
            <a:r>
              <a:rPr lang="en-US" sz="2800" dirty="0" smtClean="0"/>
              <a:t>, etc.</a:t>
            </a:r>
          </a:p>
          <a:p>
            <a:r>
              <a:rPr lang="en-US" sz="3200" dirty="0" smtClean="0"/>
              <a:t>How to scale if some functionality is highly used?</a:t>
            </a:r>
          </a:p>
          <a:p>
            <a:pPr lvl="1"/>
            <a:r>
              <a:rPr lang="en-US" sz="2800" dirty="0" smtClean="0"/>
              <a:t>Need to deploy the whole monolith on many machines, even  if you just need a small subset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Service Discovery (SD) will be a running process</a:t>
            </a:r>
          </a:p>
          <a:p>
            <a:r>
              <a:rPr lang="en-US" dirty="0" smtClean="0"/>
              <a:t>All services will need to know the IP address or hostname of SD</a:t>
            </a:r>
          </a:p>
          <a:p>
            <a:r>
              <a:rPr lang="en-US" dirty="0" smtClean="0"/>
              <a:t>Services will have a name, e.g.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When service </a:t>
            </a:r>
            <a:r>
              <a:rPr lang="en-US" i="1" dirty="0" smtClean="0"/>
              <a:t>A</a:t>
            </a:r>
            <a:r>
              <a:rPr lang="en-US" dirty="0" smtClean="0"/>
              <a:t> starts, it will contact SD and states that it is running on given IP address</a:t>
            </a:r>
          </a:p>
          <a:p>
            <a:r>
              <a:rPr lang="en-US" dirty="0" smtClean="0"/>
              <a:t>It will then receive the IP addresses of all other current registered services</a:t>
            </a:r>
          </a:p>
          <a:p>
            <a:r>
              <a:rPr lang="en-US" dirty="0" smtClean="0"/>
              <a:t>Note: if a service is replicated, there will be different IP addresses for the same service name</a:t>
            </a:r>
          </a:p>
          <a:p>
            <a:pPr lvl="1"/>
            <a:r>
              <a:rPr lang="en-US" dirty="0" smtClean="0"/>
              <a:t>this is also one of the reasons why we are not using DNS here</a:t>
            </a:r>
          </a:p>
          <a:p>
            <a:r>
              <a:rPr lang="en-US" dirty="0" smtClean="0"/>
              <a:t>If services leave or join, SD will inform all registered services about it, </a:t>
            </a:r>
            <a:r>
              <a:rPr lang="en-US" dirty="0" err="1" smtClean="0"/>
              <a:t>ie</a:t>
            </a:r>
            <a:r>
              <a:rPr lang="en-US" dirty="0" smtClean="0"/>
              <a:t> at each topology change</a:t>
            </a:r>
          </a:p>
          <a:p>
            <a:r>
              <a:rPr lang="en-US" dirty="0" smtClean="0"/>
              <a:t>To know if service is still reachable, need to send an heartbeat every N seconds (</a:t>
            </a:r>
            <a:r>
              <a:rPr lang="en-US" dirty="0" err="1" smtClean="0"/>
              <a:t>eg</a:t>
            </a:r>
            <a:r>
              <a:rPr lang="en-US" dirty="0" smtClean="0"/>
              <a:t> 30s)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Client-Side Load Balancer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single load-balancer (LB) for all communications would be a major bottleneck</a:t>
            </a:r>
          </a:p>
          <a:p>
            <a:r>
              <a:rPr lang="en-US" sz="3200" dirty="0" smtClean="0"/>
              <a:t>Still need it for the API Gateway, but what about service-to-service communications?</a:t>
            </a:r>
          </a:p>
          <a:p>
            <a:r>
              <a:rPr lang="en-US" sz="3200" dirty="0" smtClean="0"/>
              <a:t>Client-side LB: not centralized, each service (including Gateway) is responsible to do the LB on each request</a:t>
            </a:r>
          </a:p>
          <a:p>
            <a:r>
              <a:rPr lang="en-US" sz="3200" dirty="0" smtClean="0"/>
              <a:t>But to do that, need to know the IP addresses of replicas of each single service… easy, ask the  Service Discovery!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Single Load Balancer: Inefficient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 smtClean="0"/>
              <a:t>User makes a request, going through Gateway</a:t>
            </a:r>
          </a:p>
          <a:p>
            <a:r>
              <a:rPr lang="en-US" dirty="0" smtClean="0"/>
              <a:t>Needs to be routed to 1 of the 2 instances of service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To complete the request, </a:t>
            </a:r>
            <a:r>
              <a:rPr lang="en-US" i="1" dirty="0" smtClean="0"/>
              <a:t>A </a:t>
            </a:r>
            <a:r>
              <a:rPr lang="en-US" dirty="0" smtClean="0"/>
              <a:t>needs to get data from </a:t>
            </a:r>
            <a:r>
              <a:rPr lang="en-US" i="1" dirty="0" smtClean="0"/>
              <a:t>B</a:t>
            </a:r>
            <a:r>
              <a:rPr lang="en-US" dirty="0" smtClean="0"/>
              <a:t>, and so make a request to 1 of the 4 instances of </a:t>
            </a:r>
            <a:r>
              <a:rPr lang="en-US" i="1" dirty="0" smtClean="0"/>
              <a:t>B</a:t>
            </a:r>
          </a:p>
          <a:p>
            <a:r>
              <a:rPr lang="en-US" dirty="0" smtClean="0"/>
              <a:t>If always doing routing through Load Balancer, it becomes a bottleneck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With </a:t>
            </a:r>
            <a:r>
              <a:rPr lang="en-US" sz="6600" dirty="0"/>
              <a:t>Client-Side Load </a:t>
            </a:r>
            <a:r>
              <a:rPr lang="en-US" sz="6600" dirty="0" smtClean="0"/>
              <a:t>Balancers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 smtClean="0"/>
              <a:t>Same scenario as before</a:t>
            </a:r>
          </a:p>
          <a:p>
            <a:r>
              <a:rPr lang="en-US" dirty="0" smtClean="0"/>
              <a:t>But, now, the instance of </a:t>
            </a:r>
            <a:r>
              <a:rPr lang="en-US" i="1" dirty="0" smtClean="0"/>
              <a:t>A </a:t>
            </a:r>
            <a:r>
              <a:rPr lang="en-US" dirty="0" smtClean="0"/>
              <a:t>(let’s call it </a:t>
            </a:r>
            <a:r>
              <a:rPr lang="en-US" i="1" dirty="0" smtClean="0"/>
              <a:t>A1</a:t>
            </a:r>
            <a:r>
              <a:rPr lang="en-US" dirty="0" smtClean="0"/>
              <a:t>) asked by the Gateway knows IP addresses of all instances of </a:t>
            </a:r>
            <a:r>
              <a:rPr lang="en-US" i="1" dirty="0" smtClean="0"/>
              <a:t>B</a:t>
            </a:r>
          </a:p>
          <a:p>
            <a:r>
              <a:rPr lang="en-US" i="1" dirty="0" smtClean="0"/>
              <a:t>A1</a:t>
            </a:r>
            <a:r>
              <a:rPr lang="en-US" dirty="0" smtClean="0"/>
              <a:t> will decide to which of the 4 instances of </a:t>
            </a:r>
            <a:r>
              <a:rPr lang="en-US" i="1" dirty="0" smtClean="0"/>
              <a:t>B</a:t>
            </a:r>
            <a:r>
              <a:rPr lang="en-US" dirty="0" smtClean="0"/>
              <a:t> to ask to, each time choosing a different one (if Round-Robin)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Netflix Stack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Netflix uses a lot of </a:t>
            </a:r>
            <a:r>
              <a:rPr lang="en-US" sz="3200" dirty="0" err="1" smtClean="0"/>
              <a:t>microservices</a:t>
            </a:r>
            <a:endParaRPr lang="en-US" sz="3200" dirty="0" smtClean="0"/>
          </a:p>
          <a:p>
            <a:r>
              <a:rPr lang="en-US" sz="3200" dirty="0" smtClean="0"/>
              <a:t>Released many of their tools as open-source (most of them written in Java)</a:t>
            </a:r>
          </a:p>
          <a:p>
            <a:r>
              <a:rPr lang="en-US" sz="3200" dirty="0" smtClean="0"/>
              <a:t>Spring Cloud has direct support for such tools</a:t>
            </a:r>
          </a:p>
          <a:p>
            <a:r>
              <a:rPr lang="en-US" sz="3200" i="1" dirty="0" smtClean="0"/>
              <a:t>Eureka</a:t>
            </a:r>
            <a:r>
              <a:rPr lang="en-US" sz="3200" dirty="0" smtClean="0"/>
              <a:t>: for service discovery</a:t>
            </a:r>
          </a:p>
          <a:p>
            <a:r>
              <a:rPr lang="en-US" sz="3200" i="1" dirty="0" smtClean="0"/>
              <a:t>Ribbon</a:t>
            </a:r>
            <a:r>
              <a:rPr lang="en-US" sz="3200" dirty="0" smtClean="0"/>
              <a:t>: for client-side load balancer</a:t>
            </a:r>
          </a:p>
          <a:p>
            <a:r>
              <a:rPr lang="en-US" sz="3200" i="1" dirty="0" err="1" smtClean="0"/>
              <a:t>Zuul</a:t>
            </a:r>
            <a:r>
              <a:rPr lang="en-US" sz="3200" dirty="0" smtClean="0"/>
              <a:t>: for API Gateway… however this is deprecated in Spring Cloud, and we will use the new </a:t>
            </a:r>
            <a:r>
              <a:rPr lang="en-US" sz="3200" i="1" dirty="0" smtClean="0"/>
              <a:t>Spring Cloud Gateway  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One-to-one communication, what if server is down?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 smtClean="0"/>
              <a:t>If destination is down, all next messages to it are wasted until the server is up again</a:t>
            </a:r>
          </a:p>
          <a:p>
            <a:r>
              <a:rPr lang="en-US" dirty="0" smtClean="0"/>
              <a:t>If client tries several times to connect, then you end up flooding and congesting the network with pointless messages</a:t>
            </a:r>
          </a:p>
          <a:p>
            <a:r>
              <a:rPr lang="en-US" dirty="0" smtClean="0"/>
              <a:t>Would be better to wait a bit, before trying to reconnect to the destination</a:t>
            </a:r>
          </a:p>
          <a:p>
            <a:r>
              <a:rPr lang="en-US" dirty="0" smtClean="0"/>
              <a:t>If messages are saved, and resent when destination is up, you do not want to send all the stored messages at the same time (otherwise destination could go down again)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Circuit Breaker</a:t>
            </a:r>
            <a:endParaRPr lang="en-US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Can use a library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i="1" dirty="0" smtClean="0"/>
              <a:t>Netflix </a:t>
            </a:r>
            <a:r>
              <a:rPr lang="en-US" sz="3200" i="1" dirty="0" err="1" smtClean="0"/>
              <a:t>Hystrix</a:t>
            </a:r>
            <a:r>
              <a:rPr lang="en-US" sz="3200" dirty="0" smtClean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Once the circuit breaker is on after several failures, it will periodically check if the server comes up again. </a:t>
            </a:r>
            <a:r>
              <a:rPr lang="en-US" sz="3200" dirty="0"/>
              <a:t>I</a:t>
            </a:r>
            <a:r>
              <a:rPr lang="en-US" sz="3200" dirty="0" smtClean="0"/>
              <a:t>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Databases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Services like REST APIs should be </a:t>
            </a:r>
            <a:r>
              <a:rPr lang="en-US" sz="3200" i="1" dirty="0" smtClean="0"/>
              <a:t>stateless</a:t>
            </a:r>
          </a:p>
          <a:p>
            <a:pPr lvl="1"/>
            <a:r>
              <a:rPr lang="en-US" sz="2800" dirty="0" smtClean="0"/>
              <a:t>Can restart/stop at any time, and scale horizontally by replicated instances</a:t>
            </a:r>
          </a:p>
          <a:p>
            <a:r>
              <a:rPr lang="en-US" sz="3200" i="1" dirty="0" smtClean="0"/>
              <a:t>State</a:t>
            </a:r>
            <a:r>
              <a:rPr lang="en-US" sz="3200" dirty="0" smtClean="0"/>
              <a:t> saved in databases, running in separated processes</a:t>
            </a:r>
          </a:p>
          <a:p>
            <a:r>
              <a:rPr lang="en-US" sz="3200" dirty="0" smtClean="0"/>
              <a:t>How many databases?</a:t>
            </a:r>
          </a:p>
          <a:p>
            <a:r>
              <a:rPr lang="en-US" sz="3200" dirty="0" smtClean="0"/>
              <a:t>Services need to evolve (and be updated) </a:t>
            </a:r>
            <a:r>
              <a:rPr lang="en-US" sz="3200" i="1" dirty="0" smtClean="0"/>
              <a:t>independently</a:t>
            </a:r>
            <a:r>
              <a:rPr lang="mr-IN" sz="3200" dirty="0" smtClean="0"/>
              <a:t>…</a:t>
            </a:r>
            <a:r>
              <a:rPr lang="en-US" sz="3200" dirty="0" smtClean="0"/>
              <a:t> so each should have their own databases</a:t>
            </a:r>
          </a:p>
          <a:p>
            <a:r>
              <a:rPr lang="en-US" sz="3200" dirty="0" smtClean="0"/>
              <a:t>Replica instances of a same service will use the same database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Security: Different </a:t>
            </a:r>
            <a:r>
              <a:rPr lang="en-US" sz="6600" smtClean="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Instances of </a:t>
            </a:r>
            <a:r>
              <a:rPr lang="en-US" sz="3200" i="1" dirty="0" smtClean="0"/>
              <a:t>A</a:t>
            </a:r>
            <a:r>
              <a:rPr lang="en-US" sz="3200" dirty="0" smtClean="0"/>
              <a:t> should only access own </a:t>
            </a:r>
            <a:r>
              <a:rPr lang="en-US" sz="3200" dirty="0" err="1" smtClean="0"/>
              <a:t>db</a:t>
            </a:r>
            <a:r>
              <a:rPr lang="en-US" sz="3200" dirty="0" smtClean="0"/>
              <a:t>, and not the one of </a:t>
            </a:r>
            <a:r>
              <a:rPr lang="en-US" sz="3200" i="1" dirty="0" smtClean="0"/>
              <a:t>B</a:t>
            </a:r>
            <a:r>
              <a:rPr lang="en-US" sz="3200" dirty="0" smtClean="0"/>
              <a:t> instances</a:t>
            </a:r>
          </a:p>
          <a:p>
            <a:r>
              <a:rPr lang="en-US" sz="3200" dirty="0" smtClean="0"/>
              <a:t>For security, could have separated VNs</a:t>
            </a:r>
          </a:p>
          <a:p>
            <a:r>
              <a:rPr lang="en-US" sz="3200" i="1" dirty="0" smtClean="0"/>
              <a:t>A</a:t>
            </a:r>
            <a:r>
              <a:rPr lang="en-US" sz="3200" dirty="0" smtClean="0"/>
              <a:t> can speak with </a:t>
            </a:r>
            <a:r>
              <a:rPr lang="en-US" sz="3200" i="1" dirty="0" smtClean="0"/>
              <a:t>B</a:t>
            </a:r>
            <a:r>
              <a:rPr lang="en-US" sz="3200" dirty="0" smtClean="0"/>
              <a:t> though, as on a same VN</a:t>
            </a:r>
          </a:p>
          <a:p>
            <a:r>
              <a:rPr lang="en-US" sz="3200" i="1" dirty="0" err="1" smtClean="0"/>
              <a:t>Multihoming</a:t>
            </a:r>
            <a:r>
              <a:rPr lang="en-US" sz="3200" dirty="0" smtClean="0"/>
              <a:t>: access to 2 or more networks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MicroServices</a:t>
            </a:r>
            <a:r>
              <a:rPr lang="en-US" sz="3200" dirty="0" smtClean="0"/>
              <a:t> are extremely important and common in industry</a:t>
            </a:r>
          </a:p>
          <a:p>
            <a:r>
              <a:rPr lang="en-US" sz="3200" dirty="0" smtClean="0"/>
              <a:t>Aimed at </a:t>
            </a:r>
            <a:r>
              <a:rPr lang="en-US" sz="3200" i="1" dirty="0" smtClean="0"/>
              <a:t>large systems</a:t>
            </a:r>
            <a:r>
              <a:rPr lang="en-US" sz="3200" dirty="0" smtClean="0"/>
              <a:t>, that need to be maintained for years</a:t>
            </a:r>
          </a:p>
          <a:p>
            <a:pPr lvl="1"/>
            <a:r>
              <a:rPr lang="en-US" sz="2800" dirty="0" smtClean="0"/>
              <a:t>think of Amazon, Netflix, Google, etc.</a:t>
            </a:r>
          </a:p>
          <a:p>
            <a:r>
              <a:rPr lang="en-US" sz="3200" b="1" dirty="0" smtClean="0"/>
              <a:t>No </a:t>
            </a:r>
            <a:r>
              <a:rPr lang="en-US" sz="3200" b="1" dirty="0"/>
              <a:t>S</a:t>
            </a:r>
            <a:r>
              <a:rPr lang="en-US" sz="3200" b="1" dirty="0" smtClean="0"/>
              <a:t>ilver Bullet</a:t>
            </a:r>
          </a:p>
          <a:p>
            <a:pPr lvl="1"/>
            <a:r>
              <a:rPr lang="en-US" sz="2800" dirty="0" smtClean="0"/>
              <a:t>For small systems, monoliths are better</a:t>
            </a:r>
          </a:p>
          <a:p>
            <a:r>
              <a:rPr lang="en-US" sz="3200" dirty="0" smtClean="0"/>
              <a:t>Challenge: understand the benefits of </a:t>
            </a:r>
            <a:r>
              <a:rPr lang="en-US" sz="3200" dirty="0" err="1" smtClean="0"/>
              <a:t>microservices</a:t>
            </a:r>
            <a:r>
              <a:rPr lang="en-US" sz="3200" dirty="0" smtClean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Monolith Hell (cont.)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if you need to update/fix a single functionality?</a:t>
            </a:r>
          </a:p>
          <a:p>
            <a:pPr lvl="1"/>
            <a:r>
              <a:rPr lang="en-US" sz="2800" dirty="0" smtClean="0"/>
              <a:t>Need to redeploy the whole monolith on all the machines</a:t>
            </a:r>
          </a:p>
          <a:p>
            <a:r>
              <a:rPr lang="en-US" sz="3200" dirty="0" smtClean="0"/>
              <a:t>What if a single functionality is buggy?</a:t>
            </a:r>
          </a:p>
          <a:p>
            <a:pPr lvl="1"/>
            <a:r>
              <a:rPr lang="en-US" sz="2800" dirty="0" smtClean="0"/>
              <a:t>Might take down the whole monolith application</a:t>
            </a:r>
          </a:p>
          <a:p>
            <a:r>
              <a:rPr lang="en-US" sz="3200" dirty="0" smtClean="0"/>
              <a:t>What if your technology stack becomes obsolete?</a:t>
            </a:r>
          </a:p>
          <a:p>
            <a:pPr lvl="1"/>
            <a:r>
              <a:rPr lang="en-US" sz="2800" dirty="0" smtClean="0"/>
              <a:t>Rewrite whole monolith is not viable</a:t>
            </a:r>
          </a:p>
          <a:p>
            <a:pPr lvl="1"/>
            <a:r>
              <a:rPr lang="en-US" sz="2800" dirty="0" smtClean="0"/>
              <a:t>Adding new functionalities in a new technology stack might conflict with current stack in the monolith</a:t>
            </a:r>
          </a:p>
          <a:p>
            <a:r>
              <a:rPr lang="en-US" sz="3200" dirty="0" smtClean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microservice</a:t>
            </a:r>
            <a:r>
              <a:rPr lang="en-US" b="1" dirty="0" smtClean="0"/>
              <a:t>/discovery/*</a:t>
            </a:r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microservice</a:t>
            </a:r>
            <a:r>
              <a:rPr lang="en-US" b="1" dirty="0" smtClean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MicroServices</a:t>
            </a:r>
            <a:r>
              <a:rPr lang="en-US" sz="6600" dirty="0" smtClean="0"/>
              <a:t> to the Rescue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MicroServices</a:t>
            </a:r>
            <a:r>
              <a:rPr lang="en-US" sz="3200" dirty="0" smtClean="0"/>
              <a:t> are an architectural pattern to address some of the issues in monolith applications</a:t>
            </a:r>
          </a:p>
          <a:p>
            <a:r>
              <a:rPr lang="en-US" sz="3200" b="1" dirty="0" smtClean="0"/>
              <a:t>No Silver Bullet</a:t>
            </a:r>
          </a:p>
          <a:p>
            <a:pPr lvl="1"/>
            <a:r>
              <a:rPr lang="en-US" sz="2800" dirty="0" err="1" smtClean="0"/>
              <a:t>MicroServices</a:t>
            </a:r>
            <a:r>
              <a:rPr lang="en-US" sz="2800" dirty="0" smtClean="0"/>
              <a:t> are not the answer to all problems, and they have their own set of issues</a:t>
            </a:r>
          </a:p>
          <a:p>
            <a:r>
              <a:rPr lang="en-US" sz="3200" b="1" dirty="0" smtClean="0"/>
              <a:t>EXTREMELY</a:t>
            </a:r>
            <a:r>
              <a:rPr lang="en-US" sz="3200" dirty="0" smtClean="0"/>
              <a:t> popular in industry in the last few years</a:t>
            </a:r>
          </a:p>
          <a:p>
            <a:r>
              <a:rPr lang="en-US" sz="3200" dirty="0" smtClean="0"/>
              <a:t>If you are going to work as a backend developer, most likely you will end up dealing with REST in a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</a:t>
            </a:r>
            <a:r>
              <a:rPr lang="en-US" sz="6600" dirty="0" smtClean="0"/>
              <a:t>Distributed </a:t>
            </a:r>
            <a:r>
              <a:rPr lang="en-US" sz="6600" dirty="0"/>
              <a:t>C</a:t>
            </a:r>
            <a:r>
              <a:rPr lang="en-US" sz="6600" dirty="0" smtClean="0"/>
              <a:t>omputing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MicroServices</a:t>
            </a:r>
            <a:r>
              <a:rPr lang="en-US" sz="6600" dirty="0" smtClean="0"/>
              <a:t> in a Nutshell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Divide your system in </a:t>
            </a:r>
            <a:r>
              <a:rPr lang="en-US" sz="3200" i="1" dirty="0" smtClean="0"/>
              <a:t>independent</a:t>
            </a:r>
            <a:r>
              <a:rPr lang="en-US" sz="3200" dirty="0" smtClean="0"/>
              <a:t> components, </a:t>
            </a:r>
            <a:r>
              <a:rPr lang="en-US" sz="3200" dirty="0" err="1" smtClean="0"/>
              <a:t>ie</a:t>
            </a:r>
            <a:r>
              <a:rPr lang="en-US" sz="3200" dirty="0" smtClean="0"/>
              <a:t> services</a:t>
            </a:r>
          </a:p>
          <a:p>
            <a:r>
              <a:rPr lang="en-US" sz="3200" dirty="0" smtClean="0"/>
              <a:t>Each component should be </a:t>
            </a:r>
            <a:r>
              <a:rPr lang="en-US" sz="3200" i="1" dirty="0" err="1" smtClean="0"/>
              <a:t>compilable</a:t>
            </a:r>
            <a:r>
              <a:rPr lang="en-US" sz="3200" dirty="0" smtClean="0"/>
              <a:t> and </a:t>
            </a:r>
            <a:r>
              <a:rPr lang="en-US" sz="3200" i="1" dirty="0" smtClean="0"/>
              <a:t>deployable</a:t>
            </a:r>
            <a:r>
              <a:rPr lang="en-US" sz="3200" dirty="0" smtClean="0"/>
              <a:t> on its own</a:t>
            </a:r>
          </a:p>
          <a:p>
            <a:pPr lvl="1"/>
            <a:r>
              <a:rPr lang="en-US" sz="2800" dirty="0" smtClean="0"/>
              <a:t>Typically, but not necessarily, they are RESTful web services</a:t>
            </a:r>
          </a:p>
          <a:p>
            <a:r>
              <a:rPr lang="en-US" sz="3200" dirty="0" smtClean="0"/>
              <a:t>How many components? </a:t>
            </a:r>
          </a:p>
          <a:p>
            <a:pPr lvl="1"/>
            <a:r>
              <a:rPr lang="en-US" sz="2800" dirty="0" smtClean="0"/>
              <a:t>“Two Pizza” rule: a team shouldn’t be bigger than what 2 pizzas could feed</a:t>
            </a:r>
          </a:p>
          <a:p>
            <a:pPr lvl="2"/>
            <a:r>
              <a:rPr lang="en-US" sz="2400" dirty="0" smtClean="0"/>
              <a:t>Actual rule coming from Amazon, a pioneer in </a:t>
            </a:r>
            <a:r>
              <a:rPr lang="en-US" sz="2400" dirty="0" err="1" smtClean="0"/>
              <a:t>microservices</a:t>
            </a:r>
            <a:endParaRPr lang="en-US" sz="2400" dirty="0" smtClean="0"/>
          </a:p>
          <a:p>
            <a:r>
              <a:rPr lang="en-US" sz="3200" dirty="0" smtClean="0"/>
              <a:t>Not uncommon having applications made by hundreds of components </a:t>
            </a:r>
          </a:p>
          <a:p>
            <a:r>
              <a:rPr lang="en-US" sz="3200" dirty="0" smtClean="0"/>
              <a:t>Communications should be programming/OS agnostic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JSON/XML over HTTP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Benefits: Easy To Understand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new engineer will start working on just one component </a:t>
            </a:r>
          </a:p>
          <a:p>
            <a:r>
              <a:rPr lang="en-US" sz="3200" dirty="0" smtClean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 smtClean="0"/>
              <a:t>Easier to test/debug, as can execute in isolation</a:t>
            </a:r>
          </a:p>
          <a:p>
            <a:pPr lvl="1"/>
            <a:r>
              <a:rPr lang="en-US" sz="2800" dirty="0" smtClean="0"/>
              <a:t>Would still need to mock interactions though, </a:t>
            </a:r>
            <a:r>
              <a:rPr lang="en-US" sz="2800" dirty="0" err="1" smtClean="0"/>
              <a:t>eg</a:t>
            </a:r>
            <a:r>
              <a:rPr lang="en-US" sz="2800" dirty="0" smtClean="0"/>
              <a:t> with </a:t>
            </a:r>
            <a:r>
              <a:rPr lang="en-US" sz="2800" dirty="0" err="1" smtClean="0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2970</Words>
  <Application>Microsoft Macintosh PowerPoint</Application>
  <PresentationFormat>Widescreen</PresentationFormat>
  <Paragraphs>308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Calibri Light</vt:lpstr>
      <vt:lpstr>Mangal</vt:lpstr>
      <vt:lpstr>Arial</vt:lpstr>
      <vt:lpstr>Office Theme</vt:lpstr>
      <vt:lpstr>1_Office Theme</vt:lpstr>
      <vt:lpstr>Enterprise Programmering 2  Lesson 10: MicroServices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Some More Details…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Netflix Stack</vt:lpstr>
      <vt:lpstr>One-to-one communication, what if server is down?</vt:lpstr>
      <vt:lpstr>Circuit Breaker</vt:lpstr>
      <vt:lpstr>Databases</vt:lpstr>
      <vt:lpstr>Security: Different Virtual Networks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214</cp:revision>
  <dcterms:created xsi:type="dcterms:W3CDTF">2016-11-16T11:38:20Z</dcterms:created>
  <dcterms:modified xsi:type="dcterms:W3CDTF">2018-10-21T10:31:52Z</dcterms:modified>
</cp:coreProperties>
</file>